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417" r:id="rId2"/>
    <p:sldId id="258" r:id="rId3"/>
    <p:sldId id="407" r:id="rId4"/>
    <p:sldId id="398" r:id="rId5"/>
    <p:sldId id="423" r:id="rId6"/>
    <p:sldId id="425" r:id="rId7"/>
    <p:sldId id="427" r:id="rId8"/>
    <p:sldId id="405" r:id="rId9"/>
    <p:sldId id="42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403" autoAdjust="0"/>
  </p:normalViewPr>
  <p:slideViewPr>
    <p:cSldViewPr snapToGrid="0" snapToObjects="1">
      <p:cViewPr varScale="1">
        <p:scale>
          <a:sx n="98" d="100"/>
          <a:sy n="98" d="100"/>
        </p:scale>
        <p:origin x="322" y="11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3/20/2020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3/20/2020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3/20/2020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8F428E7C-CF72-4177-B907-662EDCB35B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204554" y="2584246"/>
            <a:ext cx="6329167" cy="1910904"/>
            <a:chOff x="-2412483" y="5117355"/>
            <a:chExt cx="4342728" cy="1748210"/>
          </a:xfrm>
        </p:grpSpPr>
        <p:sp>
          <p:nvSpPr>
            <p:cNvPr id="23" name="Isosceles Triangle 22">
              <a:extLst>
                <a:ext uri="{FF2B5EF4-FFF2-40B4-BE49-F238E27FC236}">
                  <a16:creationId xmlns:a16="http://schemas.microsoft.com/office/drawing/2014/main" id="{E2C38613-1CC6-42DF-9D5B-1C3CFF91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6174"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FA88567F-0B25-4895-A6DF-304638BE5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12483" y="6202815"/>
              <a:ext cx="1325500" cy="66275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reeform: Shape 25">
            <a:extLst>
              <a:ext uri="{FF2B5EF4-FFF2-40B4-BE49-F238E27FC236}">
                <a16:creationId xmlns:a16="http://schemas.microsoft.com/office/drawing/2014/main" id="{4B7A2B20-C280-41CF-965D-FA68DA2BD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304220" y="-618251"/>
            <a:ext cx="4864676" cy="2855500"/>
          </a:xfrm>
          <a:custGeom>
            <a:avLst/>
            <a:gdLst>
              <a:gd name="connsiteX0" fmla="*/ 0 w 4864676"/>
              <a:gd name="connsiteY0" fmla="*/ 3191201 h 3807333"/>
              <a:gd name="connsiteX1" fmla="*/ 3191202 w 4864676"/>
              <a:gd name="connsiteY1" fmla="*/ 0 h 3807333"/>
              <a:gd name="connsiteX2" fmla="*/ 4864676 w 4864676"/>
              <a:gd name="connsiteY2" fmla="*/ 1673474 h 3807333"/>
              <a:gd name="connsiteX3" fmla="*/ 4864676 w 4864676"/>
              <a:gd name="connsiteY3" fmla="*/ 3807333 h 3807333"/>
              <a:gd name="connsiteX4" fmla="*/ 0 w 4864676"/>
              <a:gd name="connsiteY4" fmla="*/ 3807333 h 380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3807333">
                <a:moveTo>
                  <a:pt x="0" y="3191201"/>
                </a:moveTo>
                <a:lnTo>
                  <a:pt x="3191202" y="0"/>
                </a:lnTo>
                <a:lnTo>
                  <a:pt x="4864676" y="1673474"/>
                </a:lnTo>
                <a:lnTo>
                  <a:pt x="4864676" y="3807333"/>
                </a:lnTo>
                <a:lnTo>
                  <a:pt x="0" y="380733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5CF218E6-E246-4EBB-BA8D-DB65AB59A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14439" y="3780850"/>
            <a:ext cx="1185708" cy="889281"/>
          </a:xfrm>
          <a:custGeom>
            <a:avLst/>
            <a:gdLst>
              <a:gd name="connsiteX0" fmla="*/ 0 w 1185708"/>
              <a:gd name="connsiteY0" fmla="*/ 0 h 1185708"/>
              <a:gd name="connsiteX1" fmla="*/ 454971 w 1185708"/>
              <a:gd name="connsiteY1" fmla="*/ 0 h 1185708"/>
              <a:gd name="connsiteX2" fmla="*/ 1185708 w 1185708"/>
              <a:gd name="connsiteY2" fmla="*/ 730737 h 1185708"/>
              <a:gd name="connsiteX3" fmla="*/ 1185708 w 1185708"/>
              <a:gd name="connsiteY3" fmla="*/ 1185708 h 1185708"/>
              <a:gd name="connsiteX4" fmla="*/ 0 w 1185708"/>
              <a:gd name="connsiteY4" fmla="*/ 1185708 h 118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8" h="1185708">
                <a:moveTo>
                  <a:pt x="0" y="0"/>
                </a:moveTo>
                <a:lnTo>
                  <a:pt x="454971" y="0"/>
                </a:lnTo>
                <a:lnTo>
                  <a:pt x="1185708" y="730737"/>
                </a:lnTo>
                <a:lnTo>
                  <a:pt x="1185708" y="1185708"/>
                </a:lnTo>
                <a:lnTo>
                  <a:pt x="0" y="1185708"/>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3B9D26D-939B-4838-886B-07E227F3A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604284" y="5748648"/>
            <a:ext cx="989294" cy="74197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60A80B01-7FDA-4264-BAC7-CA797D496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2" y="-50277"/>
            <a:ext cx="5389379" cy="4042034"/>
          </a:xfrm>
          <a:custGeom>
            <a:avLst/>
            <a:gdLst>
              <a:gd name="connsiteX0" fmla="*/ 0 w 5389379"/>
              <a:gd name="connsiteY0" fmla="*/ 2602331 h 5389379"/>
              <a:gd name="connsiteX1" fmla="*/ 2602331 w 5389379"/>
              <a:gd name="connsiteY1" fmla="*/ 0 h 5389379"/>
              <a:gd name="connsiteX2" fmla="*/ 5389379 w 5389379"/>
              <a:gd name="connsiteY2" fmla="*/ 0 h 5389379"/>
              <a:gd name="connsiteX3" fmla="*/ 5389379 w 5389379"/>
              <a:gd name="connsiteY3" fmla="*/ 5389379 h 5389379"/>
              <a:gd name="connsiteX4" fmla="*/ 0 w 5389379"/>
              <a:gd name="connsiteY4" fmla="*/ 5389379 h 538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9379" h="5389379">
                <a:moveTo>
                  <a:pt x="0" y="2602331"/>
                </a:moveTo>
                <a:lnTo>
                  <a:pt x="2602331" y="0"/>
                </a:lnTo>
                <a:lnTo>
                  <a:pt x="5389379" y="0"/>
                </a:lnTo>
                <a:lnTo>
                  <a:pt x="5389379"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5">
            <a:extLst>
              <a:ext uri="{FF2B5EF4-FFF2-40B4-BE49-F238E27FC236}">
                <a16:creationId xmlns:a16="http://schemas.microsoft.com/office/drawing/2014/main" id="{DEA05D19-1208-4B53-A4F2-63AEFC746337}"/>
              </a:ext>
            </a:extLst>
          </p:cNvPr>
          <p:cNvSpPr/>
          <p:nvPr/>
        </p:nvSpPr>
        <p:spPr>
          <a:xfrm>
            <a:off x="970331" y="895381"/>
            <a:ext cx="6751270" cy="2736521"/>
          </a:xfrm>
          <a:prstGeom prst="rect">
            <a:avLst/>
          </a:prstGeom>
          <a:no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algn="ctr" defTabSz="914400">
              <a:lnSpc>
                <a:spcPct val="90000"/>
              </a:lnSpc>
              <a:spcBef>
                <a:spcPct val="0"/>
              </a:spcBef>
              <a:spcAft>
                <a:spcPts val="600"/>
              </a:spcAft>
            </a:pPr>
            <a:r>
              <a:rPr lang="en-US" sz="3100" kern="1200" dirty="0">
                <a:solidFill>
                  <a:srgbClr val="080808"/>
                </a:solidFill>
                <a:latin typeface="+mj-lt"/>
                <a:ea typeface="+mj-ea"/>
                <a:cs typeface="+mj-cs"/>
              </a:rPr>
              <a:t>The Battle of Neighborhoods</a:t>
            </a:r>
          </a:p>
          <a:p>
            <a:pPr algn="ctr" defTabSz="914400">
              <a:lnSpc>
                <a:spcPct val="90000"/>
              </a:lnSpc>
              <a:spcBef>
                <a:spcPct val="0"/>
              </a:spcBef>
              <a:spcAft>
                <a:spcPts val="600"/>
              </a:spcAft>
            </a:pPr>
            <a:r>
              <a:rPr lang="en-US" sz="3100" kern="1200" dirty="0">
                <a:solidFill>
                  <a:srgbClr val="080808"/>
                </a:solidFill>
                <a:latin typeface="+mj-lt"/>
                <a:ea typeface="+mj-ea"/>
                <a:cs typeface="+mj-cs"/>
              </a:rPr>
              <a:t>Amey Deshpande</a:t>
            </a:r>
          </a:p>
          <a:p>
            <a:pPr algn="ctr" defTabSz="914400">
              <a:lnSpc>
                <a:spcPct val="90000"/>
              </a:lnSpc>
              <a:spcBef>
                <a:spcPct val="0"/>
              </a:spcBef>
              <a:spcAft>
                <a:spcPts val="600"/>
              </a:spcAft>
            </a:pPr>
            <a:r>
              <a:rPr lang="en-US" sz="3100" kern="1200" dirty="0">
                <a:solidFill>
                  <a:srgbClr val="080808"/>
                </a:solidFill>
                <a:latin typeface="+mj-lt"/>
                <a:ea typeface="+mj-ea"/>
                <a:cs typeface="+mj-cs"/>
              </a:rPr>
              <a:t>March-2020</a:t>
            </a:r>
          </a:p>
        </p:txBody>
      </p:sp>
      <p:sp>
        <p:nvSpPr>
          <p:cNvPr id="34" name="Freeform: Shape 33">
            <a:extLst>
              <a:ext uri="{FF2B5EF4-FFF2-40B4-BE49-F238E27FC236}">
                <a16:creationId xmlns:a16="http://schemas.microsoft.com/office/drawing/2014/main" id="{449E75B4-6C35-495B-850B-28CDE6E3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4" y="-576048"/>
            <a:ext cx="6791435" cy="5093576"/>
          </a:xfrm>
          <a:custGeom>
            <a:avLst/>
            <a:gdLst>
              <a:gd name="connsiteX0" fmla="*/ 0 w 6791435"/>
              <a:gd name="connsiteY0" fmla="*/ 4004387 h 6791435"/>
              <a:gd name="connsiteX1" fmla="*/ 81158 w 6791435"/>
              <a:gd name="connsiteY1" fmla="*/ 3923229 h 6791435"/>
              <a:gd name="connsiteX2" fmla="*/ 81158 w 6791435"/>
              <a:gd name="connsiteY2" fmla="*/ 6710277 h 6791435"/>
              <a:gd name="connsiteX3" fmla="*/ 6710277 w 6791435"/>
              <a:gd name="connsiteY3" fmla="*/ 6710277 h 6791435"/>
              <a:gd name="connsiteX4" fmla="*/ 6710277 w 6791435"/>
              <a:gd name="connsiteY4" fmla="*/ 81158 h 6791435"/>
              <a:gd name="connsiteX5" fmla="*/ 3923229 w 6791435"/>
              <a:gd name="connsiteY5" fmla="*/ 81158 h 6791435"/>
              <a:gd name="connsiteX6" fmla="*/ 4004387 w 6791435"/>
              <a:gd name="connsiteY6" fmla="*/ 0 h 6791435"/>
              <a:gd name="connsiteX7" fmla="*/ 6791435 w 6791435"/>
              <a:gd name="connsiteY7" fmla="*/ 0 h 6791435"/>
              <a:gd name="connsiteX8" fmla="*/ 6791435 w 6791435"/>
              <a:gd name="connsiteY8" fmla="*/ 6791435 h 6791435"/>
              <a:gd name="connsiteX9" fmla="*/ 0 w 6791435"/>
              <a:gd name="connsiteY9"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1435" h="6791435">
                <a:moveTo>
                  <a:pt x="0" y="4004387"/>
                </a:moveTo>
                <a:lnTo>
                  <a:pt x="81158" y="3923229"/>
                </a:lnTo>
                <a:lnTo>
                  <a:pt x="81158" y="6710277"/>
                </a:lnTo>
                <a:lnTo>
                  <a:pt x="6710277" y="6710277"/>
                </a:lnTo>
                <a:lnTo>
                  <a:pt x="6710277" y="81158"/>
                </a:lnTo>
                <a:lnTo>
                  <a:pt x="3923229" y="81158"/>
                </a:lnTo>
                <a:lnTo>
                  <a:pt x="4004387" y="0"/>
                </a:lnTo>
                <a:lnTo>
                  <a:pt x="6791435" y="0"/>
                </a:lnTo>
                <a:lnTo>
                  <a:pt x="679143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6" name="Isosceles Triangle 35">
            <a:extLst>
              <a:ext uri="{FF2B5EF4-FFF2-40B4-BE49-F238E27FC236}">
                <a16:creationId xmlns:a16="http://schemas.microsoft.com/office/drawing/2014/main" id="{0EB2D58A-B2F2-4B07-9595-4FED1037F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5595" y="5398157"/>
            <a:ext cx="2201111" cy="146740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Isosceles Triangle 37">
            <a:extLst>
              <a:ext uri="{FF2B5EF4-FFF2-40B4-BE49-F238E27FC236}">
                <a16:creationId xmlns:a16="http://schemas.microsoft.com/office/drawing/2014/main" id="{DEB95C3F-0968-4E23-80BD-35CE22E83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1685" y="5117355"/>
            <a:ext cx="2622314"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16E9C92B-1893-4BFE-B7CF-905EB3F87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953" y="5949259"/>
            <a:ext cx="1374459" cy="91630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77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 y="0"/>
            <a:ext cx="9143772"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541782"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1826" y="891540"/>
            <a:ext cx="8242174"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ED908A8-2AAF-40C2-8178-98EB989E01CF}"/>
              </a:ext>
            </a:extLst>
          </p:cNvPr>
          <p:cNvSpPr/>
          <p:nvPr/>
        </p:nvSpPr>
        <p:spPr>
          <a:xfrm>
            <a:off x="1142988" y="1054121"/>
            <a:ext cx="7098848" cy="118411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chemeClr val="tx1"/>
                </a:solidFill>
                <a:latin typeface="+mj-lt"/>
                <a:ea typeface="+mj-ea"/>
                <a:cs typeface="+mj-cs"/>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1143000" y="2399099"/>
            <a:ext cx="7099173" cy="3400969"/>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endParaRPr lang="en-US" sz="1300"/>
          </a:p>
          <a:p>
            <a:pPr marL="342900" indent="-228600" defTabSz="914400">
              <a:lnSpc>
                <a:spcPct val="90000"/>
              </a:lnSpc>
              <a:spcAft>
                <a:spcPts val="600"/>
              </a:spcAft>
              <a:buFont typeface="Arial" panose="020B0604020202020204" pitchFamily="34" charset="0"/>
              <a:buChar char="•"/>
            </a:pPr>
            <a:r>
              <a:rPr lang="en-US" sz="1300"/>
              <a:t>The purpose of this Project is to help people in exploring better facilities around their neighborhood. It will help people making smart and efficient decision on selecting great neighborhood out of numbers of other neighborhoods in Scarborough, Toronto.</a:t>
            </a:r>
          </a:p>
          <a:p>
            <a:pPr marL="342900" indent="-228600" defTabSz="914400">
              <a:lnSpc>
                <a:spcPct val="90000"/>
              </a:lnSpc>
              <a:spcAft>
                <a:spcPts val="600"/>
              </a:spcAft>
              <a:buFont typeface="Arial" panose="020B0604020202020204" pitchFamily="34" charset="0"/>
              <a:buChar char="•"/>
            </a:pPr>
            <a:r>
              <a:rPr lang="en-US" sz="1300"/>
              <a:t>Lots of people are migrating to various states of Canada and needed lots of research for good housing prices and Better schools for their children. This project is for those people who are looking for better neighborhoods. For ease of accessing to Cafe, School, Super market, medical shops, grocery shops, mall, theatre, hospital, like minded people, etc.</a:t>
            </a:r>
          </a:p>
          <a:p>
            <a:pPr marL="342900" indent="-228600" defTabSz="914400">
              <a:lnSpc>
                <a:spcPct val="90000"/>
              </a:lnSpc>
              <a:spcAft>
                <a:spcPts val="600"/>
              </a:spcAft>
              <a:buFont typeface="Arial" panose="020B0604020202020204" pitchFamily="34" charset="0"/>
              <a:buChar char="•"/>
            </a:pPr>
            <a:r>
              <a:rPr lang="en-US" sz="130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marL="342900" indent="-228600" defTabSz="914400">
              <a:lnSpc>
                <a:spcPct val="90000"/>
              </a:lnSpc>
              <a:spcAft>
                <a:spcPts val="600"/>
              </a:spcAft>
              <a:buFont typeface="Arial" panose="020B0604020202020204" pitchFamily="34" charset="0"/>
              <a:buChar char="•"/>
            </a:pPr>
            <a:r>
              <a:rPr lang="en-US" sz="1300"/>
              <a:t>It will help people to get awareness of the area and neighborhood before moving to a new city, state, country or place for their work or to start a new fresh life.</a:t>
            </a:r>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ED908A8-2AAF-40C2-8178-98EB989E01CF}"/>
              </a:ext>
            </a:extLst>
          </p:cNvPr>
          <p:cNvSpPr/>
          <p:nvPr/>
        </p:nvSpPr>
        <p:spPr>
          <a:xfrm>
            <a:off x="628650" y="365125"/>
            <a:ext cx="4168866" cy="1325563"/>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chemeClr val="tx1"/>
                </a:solidFill>
                <a:latin typeface="+mj-lt"/>
                <a:ea typeface="+mj-ea"/>
                <a:cs typeface="+mj-cs"/>
              </a:rPr>
              <a:t>Objective</a:t>
            </a:r>
          </a:p>
        </p:txBody>
      </p:sp>
      <p:sp>
        <p:nvSpPr>
          <p:cNvPr id="11"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EE051579-4C09-4E7E-8E18-B11A6642DA74}"/>
              </a:ext>
            </a:extLst>
          </p:cNvPr>
          <p:cNvSpPr/>
          <p:nvPr/>
        </p:nvSpPr>
        <p:spPr>
          <a:xfrm>
            <a:off x="628650" y="1825625"/>
            <a:ext cx="4168866" cy="4351338"/>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endParaRPr lang="en-US"/>
          </a:p>
          <a:p>
            <a:pPr marL="285750" indent="-228600" defTabSz="914400">
              <a:lnSpc>
                <a:spcPct val="90000"/>
              </a:lnSpc>
              <a:spcAft>
                <a:spcPts val="600"/>
              </a:spcAft>
              <a:buFont typeface="Arial" panose="020B0604020202020204" pitchFamily="34" charset="0"/>
              <a:buChar char="•"/>
            </a:pPr>
            <a:r>
              <a:rPr lang="en-US"/>
              <a:t>Applying k-mean clustering algorithm to cluster the neighborhood based on their similarities in different amenities and venues. </a:t>
            </a:r>
          </a:p>
          <a:p>
            <a:pPr marL="285750" indent="-228600" defTabSz="914400">
              <a:lnSpc>
                <a:spcPct val="90000"/>
              </a:lnSpc>
              <a:spcAft>
                <a:spcPts val="600"/>
              </a:spcAft>
              <a:buFont typeface="Arial" panose="020B0604020202020204" pitchFamily="34" charset="0"/>
              <a:buChar char="•"/>
            </a:pPr>
            <a:endParaRPr lang="en-US"/>
          </a:p>
          <a:p>
            <a:pPr marL="285750" indent="-228600" defTabSz="914400">
              <a:lnSpc>
                <a:spcPct val="90000"/>
              </a:lnSpc>
              <a:spcAft>
                <a:spcPts val="600"/>
              </a:spcAft>
              <a:buFont typeface="Arial" panose="020B0604020202020204" pitchFamily="34" charset="0"/>
              <a:buChar char="•"/>
            </a:pPr>
            <a:r>
              <a:rPr lang="en-US"/>
              <a:t>For defining success we will try to figure out the optimal cluster size by doing some exploratory data analysis on different clusters and trying to observe their similarities.</a:t>
            </a:r>
          </a:p>
        </p:txBody>
      </p:sp>
      <p:sp>
        <p:nvSpPr>
          <p:cNvPr id="13"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795" cy="68692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Rectangle 2">
            <a:extLst>
              <a:ext uri="{FF2B5EF4-FFF2-40B4-BE49-F238E27FC236}">
                <a16:creationId xmlns:a16="http://schemas.microsoft.com/office/drawing/2014/main" id="{BED908A8-2AAF-40C2-8178-98EB989E01CF}"/>
              </a:ext>
            </a:extLst>
          </p:cNvPr>
          <p:cNvSpPr/>
          <p:nvPr/>
        </p:nvSpPr>
        <p:spPr>
          <a:xfrm>
            <a:off x="1033818" y="5199797"/>
            <a:ext cx="7076364" cy="789673"/>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algn="ctr" defTabSz="914400">
              <a:lnSpc>
                <a:spcPct val="90000"/>
              </a:lnSpc>
              <a:spcBef>
                <a:spcPct val="0"/>
              </a:spcBef>
              <a:spcAft>
                <a:spcPts val="600"/>
              </a:spcAft>
            </a:pPr>
            <a:r>
              <a:rPr lang="en-US" sz="3500" kern="1200">
                <a:solidFill>
                  <a:schemeClr val="bg1"/>
                </a:solidFill>
                <a:latin typeface="+mj-lt"/>
                <a:ea typeface="+mj-ea"/>
                <a:cs typeface="+mj-cs"/>
              </a:rPr>
              <a:t>K Mean Clustering Approach</a:t>
            </a:r>
          </a:p>
        </p:txBody>
      </p:sp>
      <p:sp>
        <p:nvSpPr>
          <p:cNvPr id="33" name="Freeform: Shape 32">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AB0AC6C-6EF5-4D4A-8F61-D23A50D89C20}"/>
              </a:ext>
            </a:extLst>
          </p:cNvPr>
          <p:cNvPicPr/>
          <p:nvPr/>
        </p:nvPicPr>
        <p:blipFill>
          <a:blip r:embed="rId2"/>
          <a:stretch>
            <a:fillRect/>
          </a:stretch>
        </p:blipFill>
        <p:spPr>
          <a:xfrm>
            <a:off x="912295" y="626940"/>
            <a:ext cx="7326154" cy="386454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9D6140D3-FEA2-4BE5-8CCE-E1F2E9798D98}"/>
              </a:ext>
            </a:extLst>
          </p:cNvPr>
          <p:cNvPicPr/>
          <p:nvPr/>
        </p:nvPicPr>
        <p:blipFill rotWithShape="1">
          <a:blip r:embed="rId2">
            <a:alphaModFix/>
          </a:blip>
          <a:srcRect r="7340" b="-1"/>
          <a:stretch/>
        </p:blipFill>
        <p:spPr>
          <a:xfrm>
            <a:off x="3410952" y="-5"/>
            <a:ext cx="5733047" cy="3681406"/>
          </a:xfrm>
          <a:prstGeom prst="rect">
            <a:avLst/>
          </a:prstGeom>
        </p:spPr>
      </p:pic>
      <p:pic>
        <p:nvPicPr>
          <p:cNvPr id="11" name="Picture 10">
            <a:extLst>
              <a:ext uri="{FF2B5EF4-FFF2-40B4-BE49-F238E27FC236}">
                <a16:creationId xmlns:a16="http://schemas.microsoft.com/office/drawing/2014/main" id="{CDEC6098-7B5B-4D6E-A2FF-91BAF1C04823}"/>
              </a:ext>
            </a:extLst>
          </p:cNvPr>
          <p:cNvPicPr/>
          <p:nvPr/>
        </p:nvPicPr>
        <p:blipFill rotWithShape="1">
          <a:blip r:embed="rId3"/>
          <a:srcRect r="5251" b="2"/>
          <a:stretch/>
        </p:blipFill>
        <p:spPr>
          <a:xfrm>
            <a:off x="3410953" y="3681409"/>
            <a:ext cx="5733047" cy="3176595"/>
          </a:xfrm>
          <a:prstGeom prst="rect">
            <a:avLst/>
          </a:prstGeom>
        </p:spPr>
      </p:pic>
      <p:sp>
        <p:nvSpPr>
          <p:cNvPr id="18" name="Rectangle 17">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ED908A8-2AAF-40C2-8178-98EB989E01CF}"/>
              </a:ext>
            </a:extLst>
          </p:cNvPr>
          <p:cNvSpPr/>
          <p:nvPr/>
        </p:nvSpPr>
        <p:spPr>
          <a:xfrm>
            <a:off x="628650" y="1115219"/>
            <a:ext cx="4046934" cy="2387600"/>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b">
            <a:normAutofit/>
          </a:bodyPr>
          <a:lstStyle/>
          <a:p>
            <a:pPr defTabSz="914400">
              <a:lnSpc>
                <a:spcPct val="90000"/>
              </a:lnSpc>
              <a:spcBef>
                <a:spcPct val="0"/>
              </a:spcBef>
              <a:spcAft>
                <a:spcPts val="600"/>
              </a:spcAft>
            </a:pPr>
            <a:r>
              <a:rPr lang="en-US" sz="3700" kern="1200">
                <a:solidFill>
                  <a:schemeClr val="bg1"/>
                </a:solidFill>
                <a:latin typeface="+mj-lt"/>
                <a:ea typeface="+mj-ea"/>
                <a:cs typeface="+mj-cs"/>
              </a:rPr>
              <a:t>Cluster Visualization -</a:t>
            </a:r>
            <a:r>
              <a:rPr lang="en-US" sz="3700" b="1" i="1" kern="1200">
                <a:solidFill>
                  <a:schemeClr val="bg1"/>
                </a:solidFill>
                <a:latin typeface="+mj-lt"/>
                <a:ea typeface="+mj-ea"/>
                <a:cs typeface="+mj-cs"/>
              </a:rPr>
              <a:t> Toronto Zip codes with the assigned cluster label</a:t>
            </a:r>
            <a:r>
              <a:rPr lang="en-US" sz="3700" kern="1200">
                <a:solidFill>
                  <a:schemeClr val="bg1"/>
                </a:solidFill>
                <a:latin typeface="+mj-lt"/>
                <a:ea typeface="+mj-ea"/>
                <a:cs typeface="+mj-cs"/>
              </a:rPr>
              <a:t> </a:t>
            </a:r>
          </a:p>
        </p:txBody>
      </p:sp>
      <p:cxnSp>
        <p:nvCxnSpPr>
          <p:cNvPr id="20" name="Straight Connector 19">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3681408"/>
            <a:ext cx="851534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13A8309-CC60-44AC-B5A6-4AAAB8FE7492}"/>
              </a:ext>
            </a:extLst>
          </p:cNvPr>
          <p:cNvSpPr/>
          <p:nvPr/>
        </p:nvSpPr>
        <p:spPr>
          <a:xfrm>
            <a:off x="3410952" y="3313261"/>
            <a:ext cx="5733047" cy="368140"/>
          </a:xfrm>
          <a:prstGeom prst="rect">
            <a:avLst/>
          </a:prstGeom>
          <a:solidFill>
            <a:srgbClr val="000000">
              <a:alpha val="50000"/>
            </a:srgbClr>
          </a:solidFill>
          <a:ln>
            <a:noFill/>
          </a:ln>
        </p:spPr>
        <p:txBody>
          <a:bodyPr wrap="square">
            <a:normAutofit/>
          </a:bodyPr>
          <a:lstStyle/>
          <a:p>
            <a:pPr algn="ctr">
              <a:spcAft>
                <a:spcPts val="600"/>
              </a:spcAft>
            </a:pPr>
            <a:r>
              <a:rPr lang="en-US" sz="1400" b="1" i="1">
                <a:solidFill>
                  <a:srgbClr val="FFFFFF"/>
                </a:solidFill>
              </a:rPr>
              <a:t>Before Clustering</a:t>
            </a:r>
            <a:endParaRPr lang="en-US" sz="1400">
              <a:solidFill>
                <a:srgbClr val="FFFFFF"/>
              </a:solidFill>
            </a:endParaRPr>
          </a:p>
        </p:txBody>
      </p:sp>
      <p:sp>
        <p:nvSpPr>
          <p:cNvPr id="6" name="Rectangle 5">
            <a:extLst>
              <a:ext uri="{FF2B5EF4-FFF2-40B4-BE49-F238E27FC236}">
                <a16:creationId xmlns:a16="http://schemas.microsoft.com/office/drawing/2014/main" id="{9BF388DA-8A65-482A-9ED4-07438F518242}"/>
              </a:ext>
            </a:extLst>
          </p:cNvPr>
          <p:cNvSpPr/>
          <p:nvPr/>
        </p:nvSpPr>
        <p:spPr>
          <a:xfrm>
            <a:off x="3410953" y="6540345"/>
            <a:ext cx="5733047" cy="317659"/>
          </a:xfrm>
          <a:prstGeom prst="rect">
            <a:avLst/>
          </a:prstGeom>
          <a:solidFill>
            <a:srgbClr val="000000">
              <a:alpha val="50000"/>
            </a:srgbClr>
          </a:solidFill>
          <a:ln>
            <a:noFill/>
          </a:ln>
        </p:spPr>
        <p:txBody>
          <a:bodyPr wrap="square">
            <a:normAutofit/>
          </a:bodyPr>
          <a:lstStyle/>
          <a:p>
            <a:pPr algn="ctr">
              <a:spcAft>
                <a:spcPts val="600"/>
              </a:spcAft>
            </a:pPr>
            <a:r>
              <a:rPr lang="en-US" sz="1400" b="1" i="1">
                <a:solidFill>
                  <a:srgbClr val="FFFFFF"/>
                </a:solidFill>
              </a:rPr>
              <a:t>After Clustering</a:t>
            </a:r>
            <a:endParaRPr lang="en-US" sz="1400">
              <a:solidFill>
                <a:srgbClr val="FFFFFF"/>
              </a:solidFill>
            </a:endParaRPr>
          </a:p>
        </p:txBody>
      </p:sp>
    </p:spTree>
    <p:extLst>
      <p:ext uri="{BB962C8B-B14F-4D97-AF65-F5344CB8AC3E}">
        <p14:creationId xmlns:p14="http://schemas.microsoft.com/office/powerpoint/2010/main" val="133261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B649E800-A5C8-49A0-A453-ED537DA31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7">
            <a:extLst>
              <a:ext uri="{FF2B5EF4-FFF2-40B4-BE49-F238E27FC236}">
                <a16:creationId xmlns:a16="http://schemas.microsoft.com/office/drawing/2014/main" id="{8BA67DD7-B75D-4A30-90A4-EEA9F64AF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1145" y="0"/>
            <a:ext cx="4623547" cy="6858000"/>
          </a:xfrm>
          <a:custGeom>
            <a:avLst/>
            <a:gdLst>
              <a:gd name="connsiteX0" fmla="*/ 0 w 6164729"/>
              <a:gd name="connsiteY0" fmla="*/ 6857542 h 6858000"/>
              <a:gd name="connsiteX1" fmla="*/ 199783 w 6164729"/>
              <a:gd name="connsiteY1" fmla="*/ 6857542 h 6858000"/>
              <a:gd name="connsiteX2" fmla="*/ 199783 w 6164729"/>
              <a:gd name="connsiteY2" fmla="*/ 6858000 h 6858000"/>
              <a:gd name="connsiteX3" fmla="*/ 0 w 6164729"/>
              <a:gd name="connsiteY3" fmla="*/ 6858000 h 6858000"/>
              <a:gd name="connsiteX4" fmla="*/ 4818273 w 6164729"/>
              <a:gd name="connsiteY4" fmla="*/ 0 h 6858000"/>
              <a:gd name="connsiteX5" fmla="*/ 5018056 w 6164729"/>
              <a:gd name="connsiteY5" fmla="*/ 0 h 6858000"/>
              <a:gd name="connsiteX6" fmla="*/ 5030703 w 6164729"/>
              <a:gd name="connsiteY6" fmla="*/ 31774 h 6858000"/>
              <a:gd name="connsiteX7" fmla="*/ 6085711 w 6164729"/>
              <a:gd name="connsiteY7" fmla="*/ 2682457 h 6858000"/>
              <a:gd name="connsiteX8" fmla="*/ 6085711 w 6164729"/>
              <a:gd name="connsiteY8" fmla="*/ 3752208 h 6858000"/>
              <a:gd name="connsiteX9" fmla="*/ 4928207 w 6164729"/>
              <a:gd name="connsiteY9" fmla="*/ 6660411 h 6858000"/>
              <a:gd name="connsiteX10" fmla="*/ 4849745 w 6164729"/>
              <a:gd name="connsiteY10" fmla="*/ 6857542 h 6858000"/>
              <a:gd name="connsiteX11" fmla="*/ 4649962 w 6164729"/>
              <a:gd name="connsiteY11" fmla="*/ 6857542 h 6858000"/>
              <a:gd name="connsiteX12" fmla="*/ 4728424 w 6164729"/>
              <a:gd name="connsiteY12" fmla="*/ 6660411 h 6858000"/>
              <a:gd name="connsiteX13" fmla="*/ 5885928 w 6164729"/>
              <a:gd name="connsiteY13" fmla="*/ 3752208 h 6858000"/>
              <a:gd name="connsiteX14" fmla="*/ 5885928 w 6164729"/>
              <a:gd name="connsiteY14" fmla="*/ 2682457 h 6858000"/>
              <a:gd name="connsiteX15" fmla="*/ 4830920 w 6164729"/>
              <a:gd name="connsiteY15" fmla="*/ 317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64729" h="6858000">
                <a:moveTo>
                  <a:pt x="0" y="6857542"/>
                </a:moveTo>
                <a:lnTo>
                  <a:pt x="199783" y="6857542"/>
                </a:lnTo>
                <a:lnTo>
                  <a:pt x="199783" y="6858000"/>
                </a:lnTo>
                <a:lnTo>
                  <a:pt x="0" y="6858000"/>
                </a:lnTo>
                <a:close/>
                <a:moveTo>
                  <a:pt x="4818273" y="0"/>
                </a:moveTo>
                <a:lnTo>
                  <a:pt x="5018056" y="0"/>
                </a:lnTo>
                <a:lnTo>
                  <a:pt x="5030703" y="31774"/>
                </a:lnTo>
                <a:cubicBezTo>
                  <a:pt x="6085711" y="2682457"/>
                  <a:pt x="6085711" y="2682457"/>
                  <a:pt x="6085711" y="2682457"/>
                </a:cubicBezTo>
                <a:cubicBezTo>
                  <a:pt x="6191069" y="2988100"/>
                  <a:pt x="6191069" y="3446565"/>
                  <a:pt x="6085711" y="3752208"/>
                </a:cubicBezTo>
                <a:cubicBezTo>
                  <a:pt x="5601723" y="4968215"/>
                  <a:pt x="5223609" y="5918220"/>
                  <a:pt x="4928207" y="6660411"/>
                </a:cubicBezTo>
                <a:lnTo>
                  <a:pt x="4849745" y="6857542"/>
                </a:lnTo>
                <a:lnTo>
                  <a:pt x="4649962" y="6857542"/>
                </a:lnTo>
                <a:lnTo>
                  <a:pt x="4728424" y="6660411"/>
                </a:lnTo>
                <a:cubicBezTo>
                  <a:pt x="5023826" y="5918220"/>
                  <a:pt x="5401940" y="4968215"/>
                  <a:pt x="5885928" y="3752208"/>
                </a:cubicBezTo>
                <a:cubicBezTo>
                  <a:pt x="5991286" y="3446565"/>
                  <a:pt x="5991286" y="2988100"/>
                  <a:pt x="5885928" y="2682457"/>
                </a:cubicBezTo>
                <a:cubicBezTo>
                  <a:pt x="5885928" y="2682457"/>
                  <a:pt x="5885928" y="2682457"/>
                  <a:pt x="4830920" y="31774"/>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92EB1B58-4729-4BEB-A65F-87EED000A5D4}"/>
              </a:ext>
            </a:extLst>
          </p:cNvPr>
          <p:cNvPicPr/>
          <p:nvPr/>
        </p:nvPicPr>
        <p:blipFill rotWithShape="1">
          <a:blip r:embed="rId2"/>
          <a:srcRect l="240" r="2271" b="-3"/>
          <a:stretch/>
        </p:blipFill>
        <p:spPr>
          <a:xfrm>
            <a:off x="470184" y="1037668"/>
            <a:ext cx="5343762" cy="4782664"/>
          </a:xfrm>
          <a:prstGeom prst="rect">
            <a:avLst/>
          </a:prstGeom>
        </p:spPr>
      </p:pic>
      <p:grpSp>
        <p:nvGrpSpPr>
          <p:cNvPr id="32" name="Group 19">
            <a:extLst>
              <a:ext uri="{FF2B5EF4-FFF2-40B4-BE49-F238E27FC236}">
                <a16:creationId xmlns:a16="http://schemas.microsoft.com/office/drawing/2014/main" id="{E8C5FC48-0A3C-4D6D-A0D5-EEE93213D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1075188"/>
            <a:ext cx="1171701" cy="1172973"/>
            <a:chOff x="9160561" y="1000124"/>
            <a:chExt cx="1562267" cy="1172973"/>
          </a:xfrm>
        </p:grpSpPr>
        <p:sp>
          <p:nvSpPr>
            <p:cNvPr id="21" name="Freeform 5">
              <a:extLst>
                <a:ext uri="{FF2B5EF4-FFF2-40B4-BE49-F238E27FC236}">
                  <a16:creationId xmlns:a16="http://schemas.microsoft.com/office/drawing/2014/main" id="{DBBC336D-7E16-4EE1-90F2-8D9F2B618B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3" name="Freeform 5">
              <a:extLst>
                <a:ext uri="{FF2B5EF4-FFF2-40B4-BE49-F238E27FC236}">
                  <a16:creationId xmlns:a16="http://schemas.microsoft.com/office/drawing/2014/main" id="{0199BE21-2D26-4357-8702-909F3621A3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Rectangle 2">
            <a:extLst>
              <a:ext uri="{FF2B5EF4-FFF2-40B4-BE49-F238E27FC236}">
                <a16:creationId xmlns:a16="http://schemas.microsoft.com/office/drawing/2014/main" id="{BED908A8-2AAF-40C2-8178-98EB989E01CF}"/>
              </a:ext>
            </a:extLst>
          </p:cNvPr>
          <p:cNvSpPr/>
          <p:nvPr/>
        </p:nvSpPr>
        <p:spPr>
          <a:xfrm>
            <a:off x="6721231" y="618681"/>
            <a:ext cx="2274277" cy="479456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800"/>
              </a:spcAft>
            </a:pPr>
            <a:r>
              <a:rPr lang="en-US" sz="3100" b="1" dirty="0">
                <a:solidFill>
                  <a:srgbClr val="FFFFFF"/>
                </a:solidFill>
                <a:latin typeface="+mj-lt"/>
                <a:ea typeface="+mj-ea"/>
                <a:cs typeface="+mj-cs"/>
              </a:rPr>
              <a:t>Average Housing Price by Clusters in Scarborough</a:t>
            </a:r>
            <a:endParaRPr lang="en-US" sz="3100" dirty="0">
              <a:solidFill>
                <a:srgbClr val="FFFFFF"/>
              </a:solidFill>
              <a:latin typeface="+mj-lt"/>
              <a:ea typeface="+mj-ea"/>
              <a:cs typeface="+mj-cs"/>
            </a:endParaRPr>
          </a:p>
        </p:txBody>
      </p:sp>
    </p:spTree>
    <p:extLst>
      <p:ext uri="{BB962C8B-B14F-4D97-AF65-F5344CB8AC3E}">
        <p14:creationId xmlns:p14="http://schemas.microsoft.com/office/powerpoint/2010/main" val="164091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5">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59626AB8-975C-4FBE-9081-1D5CC88B714D}"/>
              </a:ext>
            </a:extLst>
          </p:cNvPr>
          <p:cNvPicPr/>
          <p:nvPr/>
        </p:nvPicPr>
        <p:blipFill rotWithShape="1">
          <a:blip r:embed="rId2"/>
          <a:srcRect t="3949" b="3172"/>
          <a:stretch/>
        </p:blipFill>
        <p:spPr>
          <a:xfrm>
            <a:off x="482600" y="1444660"/>
            <a:ext cx="5285942" cy="3964445"/>
          </a:xfrm>
          <a:prstGeom prst="rect">
            <a:avLst/>
          </a:prstGeom>
        </p:spPr>
      </p:pic>
      <p:grpSp>
        <p:nvGrpSpPr>
          <p:cNvPr id="18" name="Group 17">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1075188"/>
            <a:ext cx="1171701" cy="1172973"/>
            <a:chOff x="9160561" y="1075188"/>
            <a:chExt cx="1562267" cy="1172973"/>
          </a:xfrm>
        </p:grpSpPr>
        <p:sp>
          <p:nvSpPr>
            <p:cNvPr id="19"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Rectangle 2">
            <a:extLst>
              <a:ext uri="{FF2B5EF4-FFF2-40B4-BE49-F238E27FC236}">
                <a16:creationId xmlns:a16="http://schemas.microsoft.com/office/drawing/2014/main" id="{BED908A8-2AAF-40C2-8178-98EB989E01CF}"/>
              </a:ext>
            </a:extLst>
          </p:cNvPr>
          <p:cNvSpPr/>
          <p:nvPr/>
        </p:nvSpPr>
        <p:spPr>
          <a:xfrm>
            <a:off x="6572739" y="539263"/>
            <a:ext cx="2422770" cy="4873986"/>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800"/>
              </a:spcAft>
            </a:pPr>
            <a:r>
              <a:rPr lang="en-US" sz="3200" b="1" dirty="0">
                <a:solidFill>
                  <a:schemeClr val="tx1"/>
                </a:solidFill>
              </a:rPr>
              <a:t>School Ratings by Clusters in Scarborough</a:t>
            </a:r>
            <a:endParaRPr lang="en-US" sz="3100" dirty="0">
              <a:solidFill>
                <a:srgbClr val="FFFFFF"/>
              </a:solidFill>
              <a:latin typeface="+mj-lt"/>
              <a:ea typeface="+mj-ea"/>
              <a:cs typeface="+mj-cs"/>
            </a:endParaRPr>
          </a:p>
        </p:txBody>
      </p:sp>
    </p:spTree>
    <p:extLst>
      <p:ext uri="{BB962C8B-B14F-4D97-AF65-F5344CB8AC3E}">
        <p14:creationId xmlns:p14="http://schemas.microsoft.com/office/powerpoint/2010/main" val="327774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ED908A8-2AAF-40C2-8178-98EB989E01CF}"/>
              </a:ext>
            </a:extLst>
          </p:cNvPr>
          <p:cNvSpPr/>
          <p:nvPr/>
        </p:nvSpPr>
        <p:spPr>
          <a:xfrm>
            <a:off x="628650" y="365125"/>
            <a:ext cx="4168866" cy="1325563"/>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chemeClr val="tx1"/>
                </a:solidFill>
                <a:latin typeface="+mj-lt"/>
                <a:ea typeface="+mj-ea"/>
                <a:cs typeface="+mj-cs"/>
              </a:rPr>
              <a:t>Conclusion</a:t>
            </a:r>
          </a:p>
        </p:txBody>
      </p:sp>
      <p:sp>
        <p:nvSpPr>
          <p:cNvPr id="12"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4">
            <a:extLst>
              <a:ext uri="{FF2B5EF4-FFF2-40B4-BE49-F238E27FC236}">
                <a16:creationId xmlns:a16="http://schemas.microsoft.com/office/drawing/2014/main" id="{590F9402-D841-4101-97F8-87A93B6316AA}"/>
              </a:ext>
            </a:extLst>
          </p:cNvPr>
          <p:cNvSpPr/>
          <p:nvPr/>
        </p:nvSpPr>
        <p:spPr>
          <a:xfrm>
            <a:off x="628650" y="1825625"/>
            <a:ext cx="4168866" cy="4351338"/>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lang="en-US"/>
          </a:p>
        </p:txBody>
      </p:sp>
      <p:sp>
        <p:nvSpPr>
          <p:cNvPr id="14"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379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8F428E7C-CF72-4177-B907-662EDCB35B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204554" y="2584246"/>
            <a:ext cx="6329167" cy="1910904"/>
            <a:chOff x="-2412483" y="5117355"/>
            <a:chExt cx="4342728" cy="1748210"/>
          </a:xfrm>
        </p:grpSpPr>
        <p:sp>
          <p:nvSpPr>
            <p:cNvPr id="28" name="Isosceles Triangle 27">
              <a:extLst>
                <a:ext uri="{FF2B5EF4-FFF2-40B4-BE49-F238E27FC236}">
                  <a16:creationId xmlns:a16="http://schemas.microsoft.com/office/drawing/2014/main" id="{E2C38613-1CC6-42DF-9D5B-1C3CFF91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6174"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FA88567F-0B25-4895-A6DF-304638BE5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12483" y="6202815"/>
              <a:ext cx="1325500" cy="66275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Shape 30">
            <a:extLst>
              <a:ext uri="{FF2B5EF4-FFF2-40B4-BE49-F238E27FC236}">
                <a16:creationId xmlns:a16="http://schemas.microsoft.com/office/drawing/2014/main" id="{4B7A2B20-C280-41CF-965D-FA68DA2BD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304220" y="-618251"/>
            <a:ext cx="4864676" cy="2855500"/>
          </a:xfrm>
          <a:custGeom>
            <a:avLst/>
            <a:gdLst>
              <a:gd name="connsiteX0" fmla="*/ 0 w 4864676"/>
              <a:gd name="connsiteY0" fmla="*/ 3191201 h 3807333"/>
              <a:gd name="connsiteX1" fmla="*/ 3191202 w 4864676"/>
              <a:gd name="connsiteY1" fmla="*/ 0 h 3807333"/>
              <a:gd name="connsiteX2" fmla="*/ 4864676 w 4864676"/>
              <a:gd name="connsiteY2" fmla="*/ 1673474 h 3807333"/>
              <a:gd name="connsiteX3" fmla="*/ 4864676 w 4864676"/>
              <a:gd name="connsiteY3" fmla="*/ 3807333 h 3807333"/>
              <a:gd name="connsiteX4" fmla="*/ 0 w 4864676"/>
              <a:gd name="connsiteY4" fmla="*/ 3807333 h 380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3807333">
                <a:moveTo>
                  <a:pt x="0" y="3191201"/>
                </a:moveTo>
                <a:lnTo>
                  <a:pt x="3191202" y="0"/>
                </a:lnTo>
                <a:lnTo>
                  <a:pt x="4864676" y="1673474"/>
                </a:lnTo>
                <a:lnTo>
                  <a:pt x="4864676" y="3807333"/>
                </a:lnTo>
                <a:lnTo>
                  <a:pt x="0" y="380733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5CF218E6-E246-4EBB-BA8D-DB65AB59A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14439" y="3780850"/>
            <a:ext cx="1185708" cy="889281"/>
          </a:xfrm>
          <a:custGeom>
            <a:avLst/>
            <a:gdLst>
              <a:gd name="connsiteX0" fmla="*/ 0 w 1185708"/>
              <a:gd name="connsiteY0" fmla="*/ 0 h 1185708"/>
              <a:gd name="connsiteX1" fmla="*/ 454971 w 1185708"/>
              <a:gd name="connsiteY1" fmla="*/ 0 h 1185708"/>
              <a:gd name="connsiteX2" fmla="*/ 1185708 w 1185708"/>
              <a:gd name="connsiteY2" fmla="*/ 730737 h 1185708"/>
              <a:gd name="connsiteX3" fmla="*/ 1185708 w 1185708"/>
              <a:gd name="connsiteY3" fmla="*/ 1185708 h 1185708"/>
              <a:gd name="connsiteX4" fmla="*/ 0 w 1185708"/>
              <a:gd name="connsiteY4" fmla="*/ 1185708 h 118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8" h="1185708">
                <a:moveTo>
                  <a:pt x="0" y="0"/>
                </a:moveTo>
                <a:lnTo>
                  <a:pt x="454971" y="0"/>
                </a:lnTo>
                <a:lnTo>
                  <a:pt x="1185708" y="730737"/>
                </a:lnTo>
                <a:lnTo>
                  <a:pt x="1185708" y="1185708"/>
                </a:lnTo>
                <a:lnTo>
                  <a:pt x="0" y="1185708"/>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3B9D26D-939B-4838-886B-07E227F3A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604284" y="5748648"/>
            <a:ext cx="989294" cy="74197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0A80B01-7FDA-4264-BAC7-CA797D496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2" y="-50277"/>
            <a:ext cx="5389379" cy="4042034"/>
          </a:xfrm>
          <a:custGeom>
            <a:avLst/>
            <a:gdLst>
              <a:gd name="connsiteX0" fmla="*/ 0 w 5389379"/>
              <a:gd name="connsiteY0" fmla="*/ 2602331 h 5389379"/>
              <a:gd name="connsiteX1" fmla="*/ 2602331 w 5389379"/>
              <a:gd name="connsiteY1" fmla="*/ 0 h 5389379"/>
              <a:gd name="connsiteX2" fmla="*/ 5389379 w 5389379"/>
              <a:gd name="connsiteY2" fmla="*/ 0 h 5389379"/>
              <a:gd name="connsiteX3" fmla="*/ 5389379 w 5389379"/>
              <a:gd name="connsiteY3" fmla="*/ 5389379 h 5389379"/>
              <a:gd name="connsiteX4" fmla="*/ 0 w 5389379"/>
              <a:gd name="connsiteY4" fmla="*/ 5389379 h 538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9379" h="5389379">
                <a:moveTo>
                  <a:pt x="0" y="2602331"/>
                </a:moveTo>
                <a:lnTo>
                  <a:pt x="2602331" y="0"/>
                </a:lnTo>
                <a:lnTo>
                  <a:pt x="5389379" y="0"/>
                </a:lnTo>
                <a:lnTo>
                  <a:pt x="5389379"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2">
            <a:extLst>
              <a:ext uri="{FF2B5EF4-FFF2-40B4-BE49-F238E27FC236}">
                <a16:creationId xmlns:a16="http://schemas.microsoft.com/office/drawing/2014/main" id="{BED908A8-2AAF-40C2-8178-98EB989E01CF}"/>
              </a:ext>
            </a:extLst>
          </p:cNvPr>
          <p:cNvSpPr/>
          <p:nvPr/>
        </p:nvSpPr>
        <p:spPr>
          <a:xfrm>
            <a:off x="2465265" y="1278281"/>
            <a:ext cx="4337037" cy="2150719"/>
          </a:xfrm>
          <a:prstGeom prst="rect">
            <a:avLst/>
          </a:prstGeom>
          <a:noFill/>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p>
            <a:pPr algn="ctr" defTabSz="914400">
              <a:lnSpc>
                <a:spcPct val="90000"/>
              </a:lnSpc>
              <a:spcBef>
                <a:spcPct val="0"/>
              </a:spcBef>
              <a:spcAft>
                <a:spcPts val="600"/>
              </a:spcAft>
            </a:pPr>
            <a:r>
              <a:rPr lang="en-US" sz="3100" kern="1200">
                <a:solidFill>
                  <a:srgbClr val="080808"/>
                </a:solidFill>
                <a:latin typeface="+mj-lt"/>
                <a:ea typeface="+mj-ea"/>
                <a:cs typeface="+mj-cs"/>
              </a:rPr>
              <a:t>Thank You</a:t>
            </a:r>
          </a:p>
        </p:txBody>
      </p:sp>
      <p:sp>
        <p:nvSpPr>
          <p:cNvPr id="39" name="Freeform: Shape 38">
            <a:extLst>
              <a:ext uri="{FF2B5EF4-FFF2-40B4-BE49-F238E27FC236}">
                <a16:creationId xmlns:a16="http://schemas.microsoft.com/office/drawing/2014/main" id="{449E75B4-6C35-495B-850B-28CDE6E3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4" y="-576048"/>
            <a:ext cx="6791435" cy="5093576"/>
          </a:xfrm>
          <a:custGeom>
            <a:avLst/>
            <a:gdLst>
              <a:gd name="connsiteX0" fmla="*/ 0 w 6791435"/>
              <a:gd name="connsiteY0" fmla="*/ 4004387 h 6791435"/>
              <a:gd name="connsiteX1" fmla="*/ 81158 w 6791435"/>
              <a:gd name="connsiteY1" fmla="*/ 3923229 h 6791435"/>
              <a:gd name="connsiteX2" fmla="*/ 81158 w 6791435"/>
              <a:gd name="connsiteY2" fmla="*/ 6710277 h 6791435"/>
              <a:gd name="connsiteX3" fmla="*/ 6710277 w 6791435"/>
              <a:gd name="connsiteY3" fmla="*/ 6710277 h 6791435"/>
              <a:gd name="connsiteX4" fmla="*/ 6710277 w 6791435"/>
              <a:gd name="connsiteY4" fmla="*/ 81158 h 6791435"/>
              <a:gd name="connsiteX5" fmla="*/ 3923229 w 6791435"/>
              <a:gd name="connsiteY5" fmla="*/ 81158 h 6791435"/>
              <a:gd name="connsiteX6" fmla="*/ 4004387 w 6791435"/>
              <a:gd name="connsiteY6" fmla="*/ 0 h 6791435"/>
              <a:gd name="connsiteX7" fmla="*/ 6791435 w 6791435"/>
              <a:gd name="connsiteY7" fmla="*/ 0 h 6791435"/>
              <a:gd name="connsiteX8" fmla="*/ 6791435 w 6791435"/>
              <a:gd name="connsiteY8" fmla="*/ 6791435 h 6791435"/>
              <a:gd name="connsiteX9" fmla="*/ 0 w 6791435"/>
              <a:gd name="connsiteY9"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1435" h="6791435">
                <a:moveTo>
                  <a:pt x="0" y="4004387"/>
                </a:moveTo>
                <a:lnTo>
                  <a:pt x="81158" y="3923229"/>
                </a:lnTo>
                <a:lnTo>
                  <a:pt x="81158" y="6710277"/>
                </a:lnTo>
                <a:lnTo>
                  <a:pt x="6710277" y="6710277"/>
                </a:lnTo>
                <a:lnTo>
                  <a:pt x="6710277" y="81158"/>
                </a:lnTo>
                <a:lnTo>
                  <a:pt x="3923229" y="81158"/>
                </a:lnTo>
                <a:lnTo>
                  <a:pt x="4004387" y="0"/>
                </a:lnTo>
                <a:lnTo>
                  <a:pt x="6791435" y="0"/>
                </a:lnTo>
                <a:lnTo>
                  <a:pt x="679143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1" name="Isosceles Triangle 40">
            <a:extLst>
              <a:ext uri="{FF2B5EF4-FFF2-40B4-BE49-F238E27FC236}">
                <a16:creationId xmlns:a16="http://schemas.microsoft.com/office/drawing/2014/main" id="{0EB2D58A-B2F2-4B07-9595-4FED1037F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5595" y="5398157"/>
            <a:ext cx="2201111" cy="146740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Isosceles Triangle 42">
            <a:extLst>
              <a:ext uri="{FF2B5EF4-FFF2-40B4-BE49-F238E27FC236}">
                <a16:creationId xmlns:a16="http://schemas.microsoft.com/office/drawing/2014/main" id="{DEB95C3F-0968-4E23-80BD-35CE22E83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1685" y="5117355"/>
            <a:ext cx="2622314"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16E9C92B-1893-4BFE-B7CF-905EB3F87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953" y="5949259"/>
            <a:ext cx="1374459" cy="91630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988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392</Words>
  <Application>Microsoft Office PowerPoint</Application>
  <PresentationFormat>On-screen Show (4:3)</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Amey Deshpande</dc:creator>
  <cp:lastModifiedBy>Amey Deshpande</cp:lastModifiedBy>
  <cp:revision>2</cp:revision>
  <dcterms:created xsi:type="dcterms:W3CDTF">2020-03-21T04:48:58Z</dcterms:created>
  <dcterms:modified xsi:type="dcterms:W3CDTF">2020-03-21T04:51:47Z</dcterms:modified>
</cp:coreProperties>
</file>