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" d="100"/>
          <a:sy n="20" d="100"/>
        </p:scale>
        <p:origin x="-2046" y="-9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4CA73-0BD2-46CD-914B-3F567A7AEBB1}" type="datetimeFigureOut">
              <a:rPr kumimoji="1" lang="ja-JP" altLang="en-US" smtClean="0"/>
              <a:t>2016/12/25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80619-8228-4204-997E-A65852BC6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263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80619-8228-4204-997E-A65852BC673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9628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80619-8228-4204-997E-A65852BC673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6831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80619-8228-4204-997E-A65852BC673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6831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80619-8228-4204-997E-A65852BC673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6831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0301-8AFF-487F-846D-8BD32645FAB7}" type="datetimeFigureOut">
              <a:rPr kumimoji="1" lang="ja-JP" altLang="en-US" smtClean="0"/>
              <a:t>2016/12/25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B6A5-7455-4327-A304-C9091E691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871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0301-8AFF-487F-846D-8BD32645FAB7}" type="datetimeFigureOut">
              <a:rPr kumimoji="1" lang="ja-JP" altLang="en-US" smtClean="0"/>
              <a:t>2016/12/25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B6A5-7455-4327-A304-C9091E691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6844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0301-8AFF-487F-846D-8BD32645FAB7}" type="datetimeFigureOut">
              <a:rPr kumimoji="1" lang="ja-JP" altLang="en-US" smtClean="0"/>
              <a:t>2016/12/25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B6A5-7455-4327-A304-C9091E691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149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0301-8AFF-487F-846D-8BD32645FAB7}" type="datetimeFigureOut">
              <a:rPr kumimoji="1" lang="ja-JP" altLang="en-US" smtClean="0"/>
              <a:t>2016/12/25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B6A5-7455-4327-A304-C9091E691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194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0301-8AFF-487F-846D-8BD32645FAB7}" type="datetimeFigureOut">
              <a:rPr kumimoji="1" lang="ja-JP" altLang="en-US" smtClean="0"/>
              <a:t>2016/12/25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B6A5-7455-4327-A304-C9091E691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139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0301-8AFF-487F-846D-8BD32645FAB7}" type="datetimeFigureOut">
              <a:rPr kumimoji="1" lang="ja-JP" altLang="en-US" smtClean="0"/>
              <a:t>2016/12/25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B6A5-7455-4327-A304-C9091E691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893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0301-8AFF-487F-846D-8BD32645FAB7}" type="datetimeFigureOut">
              <a:rPr kumimoji="1" lang="ja-JP" altLang="en-US" smtClean="0"/>
              <a:t>2016/12/25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B6A5-7455-4327-A304-C9091E691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7465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0301-8AFF-487F-846D-8BD32645FAB7}" type="datetimeFigureOut">
              <a:rPr kumimoji="1" lang="ja-JP" altLang="en-US" smtClean="0"/>
              <a:t>2016/12/25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B6A5-7455-4327-A304-C9091E691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808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0301-8AFF-487F-846D-8BD32645FAB7}" type="datetimeFigureOut">
              <a:rPr kumimoji="1" lang="ja-JP" altLang="en-US" smtClean="0"/>
              <a:t>2016/12/25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B6A5-7455-4327-A304-C9091E691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15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0301-8AFF-487F-846D-8BD32645FAB7}" type="datetimeFigureOut">
              <a:rPr kumimoji="1" lang="ja-JP" altLang="en-US" smtClean="0"/>
              <a:t>2016/12/25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B6A5-7455-4327-A304-C9091E691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85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0301-8AFF-487F-846D-8BD32645FAB7}" type="datetimeFigureOut">
              <a:rPr kumimoji="1" lang="ja-JP" altLang="en-US" smtClean="0"/>
              <a:t>2016/12/25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B6A5-7455-4327-A304-C9091E691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309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40301-8AFF-487F-846D-8BD32645FAB7}" type="datetimeFigureOut">
              <a:rPr kumimoji="1" lang="ja-JP" altLang="en-US" smtClean="0"/>
              <a:t>2016/12/25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0B6A5-7455-4327-A304-C9091E691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85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820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098" name="Picture 2" descr="G:\comiket2016win\memo\images\eV\DSC0102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400419" y="1704037"/>
            <a:ext cx="5636567" cy="375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135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>
            <a:grpSpLocks noChangeAspect="1"/>
          </p:cNvGrpSpPr>
          <p:nvPr/>
        </p:nvGrpSpPr>
        <p:grpSpPr>
          <a:xfrm>
            <a:off x="35496" y="2788285"/>
            <a:ext cx="9075035" cy="2823225"/>
            <a:chOff x="0" y="0"/>
            <a:chExt cx="64286254" cy="1999932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4000063" cy="1999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右矢印 3"/>
            <p:cNvSpPr/>
            <p:nvPr/>
          </p:nvSpPr>
          <p:spPr>
            <a:xfrm rot="19290632">
              <a:off x="8131636" y="11622511"/>
              <a:ext cx="2024727" cy="130166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"/>
            </a:p>
          </p:txBody>
        </p:sp>
        <p:sp>
          <p:nvSpPr>
            <p:cNvPr id="5" name="パイ 4"/>
            <p:cNvSpPr/>
            <p:nvPr/>
          </p:nvSpPr>
          <p:spPr>
            <a:xfrm rot="5400000">
              <a:off x="14982722" y="11789397"/>
              <a:ext cx="6469587" cy="8568951"/>
            </a:xfrm>
            <a:prstGeom prst="pie">
              <a:avLst>
                <a:gd name="adj1" fmla="val 5414512"/>
                <a:gd name="adj2" fmla="val 16199998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" dirty="0">
                <a:solidFill>
                  <a:schemeClr val="tx1"/>
                </a:solidFill>
              </a:endParaRP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15517216" y="13814412"/>
              <a:ext cx="5783530" cy="24351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障害物</a:t>
              </a:r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4932039" y="13438110"/>
              <a:ext cx="5276204" cy="1826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運足方向</a:t>
              </a:r>
              <a:endPara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" name="パイ 9"/>
            <p:cNvSpPr/>
            <p:nvPr/>
          </p:nvSpPr>
          <p:spPr>
            <a:xfrm rot="5400000">
              <a:off x="46493233" y="11458350"/>
              <a:ext cx="6455565" cy="9217024"/>
            </a:xfrm>
            <a:prstGeom prst="pie">
              <a:avLst>
                <a:gd name="adj1" fmla="val 5414512"/>
                <a:gd name="adj2" fmla="val 16199998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" dirty="0">
                <a:solidFill>
                  <a:schemeClr val="tx1"/>
                </a:solidFill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46984712" y="13886419"/>
              <a:ext cx="5783530" cy="24351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障害物</a:t>
              </a:r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8" name="右矢印 17"/>
            <p:cNvSpPr/>
            <p:nvPr/>
          </p:nvSpPr>
          <p:spPr>
            <a:xfrm rot="2365559">
              <a:off x="58616946" y="11641617"/>
              <a:ext cx="2024727" cy="130166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59010050" y="13438110"/>
              <a:ext cx="5276204" cy="1826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運足方向</a:t>
              </a:r>
              <a:endPara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895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グループ化 30"/>
          <p:cNvGrpSpPr/>
          <p:nvPr/>
        </p:nvGrpSpPr>
        <p:grpSpPr>
          <a:xfrm>
            <a:off x="207750" y="1841540"/>
            <a:ext cx="4312063" cy="3475434"/>
            <a:chOff x="467544" y="1825774"/>
            <a:chExt cx="4312063" cy="3475434"/>
          </a:xfrm>
        </p:grpSpPr>
        <p:sp>
          <p:nvSpPr>
            <p:cNvPr id="12" name="正方形/長方形 11"/>
            <p:cNvSpPr/>
            <p:nvPr/>
          </p:nvSpPr>
          <p:spPr>
            <a:xfrm rot="5400000">
              <a:off x="818059" y="4410633"/>
              <a:ext cx="811138" cy="288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3328814" y="2110858"/>
              <a:ext cx="811138" cy="288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 rot="18441620">
              <a:off x="823392" y="3446780"/>
              <a:ext cx="1584176" cy="288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 rot="19887066">
              <a:off x="1988145" y="2419821"/>
              <a:ext cx="1584176" cy="288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円/楕円 3"/>
            <p:cNvSpPr/>
            <p:nvPr/>
          </p:nvSpPr>
          <p:spPr>
            <a:xfrm>
              <a:off x="1955042" y="2712244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/>
            <p:cNvSpPr/>
            <p:nvPr/>
          </p:nvSpPr>
          <p:spPr>
            <a:xfrm>
              <a:off x="3194944" y="2067528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7"/>
            <p:cNvSpPr/>
            <p:nvPr/>
          </p:nvSpPr>
          <p:spPr>
            <a:xfrm>
              <a:off x="1018938" y="3964628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/>
            <p:cNvCxnSpPr/>
            <p:nvPr/>
          </p:nvCxnSpPr>
          <p:spPr>
            <a:xfrm flipV="1">
              <a:off x="467544" y="4956026"/>
              <a:ext cx="2160240" cy="41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 flipH="1">
              <a:off x="467544" y="4960218"/>
              <a:ext cx="288032" cy="3409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 flipH="1">
              <a:off x="721668" y="4960218"/>
              <a:ext cx="288032" cy="3409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 flipH="1">
              <a:off x="971600" y="4956026"/>
              <a:ext cx="288032" cy="3409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 flipH="1">
              <a:off x="1225724" y="4956026"/>
              <a:ext cx="288032" cy="3409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 flipH="1">
              <a:off x="1441748" y="4945360"/>
              <a:ext cx="288032" cy="3409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 flipH="1">
              <a:off x="1695872" y="4945360"/>
              <a:ext cx="288032" cy="3409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 flipH="1">
              <a:off x="1945804" y="4960218"/>
              <a:ext cx="288032" cy="3409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 flipH="1">
              <a:off x="2199928" y="4960218"/>
              <a:ext cx="288032" cy="3409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グループ化 29"/>
            <p:cNvGrpSpPr/>
            <p:nvPr/>
          </p:nvGrpSpPr>
          <p:grpSpPr>
            <a:xfrm>
              <a:off x="3923928" y="1825774"/>
              <a:ext cx="855679" cy="811138"/>
              <a:chOff x="3923928" y="1825774"/>
              <a:chExt cx="855679" cy="811138"/>
            </a:xfrm>
          </p:grpSpPr>
          <p:sp>
            <p:nvSpPr>
              <p:cNvPr id="28" name="円/楕円 27"/>
              <p:cNvSpPr/>
              <p:nvPr/>
            </p:nvSpPr>
            <p:spPr>
              <a:xfrm>
                <a:off x="3923928" y="1825774"/>
                <a:ext cx="845046" cy="81113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正方形/長方形 28"/>
              <p:cNvSpPr/>
              <p:nvPr/>
            </p:nvSpPr>
            <p:spPr>
              <a:xfrm>
                <a:off x="4277647" y="2089592"/>
                <a:ext cx="501960" cy="28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5" name="グループ化 44"/>
          <p:cNvGrpSpPr/>
          <p:nvPr/>
        </p:nvGrpSpPr>
        <p:grpSpPr>
          <a:xfrm>
            <a:off x="5176302" y="1484784"/>
            <a:ext cx="3860194" cy="4257764"/>
            <a:chOff x="162377" y="2555612"/>
            <a:chExt cx="3860194" cy="4257764"/>
          </a:xfrm>
        </p:grpSpPr>
        <p:sp>
          <p:nvSpPr>
            <p:cNvPr id="46" name="正方形/長方形 45"/>
            <p:cNvSpPr/>
            <p:nvPr/>
          </p:nvSpPr>
          <p:spPr>
            <a:xfrm rot="5400000">
              <a:off x="440017" y="4032591"/>
              <a:ext cx="811138" cy="10441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551796" y="3359253"/>
              <a:ext cx="2304248" cy="3371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8" name="直線コネクタ 47"/>
            <p:cNvCxnSpPr/>
            <p:nvPr/>
          </p:nvCxnSpPr>
          <p:spPr>
            <a:xfrm flipV="1">
              <a:off x="467544" y="4956026"/>
              <a:ext cx="2160240" cy="41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 flipH="1">
              <a:off x="467544" y="4960218"/>
              <a:ext cx="288032" cy="3409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 flipH="1">
              <a:off x="721668" y="4960218"/>
              <a:ext cx="288032" cy="3409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/>
            <p:nvPr/>
          </p:nvCxnSpPr>
          <p:spPr>
            <a:xfrm flipH="1">
              <a:off x="971600" y="4956026"/>
              <a:ext cx="288032" cy="3409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 flipH="1">
              <a:off x="1225724" y="4956026"/>
              <a:ext cx="288032" cy="3409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/>
            <p:nvPr/>
          </p:nvCxnSpPr>
          <p:spPr>
            <a:xfrm flipH="1">
              <a:off x="1441748" y="4945360"/>
              <a:ext cx="288032" cy="3409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 flipH="1">
              <a:off x="1695872" y="4945360"/>
              <a:ext cx="288032" cy="3409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 flipH="1">
              <a:off x="1945804" y="4960218"/>
              <a:ext cx="288032" cy="3409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 flipH="1">
              <a:off x="2199928" y="4960218"/>
              <a:ext cx="288032" cy="3409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グループ化 56"/>
            <p:cNvGrpSpPr/>
            <p:nvPr/>
          </p:nvGrpSpPr>
          <p:grpSpPr>
            <a:xfrm>
              <a:off x="2715558" y="3081442"/>
              <a:ext cx="855679" cy="811138"/>
              <a:chOff x="3923928" y="1825774"/>
              <a:chExt cx="855679" cy="811138"/>
            </a:xfrm>
          </p:grpSpPr>
          <p:sp>
            <p:nvSpPr>
              <p:cNvPr id="73" name="円/楕円 72"/>
              <p:cNvSpPr/>
              <p:nvPr/>
            </p:nvSpPr>
            <p:spPr>
              <a:xfrm>
                <a:off x="3923928" y="1825774"/>
                <a:ext cx="845046" cy="81113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正方形/長方形 73"/>
              <p:cNvSpPr/>
              <p:nvPr/>
            </p:nvSpPr>
            <p:spPr>
              <a:xfrm>
                <a:off x="4277647" y="2089592"/>
                <a:ext cx="501960" cy="28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8" name="グループ化 57"/>
            <p:cNvGrpSpPr/>
            <p:nvPr/>
          </p:nvGrpSpPr>
          <p:grpSpPr>
            <a:xfrm>
              <a:off x="395536" y="5441482"/>
              <a:ext cx="3627035" cy="1371894"/>
              <a:chOff x="1835696" y="3717032"/>
              <a:chExt cx="3627035" cy="1371894"/>
            </a:xfrm>
          </p:grpSpPr>
          <p:sp>
            <p:nvSpPr>
              <p:cNvPr id="69" name="円/楕円 68"/>
              <p:cNvSpPr/>
              <p:nvPr/>
            </p:nvSpPr>
            <p:spPr>
              <a:xfrm>
                <a:off x="1882994" y="3717032"/>
                <a:ext cx="324000" cy="324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正方形/長方形 69"/>
              <p:cNvSpPr/>
              <p:nvPr/>
            </p:nvSpPr>
            <p:spPr>
              <a:xfrm>
                <a:off x="2277244" y="3717032"/>
                <a:ext cx="31854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駆動</a:t>
                </a:r>
                <a:r>
                  <a:rPr lang="ja-JP" altLang="en-US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関節（アクチュエータ）</a:t>
                </a:r>
                <a:endParaRPr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71" name="正方形/長方形 70"/>
              <p:cNvSpPr/>
              <p:nvPr/>
            </p:nvSpPr>
            <p:spPr>
              <a:xfrm>
                <a:off x="1835696" y="4721172"/>
                <a:ext cx="403492" cy="2880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正方形/長方形 71"/>
              <p:cNvSpPr/>
              <p:nvPr/>
            </p:nvSpPr>
            <p:spPr>
              <a:xfrm>
                <a:off x="2269474" y="4719594"/>
                <a:ext cx="22621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構造部材（リンク）</a:t>
                </a:r>
                <a:endParaRPr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sp>
          <p:nvSpPr>
            <p:cNvPr id="59" name="正方形/長方形 58"/>
            <p:cNvSpPr/>
            <p:nvPr/>
          </p:nvSpPr>
          <p:spPr>
            <a:xfrm>
              <a:off x="162377" y="2555612"/>
              <a:ext cx="31854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ハンド（エンドエフェクタ）</a:t>
              </a:r>
              <a:endPara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60" name="直線コネクタ 59"/>
            <p:cNvCxnSpPr>
              <a:stCxn id="59" idx="3"/>
            </p:cNvCxnSpPr>
            <p:nvPr/>
          </p:nvCxnSpPr>
          <p:spPr>
            <a:xfrm flipH="1">
              <a:off x="2932386" y="2740278"/>
              <a:ext cx="415478" cy="555911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正方形/長方形 60"/>
            <p:cNvSpPr/>
            <p:nvPr/>
          </p:nvSpPr>
          <p:spPr>
            <a:xfrm rot="16200000">
              <a:off x="275440" y="3812956"/>
              <a:ext cx="756496" cy="20378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正方形/長方形 61"/>
            <p:cNvSpPr/>
            <p:nvPr/>
          </p:nvSpPr>
          <p:spPr>
            <a:xfrm rot="18561656">
              <a:off x="1196193" y="3802370"/>
              <a:ext cx="756496" cy="2233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円/楕円 62"/>
            <p:cNvSpPr/>
            <p:nvPr/>
          </p:nvSpPr>
          <p:spPr>
            <a:xfrm>
              <a:off x="1699550" y="3350027"/>
              <a:ext cx="360000" cy="36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/楕円 63"/>
            <p:cNvSpPr/>
            <p:nvPr/>
          </p:nvSpPr>
          <p:spPr>
            <a:xfrm>
              <a:off x="1099890" y="4077072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円/楕円 64"/>
            <p:cNvSpPr/>
            <p:nvPr/>
          </p:nvSpPr>
          <p:spPr>
            <a:xfrm>
              <a:off x="460722" y="3350170"/>
              <a:ext cx="360000" cy="36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/楕円 65"/>
            <p:cNvSpPr/>
            <p:nvPr/>
          </p:nvSpPr>
          <p:spPr>
            <a:xfrm>
              <a:off x="476488" y="4068168"/>
              <a:ext cx="360000" cy="36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/楕円 66"/>
            <p:cNvSpPr/>
            <p:nvPr/>
          </p:nvSpPr>
          <p:spPr>
            <a:xfrm>
              <a:off x="436012" y="5956500"/>
              <a:ext cx="324000" cy="324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正方形/長方形 67"/>
            <p:cNvSpPr/>
            <p:nvPr/>
          </p:nvSpPr>
          <p:spPr>
            <a:xfrm>
              <a:off x="830262" y="5956500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非駆動関節</a:t>
              </a:r>
              <a:endPara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8682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グループ化 43"/>
          <p:cNvGrpSpPr/>
          <p:nvPr/>
        </p:nvGrpSpPr>
        <p:grpSpPr>
          <a:xfrm>
            <a:off x="207750" y="1428542"/>
            <a:ext cx="4995187" cy="3888432"/>
            <a:chOff x="467544" y="1412776"/>
            <a:chExt cx="4995187" cy="3888432"/>
          </a:xfrm>
        </p:grpSpPr>
        <p:grpSp>
          <p:nvGrpSpPr>
            <p:cNvPr id="31" name="グループ化 30"/>
            <p:cNvGrpSpPr/>
            <p:nvPr/>
          </p:nvGrpSpPr>
          <p:grpSpPr>
            <a:xfrm>
              <a:off x="467544" y="1825774"/>
              <a:ext cx="4312063" cy="3475434"/>
              <a:chOff x="467544" y="1825774"/>
              <a:chExt cx="4312063" cy="3475434"/>
            </a:xfrm>
          </p:grpSpPr>
          <p:sp>
            <p:nvSpPr>
              <p:cNvPr id="12" name="正方形/長方形 11"/>
              <p:cNvSpPr/>
              <p:nvPr/>
            </p:nvSpPr>
            <p:spPr>
              <a:xfrm rot="5400000">
                <a:off x="818059" y="4410633"/>
                <a:ext cx="811138" cy="2880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/>
              <p:cNvSpPr/>
              <p:nvPr/>
            </p:nvSpPr>
            <p:spPr>
              <a:xfrm>
                <a:off x="3328814" y="2110858"/>
                <a:ext cx="811138" cy="2880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正方形/長方形 4"/>
              <p:cNvSpPr/>
              <p:nvPr/>
            </p:nvSpPr>
            <p:spPr>
              <a:xfrm rot="18441620">
                <a:off x="823392" y="3446780"/>
                <a:ext cx="1584176" cy="2880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正方形/長方形 5"/>
              <p:cNvSpPr/>
              <p:nvPr/>
            </p:nvSpPr>
            <p:spPr>
              <a:xfrm rot="19887066">
                <a:off x="1988145" y="2419821"/>
                <a:ext cx="1584176" cy="2880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円/楕円 3"/>
              <p:cNvSpPr/>
              <p:nvPr/>
            </p:nvSpPr>
            <p:spPr>
              <a:xfrm>
                <a:off x="1955042" y="2712244"/>
                <a:ext cx="360000" cy="36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円/楕円 6"/>
              <p:cNvSpPr/>
              <p:nvPr/>
            </p:nvSpPr>
            <p:spPr>
              <a:xfrm>
                <a:off x="3194944" y="2067528"/>
                <a:ext cx="360000" cy="36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円/楕円 7"/>
              <p:cNvSpPr/>
              <p:nvPr/>
            </p:nvSpPr>
            <p:spPr>
              <a:xfrm>
                <a:off x="1018938" y="3964628"/>
                <a:ext cx="360000" cy="36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4" name="直線コネクタ 13"/>
              <p:cNvCxnSpPr/>
              <p:nvPr/>
            </p:nvCxnSpPr>
            <p:spPr>
              <a:xfrm flipV="1">
                <a:off x="467544" y="4956026"/>
                <a:ext cx="2160240" cy="419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/>
              <p:cNvCxnSpPr/>
              <p:nvPr/>
            </p:nvCxnSpPr>
            <p:spPr>
              <a:xfrm flipH="1">
                <a:off x="467544" y="4960218"/>
                <a:ext cx="288032" cy="34099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/>
              <p:nvPr/>
            </p:nvCxnSpPr>
            <p:spPr>
              <a:xfrm flipH="1">
                <a:off x="721668" y="4960218"/>
                <a:ext cx="288032" cy="34099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/>
              <p:cNvCxnSpPr/>
              <p:nvPr/>
            </p:nvCxnSpPr>
            <p:spPr>
              <a:xfrm flipH="1">
                <a:off x="971600" y="4956026"/>
                <a:ext cx="288032" cy="34099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/>
              <p:cNvCxnSpPr/>
              <p:nvPr/>
            </p:nvCxnSpPr>
            <p:spPr>
              <a:xfrm flipH="1">
                <a:off x="1225724" y="4956026"/>
                <a:ext cx="288032" cy="34099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コネクタ 20"/>
              <p:cNvCxnSpPr/>
              <p:nvPr/>
            </p:nvCxnSpPr>
            <p:spPr>
              <a:xfrm flipH="1">
                <a:off x="1441748" y="4945360"/>
                <a:ext cx="288032" cy="34099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コネクタ 21"/>
              <p:cNvCxnSpPr/>
              <p:nvPr/>
            </p:nvCxnSpPr>
            <p:spPr>
              <a:xfrm flipH="1">
                <a:off x="1695872" y="4945360"/>
                <a:ext cx="288032" cy="34099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/>
              <p:cNvCxnSpPr/>
              <p:nvPr/>
            </p:nvCxnSpPr>
            <p:spPr>
              <a:xfrm flipH="1">
                <a:off x="1945804" y="4960218"/>
                <a:ext cx="288032" cy="34099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/>
              <p:cNvCxnSpPr/>
              <p:nvPr/>
            </p:nvCxnSpPr>
            <p:spPr>
              <a:xfrm flipH="1">
                <a:off x="2199928" y="4960218"/>
                <a:ext cx="288032" cy="34099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グループ化 29"/>
              <p:cNvGrpSpPr/>
              <p:nvPr/>
            </p:nvGrpSpPr>
            <p:grpSpPr>
              <a:xfrm>
                <a:off x="3923928" y="1825774"/>
                <a:ext cx="855679" cy="811138"/>
                <a:chOff x="3923928" y="1825774"/>
                <a:chExt cx="855679" cy="811138"/>
              </a:xfrm>
            </p:grpSpPr>
            <p:sp>
              <p:nvSpPr>
                <p:cNvPr id="28" name="円/楕円 27"/>
                <p:cNvSpPr/>
                <p:nvPr/>
              </p:nvSpPr>
              <p:spPr>
                <a:xfrm>
                  <a:off x="3923928" y="1825774"/>
                  <a:ext cx="845046" cy="81113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" name="正方形/長方形 28"/>
                <p:cNvSpPr/>
                <p:nvPr/>
              </p:nvSpPr>
              <p:spPr>
                <a:xfrm>
                  <a:off x="4277647" y="2089592"/>
                  <a:ext cx="501960" cy="2880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32" name="円/楕円 31"/>
            <p:cNvSpPr/>
            <p:nvPr/>
          </p:nvSpPr>
          <p:spPr>
            <a:xfrm>
              <a:off x="1882994" y="3717032"/>
              <a:ext cx="324000" cy="324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2277244" y="3717032"/>
              <a:ext cx="31854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駆動関節（アクチュエータ）</a:t>
              </a:r>
              <a:endPara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1835696" y="4289124"/>
              <a:ext cx="403492" cy="288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2269474" y="4287546"/>
              <a:ext cx="22621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構造部材（リンク）</a:t>
              </a:r>
              <a:endPara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755576" y="1412776"/>
              <a:ext cx="31854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ハンド（エンドエフェクタ）</a:t>
              </a:r>
              <a:endPara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38" name="直線コネクタ 37"/>
            <p:cNvCxnSpPr>
              <a:stCxn id="36" idx="3"/>
            </p:cNvCxnSpPr>
            <p:nvPr/>
          </p:nvCxnSpPr>
          <p:spPr>
            <a:xfrm>
              <a:off x="3941063" y="1597442"/>
              <a:ext cx="198889" cy="633901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5290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/>
          <p:cNvGrpSpPr/>
          <p:nvPr/>
        </p:nvGrpSpPr>
        <p:grpSpPr>
          <a:xfrm>
            <a:off x="162377" y="2555612"/>
            <a:ext cx="3860194" cy="4257764"/>
            <a:chOff x="162377" y="2555612"/>
            <a:chExt cx="3860194" cy="4257764"/>
          </a:xfrm>
        </p:grpSpPr>
        <p:sp>
          <p:nvSpPr>
            <p:cNvPr id="12" name="正方形/長方形 11"/>
            <p:cNvSpPr/>
            <p:nvPr/>
          </p:nvSpPr>
          <p:spPr>
            <a:xfrm rot="5400000">
              <a:off x="440017" y="4032591"/>
              <a:ext cx="811138" cy="10441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551796" y="3359253"/>
              <a:ext cx="2304248" cy="3371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/>
            <p:cNvCxnSpPr/>
            <p:nvPr/>
          </p:nvCxnSpPr>
          <p:spPr>
            <a:xfrm flipV="1">
              <a:off x="467544" y="4956026"/>
              <a:ext cx="2160240" cy="41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 flipH="1">
              <a:off x="467544" y="4960218"/>
              <a:ext cx="288032" cy="3409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 flipH="1">
              <a:off x="721668" y="4960218"/>
              <a:ext cx="288032" cy="3409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 flipH="1">
              <a:off x="971600" y="4956026"/>
              <a:ext cx="288032" cy="3409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 flipH="1">
              <a:off x="1225724" y="4956026"/>
              <a:ext cx="288032" cy="3409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 flipH="1">
              <a:off x="1441748" y="4945360"/>
              <a:ext cx="288032" cy="3409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 flipH="1">
              <a:off x="1695872" y="4945360"/>
              <a:ext cx="288032" cy="3409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 flipH="1">
              <a:off x="1945804" y="4960218"/>
              <a:ext cx="288032" cy="3409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 flipH="1">
              <a:off x="2199928" y="4960218"/>
              <a:ext cx="288032" cy="3409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グループ化 29"/>
            <p:cNvGrpSpPr/>
            <p:nvPr/>
          </p:nvGrpSpPr>
          <p:grpSpPr>
            <a:xfrm>
              <a:off x="2715558" y="3081442"/>
              <a:ext cx="855679" cy="811138"/>
              <a:chOff x="3923928" y="1825774"/>
              <a:chExt cx="855679" cy="811138"/>
            </a:xfrm>
          </p:grpSpPr>
          <p:sp>
            <p:nvSpPr>
              <p:cNvPr id="28" name="円/楕円 27"/>
              <p:cNvSpPr/>
              <p:nvPr/>
            </p:nvSpPr>
            <p:spPr>
              <a:xfrm>
                <a:off x="3923928" y="1825774"/>
                <a:ext cx="845046" cy="81113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正方形/長方形 28"/>
              <p:cNvSpPr/>
              <p:nvPr/>
            </p:nvSpPr>
            <p:spPr>
              <a:xfrm>
                <a:off x="4277647" y="2089592"/>
                <a:ext cx="501960" cy="28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" name="グループ化 1"/>
            <p:cNvGrpSpPr/>
            <p:nvPr/>
          </p:nvGrpSpPr>
          <p:grpSpPr>
            <a:xfrm>
              <a:off x="395536" y="5441482"/>
              <a:ext cx="3627035" cy="1371894"/>
              <a:chOff x="1835696" y="3717032"/>
              <a:chExt cx="3627035" cy="1371894"/>
            </a:xfrm>
          </p:grpSpPr>
          <p:sp>
            <p:nvSpPr>
              <p:cNvPr id="32" name="円/楕円 31"/>
              <p:cNvSpPr/>
              <p:nvPr/>
            </p:nvSpPr>
            <p:spPr>
              <a:xfrm>
                <a:off x="1882994" y="3717032"/>
                <a:ext cx="324000" cy="324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正方形/長方形 32"/>
              <p:cNvSpPr/>
              <p:nvPr/>
            </p:nvSpPr>
            <p:spPr>
              <a:xfrm>
                <a:off x="2277244" y="3717032"/>
                <a:ext cx="31854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駆動</a:t>
                </a:r>
                <a:r>
                  <a:rPr lang="ja-JP" altLang="en-US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関節（アクチュエータ）</a:t>
                </a:r>
                <a:endParaRPr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" name="正方形/長方形 33"/>
              <p:cNvSpPr/>
              <p:nvPr/>
            </p:nvSpPr>
            <p:spPr>
              <a:xfrm>
                <a:off x="1835696" y="4721172"/>
                <a:ext cx="403492" cy="2880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正方形/長方形 34"/>
              <p:cNvSpPr/>
              <p:nvPr/>
            </p:nvSpPr>
            <p:spPr>
              <a:xfrm>
                <a:off x="2269474" y="4719594"/>
                <a:ext cx="22621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構造部材（リンク）</a:t>
                </a:r>
                <a:endParaRPr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sp>
          <p:nvSpPr>
            <p:cNvPr id="36" name="正方形/長方形 35"/>
            <p:cNvSpPr/>
            <p:nvPr/>
          </p:nvSpPr>
          <p:spPr>
            <a:xfrm>
              <a:off x="162377" y="2555612"/>
              <a:ext cx="31854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ハンド（エンドエフェクタ）</a:t>
              </a:r>
              <a:endPara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38" name="直線コネクタ 37"/>
            <p:cNvCxnSpPr>
              <a:stCxn id="36" idx="3"/>
            </p:cNvCxnSpPr>
            <p:nvPr/>
          </p:nvCxnSpPr>
          <p:spPr>
            <a:xfrm flipH="1">
              <a:off x="2932386" y="2740278"/>
              <a:ext cx="415478" cy="555911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正方形/長方形 36"/>
            <p:cNvSpPr/>
            <p:nvPr/>
          </p:nvSpPr>
          <p:spPr>
            <a:xfrm rot="16200000">
              <a:off x="275440" y="3812956"/>
              <a:ext cx="756496" cy="20378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 rot="18561656">
              <a:off x="1196193" y="3802370"/>
              <a:ext cx="756496" cy="2233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円/楕円 3"/>
            <p:cNvSpPr/>
            <p:nvPr/>
          </p:nvSpPr>
          <p:spPr>
            <a:xfrm>
              <a:off x="1699550" y="3350027"/>
              <a:ext cx="360000" cy="36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7"/>
            <p:cNvSpPr/>
            <p:nvPr/>
          </p:nvSpPr>
          <p:spPr>
            <a:xfrm>
              <a:off x="1099890" y="4077072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/>
          </p:nvSpPr>
          <p:spPr>
            <a:xfrm>
              <a:off x="460722" y="3350170"/>
              <a:ext cx="360000" cy="36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/>
          </p:nvSpPr>
          <p:spPr>
            <a:xfrm>
              <a:off x="476488" y="4068168"/>
              <a:ext cx="360000" cy="36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/>
          </p:nvSpPr>
          <p:spPr>
            <a:xfrm>
              <a:off x="436012" y="5956500"/>
              <a:ext cx="324000" cy="324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830262" y="5956500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非駆動関節</a:t>
              </a:r>
              <a:endPara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6973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 rot="5400000">
            <a:off x="818059" y="4410633"/>
            <a:ext cx="811138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328814" y="2110858"/>
            <a:ext cx="811138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 rot="18441620">
            <a:off x="823392" y="3446780"/>
            <a:ext cx="1584176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 rot="19887066">
            <a:off x="1988145" y="2419821"/>
            <a:ext cx="1584176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1835696" y="2545782"/>
            <a:ext cx="648072" cy="64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3059832" y="1916832"/>
            <a:ext cx="648072" cy="64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899592" y="3750868"/>
            <a:ext cx="648072" cy="64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/>
          <p:nvPr/>
        </p:nvCxnSpPr>
        <p:spPr>
          <a:xfrm flipV="1">
            <a:off x="467544" y="4956026"/>
            <a:ext cx="2160240" cy="41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H="1">
            <a:off x="467544" y="4960218"/>
            <a:ext cx="288032" cy="3409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flipH="1">
            <a:off x="721668" y="4960218"/>
            <a:ext cx="288032" cy="3409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>
            <a:off x="971600" y="4956026"/>
            <a:ext cx="288032" cy="3409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>
            <a:off x="1225724" y="4956026"/>
            <a:ext cx="288032" cy="3409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H="1">
            <a:off x="1441748" y="4945360"/>
            <a:ext cx="288032" cy="3409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H="1">
            <a:off x="1695872" y="4945360"/>
            <a:ext cx="288032" cy="3409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>
            <a:off x="1945804" y="4960218"/>
            <a:ext cx="288032" cy="3409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2199928" y="4960218"/>
            <a:ext cx="288032" cy="3409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グループ化 29"/>
          <p:cNvGrpSpPr/>
          <p:nvPr/>
        </p:nvGrpSpPr>
        <p:grpSpPr>
          <a:xfrm>
            <a:off x="3923928" y="1825774"/>
            <a:ext cx="855679" cy="811138"/>
            <a:chOff x="3923928" y="1825774"/>
            <a:chExt cx="855679" cy="811138"/>
          </a:xfrm>
        </p:grpSpPr>
        <p:sp>
          <p:nvSpPr>
            <p:cNvPr id="28" name="円/楕円 27"/>
            <p:cNvSpPr/>
            <p:nvPr/>
          </p:nvSpPr>
          <p:spPr>
            <a:xfrm>
              <a:off x="3923928" y="1825774"/>
              <a:ext cx="845046" cy="81113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4277647" y="2089592"/>
              <a:ext cx="501960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4635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5" name="グループ化 4"/>
          <p:cNvGrpSpPr/>
          <p:nvPr/>
        </p:nvGrpSpPr>
        <p:grpSpPr>
          <a:xfrm>
            <a:off x="1979712" y="1988840"/>
            <a:ext cx="4633445" cy="2254805"/>
            <a:chOff x="1979712" y="1988840"/>
            <a:chExt cx="4633445" cy="2254805"/>
          </a:xfrm>
        </p:grpSpPr>
        <p:pic>
          <p:nvPicPr>
            <p:cNvPr id="2050" name="Picture 2" descr="G:\comiket2016win\memo\images\dcim\DSC01013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812" b="17196"/>
            <a:stretch/>
          </p:blipFill>
          <p:spPr bwMode="auto">
            <a:xfrm>
              <a:off x="1979712" y="1988840"/>
              <a:ext cx="4633445" cy="2254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円/楕円 3"/>
            <p:cNvSpPr/>
            <p:nvPr/>
          </p:nvSpPr>
          <p:spPr>
            <a:xfrm>
              <a:off x="2826556" y="2907692"/>
              <a:ext cx="216024" cy="2160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/楕円 5"/>
            <p:cNvSpPr/>
            <p:nvPr/>
          </p:nvSpPr>
          <p:spPr>
            <a:xfrm>
              <a:off x="3347864" y="2060848"/>
              <a:ext cx="216024" cy="2160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/>
            <p:cNvSpPr/>
            <p:nvPr/>
          </p:nvSpPr>
          <p:spPr>
            <a:xfrm>
              <a:off x="4716016" y="3356992"/>
              <a:ext cx="216024" cy="2160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7"/>
            <p:cNvSpPr/>
            <p:nvPr/>
          </p:nvSpPr>
          <p:spPr>
            <a:xfrm>
              <a:off x="4992422" y="2492896"/>
              <a:ext cx="216024" cy="2160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3851920" y="3397474"/>
              <a:ext cx="216024" cy="2160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/楕円 9"/>
            <p:cNvSpPr/>
            <p:nvPr/>
          </p:nvSpPr>
          <p:spPr>
            <a:xfrm>
              <a:off x="3563888" y="3319488"/>
              <a:ext cx="216024" cy="2160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4354764" y="2168860"/>
              <a:ext cx="216024" cy="2160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4066732" y="2090874"/>
              <a:ext cx="216024" cy="2160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0949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3074" name="Picture 2" descr="G:\comiket2016win\memo\images\dcim\DSC01016_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00" y="3068958"/>
            <a:ext cx="4104248" cy="273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G:\comiket2016win\memo\images\dcim\DSC01017_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525" y="3068960"/>
            <a:ext cx="4104248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101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099" name="Picture 3" descr="G:\comiket2016win\memo\images\eV\DSC0102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4" t="11926" r="14615"/>
          <a:stretch/>
        </p:blipFill>
        <p:spPr bwMode="auto">
          <a:xfrm>
            <a:off x="1251284" y="1540042"/>
            <a:ext cx="5582653" cy="413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592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3828</TotalTime>
  <Words>55</Words>
  <Application>Microsoft Office PowerPoint</Application>
  <PresentationFormat>画面に合わせる (4:3)</PresentationFormat>
  <Paragraphs>19</Paragraphs>
  <Slides>10</Slides>
  <Notes>4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Sony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Kasai, Takara</dc:creator>
  <cp:lastModifiedBy>Kasai, Takara</cp:lastModifiedBy>
  <cp:revision>15</cp:revision>
  <dcterms:created xsi:type="dcterms:W3CDTF">2016-12-25T09:05:09Z</dcterms:created>
  <dcterms:modified xsi:type="dcterms:W3CDTF">2016-12-28T00:53:27Z</dcterms:modified>
</cp:coreProperties>
</file>