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9" r:id="rId3"/>
    <p:sldId id="260" r:id="rId4"/>
    <p:sldId id="261" r:id="rId5"/>
    <p:sldId id="284" r:id="rId6"/>
    <p:sldId id="283" r:id="rId7"/>
    <p:sldId id="285" r:id="rId8"/>
    <p:sldId id="263" r:id="rId9"/>
    <p:sldId id="266" r:id="rId10"/>
    <p:sldId id="265" r:id="rId11"/>
    <p:sldId id="288" r:id="rId12"/>
    <p:sldId id="290" r:id="rId13"/>
    <p:sldId id="267" r:id="rId14"/>
    <p:sldId id="269" r:id="rId15"/>
    <p:sldId id="270" r:id="rId16"/>
    <p:sldId id="273" r:id="rId17"/>
    <p:sldId id="274" r:id="rId18"/>
    <p:sldId id="291" r:id="rId19"/>
    <p:sldId id="289" r:id="rId20"/>
    <p:sldId id="292" r:id="rId21"/>
    <p:sldId id="293" r:id="rId22"/>
    <p:sldId id="281" r:id="rId23"/>
    <p:sldId id="272" r:id="rId24"/>
    <p:sldId id="276" r:id="rId25"/>
    <p:sldId id="277" r:id="rId26"/>
    <p:sldId id="295" r:id="rId27"/>
    <p:sldId id="294" r:id="rId28"/>
    <p:sldId id="282" r:id="rId29"/>
    <p:sldId id="278" r:id="rId30"/>
    <p:sldId id="296" r:id="rId31"/>
    <p:sldId id="297" r:id="rId32"/>
    <p:sldId id="298" r:id="rId33"/>
    <p:sldId id="299" r:id="rId34"/>
    <p:sldId id="279" r:id="rId35"/>
  </p:sldIdLst>
  <p:sldSz cx="9144000" cy="6858000" type="screen4x3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75" d="100"/>
          <a:sy n="75" d="100"/>
        </p:scale>
        <p:origin x="1356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63C6-047D-4075-B106-12FF0ABE0A2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1165225"/>
            <a:ext cx="4194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F151-20E6-4231-BA12-C6785A934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04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1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4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0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9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04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76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6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4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9.jpeg"/><Relationship Id="rId7" Type="http://schemas.openxmlformats.org/officeDocument/2006/relationships/image" Target="../media/image8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51.jpeg"/><Relationship Id="rId4" Type="http://schemas.openxmlformats.org/officeDocument/2006/relationships/image" Target="../media/image50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1.1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5639" y="2110306"/>
            <a:ext cx="5991775" cy="399451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537376" y="-20078"/>
            <a:ext cx="760662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章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2159001"/>
            <a:ext cx="3202426" cy="3781822"/>
          </a:xfrm>
          <a:prstGeom prst="rect">
            <a:avLst/>
          </a:prstGeom>
        </p:spPr>
      </p:pic>
      <p:sp>
        <p:nvSpPr>
          <p:cNvPr id="6" name="Line 125"/>
          <p:cNvSpPr>
            <a:spLocks noChangeShapeType="1"/>
          </p:cNvSpPr>
          <p:nvPr/>
        </p:nvSpPr>
        <p:spPr bwMode="auto">
          <a:xfrm flipH="1">
            <a:off x="5341089" y="5919223"/>
            <a:ext cx="1053192" cy="0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126"/>
          <p:cNvSpPr>
            <a:spLocks noChangeShapeType="1"/>
          </p:cNvSpPr>
          <p:nvPr/>
        </p:nvSpPr>
        <p:spPr bwMode="auto">
          <a:xfrm flipH="1">
            <a:off x="5786356" y="4352192"/>
            <a:ext cx="455594" cy="0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127"/>
          <p:cNvSpPr>
            <a:spLocks noChangeShapeType="1"/>
          </p:cNvSpPr>
          <p:nvPr/>
        </p:nvSpPr>
        <p:spPr bwMode="auto">
          <a:xfrm flipH="1">
            <a:off x="5456267" y="4356599"/>
            <a:ext cx="510562" cy="1557792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22"/>
          <p:cNvSpPr>
            <a:spLocks noChangeShapeType="1"/>
          </p:cNvSpPr>
          <p:nvPr/>
        </p:nvSpPr>
        <p:spPr bwMode="auto">
          <a:xfrm>
            <a:off x="5686722" y="6144825"/>
            <a:ext cx="2658195" cy="0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Line 123"/>
          <p:cNvSpPr>
            <a:spLocks noChangeShapeType="1"/>
          </p:cNvSpPr>
          <p:nvPr/>
        </p:nvSpPr>
        <p:spPr bwMode="auto">
          <a:xfrm flipH="1">
            <a:off x="8339756" y="5459609"/>
            <a:ext cx="227139" cy="727281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Rectangle 112"/>
          <p:cNvSpPr>
            <a:spLocks noChangeArrowheads="1"/>
          </p:cNvSpPr>
          <p:nvPr/>
        </p:nvSpPr>
        <p:spPr bwMode="auto">
          <a:xfrm>
            <a:off x="6354930" y="5975177"/>
            <a:ext cx="14870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全長</a:t>
            </a:r>
            <a:r>
              <a:rPr lang="en-US" altLang="ja-JP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スタート時</a:t>
            </a:r>
            <a:r>
              <a:rPr lang="en-US" altLang="ja-JP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340mm</a:t>
            </a:r>
            <a:endParaRPr lang="ja-JP" altLang="en-US" sz="1000" b="0" i="0" u="none" strike="noStrike" baseline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Line 187"/>
          <p:cNvSpPr>
            <a:spLocks noChangeShapeType="1"/>
          </p:cNvSpPr>
          <p:nvPr/>
        </p:nvSpPr>
        <p:spPr bwMode="auto">
          <a:xfrm flipH="1">
            <a:off x="5669057" y="5566659"/>
            <a:ext cx="175914" cy="607735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6023907" y="4589560"/>
            <a:ext cx="637542" cy="18960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a14" a14:legacySpreadsheetColorIndex="42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 wrap="none" lIns="36576" tIns="18288" rIns="36000" bIns="18288" anchor="ctr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000"/>
              </a:lnSpc>
              <a:defRPr sz="1000"/>
            </a:pPr>
            <a:r>
              <a:rPr lang="ja-JP" altLang="en-US" sz="11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制御機器</a:t>
            </a:r>
          </a:p>
        </p:txBody>
      </p:sp>
      <p:sp>
        <p:nvSpPr>
          <p:cNvPr id="15" name="テキスト ボックス 310"/>
          <p:cNvSpPr txBox="1"/>
          <p:nvPr/>
        </p:nvSpPr>
        <p:spPr>
          <a:xfrm>
            <a:off x="6485264" y="3116192"/>
            <a:ext cx="999757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アーム用モータ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x4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Line 140"/>
          <p:cNvSpPr>
            <a:spLocks noChangeShapeType="1"/>
          </p:cNvSpPr>
          <p:nvPr/>
        </p:nvSpPr>
        <p:spPr bwMode="auto">
          <a:xfrm>
            <a:off x="6958596" y="3308792"/>
            <a:ext cx="297345" cy="717114"/>
          </a:xfrm>
          <a:prstGeom prst="line">
            <a:avLst/>
          </a:prstGeom>
          <a:noFill/>
          <a:ln w="254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テキスト ボックス 312"/>
          <p:cNvSpPr txBox="1"/>
          <p:nvPr/>
        </p:nvSpPr>
        <p:spPr>
          <a:xfrm>
            <a:off x="8342848" y="4808986"/>
            <a:ext cx="601127" cy="1692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脚用モータ</a:t>
            </a:r>
          </a:p>
        </p:txBody>
      </p:sp>
      <p:sp>
        <p:nvSpPr>
          <p:cNvPr id="18" name="Line 140"/>
          <p:cNvSpPr>
            <a:spLocks noChangeShapeType="1"/>
          </p:cNvSpPr>
          <p:nvPr/>
        </p:nvSpPr>
        <p:spPr bwMode="auto">
          <a:xfrm flipH="1" flipV="1">
            <a:off x="8132649" y="4687201"/>
            <a:ext cx="192397" cy="177891"/>
          </a:xfrm>
          <a:prstGeom prst="line">
            <a:avLst/>
          </a:prstGeom>
          <a:noFill/>
          <a:ln w="254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39"/>
          <p:cNvSpPr>
            <a:spLocks noChangeShapeType="1"/>
          </p:cNvSpPr>
          <p:nvPr/>
        </p:nvSpPr>
        <p:spPr bwMode="auto">
          <a:xfrm>
            <a:off x="7604125" y="2590800"/>
            <a:ext cx="428988" cy="291684"/>
          </a:xfrm>
          <a:prstGeom prst="line">
            <a:avLst/>
          </a:prstGeom>
          <a:noFill/>
          <a:ln w="254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31"/>
          <p:cNvSpPr>
            <a:spLocks noChangeShapeType="1"/>
          </p:cNvSpPr>
          <p:nvPr/>
        </p:nvSpPr>
        <p:spPr bwMode="auto">
          <a:xfrm flipV="1">
            <a:off x="5975621" y="2178050"/>
            <a:ext cx="0" cy="2142632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112"/>
          <p:cNvSpPr>
            <a:spLocks noChangeArrowheads="1"/>
          </p:cNvSpPr>
          <p:nvPr/>
        </p:nvSpPr>
        <p:spPr bwMode="auto">
          <a:xfrm>
            <a:off x="5805963" y="2495510"/>
            <a:ext cx="153888" cy="141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vert="vert270"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高さ</a:t>
            </a:r>
            <a:r>
              <a:rPr lang="en-US" altLang="ja-JP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スタート時</a:t>
            </a:r>
            <a:r>
              <a:rPr lang="en-US" altLang="ja-JP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0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400mm</a:t>
            </a:r>
            <a:endParaRPr lang="ja-JP" altLang="en-US" sz="1000" b="0" i="0" u="none" strike="noStrike" baseline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 flipH="1">
            <a:off x="8605755" y="3500064"/>
            <a:ext cx="55685" cy="320921"/>
          </a:xfrm>
          <a:prstGeom prst="line">
            <a:avLst/>
          </a:prstGeom>
          <a:noFill/>
          <a:ln w="254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Rectangle 72"/>
          <p:cNvSpPr>
            <a:spLocks noChangeArrowheads="1"/>
          </p:cNvSpPr>
          <p:nvPr/>
        </p:nvSpPr>
        <p:spPr bwMode="auto">
          <a:xfrm>
            <a:off x="8238916" y="3253117"/>
            <a:ext cx="817531" cy="26981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a14" a14:legacySpreadsheetColorIndex="42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 wrap="none" lIns="36576" tIns="18288" rIns="36576" bIns="18288" anchor="ctr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ja-JP" altLang="en-US" sz="1100" b="0" i="0" u="none" strike="noStrike" baseline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脚ユニット</a:t>
            </a:r>
            <a:r>
              <a:rPr lang="en-US" altLang="ja-JP" sz="1100" b="0" i="0" u="none" strike="noStrike" baseline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×4</a:t>
            </a:r>
            <a:endParaRPr lang="ja-JP" altLang="en-US" sz="1100" b="0" i="0" u="none" strike="noStrike" baseline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7238747" y="2353891"/>
            <a:ext cx="410561" cy="26981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CCFFCC" mc:Ignorable="a14" a14:legacySpreadsheetColorIndex="42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 wrap="none" lIns="36576" tIns="18288" rIns="36576" bIns="18288" anchor="ctr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ja-JP" altLang="en-US" sz="1100" b="0" i="0" u="none" strike="noStrike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アーム</a:t>
            </a:r>
          </a:p>
        </p:txBody>
      </p:sp>
      <p:sp>
        <p:nvSpPr>
          <p:cNvPr id="27" name="Line 132"/>
          <p:cNvSpPr>
            <a:spLocks noChangeShapeType="1"/>
          </p:cNvSpPr>
          <p:nvPr/>
        </p:nvSpPr>
        <p:spPr bwMode="auto">
          <a:xfrm flipH="1">
            <a:off x="5786355" y="2161525"/>
            <a:ext cx="2624220" cy="0"/>
          </a:xfrm>
          <a:prstGeom prst="line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 rot="17321524">
            <a:off x="5225113" y="4901319"/>
            <a:ext cx="7870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全幅 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240mm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1684221"/>
            <a:ext cx="6858000" cy="4181475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2213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Matlab</a:t>
            </a:r>
            <a:r>
              <a:rPr lang="en-US" altLang="ja-JP" dirty="0" smtClean="0"/>
              <a:t>/Simulink</a:t>
            </a:r>
            <a:r>
              <a:rPr lang="ja-JP" altLang="en-US" dirty="0"/>
              <a:t>モデル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5165090" y="2219326"/>
            <a:ext cx="601980" cy="32765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848508" y="2219325"/>
            <a:ext cx="878682" cy="32765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65046" y="1316364"/>
            <a:ext cx="11282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“</a:t>
            </a:r>
            <a:r>
              <a:rPr lang="en-US" altLang="ja-JP" dirty="0" err="1" smtClean="0"/>
              <a:t>inf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に変更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5155" y="1316364"/>
            <a:ext cx="22987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“</a:t>
            </a:r>
            <a:r>
              <a:rPr lang="ja-JP" altLang="en-US" dirty="0" smtClean="0"/>
              <a:t>エクスターナル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を選択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11979" y="3183264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Pin7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11979" y="3899387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Pin6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11979" y="4548940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Pin5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1" idx="1"/>
          </p:cNvCxnSpPr>
          <p:nvPr/>
        </p:nvCxnSpPr>
        <p:spPr>
          <a:xfrm flipH="1">
            <a:off x="5406188" y="3321764"/>
            <a:ext cx="2605791" cy="35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406188" y="4037887"/>
            <a:ext cx="2543326" cy="37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296730" y="4687440"/>
            <a:ext cx="2652784" cy="45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6349878" y="1605177"/>
            <a:ext cx="551778" cy="70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829175" y="1605177"/>
            <a:ext cx="467555" cy="70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752600"/>
            <a:ext cx="5695950" cy="33528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4777945" y="2451101"/>
            <a:ext cx="2298357" cy="32765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36099" y="1292249"/>
            <a:ext cx="26838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“Arduino</a:t>
            </a:r>
            <a:r>
              <a:rPr lang="ja-JP" altLang="en-US" dirty="0" smtClean="0"/>
              <a:t> </a:t>
            </a:r>
            <a:r>
              <a:rPr lang="en-US" altLang="ja-JP" dirty="0" smtClean="0"/>
              <a:t>Mega</a:t>
            </a:r>
            <a:r>
              <a:rPr lang="ja-JP" altLang="en-US" dirty="0" smtClean="0"/>
              <a:t> </a:t>
            </a:r>
            <a:r>
              <a:rPr lang="en-US" altLang="ja-JP" dirty="0" smtClean="0"/>
              <a:t>2560”</a:t>
            </a:r>
            <a:r>
              <a:rPr lang="ja-JP" altLang="en-US" dirty="0" smtClean="0"/>
              <a:t>を選択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746750" y="1569248"/>
            <a:ext cx="463551" cy="88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2.4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5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t="59382"/>
          <a:stretch/>
        </p:blipFill>
        <p:spPr>
          <a:xfrm>
            <a:off x="5485426" y="1115087"/>
            <a:ext cx="3457575" cy="241028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1817" y="2028582"/>
            <a:ext cx="2913141" cy="24156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2.5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16504" y="1114425"/>
            <a:ext cx="3438525" cy="57435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b="42026"/>
          <a:stretch/>
        </p:blipFill>
        <p:spPr>
          <a:xfrm>
            <a:off x="-6859001" y="1114426"/>
            <a:ext cx="3438525" cy="3329756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-3381147" y="1288025"/>
            <a:ext cx="0" cy="30873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629108"/>
            <a:ext cx="3457575" cy="5934075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>
          <a:xfrm>
            <a:off x="5450605" y="225910"/>
            <a:ext cx="0" cy="3299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b="40778"/>
          <a:stretch/>
        </p:blipFill>
        <p:spPr>
          <a:xfrm>
            <a:off x="1962739" y="44692"/>
            <a:ext cx="3457575" cy="351426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2" y="2956026"/>
            <a:ext cx="6980525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6" y="2086748"/>
            <a:ext cx="6858000" cy="4181475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2.6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21266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Matlab</a:t>
            </a:r>
            <a:r>
              <a:rPr lang="en-US" altLang="ja-JP" dirty="0" smtClean="0"/>
              <a:t>/Simulink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run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96043" y="913311"/>
            <a:ext cx="32888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Matlab</a:t>
            </a:r>
            <a:r>
              <a:rPr lang="en-US" altLang="ja-JP" dirty="0" smtClean="0"/>
              <a:t>/Simulink</a:t>
            </a:r>
            <a:r>
              <a:rPr lang="ja-JP" altLang="en-US" dirty="0" smtClean="0"/>
              <a:t>のハード書き込み</a:t>
            </a:r>
            <a:endParaRPr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4467106" y="2625726"/>
            <a:ext cx="378460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7633017" y="2625726"/>
            <a:ext cx="477519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86032" y="1532751"/>
            <a:ext cx="22810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Simulink</a:t>
            </a:r>
            <a:r>
              <a:rPr lang="ja-JP" altLang="en-US" dirty="0" smtClean="0"/>
              <a:t>と連動して実行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154278" y="1809750"/>
            <a:ext cx="424419" cy="8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7240468" y="1809750"/>
            <a:ext cx="424419" cy="81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866683" y="1532751"/>
            <a:ext cx="20213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スタンドアロンで実行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06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9689" y="2518391"/>
            <a:ext cx="1694441" cy="167326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4639" r="6960" b="11601"/>
          <a:stretch/>
        </p:blipFill>
        <p:spPr>
          <a:xfrm>
            <a:off x="1972453" y="2494208"/>
            <a:ext cx="1018816" cy="869767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3.1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6" y="2518391"/>
            <a:ext cx="1182771" cy="873772"/>
          </a:xfrm>
          <a:prstGeom prst="rect">
            <a:avLst/>
          </a:prstGeom>
        </p:spPr>
      </p:pic>
      <p:cxnSp>
        <p:nvCxnSpPr>
          <p:cNvPr id="29" name="直線矢印コネクタ 28"/>
          <p:cNvCxnSpPr/>
          <p:nvPr/>
        </p:nvCxnSpPr>
        <p:spPr>
          <a:xfrm>
            <a:off x="1430263" y="2902388"/>
            <a:ext cx="4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2369511" y="3392164"/>
            <a:ext cx="0" cy="59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53980" y="2663433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目標値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859721" y="1960604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制御器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4574193" y="1960604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050207" y="2955277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827520" y="2955278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5986614" y="3981977"/>
            <a:ext cx="122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7208044" y="2955277"/>
            <a:ext cx="0" cy="103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385060" y="3988805"/>
            <a:ext cx="295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078884" y="4367853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回転計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49528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Matlab</a:t>
            </a:r>
            <a:r>
              <a:rPr lang="en-US" altLang="ja-JP" dirty="0"/>
              <a:t>/Simulink</a:t>
            </a:r>
            <a:r>
              <a:rPr lang="ja-JP" altLang="en-US" dirty="0"/>
              <a:t>と</a:t>
            </a:r>
            <a:r>
              <a:rPr lang="en-US" altLang="ja-JP" dirty="0"/>
              <a:t>Arduino</a:t>
            </a:r>
            <a:r>
              <a:rPr lang="ja-JP" altLang="en-US" dirty="0"/>
              <a:t>でモータ回転を計測しよう</a:t>
            </a:r>
            <a:endParaRPr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80749" y="3352559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13915" y="3356664"/>
            <a:ext cx="1375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11" idx="3"/>
          </p:cNvCxnSpPr>
          <p:nvPr/>
        </p:nvCxnSpPr>
        <p:spPr>
          <a:xfrm>
            <a:off x="4827737" y="2955277"/>
            <a:ext cx="328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43162" y="3565510"/>
            <a:ext cx="6043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36841" y="4075274"/>
            <a:ext cx="10483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エンコーダ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537376" y="-20078"/>
            <a:ext cx="760662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8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グループ化 166"/>
          <p:cNvGrpSpPr/>
          <p:nvPr/>
        </p:nvGrpSpPr>
        <p:grpSpPr>
          <a:xfrm>
            <a:off x="3859505" y="1892300"/>
            <a:ext cx="2886481" cy="1404321"/>
            <a:chOff x="2996794" y="1892300"/>
            <a:chExt cx="2886481" cy="1404321"/>
          </a:xfrm>
        </p:grpSpPr>
        <p:pic>
          <p:nvPicPr>
            <p:cNvPr id="168" name="図 1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628" y="1939576"/>
              <a:ext cx="2810813" cy="1338262"/>
            </a:xfrm>
            <a:prstGeom prst="rect">
              <a:avLst/>
            </a:prstGeom>
          </p:spPr>
        </p:pic>
        <p:sp>
          <p:nvSpPr>
            <p:cNvPr id="169" name="正方形/長方形 168"/>
            <p:cNvSpPr/>
            <p:nvPr/>
          </p:nvSpPr>
          <p:spPr>
            <a:xfrm>
              <a:off x="5400675" y="1892300"/>
              <a:ext cx="482600" cy="4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5349875" y="2405316"/>
              <a:ext cx="495566" cy="693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5197475" y="2730399"/>
              <a:ext cx="527828" cy="395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5313815" y="2580145"/>
              <a:ext cx="527828" cy="395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3182338" y="2877341"/>
              <a:ext cx="767993" cy="41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996794" y="1984375"/>
              <a:ext cx="524281" cy="89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3190280" y="2555640"/>
              <a:ext cx="524281" cy="392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3460750" y="2507595"/>
              <a:ext cx="311158" cy="19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3496810" y="2482985"/>
              <a:ext cx="311158" cy="47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3478897" y="2075808"/>
              <a:ext cx="311158" cy="72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3444384" y="2248367"/>
              <a:ext cx="311158" cy="1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0" name="図 17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1"/>
          <a:stretch/>
        </p:blipFill>
        <p:spPr>
          <a:xfrm>
            <a:off x="308735" y="1823857"/>
            <a:ext cx="3881456" cy="1934573"/>
          </a:xfrm>
          <a:prstGeom prst="rect">
            <a:avLst/>
          </a:prstGeom>
        </p:spPr>
      </p:pic>
      <p:cxnSp>
        <p:nvCxnSpPr>
          <p:cNvPr id="181" name="直線コネクタ 180"/>
          <p:cNvCxnSpPr/>
          <p:nvPr/>
        </p:nvCxnSpPr>
        <p:spPr>
          <a:xfrm>
            <a:off x="6279624" y="2166937"/>
            <a:ext cx="10853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6279624" y="2316907"/>
            <a:ext cx="945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V="1">
            <a:off x="2364232" y="1670688"/>
            <a:ext cx="0" cy="237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307095" y="2275354"/>
            <a:ext cx="295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>
            <a:off x="2364232" y="1691792"/>
            <a:ext cx="1977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V="1">
            <a:off x="4323461" y="1678918"/>
            <a:ext cx="0" cy="596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4483058" y="2112135"/>
            <a:ext cx="1666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 flipV="1">
            <a:off x="2269776" y="1568450"/>
            <a:ext cx="0" cy="339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2254208" y="1577492"/>
            <a:ext cx="2266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 flipV="1">
            <a:off x="4502645" y="1562856"/>
            <a:ext cx="0" cy="54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 flipV="1">
            <a:off x="2176907" y="1900283"/>
            <a:ext cx="0" cy="633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2158958" y="2516275"/>
            <a:ext cx="24970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V="1">
            <a:off x="1908619" y="2588419"/>
            <a:ext cx="0" cy="1024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1892258" y="2598591"/>
            <a:ext cx="27375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 flipV="1">
            <a:off x="2091976" y="2686050"/>
            <a:ext cx="0" cy="927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2068471" y="2679699"/>
            <a:ext cx="256138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342733" y="1531893"/>
            <a:ext cx="18520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 </a:t>
            </a:r>
            <a:r>
              <a:rPr lang="en-US" altLang="ja-JP" dirty="0" smtClean="0"/>
              <a:t>Mega</a:t>
            </a:r>
            <a:r>
              <a:rPr lang="ja-JP" altLang="en-US" dirty="0" smtClean="0"/>
              <a:t> </a:t>
            </a:r>
            <a:r>
              <a:rPr lang="en-US" altLang="ja-JP" dirty="0" smtClean="0"/>
              <a:t>2560</a:t>
            </a:r>
            <a:endParaRPr kumimoji="1" lang="ja-JP" altLang="en-US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4693539" y="2971623"/>
            <a:ext cx="13753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VNH5019</a:t>
            </a:r>
            <a:endParaRPr lang="en-US" altLang="ja-JP" dirty="0"/>
          </a:p>
        </p:txBody>
      </p:sp>
      <p:cxnSp>
        <p:nvCxnSpPr>
          <p:cNvPr id="199" name="直線コネクタ 198"/>
          <p:cNvCxnSpPr/>
          <p:nvPr/>
        </p:nvCxnSpPr>
        <p:spPr>
          <a:xfrm>
            <a:off x="6176526" y="2628899"/>
            <a:ext cx="26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6217348" y="2472531"/>
            <a:ext cx="5484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/>
          <p:nvPr/>
        </p:nvCxnSpPr>
        <p:spPr>
          <a:xfrm>
            <a:off x="6440440" y="2608707"/>
            <a:ext cx="0" cy="620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6753963" y="2465911"/>
            <a:ext cx="0" cy="7583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角丸四角形 202"/>
          <p:cNvSpPr/>
          <p:nvPr/>
        </p:nvSpPr>
        <p:spPr>
          <a:xfrm>
            <a:off x="6263386" y="3182822"/>
            <a:ext cx="795216" cy="46041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DC6V</a:t>
            </a:r>
            <a:endParaRPr kumimoji="1" lang="ja-JP" altLang="en-US" dirty="0"/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6382732" y="3117615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713718" y="3117615"/>
            <a:ext cx="705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</a:t>
            </a:r>
            <a:endParaRPr kumimoji="1" lang="ja-JP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38911" y="3781441"/>
            <a:ext cx="1297738" cy="1281516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3.2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回路図</a:t>
            </a:r>
            <a:endParaRPr lang="en-US" altLang="ja-JP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86" y="3714205"/>
            <a:ext cx="1628137" cy="1287585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537776" y="5007791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dirty="0" smtClean="0"/>
              <a:t>モータ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POLOLU-2215</a:t>
            </a:r>
            <a:endParaRPr kumimoji="1"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>
            <a:off x="5838825" y="4877932"/>
            <a:ext cx="15261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5876925" y="4687533"/>
            <a:ext cx="13432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V="1">
            <a:off x="7225411" y="2290764"/>
            <a:ext cx="0" cy="2408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628900" y="4265217"/>
            <a:ext cx="32099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2538247" y="4078461"/>
            <a:ext cx="330057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1994095" y="3880640"/>
            <a:ext cx="380186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1994095" y="3679980"/>
            <a:ext cx="0" cy="218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2639053" y="1916906"/>
            <a:ext cx="0" cy="2361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2545390" y="1916906"/>
            <a:ext cx="0" cy="218201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7370191" y="2142484"/>
            <a:ext cx="0" cy="2753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867294" y="5009184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dirty="0" smtClean="0"/>
              <a:t>エンコーダ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POLOLU-3081</a:t>
            </a: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7566278" y="4895850"/>
            <a:ext cx="239609" cy="2498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6045373" y="5145722"/>
            <a:ext cx="15333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図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41706" y="3655231"/>
            <a:ext cx="1652608" cy="163195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68" y="3905905"/>
            <a:ext cx="1628137" cy="1287585"/>
          </a:xfrm>
          <a:prstGeom prst="rect">
            <a:avLst/>
          </a:prstGeom>
        </p:spPr>
      </p:pic>
      <p:sp>
        <p:nvSpPr>
          <p:cNvPr id="71" name="テキスト ボックス 70"/>
          <p:cNvSpPr txBox="1"/>
          <p:nvPr/>
        </p:nvSpPr>
        <p:spPr>
          <a:xfrm>
            <a:off x="16841706" y="5202666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dirty="0" smtClean="0"/>
              <a:t>モータ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POLOLU-2215</a:t>
            </a:r>
            <a:endParaRPr kumimoji="1" lang="ja-JP" altLang="en-US" dirty="0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7"/>
          <a:stretch/>
        </p:blipFill>
        <p:spPr>
          <a:xfrm>
            <a:off x="9875617" y="1864162"/>
            <a:ext cx="2692633" cy="1943934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736" y="2006251"/>
            <a:ext cx="2810813" cy="1338262"/>
          </a:xfrm>
          <a:prstGeom prst="rect">
            <a:avLst/>
          </a:prstGeom>
        </p:spPr>
      </p:pic>
      <p:sp>
        <p:nvSpPr>
          <p:cNvPr id="74" name="正方形/長方形 73"/>
          <p:cNvSpPr/>
          <p:nvPr/>
        </p:nvSpPr>
        <p:spPr>
          <a:xfrm>
            <a:off x="15127783" y="1958975"/>
            <a:ext cx="4826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5076983" y="2471991"/>
            <a:ext cx="495566" cy="693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14924583" y="2797074"/>
            <a:ext cx="527828" cy="39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15040923" y="2646820"/>
            <a:ext cx="527828" cy="39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/>
          <p:nvPr/>
        </p:nvCxnSpPr>
        <p:spPr>
          <a:xfrm>
            <a:off x="15144021" y="2233612"/>
            <a:ext cx="14029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15144021" y="2383582"/>
            <a:ext cx="12353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2909446" y="2944016"/>
            <a:ext cx="767993" cy="41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2723902" y="2051050"/>
            <a:ext cx="524281" cy="892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2917388" y="2622315"/>
            <a:ext cx="524281" cy="39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13187858" y="2574270"/>
            <a:ext cx="311158" cy="191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13223918" y="2549660"/>
            <a:ext cx="311158" cy="47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13206005" y="2142483"/>
            <a:ext cx="311158" cy="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3171492" y="2315042"/>
            <a:ext cx="311158" cy="129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/>
          <p:nvPr/>
        </p:nvCxnSpPr>
        <p:spPr>
          <a:xfrm flipV="1">
            <a:off x="11923954" y="1737363"/>
            <a:ext cx="0" cy="237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12870358" y="2342029"/>
            <a:ext cx="5967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11914921" y="1758467"/>
            <a:ext cx="994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12896492" y="1745593"/>
            <a:ext cx="0" cy="596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12965608" y="2178810"/>
            <a:ext cx="5484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11822354" y="1635125"/>
            <a:ext cx="0" cy="339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1822354" y="1644167"/>
            <a:ext cx="11636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12986042" y="1629531"/>
            <a:ext cx="0" cy="54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11746154" y="1966958"/>
            <a:ext cx="0" cy="633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11746154" y="2582950"/>
            <a:ext cx="1774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11473104" y="2655094"/>
            <a:ext cx="0" cy="1024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1458277" y="2665266"/>
            <a:ext cx="2035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11654079" y="2752725"/>
            <a:ext cx="0" cy="927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1634489" y="2746374"/>
            <a:ext cx="18597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10696883" y="3795341"/>
            <a:ext cx="12551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 </a:t>
            </a:r>
            <a:r>
              <a:rPr lang="en-US" altLang="ja-JP" dirty="0" smtClean="0"/>
              <a:t>UNO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3557936" y="3038298"/>
            <a:ext cx="13753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VNH5019</a:t>
            </a:r>
            <a:endParaRPr lang="en-US" altLang="ja-JP" dirty="0"/>
          </a:p>
        </p:txBody>
      </p:sp>
      <p:cxnSp>
        <p:nvCxnSpPr>
          <p:cNvPr id="108" name="直線コネクタ 107"/>
          <p:cNvCxnSpPr/>
          <p:nvPr/>
        </p:nvCxnSpPr>
        <p:spPr>
          <a:xfrm>
            <a:off x="15040923" y="2695574"/>
            <a:ext cx="26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15081745" y="2539206"/>
            <a:ext cx="5484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15304837" y="2675382"/>
            <a:ext cx="0" cy="620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15618360" y="2532586"/>
            <a:ext cx="0" cy="7583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 111"/>
          <p:cNvSpPr/>
          <p:nvPr/>
        </p:nvSpPr>
        <p:spPr>
          <a:xfrm>
            <a:off x="15127783" y="3227134"/>
            <a:ext cx="785962" cy="49409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DC6V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5247129" y="3184290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5578115" y="3184290"/>
            <a:ext cx="705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cxnSp>
        <p:nvCxnSpPr>
          <p:cNvPr id="115" name="直線コネクタ 114"/>
          <p:cNvCxnSpPr/>
          <p:nvPr/>
        </p:nvCxnSpPr>
        <p:spPr>
          <a:xfrm>
            <a:off x="15899988" y="5069632"/>
            <a:ext cx="624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>
            <a:off x="15899988" y="4879233"/>
            <a:ext cx="4793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16384562" y="2385060"/>
            <a:ext cx="0" cy="24894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12091689" y="4471206"/>
            <a:ext cx="342661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12194083" y="4270161"/>
            <a:ext cx="333851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11565433" y="4072340"/>
            <a:ext cx="39290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V="1">
            <a:off x="11565433" y="3679979"/>
            <a:ext cx="0" cy="4110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12112761" y="1970242"/>
            <a:ext cx="0" cy="25065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2204836" y="1970242"/>
            <a:ext cx="0" cy="23136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 flipV="1">
            <a:off x="16529342" y="2217420"/>
            <a:ext cx="0" cy="286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14541076" y="5200884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dirty="0" smtClean="0"/>
              <a:t>エンコーダ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POLOLU-3081</a:t>
            </a:r>
          </a:p>
        </p:txBody>
      </p:sp>
      <p:cxnSp>
        <p:nvCxnSpPr>
          <p:cNvPr id="126" name="直線矢印コネクタ 125"/>
          <p:cNvCxnSpPr/>
          <p:nvPr/>
        </p:nvCxnSpPr>
        <p:spPr>
          <a:xfrm flipV="1">
            <a:off x="16668927" y="5068122"/>
            <a:ext cx="410253" cy="26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15799138" y="5337422"/>
            <a:ext cx="869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>
            <a:off x="1892258" y="4454766"/>
            <a:ext cx="39465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V="1">
            <a:off x="1908619" y="3643234"/>
            <a:ext cx="0" cy="830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3.3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2213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Matlab</a:t>
            </a:r>
            <a:r>
              <a:rPr lang="en-US" altLang="ja-JP" dirty="0" smtClean="0"/>
              <a:t>/Simulink</a:t>
            </a:r>
            <a:r>
              <a:rPr lang="ja-JP" altLang="en-US" dirty="0"/>
              <a:t>モデル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00" y="1275096"/>
            <a:ext cx="8286750" cy="43719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485900"/>
            <a:ext cx="78200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8" y="6328568"/>
            <a:ext cx="5953125" cy="49149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0" y="6328568"/>
            <a:ext cx="5953125" cy="491490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3.4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17200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S-Function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Builder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8355004" y="8260304"/>
            <a:ext cx="78592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356881" y="9433908"/>
            <a:ext cx="634262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180181" y="8278019"/>
            <a:ext cx="931319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834028" y="9401219"/>
            <a:ext cx="931319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8" y="1244309"/>
            <a:ext cx="5953125" cy="4914900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1716729" y="3227565"/>
            <a:ext cx="568263" cy="270668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450" y="1230853"/>
            <a:ext cx="5953125" cy="49149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8301580" y="3185742"/>
            <a:ext cx="78592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8694540" y="4337815"/>
            <a:ext cx="78592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20431" y="1782461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37782" y="1782461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20431" y="6874135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937782" y="6874135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34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8" y="1413668"/>
            <a:ext cx="5953125" cy="49149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0" y="1413668"/>
            <a:ext cx="5953125" cy="491490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3.5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17200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S-Function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Builder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8355004" y="3345404"/>
            <a:ext cx="78592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356881" y="4519008"/>
            <a:ext cx="634262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180181" y="3363119"/>
            <a:ext cx="931319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834028" y="4486319"/>
            <a:ext cx="931319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0431" y="1957086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37782" y="1957086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5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7" y="6473073"/>
            <a:ext cx="5953125" cy="49149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6473073"/>
            <a:ext cx="5953125" cy="49149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07" y="1372414"/>
            <a:ext cx="5953125" cy="4914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829" y="1372414"/>
            <a:ext cx="5953125" cy="49149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934807" y="3328195"/>
            <a:ext cx="634262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900389" y="3328194"/>
            <a:ext cx="46281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3.6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0158" y="729562"/>
            <a:ext cx="17200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S-Function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Builder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433039" y="8433594"/>
            <a:ext cx="46281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1843489" y="6928644"/>
            <a:ext cx="74856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20431" y="1919621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37782" y="1919621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20431" y="7011295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937782" y="7011295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95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辺形 26"/>
          <p:cNvSpPr/>
          <p:nvPr/>
        </p:nvSpPr>
        <p:spPr>
          <a:xfrm>
            <a:off x="3454855" y="1978478"/>
            <a:ext cx="4860469" cy="1628775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1.2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72" y="2221803"/>
            <a:ext cx="912552" cy="1012447"/>
          </a:xfrm>
          <a:prstGeom prst="rect">
            <a:avLst/>
          </a:prstGeom>
        </p:spPr>
      </p:pic>
      <p:sp>
        <p:nvSpPr>
          <p:cNvPr id="4" name="稲妻 3"/>
          <p:cNvSpPr/>
          <p:nvPr/>
        </p:nvSpPr>
        <p:spPr>
          <a:xfrm flipH="1">
            <a:off x="2909697" y="2205797"/>
            <a:ext cx="313680" cy="447675"/>
          </a:xfrm>
          <a:prstGeom prst="lightningBol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955079" y="1647723"/>
            <a:ext cx="638277" cy="6382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274217" y="2286000"/>
            <a:ext cx="0" cy="103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781050" y="3304615"/>
            <a:ext cx="493167" cy="542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1274218" y="2719386"/>
            <a:ext cx="789507" cy="1095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274217" y="3304615"/>
            <a:ext cx="493167" cy="542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18" y="2509275"/>
            <a:ext cx="1014649" cy="709612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>
            <a:off x="5084876" y="2900932"/>
            <a:ext cx="1609725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769333" y="2751423"/>
            <a:ext cx="11188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 smtClean="0"/>
              <a:t>理想の動き</a:t>
            </a:r>
            <a:endParaRPr kumimoji="1" lang="ja-JP" altLang="en-US" dirty="0"/>
          </a:p>
        </p:txBody>
      </p:sp>
      <p:sp>
        <p:nvSpPr>
          <p:cNvPr id="22" name="円弧 21"/>
          <p:cNvSpPr/>
          <p:nvPr/>
        </p:nvSpPr>
        <p:spPr>
          <a:xfrm rot="5400000">
            <a:off x="4439205" y="392772"/>
            <a:ext cx="1291341" cy="3724979"/>
          </a:xfrm>
          <a:prstGeom prst="arc">
            <a:avLst>
              <a:gd name="adj1" fmla="val 17001732"/>
              <a:gd name="adj2" fmla="val 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91105" y="2311777"/>
            <a:ext cx="11188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 smtClean="0"/>
              <a:t>実際の動き</a:t>
            </a:r>
            <a:endParaRPr kumimoji="1" lang="ja-JP" altLang="en-US" dirty="0"/>
          </a:p>
        </p:txBody>
      </p:sp>
      <p:sp>
        <p:nvSpPr>
          <p:cNvPr id="24" name="稲妻 23"/>
          <p:cNvSpPr/>
          <p:nvPr/>
        </p:nvSpPr>
        <p:spPr>
          <a:xfrm>
            <a:off x="3843177" y="2221803"/>
            <a:ext cx="313680" cy="447675"/>
          </a:xfrm>
          <a:prstGeom prst="lightningBol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00405" y="3288977"/>
            <a:ext cx="11381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 smtClean="0"/>
              <a:t>コントローラ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2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9" y="1424823"/>
            <a:ext cx="5953125" cy="49149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29" y="1424823"/>
            <a:ext cx="5953125" cy="49149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3.7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0158" y="729562"/>
            <a:ext cx="17200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S-Function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Builder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433039" y="3385344"/>
            <a:ext cx="46281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1843489" y="1928019"/>
            <a:ext cx="748561" cy="342899"/>
          </a:xfrm>
          <a:prstGeom prst="roundRect">
            <a:avLst>
              <a:gd name="adj" fmla="val 1060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20431" y="1973128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37782" y="1973128"/>
            <a:ext cx="865622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50" dirty="0" smtClean="0">
                <a:latin typeface="+mj-ea"/>
                <a:ea typeface="+mj-ea"/>
              </a:rPr>
              <a:t>sfcn_ec_receive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62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3.8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0158" y="729562"/>
            <a:ext cx="10323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プログラム</a:t>
            </a:r>
            <a:endParaRPr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16267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3.9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1963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29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83" y="793665"/>
            <a:ext cx="6648450" cy="596265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3.11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計測結果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302480" y="1749033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操作量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02480" y="4324593"/>
            <a:ext cx="1164278" cy="5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回転数</a:t>
            </a:r>
            <a:r>
              <a:rPr kumimoji="1" lang="en-US" altLang="ja-JP" dirty="0" smtClean="0"/>
              <a:t>[rpm]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1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8" y="1889399"/>
            <a:ext cx="1242312" cy="18736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3"/>
          <a:stretch/>
        </p:blipFill>
        <p:spPr>
          <a:xfrm>
            <a:off x="2434188" y="1864800"/>
            <a:ext cx="3009122" cy="229165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3.12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41758" y="3767962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回転計</a:t>
            </a:r>
            <a:endParaRPr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29364" y="3767962"/>
            <a:ext cx="14779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オシロスコープ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00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51836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Matlab</a:t>
            </a:r>
            <a:r>
              <a:rPr lang="en-US" altLang="ja-JP" dirty="0"/>
              <a:t>/Simulink</a:t>
            </a:r>
            <a:r>
              <a:rPr lang="ja-JP" altLang="en-US" dirty="0"/>
              <a:t>と</a:t>
            </a:r>
            <a:r>
              <a:rPr lang="en-US" altLang="ja-JP" dirty="0"/>
              <a:t>Arduino</a:t>
            </a:r>
            <a:r>
              <a:rPr lang="ja-JP" altLang="en-US" dirty="0"/>
              <a:t>でモータ回転数制御をしよう</a:t>
            </a:r>
            <a:endParaRPr lang="en-US" altLang="ja-JP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1537376" y="-20078"/>
            <a:ext cx="760662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章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9689" y="2518391"/>
            <a:ext cx="1694441" cy="167326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4639" r="6960" b="11601"/>
          <a:stretch/>
        </p:blipFill>
        <p:spPr>
          <a:xfrm>
            <a:off x="1972453" y="2494208"/>
            <a:ext cx="1018816" cy="86976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6" y="2518391"/>
            <a:ext cx="1182771" cy="873772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>
            <a:off x="1430263" y="2902388"/>
            <a:ext cx="4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2369511" y="3392164"/>
            <a:ext cx="0" cy="59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53980" y="2663433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目標値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859721" y="1960604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制御器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4574193" y="1960604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3050207" y="2955277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827520" y="2955278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986614" y="3981977"/>
            <a:ext cx="122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7208044" y="2955277"/>
            <a:ext cx="0" cy="103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385060" y="3988805"/>
            <a:ext cx="295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078884" y="4367853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回転計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80749" y="3352559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613915" y="3356664"/>
            <a:ext cx="1375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>
            <a:stCxn id="31" idx="3"/>
          </p:cNvCxnSpPr>
          <p:nvPr/>
        </p:nvCxnSpPr>
        <p:spPr>
          <a:xfrm>
            <a:off x="4827737" y="2955277"/>
            <a:ext cx="328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243162" y="3565510"/>
            <a:ext cx="6043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36841" y="4075274"/>
            <a:ext cx="10483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エンコーダ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6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95" y="1193026"/>
            <a:ext cx="9144000" cy="4471947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4.2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24889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 smtClean="0"/>
              <a:t>Matlab</a:t>
            </a:r>
            <a:r>
              <a:rPr lang="en-US" altLang="ja-JP" dirty="0" smtClean="0"/>
              <a:t>/Simulink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PID</a:t>
            </a:r>
            <a:r>
              <a:rPr lang="ja-JP" altLang="en-US" dirty="0" smtClean="0"/>
              <a:t>制御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288"/>
            <a:ext cx="9144000" cy="40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67" y="0"/>
            <a:ext cx="6146665" cy="68580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96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4.4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766887"/>
            <a:ext cx="4419600" cy="3324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1766887"/>
            <a:ext cx="4419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7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729562"/>
            <a:ext cx="6648450" cy="596265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4.5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計測結果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7702530" y="1672833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操作量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702530" y="4210293"/>
            <a:ext cx="1164278" cy="5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回転数</a:t>
            </a:r>
            <a:r>
              <a:rPr kumimoji="1" lang="en-US" altLang="ja-JP" dirty="0" smtClean="0"/>
              <a:t>[rpm]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25" y="3306854"/>
            <a:ext cx="2601411" cy="18182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1" b="11800"/>
          <a:stretch/>
        </p:blipFill>
        <p:spPr>
          <a:xfrm>
            <a:off x="-1510444" y="4319854"/>
            <a:ext cx="807617" cy="62832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t="17900" r="7850" b="18951"/>
          <a:stretch/>
        </p:blipFill>
        <p:spPr>
          <a:xfrm>
            <a:off x="-1594791" y="3131793"/>
            <a:ext cx="1009979" cy="783059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4.6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3" y="1580141"/>
            <a:ext cx="605036" cy="67126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49" y="1633029"/>
            <a:ext cx="618507" cy="56549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5" y="3347879"/>
            <a:ext cx="1182771" cy="87377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89" y="2949531"/>
            <a:ext cx="1564692" cy="156469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84" y="4754823"/>
            <a:ext cx="527575" cy="482991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>
            <a:off x="1404403" y="1964139"/>
            <a:ext cx="440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57842" y="1932387"/>
            <a:ext cx="133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4640320" y="4505326"/>
            <a:ext cx="0" cy="49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057186" y="3784765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8324886" y="3784765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8029575" y="4996319"/>
            <a:ext cx="561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8590901" y="3781425"/>
            <a:ext cx="0" cy="122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648200" y="4996319"/>
            <a:ext cx="260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60158" y="729562"/>
            <a:ext cx="16607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ロボットへの実装</a:t>
            </a:r>
            <a:endParaRPr lang="en-US" altLang="ja-JP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38846" y="2296469"/>
            <a:ext cx="6219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プロポ</a:t>
            </a:r>
            <a:endParaRPr lang="en-US" altLang="ja-JP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862892" y="2296469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受信機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20894" y="4186152"/>
            <a:ext cx="1375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11" idx="3"/>
          </p:cNvCxnSpPr>
          <p:nvPr/>
        </p:nvCxnSpPr>
        <p:spPr>
          <a:xfrm>
            <a:off x="6834716" y="3784765"/>
            <a:ext cx="328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7329222" y="4186152"/>
            <a:ext cx="6043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88789" y="5264006"/>
            <a:ext cx="10483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エンコーダ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4580161" y="2640866"/>
            <a:ext cx="0" cy="65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1" b="10661"/>
          <a:stretch/>
        </p:blipFill>
        <p:spPr>
          <a:xfrm>
            <a:off x="4096768" y="1511336"/>
            <a:ext cx="1059024" cy="844551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1" b="10661"/>
          <a:stretch/>
        </p:blipFill>
        <p:spPr>
          <a:xfrm>
            <a:off x="4096768" y="3340936"/>
            <a:ext cx="1059024" cy="844551"/>
          </a:xfrm>
          <a:prstGeom prst="rect">
            <a:avLst/>
          </a:prstGeom>
        </p:spPr>
      </p:pic>
      <p:cxnSp>
        <p:nvCxnSpPr>
          <p:cNvPr id="55" name="直線矢印コネクタ 54"/>
          <p:cNvCxnSpPr>
            <a:stCxn id="46" idx="2"/>
          </p:cNvCxnSpPr>
          <p:nvPr/>
        </p:nvCxnSpPr>
        <p:spPr>
          <a:xfrm flipH="1">
            <a:off x="1439032" y="2573468"/>
            <a:ext cx="770109" cy="134082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678775" y="2632886"/>
            <a:ext cx="2235936" cy="1470064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933782" y="2296469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中央制御基板</a:t>
            </a:r>
            <a:endParaRPr lang="en-US" altLang="ja-JP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062954" y="4186152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脚制御基板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2766060" y="3863340"/>
            <a:ext cx="1178686" cy="42519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4719128" y="2666216"/>
            <a:ext cx="1792127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回転数目標値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2714399" y="1324748"/>
            <a:ext cx="1425812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ラジコン信号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矢印コネクタ 12"/>
          <p:cNvCxnSpPr/>
          <p:nvPr/>
        </p:nvCxnSpPr>
        <p:spPr>
          <a:xfrm>
            <a:off x="4721290" y="2569559"/>
            <a:ext cx="86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614613" y="2569560"/>
            <a:ext cx="916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555375" y="2569559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1.3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2766" y="2330605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目標値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3258" y="225903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＋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215614" y="2359620"/>
            <a:ext cx="419877" cy="41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31019" y="2330605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制御器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86413" y="2330605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86413" y="3263666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回転計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3"/>
          </p:cNvCxnSpPr>
          <p:nvPr/>
        </p:nvCxnSpPr>
        <p:spPr>
          <a:xfrm>
            <a:off x="6750691" y="2569560"/>
            <a:ext cx="135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425552" y="2808515"/>
            <a:ext cx="0" cy="72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419350" y="3531394"/>
            <a:ext cx="3187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6768662" y="3532366"/>
            <a:ext cx="484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250885" y="2569558"/>
            <a:ext cx="0" cy="96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05504" y="287995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－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22892" y="2273539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偏差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06798" y="2254516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操作量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60158" y="729562"/>
            <a:ext cx="29270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機能ブロック図で表現したもの</a:t>
            </a:r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14380" y="2259029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脚の回転数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2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4.7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53"/>
            <a:ext cx="9144000" cy="37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0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409"/>
            <a:ext cx="9144000" cy="368118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992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4.9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18" y="0"/>
            <a:ext cx="5022963" cy="68580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745393" y="742390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操作量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745393" y="3680902"/>
            <a:ext cx="1164278" cy="5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回転数</a:t>
            </a:r>
            <a:r>
              <a:rPr kumimoji="1" lang="en-US" altLang="ja-JP" dirty="0" smtClean="0"/>
              <a:t>[rpm]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911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514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73" y="1203158"/>
            <a:ext cx="5304387" cy="4480259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4.x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8492" y="729562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写真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8888" y="3999485"/>
            <a:ext cx="158492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制御器</a:t>
            </a:r>
            <a:endParaRPr lang="en-US" altLang="ja-JP" dirty="0" smtClean="0"/>
          </a:p>
          <a:p>
            <a:r>
              <a:rPr lang="en-US" altLang="ja-JP" dirty="0" smtClean="0"/>
              <a:t>Arduino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</a:t>
            </a:r>
            <a:r>
              <a:rPr lang="ja-JP" altLang="en-US" dirty="0" smtClean="0"/>
              <a:t> </a:t>
            </a:r>
            <a:r>
              <a:rPr lang="en-US" altLang="ja-JP" dirty="0" smtClean="0"/>
              <a:t>mini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30216" y="5044364"/>
            <a:ext cx="13753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lang="en-US" altLang="ja-JP" dirty="0" smtClean="0"/>
          </a:p>
          <a:p>
            <a:r>
              <a:rPr lang="en-US" altLang="ja-JP" dirty="0" smtClean="0"/>
              <a:t>VNH5019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54119" y="4960538"/>
            <a:ext cx="9123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</a:t>
            </a:r>
            <a:endParaRPr lang="en-US" altLang="ja-JP" dirty="0" smtClean="0"/>
          </a:p>
          <a:p>
            <a:r>
              <a:rPr kumimoji="1" lang="en-US" altLang="ja-JP" dirty="0" smtClean="0"/>
              <a:t>RS-380P</a:t>
            </a:r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12717" y="1509306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エンコーダ</a:t>
            </a:r>
            <a:endParaRPr lang="en-US" altLang="ja-JP" dirty="0" smtClean="0"/>
          </a:p>
          <a:p>
            <a:r>
              <a:rPr lang="en-US" altLang="ja-JP" dirty="0"/>
              <a:t>POLOLU-3081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1.4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3" y="2623166"/>
            <a:ext cx="605036" cy="67126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5" y="2676054"/>
            <a:ext cx="618507" cy="56549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24" y="2477652"/>
            <a:ext cx="1059024" cy="105902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63" y="2623166"/>
            <a:ext cx="1182771" cy="87377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07" y="2186720"/>
            <a:ext cx="1564692" cy="156469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07" y="4290913"/>
            <a:ext cx="527575" cy="482991"/>
          </a:xfrm>
          <a:prstGeom prst="rect">
            <a:avLst/>
          </a:prstGeom>
        </p:spPr>
      </p:pic>
      <p:cxnSp>
        <p:nvCxnSpPr>
          <p:cNvPr id="28" name="直線矢印コネクタ 27"/>
          <p:cNvCxnSpPr/>
          <p:nvPr/>
        </p:nvCxnSpPr>
        <p:spPr>
          <a:xfrm>
            <a:off x="1340981" y="3007164"/>
            <a:ext cx="36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05860" y="3007163"/>
            <a:ext cx="431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345108" y="3496939"/>
            <a:ext cx="0" cy="101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885959" y="2019610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目標値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835318" y="2019611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制御器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407404" y="2019611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4025804" y="3060052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7293504" y="3060052"/>
            <a:ext cx="567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6689861" y="4532409"/>
            <a:ext cx="869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7559519" y="3063875"/>
            <a:ext cx="0" cy="149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312450" y="4532409"/>
            <a:ext cx="2505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5715701" y="3789510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回転計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25070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ロボット制御システムの例</a:t>
            </a:r>
            <a:endParaRPr lang="en-US" altLang="ja-JP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8888" y="3339494"/>
            <a:ext cx="6219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プロポ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74988" y="3339494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受信機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447324" y="3427177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89512" y="3461439"/>
            <a:ext cx="1375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11" idx="3"/>
          </p:cNvCxnSpPr>
          <p:nvPr/>
        </p:nvCxnSpPr>
        <p:spPr>
          <a:xfrm>
            <a:off x="5803334" y="3060052"/>
            <a:ext cx="328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97840" y="3461439"/>
            <a:ext cx="6043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89712" y="4800096"/>
            <a:ext cx="10483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エンコーダ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8"/>
          <a:srcRect l="61800" b="51954"/>
          <a:stretch/>
        </p:blipFill>
        <p:spPr>
          <a:xfrm>
            <a:off x="7934595" y="2709629"/>
            <a:ext cx="796751" cy="700845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7876172" y="3461439"/>
            <a:ext cx="9810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脚ユニット</a:t>
            </a:r>
            <a:endParaRPr kumimoji="1" lang="ja-JP" altLang="en-US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1290895" y="3771254"/>
            <a:ext cx="1942034" cy="788500"/>
          </a:xfrm>
          <a:prstGeom prst="wedgeRoundRectCallout">
            <a:avLst>
              <a:gd name="adj1" fmla="val 43963"/>
              <a:gd name="adj2" fmla="val -111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制御プログラム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39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9223"/>
          <a:stretch/>
        </p:blipFill>
        <p:spPr>
          <a:xfrm>
            <a:off x="1991785" y="0"/>
            <a:ext cx="7152215" cy="622554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7256734" y="1352938"/>
            <a:ext cx="1756196" cy="2495259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12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23925"/>
            <a:ext cx="7162800" cy="501015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543050" y="4305300"/>
            <a:ext cx="1985963" cy="2333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10536" y="5285489"/>
            <a:ext cx="2309945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チェックを外すこと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212980" y="4538663"/>
            <a:ext cx="330070" cy="83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93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266950"/>
            <a:ext cx="7058025" cy="232410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8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4639" r="6960" b="11601"/>
          <a:stretch/>
        </p:blipFill>
        <p:spPr>
          <a:xfrm>
            <a:off x="2652828" y="2252984"/>
            <a:ext cx="1018816" cy="869767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>
          <a:xfrm>
            <a:off x="4107193" y="2183194"/>
            <a:ext cx="3256134" cy="1240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323097" y="2183194"/>
            <a:ext cx="1622541" cy="1240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lang="en-US" altLang="ja-JP" dirty="0" smtClean="0"/>
              <a:t>2.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06" y="2308841"/>
            <a:ext cx="1182771" cy="873772"/>
          </a:xfrm>
          <a:prstGeom prst="rect">
            <a:avLst/>
          </a:prstGeom>
        </p:spPr>
      </p:pic>
      <p:cxnSp>
        <p:nvCxnSpPr>
          <p:cNvPr id="29" name="直線矢印コネクタ 28"/>
          <p:cNvCxnSpPr/>
          <p:nvPr/>
        </p:nvCxnSpPr>
        <p:spPr>
          <a:xfrm>
            <a:off x="2068243" y="2692838"/>
            <a:ext cx="42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903965" y="2448914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目標値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531466" y="1661497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制御器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203833" y="1658594"/>
            <a:ext cx="1164278" cy="477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制御対象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679847" y="2745727"/>
            <a:ext cx="657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60158" y="729562"/>
            <a:ext cx="43292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err="1"/>
              <a:t>Matlab</a:t>
            </a:r>
            <a:r>
              <a:rPr lang="en-US" altLang="ja-JP" dirty="0"/>
              <a:t>/Simulink</a:t>
            </a:r>
            <a:r>
              <a:rPr lang="ja-JP" altLang="en-US" dirty="0"/>
              <a:t>と</a:t>
            </a:r>
            <a:r>
              <a:rPr lang="en-US" altLang="ja-JP" dirty="0"/>
              <a:t>Arduino</a:t>
            </a:r>
            <a:r>
              <a:rPr lang="ja-JP" altLang="en-US" dirty="0"/>
              <a:t>でモータを動かそう</a:t>
            </a:r>
            <a:endParaRPr lang="en-US" altLang="ja-JP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729307" y="311003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43555" y="3147114"/>
            <a:ext cx="13753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5556374" y="2745726"/>
            <a:ext cx="328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12563" y="3147114"/>
            <a:ext cx="6043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0158" y="1016745"/>
            <a:ext cx="10772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ハード構成</a:t>
            </a:r>
            <a:endParaRPr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1537376" y="-20078"/>
            <a:ext cx="760662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章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84969" y="2308841"/>
            <a:ext cx="1386080" cy="8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859505" y="1892300"/>
            <a:ext cx="2886481" cy="1404321"/>
            <a:chOff x="2996794" y="1892300"/>
            <a:chExt cx="2886481" cy="140432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628" y="1939576"/>
              <a:ext cx="2810813" cy="1338262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5400675" y="1892300"/>
              <a:ext cx="482600" cy="4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349875" y="2405316"/>
              <a:ext cx="495566" cy="693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197475" y="2730399"/>
              <a:ext cx="527828" cy="395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313815" y="2580145"/>
              <a:ext cx="527828" cy="395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182338" y="2877341"/>
              <a:ext cx="767993" cy="41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996794" y="1984375"/>
              <a:ext cx="524281" cy="89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190280" y="2555640"/>
              <a:ext cx="524281" cy="392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460750" y="2507595"/>
              <a:ext cx="311158" cy="19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496810" y="2482985"/>
              <a:ext cx="311158" cy="475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478897" y="2075808"/>
              <a:ext cx="311158" cy="72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44384" y="2248367"/>
              <a:ext cx="311158" cy="1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4" name="図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1"/>
          <a:stretch/>
        </p:blipFill>
        <p:spPr>
          <a:xfrm>
            <a:off x="308735" y="1823857"/>
            <a:ext cx="3881456" cy="1934573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57150" y="44692"/>
            <a:ext cx="1303477" cy="58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2.2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0158" y="729562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回路図</a:t>
            </a:r>
            <a:endParaRPr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21972" y="2507594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dirty="0" smtClean="0"/>
              <a:t>モータ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POLOLU-2215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34954" y="1617405"/>
            <a:ext cx="1446925" cy="85274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6279624" y="2166937"/>
            <a:ext cx="755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79624" y="2316907"/>
            <a:ext cx="945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2364232" y="1670688"/>
            <a:ext cx="0" cy="237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307095" y="2275354"/>
            <a:ext cx="295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2364232" y="1691792"/>
            <a:ext cx="1977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4323461" y="1678918"/>
            <a:ext cx="0" cy="596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4483058" y="2112135"/>
            <a:ext cx="1666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2269776" y="1568450"/>
            <a:ext cx="0" cy="339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254208" y="1577492"/>
            <a:ext cx="2266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4502645" y="1562856"/>
            <a:ext cx="0" cy="54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2176907" y="1900283"/>
            <a:ext cx="0" cy="633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158958" y="2516275"/>
            <a:ext cx="24970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1908619" y="2588419"/>
            <a:ext cx="0" cy="1024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1892258" y="2598591"/>
            <a:ext cx="27375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091976" y="2686050"/>
            <a:ext cx="0" cy="927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2068471" y="2679699"/>
            <a:ext cx="256138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96789" y="3728666"/>
            <a:ext cx="18520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 </a:t>
            </a:r>
            <a:r>
              <a:rPr lang="en-US" altLang="ja-JP" dirty="0" smtClean="0"/>
              <a:t>Mega</a:t>
            </a:r>
            <a:r>
              <a:rPr lang="ja-JP" altLang="en-US" dirty="0" smtClean="0"/>
              <a:t> </a:t>
            </a:r>
            <a:r>
              <a:rPr lang="en-US" altLang="ja-JP" dirty="0" smtClean="0"/>
              <a:t>2560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93539" y="2971623"/>
            <a:ext cx="13753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VNH5019</a:t>
            </a:r>
            <a:endParaRPr lang="en-US" altLang="ja-JP" dirty="0"/>
          </a:p>
        </p:txBody>
      </p:sp>
      <p:cxnSp>
        <p:nvCxnSpPr>
          <p:cNvPr id="74" name="直線コネクタ 73"/>
          <p:cNvCxnSpPr/>
          <p:nvPr/>
        </p:nvCxnSpPr>
        <p:spPr>
          <a:xfrm>
            <a:off x="6176526" y="2628899"/>
            <a:ext cx="26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6217348" y="2472531"/>
            <a:ext cx="5484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6440440" y="2608707"/>
            <a:ext cx="0" cy="620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6753963" y="2465911"/>
            <a:ext cx="0" cy="7583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6263386" y="3182822"/>
            <a:ext cx="795216" cy="46041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DC6V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82732" y="3117615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13718" y="3117615"/>
            <a:ext cx="705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</a:t>
            </a:r>
            <a:endParaRPr kumimoji="1" lang="ja-JP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5974761" y="2507594"/>
            <a:ext cx="12948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dirty="0" smtClean="0"/>
              <a:t>モータ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POLOLU-2215</a:t>
            </a:r>
            <a:endParaRPr kumimoji="1" lang="ja-JP" altLang="en-US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7"/>
          <a:stretch/>
        </p:blipFill>
        <p:spPr>
          <a:xfrm>
            <a:off x="9864009" y="1797487"/>
            <a:ext cx="2692633" cy="1943934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128" y="1939576"/>
            <a:ext cx="2810813" cy="1338262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787743" y="1617405"/>
            <a:ext cx="1446925" cy="852745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15116175" y="1892300"/>
            <a:ext cx="482600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5065375" y="2405316"/>
            <a:ext cx="495566" cy="693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4912975" y="2730399"/>
            <a:ext cx="527828" cy="39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5029315" y="2580145"/>
            <a:ext cx="527828" cy="39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/>
          <p:cNvCxnSpPr/>
          <p:nvPr/>
        </p:nvCxnSpPr>
        <p:spPr>
          <a:xfrm>
            <a:off x="15132413" y="2166937"/>
            <a:ext cx="755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5132413" y="2316907"/>
            <a:ext cx="945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12897838" y="2877341"/>
            <a:ext cx="767993" cy="41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12712294" y="1984375"/>
            <a:ext cx="524281" cy="892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2905780" y="2555640"/>
            <a:ext cx="524281" cy="39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13176250" y="2507595"/>
            <a:ext cx="311158" cy="191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13212310" y="2482985"/>
            <a:ext cx="311158" cy="47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3194397" y="2075808"/>
            <a:ext cx="311158" cy="7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13159884" y="2248367"/>
            <a:ext cx="311158" cy="129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 flipV="1">
            <a:off x="11912346" y="1670688"/>
            <a:ext cx="0" cy="237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12858750" y="2275354"/>
            <a:ext cx="5967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11903313" y="1691792"/>
            <a:ext cx="994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12884884" y="1678918"/>
            <a:ext cx="0" cy="596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12954000" y="2112135"/>
            <a:ext cx="5484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11810746" y="1568450"/>
            <a:ext cx="0" cy="339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1810746" y="1577492"/>
            <a:ext cx="11636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12974434" y="1562856"/>
            <a:ext cx="0" cy="549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11734546" y="1900283"/>
            <a:ext cx="0" cy="6333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11734546" y="2516275"/>
            <a:ext cx="1774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11461496" y="2588419"/>
            <a:ext cx="0" cy="1024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11446669" y="2598591"/>
            <a:ext cx="2035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11642471" y="2686050"/>
            <a:ext cx="0" cy="927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1622881" y="2679699"/>
            <a:ext cx="18597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10685275" y="3728666"/>
            <a:ext cx="12551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 </a:t>
            </a:r>
            <a:r>
              <a:rPr lang="en-US" altLang="ja-JP" dirty="0" smtClean="0"/>
              <a:t>UNO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3546328" y="2971623"/>
            <a:ext cx="137537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 smtClean="0"/>
              <a:t>モータドライバ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VNH5019</a:t>
            </a:r>
            <a:endParaRPr lang="en-US" altLang="ja-JP" dirty="0"/>
          </a:p>
        </p:txBody>
      </p:sp>
      <p:cxnSp>
        <p:nvCxnSpPr>
          <p:cNvPr id="101" name="直線コネクタ 100"/>
          <p:cNvCxnSpPr/>
          <p:nvPr/>
        </p:nvCxnSpPr>
        <p:spPr>
          <a:xfrm>
            <a:off x="15029315" y="2628899"/>
            <a:ext cx="26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15070137" y="2472531"/>
            <a:ext cx="5484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5293229" y="2608707"/>
            <a:ext cx="0" cy="620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15606752" y="2465911"/>
            <a:ext cx="0" cy="7583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15116175" y="3160459"/>
            <a:ext cx="795216" cy="58441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DC6V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5235521" y="3117615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5566507" y="3117615"/>
            <a:ext cx="705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dirty="0" smtClean="0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86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3327</TotalTime>
  <Words>352</Words>
  <Application>Microsoft Office PowerPoint</Application>
  <PresentationFormat>画面に合わせる (4:3)</PresentationFormat>
  <Paragraphs>191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</dc:creator>
  <cp:lastModifiedBy>MU</cp:lastModifiedBy>
  <cp:revision>103</cp:revision>
  <cp:lastPrinted>2018-07-18T06:27:03Z</cp:lastPrinted>
  <dcterms:created xsi:type="dcterms:W3CDTF">2018-07-18T06:14:53Z</dcterms:created>
  <dcterms:modified xsi:type="dcterms:W3CDTF">2018-07-31T15:17:24Z</dcterms:modified>
</cp:coreProperties>
</file>