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515600" cy="5905500"/>
  <p:notesSz cx="10515600" cy="5905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9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8670" y="1830705"/>
            <a:ext cx="8938260" cy="1240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D0C0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77340" y="3307080"/>
            <a:ext cx="7360920" cy="147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9D9D9D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D9D9D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D0C0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9D9D9D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D9D9D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D0C0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5780" y="1358265"/>
            <a:ext cx="4574286" cy="3897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15534" y="1358265"/>
            <a:ext cx="4574286" cy="3897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9D9D9D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D9D9D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D0C0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9D9D9D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D9D9D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4" y="5581649"/>
            <a:ext cx="190500" cy="190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7825" y="742950"/>
            <a:ext cx="3809999" cy="4429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9D9D9D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D9D9D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924" y="5581648"/>
            <a:ext cx="190500" cy="19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210" y="856712"/>
            <a:ext cx="7371715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D0C0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5925" y="5620003"/>
            <a:ext cx="342900" cy="10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9D9D9D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49644" y="5624575"/>
            <a:ext cx="154940" cy="10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D9D9D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210" y="2629343"/>
            <a:ext cx="3685540" cy="23710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450" spc="-10" dirty="0">
                <a:solidFill>
                  <a:srgbClr val="0D0C0C"/>
                </a:solidFill>
                <a:latin typeface="Javanese Text"/>
                <a:cs typeface="Javanese Text"/>
              </a:rPr>
              <a:t>MVVM</a:t>
            </a:r>
            <a:r>
              <a:rPr sz="2550" spc="-10" dirty="0">
                <a:solidFill>
                  <a:srgbClr val="0D0C0C"/>
                </a:solidFill>
                <a:latin typeface="Calibri"/>
                <a:cs typeface="Calibri"/>
              </a:rPr>
              <a:t>:</a:t>
            </a:r>
            <a:endParaRPr sz="2550">
              <a:latin typeface="Calibri"/>
              <a:cs typeface="Calibri"/>
            </a:endParaRPr>
          </a:p>
          <a:p>
            <a:pPr marL="12700" marR="5080">
              <a:lnSpc>
                <a:spcPct val="117200"/>
              </a:lnSpc>
              <a:spcBef>
                <a:spcPts val="25"/>
              </a:spcBef>
            </a:pPr>
            <a:r>
              <a:rPr sz="3200" b="1" spc="-10" dirty="0">
                <a:solidFill>
                  <a:srgbClr val="0D0C0C"/>
                </a:solidFill>
                <a:latin typeface="Verdana"/>
                <a:cs typeface="Verdana"/>
              </a:rPr>
              <a:t>Архитектурный Паттерн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200" b="1" spc="-10" dirty="0">
                <a:solidFill>
                  <a:srgbClr val="0D0C0C"/>
                </a:solidFill>
                <a:latin typeface="Verdana"/>
                <a:cs typeface="Verdana"/>
              </a:rPr>
              <a:t>Разработки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200" y="5314950"/>
            <a:ext cx="3810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210" y="3641661"/>
            <a:ext cx="7371080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spc="-40" dirty="0"/>
              <a:t>Архитектурный</a:t>
            </a:r>
            <a:r>
              <a:rPr spc="-325" dirty="0"/>
              <a:t> </a:t>
            </a:r>
            <a:r>
              <a:rPr spc="-35" dirty="0"/>
              <a:t>шаблон</a:t>
            </a:r>
            <a:r>
              <a:rPr spc="-325" dirty="0"/>
              <a:t> </a:t>
            </a:r>
            <a:r>
              <a:rPr spc="-10" dirty="0"/>
              <a:t>проектирования </a:t>
            </a:r>
            <a:r>
              <a:rPr spc="-45" dirty="0"/>
              <a:t>приложений</a:t>
            </a:r>
            <a:r>
              <a:rPr spc="-325" dirty="0"/>
              <a:t> </a:t>
            </a:r>
            <a:r>
              <a:rPr spc="-30" dirty="0"/>
              <a:t>для</a:t>
            </a:r>
            <a:r>
              <a:rPr spc="-325" dirty="0"/>
              <a:t> </a:t>
            </a:r>
            <a:r>
              <a:rPr spc="-45" dirty="0"/>
              <a:t>разделения</a:t>
            </a:r>
            <a:r>
              <a:rPr spc="-325" dirty="0"/>
              <a:t> </a:t>
            </a:r>
            <a:r>
              <a:rPr spc="-35" dirty="0"/>
              <a:t>логики</a:t>
            </a:r>
            <a:r>
              <a:rPr spc="-325" dirty="0"/>
              <a:t> </a:t>
            </a:r>
            <a:r>
              <a:rPr spc="-50" dirty="0"/>
              <a:t>и </a:t>
            </a:r>
            <a:r>
              <a:rPr spc="-40" dirty="0"/>
              <a:t>пользовательского</a:t>
            </a:r>
            <a:r>
              <a:rPr spc="-260" dirty="0"/>
              <a:t> </a:t>
            </a:r>
            <a:r>
              <a:rPr spc="-10" dirty="0"/>
              <a:t>интерфейса</a:t>
            </a:r>
          </a:p>
        </p:txBody>
      </p:sp>
      <p:sp>
        <p:nvSpPr>
          <p:cNvPr id="3" name="object 3"/>
          <p:cNvSpPr/>
          <p:nvPr/>
        </p:nvSpPr>
        <p:spPr>
          <a:xfrm>
            <a:off x="1381125" y="895349"/>
            <a:ext cx="1143000" cy="180975"/>
          </a:xfrm>
          <a:custGeom>
            <a:avLst/>
            <a:gdLst/>
            <a:ahLst/>
            <a:cxnLst/>
            <a:rect l="l" t="t" r="r" b="b"/>
            <a:pathLst>
              <a:path w="1143000" h="180975">
                <a:moveTo>
                  <a:pt x="112069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1120692" y="0"/>
                </a:lnTo>
                <a:lnTo>
                  <a:pt x="1142999" y="22307"/>
                </a:lnTo>
                <a:lnTo>
                  <a:pt x="1142999" y="158667"/>
                </a:lnTo>
                <a:lnTo>
                  <a:pt x="1123973" y="180322"/>
                </a:lnTo>
                <a:lnTo>
                  <a:pt x="1120692" y="180974"/>
                </a:lnTo>
                <a:close/>
              </a:path>
            </a:pathLst>
          </a:cu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9735" y="875129"/>
            <a:ext cx="114427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Паттерн</a:t>
            </a:r>
            <a:r>
              <a:rPr sz="1150" spc="-85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A6580E"/>
                </a:solidFill>
                <a:latin typeface="Arial MT"/>
                <a:cs typeface="Arial MT"/>
              </a:rPr>
              <a:t>MVVM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861" y="5362828"/>
            <a:ext cx="70698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67500" y="3486150"/>
            <a:ext cx="2600325" cy="1685925"/>
            <a:chOff x="6667500" y="3486150"/>
            <a:chExt cx="2600325" cy="1685925"/>
          </a:xfrm>
        </p:grpSpPr>
        <p:sp>
          <p:nvSpPr>
            <p:cNvPr id="3" name="object 3"/>
            <p:cNvSpPr/>
            <p:nvPr/>
          </p:nvSpPr>
          <p:spPr>
            <a:xfrm>
              <a:off x="6667500" y="3486150"/>
              <a:ext cx="2600325" cy="1685925"/>
            </a:xfrm>
            <a:custGeom>
              <a:avLst/>
              <a:gdLst/>
              <a:ahLst/>
              <a:cxnLst/>
              <a:rect l="l" t="t" r="r" b="b"/>
              <a:pathLst>
                <a:path w="2600325" h="1685925">
                  <a:moveTo>
                    <a:pt x="2504209" y="1685924"/>
                  </a:moveTo>
                  <a:lnTo>
                    <a:pt x="96115" y="1685924"/>
                  </a:lnTo>
                  <a:lnTo>
                    <a:pt x="89425" y="1685265"/>
                  </a:lnTo>
                  <a:lnTo>
                    <a:pt x="51334" y="1672340"/>
                  </a:lnTo>
                  <a:lnTo>
                    <a:pt x="21089" y="1645822"/>
                  </a:lnTo>
                  <a:lnTo>
                    <a:pt x="3294" y="1609748"/>
                  </a:lnTo>
                  <a:lnTo>
                    <a:pt x="0" y="1589809"/>
                  </a:lnTo>
                  <a:lnTo>
                    <a:pt x="0" y="1583054"/>
                  </a:lnTo>
                  <a:lnTo>
                    <a:pt x="0" y="96115"/>
                  </a:lnTo>
                  <a:lnTo>
                    <a:pt x="10415" y="57262"/>
                  </a:lnTo>
                  <a:lnTo>
                    <a:pt x="34906" y="25353"/>
                  </a:lnTo>
                  <a:lnTo>
                    <a:pt x="69743" y="5245"/>
                  </a:lnTo>
                  <a:lnTo>
                    <a:pt x="96115" y="0"/>
                  </a:lnTo>
                  <a:lnTo>
                    <a:pt x="2504209" y="0"/>
                  </a:lnTo>
                  <a:lnTo>
                    <a:pt x="2543061" y="10415"/>
                  </a:lnTo>
                  <a:lnTo>
                    <a:pt x="2574970" y="34906"/>
                  </a:lnTo>
                  <a:lnTo>
                    <a:pt x="2595078" y="69743"/>
                  </a:lnTo>
                  <a:lnTo>
                    <a:pt x="2600324" y="96115"/>
                  </a:lnTo>
                  <a:lnTo>
                    <a:pt x="2600324" y="1589809"/>
                  </a:lnTo>
                  <a:lnTo>
                    <a:pt x="2589909" y="1628661"/>
                  </a:lnTo>
                  <a:lnTo>
                    <a:pt x="2565418" y="1660571"/>
                  </a:lnTo>
                  <a:lnTo>
                    <a:pt x="2530580" y="1680678"/>
                  </a:lnTo>
                  <a:lnTo>
                    <a:pt x="2510898" y="1685265"/>
                  </a:lnTo>
                  <a:lnTo>
                    <a:pt x="2504209" y="1685924"/>
                  </a:lnTo>
                  <a:close/>
                </a:path>
              </a:pathLst>
            </a:custGeom>
            <a:solidFill>
              <a:srgbClr val="F2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0849" y="4257674"/>
              <a:ext cx="2076450" cy="180975"/>
            </a:xfrm>
            <a:custGeom>
              <a:avLst/>
              <a:gdLst/>
              <a:ahLst/>
              <a:cxnLst/>
              <a:rect l="l" t="t" r="r" b="b"/>
              <a:pathLst>
                <a:path w="2076450" h="180975">
                  <a:moveTo>
                    <a:pt x="2054142" y="180974"/>
                  </a:moveTo>
                  <a:lnTo>
                    <a:pt x="22307" y="180974"/>
                  </a:lnTo>
                  <a:lnTo>
                    <a:pt x="19026" y="180322"/>
                  </a:lnTo>
                  <a:lnTo>
                    <a:pt x="0" y="158667"/>
                  </a:lnTo>
                  <a:lnTo>
                    <a:pt x="0" y="155257"/>
                  </a:lnTo>
                  <a:lnTo>
                    <a:pt x="0" y="22307"/>
                  </a:lnTo>
                  <a:lnTo>
                    <a:pt x="22307" y="0"/>
                  </a:lnTo>
                  <a:lnTo>
                    <a:pt x="2054142" y="0"/>
                  </a:lnTo>
                  <a:lnTo>
                    <a:pt x="2076449" y="22307"/>
                  </a:lnTo>
                  <a:lnTo>
                    <a:pt x="2076449" y="158667"/>
                  </a:lnTo>
                  <a:lnTo>
                    <a:pt x="2057422" y="180322"/>
                  </a:lnTo>
                  <a:lnTo>
                    <a:pt x="2054142" y="180974"/>
                  </a:lnTo>
                  <a:close/>
                </a:path>
              </a:pathLst>
            </a:custGeom>
            <a:solidFill>
              <a:srgbClr val="FFE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97526" y="4242117"/>
            <a:ext cx="207772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Современные</a:t>
            </a:r>
            <a:r>
              <a:rPr sz="1150" spc="-60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A6580E"/>
                </a:solidFill>
                <a:latin typeface="Verdana"/>
                <a:cs typeface="Verdana"/>
              </a:rPr>
              <a:t>фреймворки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52875" y="3486150"/>
            <a:ext cx="2609850" cy="1685925"/>
            <a:chOff x="3952875" y="3486150"/>
            <a:chExt cx="2609850" cy="1685925"/>
          </a:xfrm>
        </p:grpSpPr>
        <p:sp>
          <p:nvSpPr>
            <p:cNvPr id="7" name="object 7"/>
            <p:cNvSpPr/>
            <p:nvPr/>
          </p:nvSpPr>
          <p:spPr>
            <a:xfrm>
              <a:off x="3952875" y="3486150"/>
              <a:ext cx="2609850" cy="1685925"/>
            </a:xfrm>
            <a:custGeom>
              <a:avLst/>
              <a:gdLst/>
              <a:ahLst/>
              <a:cxnLst/>
              <a:rect l="l" t="t" r="r" b="b"/>
              <a:pathLst>
                <a:path w="2609850" h="1685925">
                  <a:moveTo>
                    <a:pt x="2513734" y="1685924"/>
                  </a:moveTo>
                  <a:lnTo>
                    <a:pt x="96115" y="1685924"/>
                  </a:lnTo>
                  <a:lnTo>
                    <a:pt x="89425" y="1685265"/>
                  </a:lnTo>
                  <a:lnTo>
                    <a:pt x="51334" y="1672340"/>
                  </a:lnTo>
                  <a:lnTo>
                    <a:pt x="21089" y="1645822"/>
                  </a:lnTo>
                  <a:lnTo>
                    <a:pt x="3294" y="1609748"/>
                  </a:lnTo>
                  <a:lnTo>
                    <a:pt x="0" y="1589809"/>
                  </a:lnTo>
                  <a:lnTo>
                    <a:pt x="0" y="1583054"/>
                  </a:lnTo>
                  <a:lnTo>
                    <a:pt x="0" y="96115"/>
                  </a:lnTo>
                  <a:lnTo>
                    <a:pt x="10415" y="57262"/>
                  </a:lnTo>
                  <a:lnTo>
                    <a:pt x="34906" y="25353"/>
                  </a:lnTo>
                  <a:lnTo>
                    <a:pt x="69743" y="5245"/>
                  </a:lnTo>
                  <a:lnTo>
                    <a:pt x="96115" y="0"/>
                  </a:lnTo>
                  <a:lnTo>
                    <a:pt x="2513734" y="0"/>
                  </a:lnTo>
                  <a:lnTo>
                    <a:pt x="2552586" y="10415"/>
                  </a:lnTo>
                  <a:lnTo>
                    <a:pt x="2584495" y="34906"/>
                  </a:lnTo>
                  <a:lnTo>
                    <a:pt x="2604603" y="69743"/>
                  </a:lnTo>
                  <a:lnTo>
                    <a:pt x="2609849" y="96115"/>
                  </a:lnTo>
                  <a:lnTo>
                    <a:pt x="2609849" y="1589809"/>
                  </a:lnTo>
                  <a:lnTo>
                    <a:pt x="2599434" y="1628661"/>
                  </a:lnTo>
                  <a:lnTo>
                    <a:pt x="2574943" y="1660571"/>
                  </a:lnTo>
                  <a:lnTo>
                    <a:pt x="2540106" y="1680678"/>
                  </a:lnTo>
                  <a:lnTo>
                    <a:pt x="2520424" y="1685265"/>
                  </a:lnTo>
                  <a:lnTo>
                    <a:pt x="2513734" y="1685924"/>
                  </a:lnTo>
                  <a:close/>
                </a:path>
              </a:pathLst>
            </a:custGeom>
            <a:solidFill>
              <a:srgbClr val="F2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95749" y="4257674"/>
              <a:ext cx="1038225" cy="180975"/>
            </a:xfrm>
            <a:custGeom>
              <a:avLst/>
              <a:gdLst/>
              <a:ahLst/>
              <a:cxnLst/>
              <a:rect l="l" t="t" r="r" b="b"/>
              <a:pathLst>
                <a:path w="1038225" h="180975">
                  <a:moveTo>
                    <a:pt x="1015917" y="180974"/>
                  </a:moveTo>
                  <a:lnTo>
                    <a:pt x="22307" y="180974"/>
                  </a:lnTo>
                  <a:lnTo>
                    <a:pt x="19026" y="180322"/>
                  </a:lnTo>
                  <a:lnTo>
                    <a:pt x="0" y="158667"/>
                  </a:lnTo>
                  <a:lnTo>
                    <a:pt x="0" y="155257"/>
                  </a:lnTo>
                  <a:lnTo>
                    <a:pt x="0" y="22307"/>
                  </a:lnTo>
                  <a:lnTo>
                    <a:pt x="22307" y="0"/>
                  </a:lnTo>
                  <a:lnTo>
                    <a:pt x="1015917" y="0"/>
                  </a:lnTo>
                  <a:lnTo>
                    <a:pt x="1038224" y="22307"/>
                  </a:lnTo>
                  <a:lnTo>
                    <a:pt x="1038224" y="158667"/>
                  </a:lnTo>
                  <a:lnTo>
                    <a:pt x="1019198" y="180322"/>
                  </a:lnTo>
                  <a:lnTo>
                    <a:pt x="1015917" y="180974"/>
                  </a:lnTo>
                  <a:close/>
                </a:path>
              </a:pathLst>
            </a:custGeom>
            <a:solidFill>
              <a:srgbClr val="FFE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88556" y="4230750"/>
            <a:ext cx="1047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Влияние</a:t>
            </a:r>
            <a:r>
              <a:rPr sz="1150" spc="-95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A6580E"/>
                </a:solidFill>
                <a:latin typeface="Arial MT"/>
                <a:cs typeface="Arial MT"/>
              </a:rPr>
              <a:t>WPF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47774" y="3486150"/>
            <a:ext cx="2600325" cy="1685925"/>
            <a:chOff x="1247774" y="3486150"/>
            <a:chExt cx="2600325" cy="1685925"/>
          </a:xfrm>
        </p:grpSpPr>
        <p:sp>
          <p:nvSpPr>
            <p:cNvPr id="11" name="object 11"/>
            <p:cNvSpPr/>
            <p:nvPr/>
          </p:nvSpPr>
          <p:spPr>
            <a:xfrm>
              <a:off x="1247774" y="3486150"/>
              <a:ext cx="2600325" cy="1685925"/>
            </a:xfrm>
            <a:custGeom>
              <a:avLst/>
              <a:gdLst/>
              <a:ahLst/>
              <a:cxnLst/>
              <a:rect l="l" t="t" r="r" b="b"/>
              <a:pathLst>
                <a:path w="2600325" h="1685925">
                  <a:moveTo>
                    <a:pt x="2504209" y="1685924"/>
                  </a:moveTo>
                  <a:lnTo>
                    <a:pt x="96115" y="1685924"/>
                  </a:lnTo>
                  <a:lnTo>
                    <a:pt x="89425" y="1685265"/>
                  </a:lnTo>
                  <a:lnTo>
                    <a:pt x="51334" y="1672340"/>
                  </a:lnTo>
                  <a:lnTo>
                    <a:pt x="21089" y="1645822"/>
                  </a:lnTo>
                  <a:lnTo>
                    <a:pt x="3294" y="1609748"/>
                  </a:lnTo>
                  <a:lnTo>
                    <a:pt x="0" y="1589809"/>
                  </a:lnTo>
                  <a:lnTo>
                    <a:pt x="0" y="1583054"/>
                  </a:lnTo>
                  <a:lnTo>
                    <a:pt x="0" y="96115"/>
                  </a:lnTo>
                  <a:lnTo>
                    <a:pt x="10415" y="57262"/>
                  </a:lnTo>
                  <a:lnTo>
                    <a:pt x="34906" y="25353"/>
                  </a:lnTo>
                  <a:lnTo>
                    <a:pt x="69743" y="5245"/>
                  </a:lnTo>
                  <a:lnTo>
                    <a:pt x="96115" y="0"/>
                  </a:lnTo>
                  <a:lnTo>
                    <a:pt x="2504209" y="0"/>
                  </a:lnTo>
                  <a:lnTo>
                    <a:pt x="2543061" y="10415"/>
                  </a:lnTo>
                  <a:lnTo>
                    <a:pt x="2574970" y="34906"/>
                  </a:lnTo>
                  <a:lnTo>
                    <a:pt x="2595078" y="69743"/>
                  </a:lnTo>
                  <a:lnTo>
                    <a:pt x="2600324" y="96115"/>
                  </a:lnTo>
                  <a:lnTo>
                    <a:pt x="2600324" y="1589809"/>
                  </a:lnTo>
                  <a:lnTo>
                    <a:pt x="2589909" y="1628661"/>
                  </a:lnTo>
                  <a:lnTo>
                    <a:pt x="2565418" y="1660571"/>
                  </a:lnTo>
                  <a:lnTo>
                    <a:pt x="2530580" y="1680678"/>
                  </a:lnTo>
                  <a:lnTo>
                    <a:pt x="2510898" y="1685265"/>
                  </a:lnTo>
                  <a:lnTo>
                    <a:pt x="2504209" y="1685924"/>
                  </a:lnTo>
                  <a:close/>
                </a:path>
              </a:pathLst>
            </a:custGeom>
            <a:solidFill>
              <a:srgbClr val="F2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1124" y="4257674"/>
              <a:ext cx="2057400" cy="180975"/>
            </a:xfrm>
            <a:custGeom>
              <a:avLst/>
              <a:gdLst/>
              <a:ahLst/>
              <a:cxnLst/>
              <a:rect l="l" t="t" r="r" b="b"/>
              <a:pathLst>
                <a:path w="2057400" h="180975">
                  <a:moveTo>
                    <a:pt x="2035092" y="180974"/>
                  </a:moveTo>
                  <a:lnTo>
                    <a:pt x="22307" y="180974"/>
                  </a:lnTo>
                  <a:lnTo>
                    <a:pt x="19026" y="180322"/>
                  </a:lnTo>
                  <a:lnTo>
                    <a:pt x="0" y="158667"/>
                  </a:lnTo>
                  <a:lnTo>
                    <a:pt x="0" y="155257"/>
                  </a:lnTo>
                  <a:lnTo>
                    <a:pt x="0" y="22307"/>
                  </a:lnTo>
                  <a:lnTo>
                    <a:pt x="22307" y="0"/>
                  </a:lnTo>
                  <a:lnTo>
                    <a:pt x="2035092" y="0"/>
                  </a:lnTo>
                  <a:lnTo>
                    <a:pt x="2057399" y="22307"/>
                  </a:lnTo>
                  <a:lnTo>
                    <a:pt x="2057399" y="158667"/>
                  </a:lnTo>
                  <a:lnTo>
                    <a:pt x="2038372" y="180322"/>
                  </a:lnTo>
                  <a:lnTo>
                    <a:pt x="2035092" y="180974"/>
                  </a:lnTo>
                  <a:close/>
                </a:path>
              </a:pathLst>
            </a:custGeom>
            <a:solidFill>
              <a:srgbClr val="FFE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79735" y="4241643"/>
            <a:ext cx="20561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Эволюция</a:t>
            </a:r>
            <a:r>
              <a:rPr sz="1150" spc="10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веб</a:t>
            </a:r>
            <a:r>
              <a:rPr sz="1150" dirty="0">
                <a:solidFill>
                  <a:srgbClr val="A6580E"/>
                </a:solidFill>
                <a:latin typeface="Tahoma"/>
                <a:cs typeface="Tahoma"/>
              </a:rPr>
              <a:t>-</a:t>
            </a:r>
            <a:r>
              <a:rPr sz="1150" spc="-10" dirty="0">
                <a:solidFill>
                  <a:srgbClr val="A6580E"/>
                </a:solidFill>
                <a:latin typeface="Verdana"/>
                <a:cs typeface="Verdana"/>
              </a:rPr>
              <a:t>технологий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67500" y="1704975"/>
            <a:ext cx="2600325" cy="1676400"/>
            <a:chOff x="6667500" y="1704975"/>
            <a:chExt cx="2600325" cy="1676400"/>
          </a:xfrm>
        </p:grpSpPr>
        <p:sp>
          <p:nvSpPr>
            <p:cNvPr id="15" name="object 15"/>
            <p:cNvSpPr/>
            <p:nvPr/>
          </p:nvSpPr>
          <p:spPr>
            <a:xfrm>
              <a:off x="6667500" y="1704975"/>
              <a:ext cx="2600325" cy="1676400"/>
            </a:xfrm>
            <a:custGeom>
              <a:avLst/>
              <a:gdLst/>
              <a:ahLst/>
              <a:cxnLst/>
              <a:rect l="l" t="t" r="r" b="b"/>
              <a:pathLst>
                <a:path w="2600325" h="1676400">
                  <a:moveTo>
                    <a:pt x="2504209" y="1676399"/>
                  </a:moveTo>
                  <a:lnTo>
                    <a:pt x="96115" y="1676399"/>
                  </a:lnTo>
                  <a:lnTo>
                    <a:pt x="89425" y="1675740"/>
                  </a:lnTo>
                  <a:lnTo>
                    <a:pt x="51334" y="1662815"/>
                  </a:lnTo>
                  <a:lnTo>
                    <a:pt x="21089" y="1636297"/>
                  </a:lnTo>
                  <a:lnTo>
                    <a:pt x="3294" y="1600223"/>
                  </a:lnTo>
                  <a:lnTo>
                    <a:pt x="0" y="1580284"/>
                  </a:lnTo>
                  <a:lnTo>
                    <a:pt x="0" y="1573529"/>
                  </a:lnTo>
                  <a:lnTo>
                    <a:pt x="0" y="96115"/>
                  </a:lnTo>
                  <a:lnTo>
                    <a:pt x="10415" y="57262"/>
                  </a:lnTo>
                  <a:lnTo>
                    <a:pt x="34906" y="25353"/>
                  </a:lnTo>
                  <a:lnTo>
                    <a:pt x="69743" y="5245"/>
                  </a:lnTo>
                  <a:lnTo>
                    <a:pt x="96115" y="0"/>
                  </a:lnTo>
                  <a:lnTo>
                    <a:pt x="2504209" y="0"/>
                  </a:lnTo>
                  <a:lnTo>
                    <a:pt x="2543061" y="10415"/>
                  </a:lnTo>
                  <a:lnTo>
                    <a:pt x="2574970" y="34906"/>
                  </a:lnTo>
                  <a:lnTo>
                    <a:pt x="2595078" y="69743"/>
                  </a:lnTo>
                  <a:lnTo>
                    <a:pt x="2600324" y="96115"/>
                  </a:lnTo>
                  <a:lnTo>
                    <a:pt x="2600324" y="1580284"/>
                  </a:lnTo>
                  <a:lnTo>
                    <a:pt x="2589909" y="1619136"/>
                  </a:lnTo>
                  <a:lnTo>
                    <a:pt x="2565418" y="1651045"/>
                  </a:lnTo>
                  <a:lnTo>
                    <a:pt x="2530580" y="1671154"/>
                  </a:lnTo>
                  <a:lnTo>
                    <a:pt x="2510898" y="1675740"/>
                  </a:lnTo>
                  <a:lnTo>
                    <a:pt x="2504209" y="1676399"/>
                  </a:lnTo>
                  <a:close/>
                </a:path>
              </a:pathLst>
            </a:custGeom>
            <a:solidFill>
              <a:srgbClr val="F2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0849" y="2476499"/>
              <a:ext cx="1828800" cy="180975"/>
            </a:xfrm>
            <a:custGeom>
              <a:avLst/>
              <a:gdLst/>
              <a:ahLst/>
              <a:cxnLst/>
              <a:rect l="l" t="t" r="r" b="b"/>
              <a:pathLst>
                <a:path w="1828800" h="180975">
                  <a:moveTo>
                    <a:pt x="1806492" y="180974"/>
                  </a:moveTo>
                  <a:lnTo>
                    <a:pt x="22307" y="180974"/>
                  </a:lnTo>
                  <a:lnTo>
                    <a:pt x="19026" y="180322"/>
                  </a:lnTo>
                  <a:lnTo>
                    <a:pt x="0" y="158667"/>
                  </a:lnTo>
                  <a:lnTo>
                    <a:pt x="0" y="155257"/>
                  </a:lnTo>
                  <a:lnTo>
                    <a:pt x="0" y="22307"/>
                  </a:lnTo>
                  <a:lnTo>
                    <a:pt x="22307" y="0"/>
                  </a:lnTo>
                  <a:lnTo>
                    <a:pt x="1806492" y="0"/>
                  </a:lnTo>
                  <a:lnTo>
                    <a:pt x="1828799" y="22307"/>
                  </a:lnTo>
                  <a:lnTo>
                    <a:pt x="1828799" y="158667"/>
                  </a:lnTo>
                  <a:lnTo>
                    <a:pt x="1809773" y="180322"/>
                  </a:lnTo>
                  <a:lnTo>
                    <a:pt x="1806492" y="180974"/>
                  </a:lnTo>
                  <a:close/>
                </a:path>
              </a:pathLst>
            </a:custGeom>
            <a:solidFill>
              <a:srgbClr val="FFE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97526" y="2460942"/>
            <a:ext cx="183324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Архитектурный</a:t>
            </a:r>
            <a:r>
              <a:rPr sz="1150" spc="-20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A6580E"/>
                </a:solidFill>
                <a:latin typeface="Verdana"/>
                <a:cs typeface="Verdana"/>
              </a:rPr>
              <a:t>прорыв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2875" y="1704975"/>
            <a:ext cx="2609850" cy="1676400"/>
            <a:chOff x="3952875" y="1704975"/>
            <a:chExt cx="2609850" cy="1676400"/>
          </a:xfrm>
        </p:grpSpPr>
        <p:sp>
          <p:nvSpPr>
            <p:cNvPr id="19" name="object 19"/>
            <p:cNvSpPr/>
            <p:nvPr/>
          </p:nvSpPr>
          <p:spPr>
            <a:xfrm>
              <a:off x="3952875" y="1704975"/>
              <a:ext cx="2609850" cy="1676400"/>
            </a:xfrm>
            <a:custGeom>
              <a:avLst/>
              <a:gdLst/>
              <a:ahLst/>
              <a:cxnLst/>
              <a:rect l="l" t="t" r="r" b="b"/>
              <a:pathLst>
                <a:path w="2609850" h="1676400">
                  <a:moveTo>
                    <a:pt x="2513734" y="1676399"/>
                  </a:moveTo>
                  <a:lnTo>
                    <a:pt x="96115" y="1676399"/>
                  </a:lnTo>
                  <a:lnTo>
                    <a:pt x="89425" y="1675740"/>
                  </a:lnTo>
                  <a:lnTo>
                    <a:pt x="51334" y="1662815"/>
                  </a:lnTo>
                  <a:lnTo>
                    <a:pt x="21089" y="1636297"/>
                  </a:lnTo>
                  <a:lnTo>
                    <a:pt x="3294" y="1600223"/>
                  </a:lnTo>
                  <a:lnTo>
                    <a:pt x="0" y="1580284"/>
                  </a:lnTo>
                  <a:lnTo>
                    <a:pt x="0" y="1573529"/>
                  </a:lnTo>
                  <a:lnTo>
                    <a:pt x="0" y="96115"/>
                  </a:lnTo>
                  <a:lnTo>
                    <a:pt x="10415" y="57262"/>
                  </a:lnTo>
                  <a:lnTo>
                    <a:pt x="34906" y="25353"/>
                  </a:lnTo>
                  <a:lnTo>
                    <a:pt x="69743" y="5245"/>
                  </a:lnTo>
                  <a:lnTo>
                    <a:pt x="96115" y="0"/>
                  </a:lnTo>
                  <a:lnTo>
                    <a:pt x="2513734" y="0"/>
                  </a:lnTo>
                  <a:lnTo>
                    <a:pt x="2552586" y="10415"/>
                  </a:lnTo>
                  <a:lnTo>
                    <a:pt x="2584495" y="34906"/>
                  </a:lnTo>
                  <a:lnTo>
                    <a:pt x="2604603" y="69743"/>
                  </a:lnTo>
                  <a:lnTo>
                    <a:pt x="2609849" y="96115"/>
                  </a:lnTo>
                  <a:lnTo>
                    <a:pt x="2609849" y="1580284"/>
                  </a:lnTo>
                  <a:lnTo>
                    <a:pt x="2599434" y="1619136"/>
                  </a:lnTo>
                  <a:lnTo>
                    <a:pt x="2574943" y="1651045"/>
                  </a:lnTo>
                  <a:lnTo>
                    <a:pt x="2540106" y="1671154"/>
                  </a:lnTo>
                  <a:lnTo>
                    <a:pt x="2520424" y="1675740"/>
                  </a:lnTo>
                  <a:lnTo>
                    <a:pt x="2513734" y="1676399"/>
                  </a:lnTo>
                  <a:close/>
                </a:path>
              </a:pathLst>
            </a:custGeom>
            <a:solidFill>
              <a:srgbClr val="F2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5749" y="2476499"/>
              <a:ext cx="1685925" cy="180975"/>
            </a:xfrm>
            <a:custGeom>
              <a:avLst/>
              <a:gdLst/>
              <a:ahLst/>
              <a:cxnLst/>
              <a:rect l="l" t="t" r="r" b="b"/>
              <a:pathLst>
                <a:path w="1685925" h="180975">
                  <a:moveTo>
                    <a:pt x="1663617" y="180974"/>
                  </a:moveTo>
                  <a:lnTo>
                    <a:pt x="22307" y="180974"/>
                  </a:lnTo>
                  <a:lnTo>
                    <a:pt x="19026" y="180322"/>
                  </a:lnTo>
                  <a:lnTo>
                    <a:pt x="0" y="158667"/>
                  </a:lnTo>
                  <a:lnTo>
                    <a:pt x="0" y="155257"/>
                  </a:lnTo>
                  <a:lnTo>
                    <a:pt x="0" y="22307"/>
                  </a:lnTo>
                  <a:lnTo>
                    <a:pt x="22307" y="0"/>
                  </a:lnTo>
                  <a:lnTo>
                    <a:pt x="1663617" y="0"/>
                  </a:lnTo>
                  <a:lnTo>
                    <a:pt x="1685924" y="22307"/>
                  </a:lnTo>
                  <a:lnTo>
                    <a:pt x="1685924" y="158667"/>
                  </a:lnTo>
                  <a:lnTo>
                    <a:pt x="1666897" y="180322"/>
                  </a:lnTo>
                  <a:lnTo>
                    <a:pt x="1663617" y="180974"/>
                  </a:lnTo>
                  <a:close/>
                </a:path>
              </a:pathLst>
            </a:custGeom>
            <a:solidFill>
              <a:srgbClr val="FFE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8556" y="2449575"/>
            <a:ext cx="169418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Разработка</a:t>
            </a:r>
            <a:r>
              <a:rPr sz="1150" spc="-85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A6580E"/>
                </a:solidFill>
                <a:latin typeface="Verdana"/>
                <a:cs typeface="Verdana"/>
              </a:rPr>
              <a:t>в</a:t>
            </a:r>
            <a:r>
              <a:rPr sz="1150" spc="-85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A6580E"/>
                </a:solidFill>
                <a:latin typeface="Arial MT"/>
                <a:cs typeface="Arial MT"/>
              </a:rPr>
              <a:t>Microsoft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7774" y="1704975"/>
            <a:ext cx="2600325" cy="1676400"/>
            <a:chOff x="1247774" y="1704975"/>
            <a:chExt cx="2600325" cy="1676400"/>
          </a:xfrm>
        </p:grpSpPr>
        <p:sp>
          <p:nvSpPr>
            <p:cNvPr id="23" name="object 23"/>
            <p:cNvSpPr/>
            <p:nvPr/>
          </p:nvSpPr>
          <p:spPr>
            <a:xfrm>
              <a:off x="1247774" y="1704975"/>
              <a:ext cx="2600325" cy="1676400"/>
            </a:xfrm>
            <a:custGeom>
              <a:avLst/>
              <a:gdLst/>
              <a:ahLst/>
              <a:cxnLst/>
              <a:rect l="l" t="t" r="r" b="b"/>
              <a:pathLst>
                <a:path w="2600325" h="1676400">
                  <a:moveTo>
                    <a:pt x="2504209" y="1676399"/>
                  </a:moveTo>
                  <a:lnTo>
                    <a:pt x="96115" y="1676399"/>
                  </a:lnTo>
                  <a:lnTo>
                    <a:pt x="89425" y="1675740"/>
                  </a:lnTo>
                  <a:lnTo>
                    <a:pt x="51334" y="1662815"/>
                  </a:lnTo>
                  <a:lnTo>
                    <a:pt x="21089" y="1636297"/>
                  </a:lnTo>
                  <a:lnTo>
                    <a:pt x="3294" y="1600223"/>
                  </a:lnTo>
                  <a:lnTo>
                    <a:pt x="0" y="1580284"/>
                  </a:lnTo>
                  <a:lnTo>
                    <a:pt x="0" y="1573529"/>
                  </a:lnTo>
                  <a:lnTo>
                    <a:pt x="0" y="96115"/>
                  </a:lnTo>
                  <a:lnTo>
                    <a:pt x="10415" y="57262"/>
                  </a:lnTo>
                  <a:lnTo>
                    <a:pt x="34906" y="25353"/>
                  </a:lnTo>
                  <a:lnTo>
                    <a:pt x="69743" y="5245"/>
                  </a:lnTo>
                  <a:lnTo>
                    <a:pt x="96115" y="0"/>
                  </a:lnTo>
                  <a:lnTo>
                    <a:pt x="2504209" y="0"/>
                  </a:lnTo>
                  <a:lnTo>
                    <a:pt x="2543061" y="10415"/>
                  </a:lnTo>
                  <a:lnTo>
                    <a:pt x="2574970" y="34906"/>
                  </a:lnTo>
                  <a:lnTo>
                    <a:pt x="2595078" y="69743"/>
                  </a:lnTo>
                  <a:lnTo>
                    <a:pt x="2600324" y="96115"/>
                  </a:lnTo>
                  <a:lnTo>
                    <a:pt x="2600324" y="1580284"/>
                  </a:lnTo>
                  <a:lnTo>
                    <a:pt x="2589909" y="1619136"/>
                  </a:lnTo>
                  <a:lnTo>
                    <a:pt x="2565418" y="1651045"/>
                  </a:lnTo>
                  <a:lnTo>
                    <a:pt x="2530580" y="1671154"/>
                  </a:lnTo>
                  <a:lnTo>
                    <a:pt x="2510898" y="1675740"/>
                  </a:lnTo>
                  <a:lnTo>
                    <a:pt x="2504209" y="1676399"/>
                  </a:lnTo>
                  <a:close/>
                </a:path>
              </a:pathLst>
            </a:custGeom>
            <a:solidFill>
              <a:srgbClr val="F2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1124" y="2476499"/>
              <a:ext cx="1581150" cy="180975"/>
            </a:xfrm>
            <a:custGeom>
              <a:avLst/>
              <a:gdLst/>
              <a:ahLst/>
              <a:cxnLst/>
              <a:rect l="l" t="t" r="r" b="b"/>
              <a:pathLst>
                <a:path w="1581150" h="180975">
                  <a:moveTo>
                    <a:pt x="1558842" y="180974"/>
                  </a:moveTo>
                  <a:lnTo>
                    <a:pt x="22307" y="180974"/>
                  </a:lnTo>
                  <a:lnTo>
                    <a:pt x="19026" y="180322"/>
                  </a:lnTo>
                  <a:lnTo>
                    <a:pt x="0" y="158667"/>
                  </a:lnTo>
                  <a:lnTo>
                    <a:pt x="0" y="155257"/>
                  </a:lnTo>
                  <a:lnTo>
                    <a:pt x="0" y="22307"/>
                  </a:lnTo>
                  <a:lnTo>
                    <a:pt x="22307" y="0"/>
                  </a:lnTo>
                  <a:lnTo>
                    <a:pt x="1558842" y="0"/>
                  </a:lnTo>
                  <a:lnTo>
                    <a:pt x="1581149" y="22307"/>
                  </a:lnTo>
                  <a:lnTo>
                    <a:pt x="1581149" y="158667"/>
                  </a:lnTo>
                  <a:lnTo>
                    <a:pt x="1562123" y="180322"/>
                  </a:lnTo>
                  <a:lnTo>
                    <a:pt x="1558842" y="180974"/>
                  </a:lnTo>
                  <a:close/>
                </a:path>
              </a:pathLst>
            </a:custGeom>
            <a:solidFill>
              <a:srgbClr val="FFE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79735" y="2460468"/>
            <a:ext cx="15836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Начало</a:t>
            </a:r>
            <a:r>
              <a:rPr sz="1150" spc="5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A6580E"/>
                </a:solidFill>
                <a:latin typeface="Tahoma"/>
                <a:cs typeface="Tahoma"/>
              </a:rPr>
              <a:t>2000-</a:t>
            </a:r>
            <a:r>
              <a:rPr sz="1150" dirty="0">
                <a:solidFill>
                  <a:srgbClr val="A6580E"/>
                </a:solidFill>
                <a:latin typeface="Verdana"/>
                <a:cs typeface="Verdana"/>
              </a:rPr>
              <a:t>х</a:t>
            </a:r>
            <a:r>
              <a:rPr sz="1150" spc="5" dirty="0">
                <a:solidFill>
                  <a:srgbClr val="A6580E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A6580E"/>
                </a:solidFill>
                <a:latin typeface="Verdana"/>
                <a:cs typeface="Verdana"/>
              </a:rPr>
              <a:t>годов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70210" y="874831"/>
            <a:ext cx="260731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История</a:t>
            </a:r>
            <a:r>
              <a:rPr spc="-330" dirty="0"/>
              <a:t> </a:t>
            </a:r>
            <a:r>
              <a:rPr sz="2650" b="0" spc="-95" dirty="0">
                <a:latin typeface="Javanese Text"/>
                <a:cs typeface="Javanese Text"/>
              </a:rPr>
              <a:t>MVVM</a:t>
            </a:r>
            <a:endParaRPr sz="2650">
              <a:latin typeface="Javanese Text"/>
              <a:cs typeface="Javanese Tex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87861" y="5362828"/>
            <a:ext cx="70698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210" y="2349197"/>
            <a:ext cx="191516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Суть</a:t>
            </a:r>
            <a:r>
              <a:rPr spc="-340" dirty="0"/>
              <a:t> </a:t>
            </a:r>
            <a:r>
              <a:rPr sz="2650" b="0" spc="-105" dirty="0">
                <a:latin typeface="Javanese Text"/>
                <a:cs typeface="Javanese Text"/>
              </a:rPr>
              <a:t>MVVM</a:t>
            </a:r>
            <a:endParaRPr sz="2650">
              <a:latin typeface="Javanese Text"/>
              <a:cs typeface="Javanese Tex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370210" y="2838247"/>
            <a:ext cx="7703820" cy="688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40"/>
              </a:spcBef>
            </a:pPr>
            <a:r>
              <a:rPr sz="1150" dirty="0">
                <a:solidFill>
                  <a:srgbClr val="0D0C0C"/>
                </a:solidFill>
                <a:latin typeface="Arial MT"/>
                <a:cs typeface="Arial MT"/>
              </a:rPr>
              <a:t>MVVM</a:t>
            </a:r>
            <a:r>
              <a:rPr sz="1150" spc="30" dirty="0">
                <a:solidFill>
                  <a:srgbClr val="0D0C0C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разделяет</a:t>
            </a:r>
            <a:r>
              <a:rPr sz="1150" spc="-5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логику</a:t>
            </a:r>
            <a:r>
              <a:rPr sz="1150" spc="-5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приложения</a:t>
            </a:r>
            <a:r>
              <a:rPr sz="1150" spc="-5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на</a:t>
            </a:r>
            <a:r>
              <a:rPr sz="1150" spc="-5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три</a:t>
            </a:r>
            <a:r>
              <a:rPr sz="1150" spc="-5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взаимосвязанных</a:t>
            </a:r>
            <a:r>
              <a:rPr sz="1150" spc="-5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компонента</a:t>
            </a:r>
            <a:r>
              <a:rPr sz="1000" dirty="0">
                <a:solidFill>
                  <a:srgbClr val="0D0C0C"/>
                </a:solidFill>
                <a:latin typeface="Bahnschrift"/>
                <a:cs typeface="Bahnschrift"/>
              </a:rPr>
              <a:t>:</a:t>
            </a:r>
            <a:r>
              <a:rPr sz="1000" spc="190" dirty="0">
                <a:solidFill>
                  <a:srgbClr val="0D0C0C"/>
                </a:solidFill>
                <a:latin typeface="Bahnschrift"/>
                <a:cs typeface="Bahnschrift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модель</a:t>
            </a:r>
            <a:r>
              <a:rPr sz="1000" dirty="0">
                <a:solidFill>
                  <a:srgbClr val="0D0C0C"/>
                </a:solidFill>
                <a:latin typeface="Bahnschrift"/>
                <a:cs typeface="Bahnschrift"/>
              </a:rPr>
              <a:t>,</a:t>
            </a:r>
            <a:r>
              <a:rPr sz="1000" spc="190" dirty="0">
                <a:solidFill>
                  <a:srgbClr val="0D0C0C"/>
                </a:solidFill>
                <a:latin typeface="Bahnschrift"/>
                <a:cs typeface="Bahnschrift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представление</a:t>
            </a:r>
            <a:r>
              <a:rPr sz="1150" spc="-5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spc="-50" dirty="0">
                <a:solidFill>
                  <a:srgbClr val="0D0C0C"/>
                </a:solidFill>
                <a:latin typeface="Verdana"/>
                <a:cs typeface="Verdana"/>
              </a:rPr>
              <a:t>и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модель</a:t>
            </a:r>
            <a:r>
              <a:rPr sz="1150" spc="-6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представления</a:t>
            </a:r>
            <a:r>
              <a:rPr sz="1000" dirty="0">
                <a:solidFill>
                  <a:srgbClr val="0D0C0C"/>
                </a:solidFill>
                <a:latin typeface="Bahnschrift"/>
                <a:cs typeface="Bahnschrift"/>
              </a:rPr>
              <a:t>.</a:t>
            </a:r>
            <a:r>
              <a:rPr sz="1000" spc="185" dirty="0">
                <a:solidFill>
                  <a:srgbClr val="0D0C0C"/>
                </a:solidFill>
                <a:latin typeface="Bahnschrift"/>
                <a:cs typeface="Bahnschrift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Это</a:t>
            </a:r>
            <a:r>
              <a:rPr sz="1150" spc="-6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архитектурный</a:t>
            </a:r>
            <a:r>
              <a:rPr sz="1150" spc="-6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паттерн</a:t>
            </a:r>
            <a:r>
              <a:rPr sz="1000" dirty="0">
                <a:solidFill>
                  <a:srgbClr val="0D0C0C"/>
                </a:solidFill>
                <a:latin typeface="Bahnschrift"/>
                <a:cs typeface="Bahnschrift"/>
              </a:rPr>
              <a:t>,</a:t>
            </a:r>
            <a:r>
              <a:rPr sz="1000" spc="185" dirty="0">
                <a:solidFill>
                  <a:srgbClr val="0D0C0C"/>
                </a:solidFill>
                <a:latin typeface="Bahnschrift"/>
                <a:cs typeface="Bahnschrift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который</a:t>
            </a:r>
            <a:r>
              <a:rPr sz="1150" spc="-6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улучшает</a:t>
            </a:r>
            <a:r>
              <a:rPr sz="1150" spc="-6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0D0C0C"/>
                </a:solidFill>
                <a:latin typeface="Verdana"/>
                <a:cs typeface="Verdana"/>
              </a:rPr>
              <a:t>разделение</a:t>
            </a:r>
            <a:r>
              <a:rPr sz="1150" spc="50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ответственностей</a:t>
            </a:r>
            <a:r>
              <a:rPr sz="1150" spc="-6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0D0C0C"/>
                </a:solidFill>
                <a:latin typeface="Verdana"/>
                <a:cs typeface="Verdana"/>
              </a:rPr>
              <a:t>и</a:t>
            </a:r>
            <a:r>
              <a:rPr sz="1150" spc="-6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упрощает</a:t>
            </a:r>
            <a:r>
              <a:rPr sz="1150" spc="-6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D0C0C"/>
                </a:solidFill>
                <a:latin typeface="Verdana"/>
                <a:cs typeface="Verdana"/>
              </a:rPr>
              <a:t>тестирование</a:t>
            </a:r>
            <a:r>
              <a:rPr sz="1150" spc="-6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0D0C0C"/>
                </a:solidFill>
                <a:latin typeface="Verdana"/>
                <a:cs typeface="Verdana"/>
              </a:rPr>
              <a:t>кода</a:t>
            </a:r>
            <a:r>
              <a:rPr sz="1000" spc="-10" dirty="0">
                <a:solidFill>
                  <a:srgbClr val="0D0C0C"/>
                </a:solidFill>
                <a:latin typeface="Bahnschrift"/>
                <a:cs typeface="Bahnschrift"/>
              </a:rPr>
              <a:t>.</a:t>
            </a:r>
            <a:endParaRPr sz="1000">
              <a:latin typeface="Bahnschrift"/>
              <a:cs typeface="Bahnschrif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7861" y="5362828"/>
            <a:ext cx="70698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210" y="4215683"/>
            <a:ext cx="7452995" cy="7943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45"/>
              </a:spcBef>
            </a:pP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Ключевое</a:t>
            </a:r>
            <a:r>
              <a:rPr sz="1350" spc="-19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различие</a:t>
            </a:r>
            <a:r>
              <a:rPr sz="1350" spc="-19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между</a:t>
            </a:r>
            <a:r>
              <a:rPr sz="1350" spc="-18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450" spc="-30" dirty="0">
                <a:solidFill>
                  <a:srgbClr val="0D0C0C"/>
                </a:solidFill>
                <a:latin typeface="Lucida Sans Unicode"/>
                <a:cs typeface="Lucida Sans Unicode"/>
              </a:rPr>
              <a:t>MVVM</a:t>
            </a:r>
            <a:r>
              <a:rPr sz="1450" spc="-175" dirty="0">
                <a:solidFill>
                  <a:srgbClr val="0D0C0C"/>
                </a:solidFill>
                <a:latin typeface="Lucida Sans Unicode"/>
                <a:cs typeface="Lucida Sans Unicode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и</a:t>
            </a:r>
            <a:r>
              <a:rPr sz="1350" spc="-18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0D0C0C"/>
                </a:solidFill>
                <a:latin typeface="Lucida Sans Unicode"/>
                <a:cs typeface="Lucida Sans Unicode"/>
              </a:rPr>
              <a:t>MVP</a:t>
            </a:r>
            <a:r>
              <a:rPr sz="1450" spc="-175" dirty="0">
                <a:solidFill>
                  <a:srgbClr val="0D0C0C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заключается</a:t>
            </a:r>
            <a:r>
              <a:rPr sz="1350" spc="-18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в</a:t>
            </a:r>
            <a:r>
              <a:rPr sz="1350" spc="-19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архитектуре</a:t>
            </a:r>
            <a:r>
              <a:rPr sz="1350" spc="-18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взаимодействия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компонентов</a:t>
            </a:r>
            <a:r>
              <a:rPr sz="600" dirty="0">
                <a:solidFill>
                  <a:srgbClr val="0D0C0C"/>
                </a:solidFill>
                <a:latin typeface="Georgia"/>
                <a:cs typeface="Georgia"/>
              </a:rPr>
              <a:t>.</a:t>
            </a:r>
            <a:r>
              <a:rPr sz="600" spc="160" dirty="0">
                <a:solidFill>
                  <a:srgbClr val="0D0C0C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В</a:t>
            </a:r>
            <a:r>
              <a:rPr sz="1350" spc="-17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450" spc="-30" dirty="0">
                <a:solidFill>
                  <a:srgbClr val="0D0C0C"/>
                </a:solidFill>
                <a:latin typeface="Lucida Sans Unicode"/>
                <a:cs typeface="Lucida Sans Unicode"/>
              </a:rPr>
              <a:t>MVVM</a:t>
            </a:r>
            <a:r>
              <a:rPr sz="1450" spc="-155" dirty="0">
                <a:solidFill>
                  <a:srgbClr val="0D0C0C"/>
                </a:solidFill>
                <a:latin typeface="Lucida Sans Unicode"/>
                <a:cs typeface="Lucida Sans Unicode"/>
              </a:rPr>
              <a:t> </a:t>
            </a:r>
            <a:r>
              <a:rPr sz="1450" spc="-60" dirty="0">
                <a:solidFill>
                  <a:srgbClr val="0D0C0C"/>
                </a:solidFill>
                <a:latin typeface="Lucida Sans Unicode"/>
                <a:cs typeface="Lucida Sans Unicode"/>
              </a:rPr>
              <a:t>View</a:t>
            </a:r>
            <a:r>
              <a:rPr sz="1450" spc="-160" dirty="0">
                <a:solidFill>
                  <a:srgbClr val="0D0C0C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напрямую</a:t>
            </a:r>
            <a:r>
              <a:rPr sz="1350" spc="-17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связана</a:t>
            </a:r>
            <a:r>
              <a:rPr sz="1350" spc="-17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с</a:t>
            </a:r>
            <a:r>
              <a:rPr sz="1350" spc="-17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0D0C0C"/>
                </a:solidFill>
                <a:latin typeface="Lucida Sans Unicode"/>
                <a:cs typeface="Lucida Sans Unicode"/>
              </a:rPr>
              <a:t>ViewModel</a:t>
            </a:r>
            <a:r>
              <a:rPr sz="1450" spc="-155" dirty="0">
                <a:solidFill>
                  <a:srgbClr val="0D0C0C"/>
                </a:solidFill>
                <a:latin typeface="Lucida Sans Unicode"/>
                <a:cs typeface="Lucida Sans Unicode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через</a:t>
            </a:r>
            <a:r>
              <a:rPr sz="1350" spc="-17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0D0C0C"/>
                </a:solidFill>
                <a:latin typeface="Lucida Sans Unicode"/>
                <a:cs typeface="Lucida Sans Unicode"/>
              </a:rPr>
              <a:t>data</a:t>
            </a:r>
            <a:r>
              <a:rPr sz="600" dirty="0">
                <a:solidFill>
                  <a:srgbClr val="0D0C0C"/>
                </a:solidFill>
                <a:latin typeface="Georgia"/>
                <a:cs typeface="Georgia"/>
              </a:rPr>
              <a:t>-</a:t>
            </a:r>
            <a:r>
              <a:rPr sz="1450" spc="-55" dirty="0">
                <a:solidFill>
                  <a:srgbClr val="0D0C0C"/>
                </a:solidFill>
                <a:latin typeface="Lucida Sans Unicode"/>
                <a:cs typeface="Lucida Sans Unicode"/>
              </a:rPr>
              <a:t>binding</a:t>
            </a:r>
            <a:r>
              <a:rPr sz="600" spc="-55" dirty="0">
                <a:solidFill>
                  <a:srgbClr val="0D0C0C"/>
                </a:solidFill>
                <a:latin typeface="Georgia"/>
                <a:cs typeface="Georgia"/>
              </a:rPr>
              <a:t>,</a:t>
            </a:r>
            <a:r>
              <a:rPr sz="600" spc="165" dirty="0">
                <a:solidFill>
                  <a:srgbClr val="0D0C0C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0D0C0C"/>
                </a:solidFill>
                <a:latin typeface="Verdana"/>
                <a:cs typeface="Verdana"/>
              </a:rPr>
              <a:t>что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упрощает</a:t>
            </a:r>
            <a:r>
              <a:rPr sz="1350" spc="-19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управление</a:t>
            </a:r>
            <a:r>
              <a:rPr sz="1350" spc="-19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состоянием</a:t>
            </a:r>
            <a:r>
              <a:rPr sz="1350" spc="-19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и</a:t>
            </a:r>
            <a:r>
              <a:rPr sz="1350" spc="-18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обновление</a:t>
            </a:r>
            <a:r>
              <a:rPr sz="1350" spc="-19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интерфейса</a:t>
            </a:r>
            <a:r>
              <a:rPr sz="600" spc="-10" dirty="0">
                <a:solidFill>
                  <a:srgbClr val="0D0C0C"/>
                </a:solidFill>
                <a:latin typeface="Georgia"/>
                <a:cs typeface="Georgia"/>
              </a:rPr>
              <a:t>.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0" spc="-30" dirty="0">
                <a:latin typeface="Verdana"/>
                <a:cs typeface="Verdana"/>
              </a:rPr>
              <a:t>MVVM</a:t>
            </a:r>
            <a:r>
              <a:rPr sz="2650" b="0" spc="-434" dirty="0">
                <a:latin typeface="Verdana"/>
                <a:cs typeface="Verdana"/>
              </a:rPr>
              <a:t> </a:t>
            </a:r>
            <a:r>
              <a:rPr sz="2650" b="0" spc="-160" dirty="0">
                <a:latin typeface="Verdana"/>
                <a:cs typeface="Verdana"/>
              </a:rPr>
              <a:t>vs</a:t>
            </a:r>
            <a:r>
              <a:rPr sz="2650" b="0" spc="-430" dirty="0">
                <a:latin typeface="Verdana"/>
                <a:cs typeface="Verdana"/>
              </a:rPr>
              <a:t> </a:t>
            </a:r>
            <a:r>
              <a:rPr sz="2650" b="0" spc="-25" dirty="0">
                <a:latin typeface="Verdana"/>
                <a:cs typeface="Verdana"/>
              </a:rPr>
              <a:t>MVP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7861" y="5362828"/>
            <a:ext cx="70698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5" y="2705100"/>
            <a:ext cx="8020049" cy="2457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b="0" spc="-165" dirty="0">
                <a:latin typeface="Lucida Sans Unicode"/>
                <a:cs typeface="Lucida Sans Unicode"/>
              </a:rPr>
              <a:t>Data</a:t>
            </a:r>
            <a:r>
              <a:rPr sz="2750" b="0" spc="-370" dirty="0">
                <a:latin typeface="Lucida Sans Unicode"/>
                <a:cs typeface="Lucida Sans Unicode"/>
              </a:rPr>
              <a:t> </a:t>
            </a:r>
            <a:r>
              <a:rPr sz="2750" b="0" spc="-190" dirty="0">
                <a:latin typeface="Lucida Sans Unicode"/>
                <a:cs typeface="Lucida Sans Unicode"/>
              </a:rPr>
              <a:t>Binding</a:t>
            </a:r>
            <a:r>
              <a:rPr sz="2750" b="0" spc="-365" dirty="0">
                <a:latin typeface="Lucida Sans Unicode"/>
                <a:cs typeface="Lucida Sans Unicode"/>
              </a:rPr>
              <a:t> </a:t>
            </a:r>
            <a:r>
              <a:rPr dirty="0"/>
              <a:t>в</a:t>
            </a:r>
            <a:r>
              <a:rPr spc="-350" dirty="0"/>
              <a:t> </a:t>
            </a:r>
            <a:r>
              <a:rPr sz="2750" b="0" spc="-20" dirty="0">
                <a:latin typeface="Lucida Sans Unicode"/>
                <a:cs typeface="Lucida Sans Unicode"/>
              </a:rPr>
              <a:t>MVVM</a:t>
            </a:r>
            <a:endParaRPr sz="2750">
              <a:latin typeface="Lucida Sans Unicode"/>
              <a:cs typeface="Lucida Sans Unicode"/>
            </a:endParaRPr>
          </a:p>
          <a:p>
            <a:pPr marL="12700" marR="5080">
              <a:lnSpc>
                <a:spcPct val="124100"/>
              </a:lnSpc>
              <a:spcBef>
                <a:spcPts val="600"/>
              </a:spcBef>
            </a:pPr>
            <a:r>
              <a:rPr sz="1150" b="0" dirty="0">
                <a:latin typeface="Verdana"/>
                <a:cs typeface="Verdana"/>
              </a:rPr>
              <a:t>Механизм</a:t>
            </a:r>
            <a:r>
              <a:rPr sz="1150" b="0" spc="-75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автоматической</a:t>
            </a:r>
            <a:r>
              <a:rPr sz="1150" b="0" spc="-75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синхронизации</a:t>
            </a:r>
            <a:r>
              <a:rPr sz="1150" b="0" spc="-75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данных</a:t>
            </a:r>
            <a:r>
              <a:rPr sz="1150" b="0" spc="-75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между</a:t>
            </a:r>
            <a:r>
              <a:rPr sz="1150" b="0" spc="-75" dirty="0">
                <a:latin typeface="Verdana"/>
                <a:cs typeface="Verdana"/>
              </a:rPr>
              <a:t> </a:t>
            </a:r>
            <a:r>
              <a:rPr sz="1200" b="0" dirty="0">
                <a:latin typeface="Arial MT"/>
                <a:cs typeface="Arial MT"/>
              </a:rPr>
              <a:t>Model</a:t>
            </a:r>
            <a:r>
              <a:rPr sz="1200" b="0" spc="5" dirty="0">
                <a:latin typeface="Arial MT"/>
                <a:cs typeface="Arial MT"/>
              </a:rPr>
              <a:t> </a:t>
            </a:r>
            <a:r>
              <a:rPr sz="1150" b="0" spc="-10" dirty="0">
                <a:latin typeface="Verdana"/>
                <a:cs typeface="Verdana"/>
              </a:rPr>
              <a:t>и</a:t>
            </a:r>
            <a:r>
              <a:rPr sz="1150" b="0" spc="-75" dirty="0">
                <a:latin typeface="Verdana"/>
                <a:cs typeface="Verdana"/>
              </a:rPr>
              <a:t> </a:t>
            </a:r>
            <a:r>
              <a:rPr sz="1200" b="0" dirty="0">
                <a:latin typeface="Arial MT"/>
                <a:cs typeface="Arial MT"/>
              </a:rPr>
              <a:t>View </a:t>
            </a:r>
            <a:r>
              <a:rPr sz="1150" b="0" dirty="0">
                <a:latin typeface="Verdana"/>
                <a:cs typeface="Verdana"/>
              </a:rPr>
              <a:t>через</a:t>
            </a:r>
            <a:r>
              <a:rPr sz="1150" b="0" spc="-75" dirty="0">
                <a:latin typeface="Verdana"/>
                <a:cs typeface="Verdana"/>
              </a:rPr>
              <a:t> </a:t>
            </a:r>
            <a:r>
              <a:rPr sz="1200" b="0" dirty="0">
                <a:latin typeface="Arial MT"/>
                <a:cs typeface="Arial MT"/>
              </a:rPr>
              <a:t>ViewModel</a:t>
            </a:r>
            <a:r>
              <a:rPr sz="1000" b="0" dirty="0">
                <a:latin typeface="Bahnschrift"/>
                <a:cs typeface="Bahnschrift"/>
              </a:rPr>
              <a:t>,</a:t>
            </a:r>
            <a:r>
              <a:rPr sz="1000" b="0" spc="170" dirty="0">
                <a:latin typeface="Bahnschrift"/>
                <a:cs typeface="Bahnschrift"/>
              </a:rPr>
              <a:t> </a:t>
            </a:r>
            <a:r>
              <a:rPr sz="1150" b="0" spc="-10" dirty="0">
                <a:latin typeface="Verdana"/>
                <a:cs typeface="Verdana"/>
              </a:rPr>
              <a:t>который </a:t>
            </a:r>
            <a:r>
              <a:rPr sz="1150" b="0" dirty="0">
                <a:latin typeface="Verdana"/>
                <a:cs typeface="Verdana"/>
              </a:rPr>
              <a:t>обеспечивает</a:t>
            </a:r>
            <a:r>
              <a:rPr sz="1150" b="0" spc="-90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прямое</a:t>
            </a:r>
            <a:r>
              <a:rPr sz="1150" b="0" spc="-85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обновление</a:t>
            </a:r>
            <a:r>
              <a:rPr sz="1150" b="0" spc="-90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интерфейса</a:t>
            </a:r>
            <a:r>
              <a:rPr sz="1150" b="0" spc="-85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при</a:t>
            </a:r>
            <a:r>
              <a:rPr sz="1150" b="0" spc="-90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изменении</a:t>
            </a:r>
            <a:r>
              <a:rPr sz="1150" b="0" spc="-85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данных</a:t>
            </a:r>
            <a:r>
              <a:rPr sz="1150" b="0" spc="-90" dirty="0">
                <a:latin typeface="Verdana"/>
                <a:cs typeface="Verdana"/>
              </a:rPr>
              <a:t> </a:t>
            </a:r>
            <a:r>
              <a:rPr sz="1150" b="0" dirty="0">
                <a:latin typeface="Verdana"/>
                <a:cs typeface="Verdana"/>
              </a:rPr>
              <a:t>без</a:t>
            </a:r>
            <a:r>
              <a:rPr sz="1150" b="0" spc="-85" dirty="0">
                <a:latin typeface="Verdana"/>
                <a:cs typeface="Verdana"/>
              </a:rPr>
              <a:t> </a:t>
            </a:r>
            <a:r>
              <a:rPr sz="1150" b="0" spc="-10" dirty="0">
                <a:latin typeface="Verdana"/>
                <a:cs typeface="Verdana"/>
              </a:rPr>
              <a:t>написания </a:t>
            </a:r>
            <a:r>
              <a:rPr sz="1150" b="0" dirty="0">
                <a:latin typeface="Verdana"/>
                <a:cs typeface="Verdana"/>
              </a:rPr>
              <a:t>дополнительного</a:t>
            </a:r>
            <a:r>
              <a:rPr sz="1150" b="0" spc="-30" dirty="0">
                <a:latin typeface="Verdana"/>
                <a:cs typeface="Verdana"/>
              </a:rPr>
              <a:t> </a:t>
            </a:r>
            <a:r>
              <a:rPr sz="1150" b="0" spc="-20" dirty="0">
                <a:latin typeface="Verdana"/>
                <a:cs typeface="Verdana"/>
              </a:rPr>
              <a:t>кода</a:t>
            </a:r>
            <a:r>
              <a:rPr sz="1000" b="0" spc="-20" dirty="0">
                <a:latin typeface="Bahnschrift"/>
                <a:cs typeface="Bahnschrift"/>
              </a:rPr>
              <a:t>.</a:t>
            </a:r>
            <a:endParaRPr sz="10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861" y="5362828"/>
            <a:ext cx="70698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5" y="3105150"/>
            <a:ext cx="3962399" cy="20573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305424" y="3105150"/>
            <a:ext cx="3962400" cy="2057400"/>
          </a:xfrm>
          <a:custGeom>
            <a:avLst/>
            <a:gdLst/>
            <a:ahLst/>
            <a:cxnLst/>
            <a:rect l="l" t="t" r="r" b="b"/>
            <a:pathLst>
              <a:path w="3962400" h="2057400">
                <a:moveTo>
                  <a:pt x="3866284" y="2057399"/>
                </a:moveTo>
                <a:lnTo>
                  <a:pt x="96115" y="2057399"/>
                </a:lnTo>
                <a:lnTo>
                  <a:pt x="89425" y="2056740"/>
                </a:lnTo>
                <a:lnTo>
                  <a:pt x="51334" y="2043815"/>
                </a:lnTo>
                <a:lnTo>
                  <a:pt x="21089" y="2017297"/>
                </a:lnTo>
                <a:lnTo>
                  <a:pt x="3294" y="1981223"/>
                </a:lnTo>
                <a:lnTo>
                  <a:pt x="0" y="1961284"/>
                </a:lnTo>
                <a:lnTo>
                  <a:pt x="0" y="1954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3866284" y="0"/>
                </a:lnTo>
                <a:lnTo>
                  <a:pt x="3905136" y="10415"/>
                </a:lnTo>
                <a:lnTo>
                  <a:pt x="3937045" y="34906"/>
                </a:lnTo>
                <a:lnTo>
                  <a:pt x="3957153" y="69743"/>
                </a:lnTo>
                <a:lnTo>
                  <a:pt x="3962399" y="96115"/>
                </a:lnTo>
                <a:lnTo>
                  <a:pt x="3962399" y="1961284"/>
                </a:lnTo>
                <a:lnTo>
                  <a:pt x="3951983" y="2000136"/>
                </a:lnTo>
                <a:lnTo>
                  <a:pt x="3927493" y="2032045"/>
                </a:lnTo>
                <a:lnTo>
                  <a:pt x="3892655" y="2052153"/>
                </a:lnTo>
                <a:lnTo>
                  <a:pt x="3872973" y="2056740"/>
                </a:lnTo>
                <a:lnTo>
                  <a:pt x="3866284" y="20573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3516" y="3684159"/>
            <a:ext cx="3528060" cy="132588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Паттерн</a:t>
            </a:r>
            <a:r>
              <a:rPr sz="1350" spc="-18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450" spc="-100" dirty="0">
                <a:solidFill>
                  <a:srgbClr val="0D0C0C"/>
                </a:solidFill>
                <a:latin typeface="Javanese Text"/>
                <a:cs typeface="Javanese Text"/>
              </a:rPr>
              <a:t>MVVM</a:t>
            </a:r>
            <a:r>
              <a:rPr sz="1450" spc="-85" dirty="0">
                <a:solidFill>
                  <a:srgbClr val="0D0C0C"/>
                </a:solidFill>
                <a:latin typeface="Javanese Text"/>
                <a:cs typeface="Javanese Text"/>
              </a:rPr>
              <a:t> </a:t>
            </a: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обеспечивает</a:t>
            </a:r>
            <a:r>
              <a:rPr sz="1350" spc="-18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чистую</a:t>
            </a:r>
            <a:endParaRPr sz="1350">
              <a:latin typeface="Verdana"/>
              <a:cs typeface="Verdana"/>
            </a:endParaRPr>
          </a:p>
          <a:p>
            <a:pPr marL="12700" marR="5080">
              <a:lnSpc>
                <a:spcPts val="2030"/>
              </a:lnSpc>
              <a:spcBef>
                <a:spcPts val="110"/>
              </a:spcBef>
            </a:pPr>
            <a:r>
              <a:rPr sz="1350" dirty="0">
                <a:solidFill>
                  <a:srgbClr val="0D0C0C"/>
                </a:solidFill>
                <a:latin typeface="Verdana"/>
                <a:cs typeface="Verdana"/>
              </a:rPr>
              <a:t>архитектуру</a:t>
            </a:r>
            <a:r>
              <a:rPr sz="600" dirty="0">
                <a:solidFill>
                  <a:srgbClr val="0D0C0C"/>
                </a:solidFill>
                <a:latin typeface="Georgia"/>
                <a:cs typeface="Georgia"/>
              </a:rPr>
              <a:t>,</a:t>
            </a:r>
            <a:r>
              <a:rPr sz="600" spc="190" dirty="0">
                <a:solidFill>
                  <a:srgbClr val="0D0C0C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улучшает</a:t>
            </a:r>
            <a:r>
              <a:rPr sz="1350" spc="-15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тестируемость</a:t>
            </a:r>
            <a:r>
              <a:rPr sz="1350" spc="-145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0D0C0C"/>
                </a:solidFill>
                <a:latin typeface="Verdana"/>
                <a:cs typeface="Verdana"/>
              </a:rPr>
              <a:t>и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поддерживаемость</a:t>
            </a:r>
            <a:r>
              <a:rPr sz="1350" spc="-18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кода</a:t>
            </a:r>
            <a:r>
              <a:rPr sz="1350" spc="-18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через</a:t>
            </a: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эффективное</a:t>
            </a:r>
            <a:r>
              <a:rPr sz="1350" spc="-180" dirty="0">
                <a:solidFill>
                  <a:srgbClr val="0D0C0C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разделение</a:t>
            </a: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spc="-10" dirty="0">
                <a:solidFill>
                  <a:srgbClr val="0D0C0C"/>
                </a:solidFill>
                <a:latin typeface="Verdana"/>
                <a:cs typeface="Verdana"/>
              </a:rPr>
              <a:t>ответственностей</a:t>
            </a:r>
            <a:r>
              <a:rPr sz="600" spc="-10" dirty="0">
                <a:solidFill>
                  <a:srgbClr val="0D0C0C"/>
                </a:solidFill>
                <a:latin typeface="Georgia"/>
                <a:cs typeface="Georgia"/>
              </a:rPr>
              <a:t>.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-35" dirty="0"/>
              <a:t>Desh</a:t>
            </a:r>
            <a:r>
              <a:rPr spc="-55" dirty="0"/>
              <a:t> </a:t>
            </a:r>
            <a:r>
              <a:rPr sz="900" spc="-50" dirty="0">
                <a:latin typeface="Franklin Gothic Medium"/>
                <a:cs typeface="Franklin Gothic Medium"/>
              </a:rPr>
              <a:t>'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2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0" spc="-80" dirty="0">
                <a:latin typeface="Javanese Text"/>
                <a:cs typeface="Javanese Text"/>
              </a:rPr>
              <a:t>MVVM</a:t>
            </a:r>
            <a:r>
              <a:rPr sz="1950" b="0" spc="-80" dirty="0">
                <a:latin typeface="Calibri"/>
                <a:cs typeface="Calibri"/>
              </a:rPr>
              <a:t>:</a:t>
            </a:r>
            <a:r>
              <a:rPr sz="1950" b="0" spc="35" dirty="0">
                <a:latin typeface="Calibri"/>
                <a:cs typeface="Calibri"/>
              </a:rPr>
              <a:t> </a:t>
            </a:r>
            <a:r>
              <a:rPr spc="-40" dirty="0"/>
              <a:t>Основные</a:t>
            </a:r>
            <a:r>
              <a:rPr spc="-375" dirty="0"/>
              <a:t> </a:t>
            </a:r>
            <a:r>
              <a:rPr spc="-10" dirty="0"/>
              <a:t>выводы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861" y="5362828"/>
            <a:ext cx="70698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Произвольный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 MT</vt:lpstr>
      <vt:lpstr>Bahnschrift</vt:lpstr>
      <vt:lpstr>Calibri</vt:lpstr>
      <vt:lpstr>Franklin Gothic Medium</vt:lpstr>
      <vt:lpstr>Georgia</vt:lpstr>
      <vt:lpstr>Javanese Text</vt:lpstr>
      <vt:lpstr>Lucida Sans Unicode</vt:lpstr>
      <vt:lpstr>Tahoma</vt:lpstr>
      <vt:lpstr>Verdana</vt:lpstr>
      <vt:lpstr>Office Theme</vt:lpstr>
      <vt:lpstr>Презентация PowerPoint</vt:lpstr>
      <vt:lpstr>Архитектурный шаблон проектирования приложений для разделения логики и пользовательского интерфейса</vt:lpstr>
      <vt:lpstr>История MVVM</vt:lpstr>
      <vt:lpstr>Суть MVVM</vt:lpstr>
      <vt:lpstr>MVVM vs MVP</vt:lpstr>
      <vt:lpstr>Data Binding в MVVM Механизм автоматической синхронизации данных между Model и View через ViewModel, который обеспечивает прямое обновление интерфейса при изменении данных без написания дополнительного кода.</vt:lpstr>
      <vt:lpstr>MVVM: Основные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Глеб</cp:lastModifiedBy>
  <cp:revision>1</cp:revision>
  <dcterms:created xsi:type="dcterms:W3CDTF">2025-07-07T04:50:25Z</dcterms:created>
  <dcterms:modified xsi:type="dcterms:W3CDTF">2025-07-07T05:37:47Z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2025-07-07T00:00:00Z</vt:filetime>
  </property>
  <property fmtid="{D5CDD505-2E9C-101B-9397-08002B2CF9AE}" pid="5" name="Producer">
    <vt:lpwstr>pdf-lib (https://github.com/Hopding/pdf-lib)</vt:lpwstr>
  </property>
</Properties>
</file>