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hLSLbvYYPZyPPwn6+tyDzhVA1A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E0C724-41C4-4C02-9258-130ACA2CE640}">
  <a:tblStyle styleId="{EDE0C724-41C4-4C02-9258-130ACA2CE64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
          <p:cNvCxnSpPr/>
          <p:nvPr/>
        </p:nvCxnSpPr>
        <p:spPr>
          <a:xfrm>
            <a:off x="5939161" y="5823751"/>
            <a:ext cx="0" cy="0"/>
          </a:xfrm>
          <a:prstGeom prst="straightConnector1">
            <a:avLst/>
          </a:prstGeom>
          <a:noFill/>
          <a:ln cap="flat" cmpd="sng" w="9525">
            <a:solidFill>
              <a:schemeClr val="accent1"/>
            </a:solidFill>
            <a:prstDash val="solid"/>
            <a:miter lim="800000"/>
            <a:headEnd len="sm" w="sm" type="none"/>
            <a:tailEnd len="sm" w="sm" type="none"/>
          </a:ln>
        </p:spPr>
      </p:cxnSp>
      <p:cxnSp>
        <p:nvCxnSpPr>
          <p:cNvPr id="85" name="Google Shape;85;p1"/>
          <p:cNvCxnSpPr/>
          <p:nvPr/>
        </p:nvCxnSpPr>
        <p:spPr>
          <a:xfrm>
            <a:off x="6889480" y="3754558"/>
            <a:ext cx="3722700" cy="784500"/>
          </a:xfrm>
          <a:prstGeom prst="straightConnector1">
            <a:avLst/>
          </a:prstGeom>
          <a:noFill/>
          <a:ln cap="flat" cmpd="sng" w="38100">
            <a:solidFill>
              <a:schemeClr val="dk1"/>
            </a:solidFill>
            <a:prstDash val="solid"/>
            <a:miter lim="800000"/>
            <a:headEnd len="sm" w="sm" type="none"/>
            <a:tailEnd len="med" w="med" type="triangle"/>
          </a:ln>
        </p:spPr>
      </p:cxnSp>
      <p:cxnSp>
        <p:nvCxnSpPr>
          <p:cNvPr id="86" name="Google Shape;86;p1"/>
          <p:cNvCxnSpPr>
            <a:stCxn id="87" idx="1"/>
            <a:endCxn id="88" idx="3"/>
          </p:cNvCxnSpPr>
          <p:nvPr/>
        </p:nvCxnSpPr>
        <p:spPr>
          <a:xfrm flipH="1">
            <a:off x="2027334" y="3765358"/>
            <a:ext cx="2857500" cy="1977000"/>
          </a:xfrm>
          <a:prstGeom prst="straightConnector1">
            <a:avLst/>
          </a:prstGeom>
          <a:noFill/>
          <a:ln cap="flat" cmpd="sng" w="38100">
            <a:solidFill>
              <a:schemeClr val="dk1"/>
            </a:solidFill>
            <a:prstDash val="solid"/>
            <a:miter lim="800000"/>
            <a:headEnd len="med" w="med" type="triangle"/>
            <a:tailEnd len="med" w="med" type="triangle"/>
          </a:ln>
        </p:spPr>
      </p:cxnSp>
      <p:sp>
        <p:nvSpPr>
          <p:cNvPr id="89" name="Google Shape;89;p1"/>
          <p:cNvSpPr/>
          <p:nvPr/>
        </p:nvSpPr>
        <p:spPr>
          <a:xfrm>
            <a:off x="394788" y="3410782"/>
            <a:ext cx="1369986" cy="736448"/>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Social Media Partners</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4047214" y="222637"/>
            <a:ext cx="5208000" cy="7080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 </a:t>
            </a:r>
            <a:r>
              <a:rPr b="1" i="0" lang="en-US" sz="2200" u="none" cap="none" strike="noStrike">
                <a:solidFill>
                  <a:schemeClr val="dk1"/>
                </a:solidFill>
                <a:latin typeface="Calibri"/>
                <a:ea typeface="Calibri"/>
                <a:cs typeface="Calibri"/>
                <a:sym typeface="Calibri"/>
              </a:rPr>
              <a:t>Team 2- United Tune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Context Diagram</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rot="1891264">
            <a:off x="2246179" y="2347656"/>
            <a:ext cx="2449064" cy="4616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Provide services to musicians to host their concerts</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2027256" y="3439277"/>
            <a:ext cx="2559611"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Displaying Advertisements</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6112680" y="1807886"/>
            <a:ext cx="1895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Providing service agreements, trademarks and copyrights</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rot="-2208201">
            <a:off x="2367592" y="4466695"/>
            <a:ext cx="1859881" cy="3077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Processing payments</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rot="849900">
            <a:off x="7891334" y="3795610"/>
            <a:ext cx="2590360" cy="4617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End users make use of services provided by our website</a:t>
            </a:r>
            <a:endParaRPr b="0" i="0" sz="1400" u="none" cap="none" strike="noStrike">
              <a:solidFill>
                <a:srgbClr val="000000"/>
              </a:solidFill>
              <a:latin typeface="Arial"/>
              <a:ea typeface="Arial"/>
              <a:cs typeface="Arial"/>
              <a:sym typeface="Arial"/>
            </a:endParaRPr>
          </a:p>
        </p:txBody>
      </p:sp>
      <p:cxnSp>
        <p:nvCxnSpPr>
          <p:cNvPr id="96" name="Google Shape;96;p1"/>
          <p:cNvCxnSpPr>
            <a:stCxn id="87" idx="1"/>
            <a:endCxn id="89" idx="3"/>
          </p:cNvCxnSpPr>
          <p:nvPr/>
        </p:nvCxnSpPr>
        <p:spPr>
          <a:xfrm flipH="1">
            <a:off x="1764834" y="3765358"/>
            <a:ext cx="3120000" cy="13500"/>
          </a:xfrm>
          <a:prstGeom prst="straightConnector1">
            <a:avLst/>
          </a:prstGeom>
          <a:noFill/>
          <a:ln cap="flat" cmpd="sng" w="28575">
            <a:solidFill>
              <a:schemeClr val="dk1"/>
            </a:solidFill>
            <a:prstDash val="solid"/>
            <a:miter lim="800000"/>
            <a:headEnd len="med" w="med" type="triangle"/>
            <a:tailEnd len="med" w="med" type="triangle"/>
          </a:ln>
        </p:spPr>
      </p:cxnSp>
      <p:cxnSp>
        <p:nvCxnSpPr>
          <p:cNvPr id="97" name="Google Shape;97;p1"/>
          <p:cNvCxnSpPr>
            <a:stCxn id="87" idx="3"/>
          </p:cNvCxnSpPr>
          <p:nvPr/>
        </p:nvCxnSpPr>
        <p:spPr>
          <a:xfrm flipH="1" rot="10800000">
            <a:off x="6889480" y="2712658"/>
            <a:ext cx="3857100" cy="1052700"/>
          </a:xfrm>
          <a:prstGeom prst="straightConnector1">
            <a:avLst/>
          </a:prstGeom>
          <a:noFill/>
          <a:ln cap="flat" cmpd="sng" w="28575">
            <a:solidFill>
              <a:schemeClr val="dk1"/>
            </a:solidFill>
            <a:prstDash val="solid"/>
            <a:miter lim="800000"/>
            <a:headEnd len="med" w="med" type="triangle"/>
            <a:tailEnd len="med" w="med" type="triangle"/>
          </a:ln>
        </p:spPr>
      </p:cxnSp>
      <p:sp>
        <p:nvSpPr>
          <p:cNvPr id="98" name="Google Shape;98;p1"/>
          <p:cNvSpPr/>
          <p:nvPr/>
        </p:nvSpPr>
        <p:spPr>
          <a:xfrm>
            <a:off x="5178478" y="1001010"/>
            <a:ext cx="1370100" cy="736500"/>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Law Firms</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657270" y="5374037"/>
            <a:ext cx="1369986" cy="736448"/>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Banks and Credit Card Companies</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40275" y="1625771"/>
            <a:ext cx="1369986" cy="736448"/>
          </a:xfrm>
          <a:prstGeom prst="roundRect">
            <a:avLst>
              <a:gd fmla="val 16667" name="adj"/>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Event Management Agencies</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10564650" y="2927052"/>
            <a:ext cx="14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Musicians</a:t>
            </a:r>
            <a:endParaRPr b="0" i="0" sz="1400" u="none" cap="none" strike="noStrike">
              <a:solidFill>
                <a:srgbClr val="000000"/>
              </a:solidFill>
              <a:latin typeface="Arial"/>
              <a:ea typeface="Arial"/>
              <a:cs typeface="Arial"/>
              <a:sym typeface="Arial"/>
            </a:endParaRPr>
          </a:p>
        </p:txBody>
      </p:sp>
      <p:cxnSp>
        <p:nvCxnSpPr>
          <p:cNvPr id="101" name="Google Shape;101;p1"/>
          <p:cNvCxnSpPr>
            <a:stCxn id="87" idx="1"/>
            <a:endCxn id="99" idx="3"/>
          </p:cNvCxnSpPr>
          <p:nvPr/>
        </p:nvCxnSpPr>
        <p:spPr>
          <a:xfrm rot="10800000">
            <a:off x="1710234" y="1993858"/>
            <a:ext cx="3174600" cy="1771500"/>
          </a:xfrm>
          <a:prstGeom prst="straightConnector1">
            <a:avLst/>
          </a:prstGeom>
          <a:noFill/>
          <a:ln cap="flat" cmpd="sng" w="28575">
            <a:solidFill>
              <a:schemeClr val="dk1"/>
            </a:solidFill>
            <a:prstDash val="solid"/>
            <a:miter lim="800000"/>
            <a:headEnd len="sm" w="sm" type="none"/>
            <a:tailEnd len="med" w="med" type="triangle"/>
          </a:ln>
        </p:spPr>
      </p:cxnSp>
      <p:cxnSp>
        <p:nvCxnSpPr>
          <p:cNvPr id="102" name="Google Shape;102;p1"/>
          <p:cNvCxnSpPr>
            <a:endCxn id="87" idx="3"/>
          </p:cNvCxnSpPr>
          <p:nvPr/>
        </p:nvCxnSpPr>
        <p:spPr>
          <a:xfrm flipH="1">
            <a:off x="6889480" y="1087558"/>
            <a:ext cx="2994300" cy="2677800"/>
          </a:xfrm>
          <a:prstGeom prst="straightConnector1">
            <a:avLst/>
          </a:prstGeom>
          <a:noFill/>
          <a:ln cap="flat" cmpd="sng" w="28575">
            <a:solidFill>
              <a:schemeClr val="dk1"/>
            </a:solidFill>
            <a:prstDash val="solid"/>
            <a:miter lim="800000"/>
            <a:headEnd len="sm" w="sm" type="none"/>
            <a:tailEnd len="med" w="med" type="triangle"/>
          </a:ln>
        </p:spPr>
      </p:cxnSp>
      <p:sp>
        <p:nvSpPr>
          <p:cNvPr id="103" name="Google Shape;103;p1"/>
          <p:cNvSpPr txBox="1"/>
          <p:nvPr/>
        </p:nvSpPr>
        <p:spPr>
          <a:xfrm>
            <a:off x="9440224" y="1347788"/>
            <a:ext cx="1666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Customer Support</a:t>
            </a:r>
            <a:endParaRPr b="0" i="0" sz="1400" u="none" cap="none" strike="noStrike">
              <a:solidFill>
                <a:schemeClr val="dk1"/>
              </a:solidFill>
              <a:latin typeface="Calibri"/>
              <a:ea typeface="Calibri"/>
              <a:cs typeface="Calibri"/>
              <a:sym typeface="Calibri"/>
            </a:endParaRPr>
          </a:p>
        </p:txBody>
      </p:sp>
      <p:sp>
        <p:nvSpPr>
          <p:cNvPr id="104" name="Google Shape;104;p1"/>
          <p:cNvSpPr txBox="1"/>
          <p:nvPr/>
        </p:nvSpPr>
        <p:spPr>
          <a:xfrm rot="-972612">
            <a:off x="7682812" y="2546481"/>
            <a:ext cx="3245425" cy="646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Musicians provide their services to customers through</a:t>
            </a:r>
            <a:r>
              <a:rPr lang="en-US" sz="1200">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our website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105" name="Google Shape;105;p1"/>
          <p:cNvSpPr/>
          <p:nvPr/>
        </p:nvSpPr>
        <p:spPr>
          <a:xfrm>
            <a:off x="2051963" y="5003800"/>
            <a:ext cx="384000" cy="41430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940895" y="3326117"/>
            <a:ext cx="389266" cy="405240"/>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915627" y="1630972"/>
            <a:ext cx="410901" cy="422697"/>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5231185" y="1882734"/>
            <a:ext cx="417679" cy="414155"/>
          </a:xfrm>
          <a:prstGeom prst="ellipse">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4884834" y="3331604"/>
            <a:ext cx="2004646" cy="86750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United Tune</a:t>
            </a:r>
            <a:endParaRPr b="0" i="0" sz="1800" u="none" cap="none" strike="noStrike">
              <a:solidFill>
                <a:schemeClr val="lt1"/>
              </a:solidFill>
              <a:latin typeface="Calibri"/>
              <a:ea typeface="Calibri"/>
              <a:cs typeface="Calibri"/>
              <a:sym typeface="Calibri"/>
            </a:endParaRPr>
          </a:p>
        </p:txBody>
      </p:sp>
      <p:cxnSp>
        <p:nvCxnSpPr>
          <p:cNvPr id="109" name="Google Shape;109;p1"/>
          <p:cNvCxnSpPr>
            <a:stCxn id="98" idx="2"/>
            <a:endCxn id="87" idx="0"/>
          </p:cNvCxnSpPr>
          <p:nvPr/>
        </p:nvCxnSpPr>
        <p:spPr>
          <a:xfrm>
            <a:off x="5863528" y="1737510"/>
            <a:ext cx="23700" cy="1594200"/>
          </a:xfrm>
          <a:prstGeom prst="straightConnector1">
            <a:avLst/>
          </a:prstGeom>
          <a:noFill/>
          <a:ln cap="flat" cmpd="sng" w="28575">
            <a:solidFill>
              <a:schemeClr val="dk1"/>
            </a:solidFill>
            <a:prstDash val="solid"/>
            <a:miter lim="800000"/>
            <a:headEnd len="sm" w="sm" type="none"/>
            <a:tailEnd len="med" w="med" type="triangle"/>
          </a:ln>
        </p:spPr>
      </p:cxnSp>
      <p:sp>
        <p:nvSpPr>
          <p:cNvPr id="110" name="Google Shape;110;p1"/>
          <p:cNvSpPr txBox="1"/>
          <p:nvPr/>
        </p:nvSpPr>
        <p:spPr>
          <a:xfrm rot="-2532577">
            <a:off x="6633816" y="2216891"/>
            <a:ext cx="2941304" cy="36956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chemeClr val="dk1"/>
                </a:solidFill>
                <a:latin typeface="Calibri"/>
                <a:ea typeface="Calibri"/>
                <a:cs typeface="Calibri"/>
                <a:sym typeface="Calibri"/>
              </a:rPr>
              <a:t>Assisting</a:t>
            </a:r>
            <a:r>
              <a:rPr lang="en-US" sz="1200">
                <a:solidFill>
                  <a:schemeClr val="dk1"/>
                </a:solidFill>
                <a:latin typeface="Calibri"/>
                <a:ea typeface="Calibri"/>
                <a:cs typeface="Calibri"/>
                <a:sym typeface="Calibri"/>
              </a:rPr>
              <a:t> customers with queries</a:t>
            </a:r>
            <a:endParaRPr sz="1200"/>
          </a:p>
        </p:txBody>
      </p:sp>
      <p:sp>
        <p:nvSpPr>
          <p:cNvPr id="111" name="Google Shape;111;p1"/>
          <p:cNvSpPr txBox="1"/>
          <p:nvPr/>
        </p:nvSpPr>
        <p:spPr>
          <a:xfrm>
            <a:off x="9883724" y="6395313"/>
            <a:ext cx="1666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Account Manager</a:t>
            </a:r>
            <a:endParaRPr b="0" i="0" sz="1400" u="none" cap="none" strike="noStrike">
              <a:solidFill>
                <a:schemeClr val="dk1"/>
              </a:solidFill>
              <a:latin typeface="Calibri"/>
              <a:ea typeface="Calibri"/>
              <a:cs typeface="Calibri"/>
              <a:sym typeface="Calibri"/>
            </a:endParaRPr>
          </a:p>
        </p:txBody>
      </p:sp>
      <p:cxnSp>
        <p:nvCxnSpPr>
          <p:cNvPr id="112" name="Google Shape;112;p1"/>
          <p:cNvCxnSpPr>
            <a:stCxn id="87" idx="3"/>
          </p:cNvCxnSpPr>
          <p:nvPr/>
        </p:nvCxnSpPr>
        <p:spPr>
          <a:xfrm>
            <a:off x="6889480" y="3765358"/>
            <a:ext cx="3341700" cy="2129700"/>
          </a:xfrm>
          <a:prstGeom prst="straightConnector1">
            <a:avLst/>
          </a:prstGeom>
          <a:noFill/>
          <a:ln cap="flat" cmpd="sng" w="38100">
            <a:solidFill>
              <a:schemeClr val="dk1"/>
            </a:solidFill>
            <a:prstDash val="solid"/>
            <a:miter lim="800000"/>
            <a:headEnd len="sm" w="sm" type="none"/>
            <a:tailEnd len="med" w="med" type="triangle"/>
          </a:ln>
        </p:spPr>
      </p:cxnSp>
      <p:sp>
        <p:nvSpPr>
          <p:cNvPr id="113" name="Google Shape;113;p1"/>
          <p:cNvSpPr txBox="1"/>
          <p:nvPr/>
        </p:nvSpPr>
        <p:spPr>
          <a:xfrm rot="2001065">
            <a:off x="7114628" y="4942181"/>
            <a:ext cx="2587639" cy="4616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latin typeface="Calibri"/>
                <a:ea typeface="Calibri"/>
                <a:cs typeface="Calibri"/>
                <a:sym typeface="Calibri"/>
              </a:rPr>
              <a:t>Manages Customer and musicians accounts</a:t>
            </a:r>
            <a:endParaRPr b="0" i="0" sz="1200" u="none" cap="none" strike="noStrike">
              <a:solidFill>
                <a:schemeClr val="dk1"/>
              </a:solidFill>
              <a:latin typeface="Calibri"/>
              <a:ea typeface="Calibri"/>
              <a:cs typeface="Calibri"/>
              <a:sym typeface="Calibri"/>
            </a:endParaRPr>
          </a:p>
        </p:txBody>
      </p:sp>
      <p:sp>
        <p:nvSpPr>
          <p:cNvPr id="114" name="Google Shape;114;p1"/>
          <p:cNvSpPr/>
          <p:nvPr/>
        </p:nvSpPr>
        <p:spPr>
          <a:xfrm>
            <a:off x="10885925" y="2120050"/>
            <a:ext cx="431100" cy="276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5" name="Google Shape;115;p1"/>
          <p:cNvCxnSpPr/>
          <p:nvPr/>
        </p:nvCxnSpPr>
        <p:spPr>
          <a:xfrm>
            <a:off x="11096525" y="2416925"/>
            <a:ext cx="9900" cy="323100"/>
          </a:xfrm>
          <a:prstGeom prst="straightConnector1">
            <a:avLst/>
          </a:prstGeom>
          <a:noFill/>
          <a:ln cap="flat" cmpd="sng" w="9525">
            <a:solidFill>
              <a:schemeClr val="accent1"/>
            </a:solidFill>
            <a:prstDash val="solid"/>
            <a:miter lim="800000"/>
            <a:headEnd len="sm" w="sm" type="none"/>
            <a:tailEnd len="sm" w="sm" type="none"/>
          </a:ln>
        </p:spPr>
      </p:cxnSp>
      <p:cxnSp>
        <p:nvCxnSpPr>
          <p:cNvPr id="116" name="Google Shape;116;p1"/>
          <p:cNvCxnSpPr/>
          <p:nvPr/>
        </p:nvCxnSpPr>
        <p:spPr>
          <a:xfrm>
            <a:off x="10885929" y="2496970"/>
            <a:ext cx="431100" cy="0"/>
          </a:xfrm>
          <a:prstGeom prst="straightConnector1">
            <a:avLst/>
          </a:prstGeom>
          <a:noFill/>
          <a:ln cap="flat" cmpd="sng" w="9525">
            <a:solidFill>
              <a:schemeClr val="accent1"/>
            </a:solidFill>
            <a:prstDash val="solid"/>
            <a:miter lim="800000"/>
            <a:headEnd len="sm" w="sm" type="none"/>
            <a:tailEnd len="sm" w="sm" type="none"/>
          </a:ln>
        </p:spPr>
      </p:cxnSp>
      <p:cxnSp>
        <p:nvCxnSpPr>
          <p:cNvPr id="117" name="Google Shape;117;p1"/>
          <p:cNvCxnSpPr/>
          <p:nvPr/>
        </p:nvCxnSpPr>
        <p:spPr>
          <a:xfrm flipH="1">
            <a:off x="10947725" y="2739400"/>
            <a:ext cx="156900" cy="145800"/>
          </a:xfrm>
          <a:prstGeom prst="straightConnector1">
            <a:avLst/>
          </a:prstGeom>
          <a:noFill/>
          <a:ln cap="flat" cmpd="sng" w="9525">
            <a:solidFill>
              <a:schemeClr val="accent1"/>
            </a:solidFill>
            <a:prstDash val="solid"/>
            <a:miter lim="800000"/>
            <a:headEnd len="sm" w="sm" type="none"/>
            <a:tailEnd len="sm" w="sm" type="none"/>
          </a:ln>
        </p:spPr>
      </p:cxnSp>
      <p:cxnSp>
        <p:nvCxnSpPr>
          <p:cNvPr id="118" name="Google Shape;118;p1"/>
          <p:cNvCxnSpPr/>
          <p:nvPr/>
        </p:nvCxnSpPr>
        <p:spPr>
          <a:xfrm>
            <a:off x="11104625" y="2750600"/>
            <a:ext cx="213000" cy="145800"/>
          </a:xfrm>
          <a:prstGeom prst="straightConnector1">
            <a:avLst/>
          </a:prstGeom>
          <a:noFill/>
          <a:ln cap="flat" cmpd="sng" w="9525">
            <a:solidFill>
              <a:schemeClr val="accent1"/>
            </a:solidFill>
            <a:prstDash val="solid"/>
            <a:miter lim="800000"/>
            <a:headEnd len="sm" w="sm" type="none"/>
            <a:tailEnd len="sm" w="sm" type="none"/>
          </a:ln>
        </p:spPr>
      </p:cxnSp>
      <p:sp>
        <p:nvSpPr>
          <p:cNvPr id="119" name="Google Shape;119;p1"/>
          <p:cNvSpPr/>
          <p:nvPr/>
        </p:nvSpPr>
        <p:spPr>
          <a:xfrm>
            <a:off x="10810325" y="3742687"/>
            <a:ext cx="431100" cy="276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20" name="Google Shape;120;p1"/>
          <p:cNvCxnSpPr/>
          <p:nvPr/>
        </p:nvCxnSpPr>
        <p:spPr>
          <a:xfrm>
            <a:off x="11020925" y="4039562"/>
            <a:ext cx="9900" cy="323100"/>
          </a:xfrm>
          <a:prstGeom prst="straightConnector1">
            <a:avLst/>
          </a:prstGeom>
          <a:noFill/>
          <a:ln cap="flat" cmpd="sng" w="9525">
            <a:solidFill>
              <a:schemeClr val="accent1"/>
            </a:solidFill>
            <a:prstDash val="solid"/>
            <a:miter lim="800000"/>
            <a:headEnd len="sm" w="sm" type="none"/>
            <a:tailEnd len="sm" w="sm" type="none"/>
          </a:ln>
        </p:spPr>
      </p:cxnSp>
      <p:cxnSp>
        <p:nvCxnSpPr>
          <p:cNvPr id="121" name="Google Shape;121;p1"/>
          <p:cNvCxnSpPr/>
          <p:nvPr/>
        </p:nvCxnSpPr>
        <p:spPr>
          <a:xfrm>
            <a:off x="10810329" y="4119607"/>
            <a:ext cx="431100" cy="0"/>
          </a:xfrm>
          <a:prstGeom prst="straightConnector1">
            <a:avLst/>
          </a:prstGeom>
          <a:noFill/>
          <a:ln cap="flat" cmpd="sng" w="9525">
            <a:solidFill>
              <a:schemeClr val="accent1"/>
            </a:solidFill>
            <a:prstDash val="solid"/>
            <a:miter lim="800000"/>
            <a:headEnd len="sm" w="sm" type="none"/>
            <a:tailEnd len="sm" w="sm" type="none"/>
          </a:ln>
        </p:spPr>
      </p:cxnSp>
      <p:cxnSp>
        <p:nvCxnSpPr>
          <p:cNvPr id="122" name="Google Shape;122;p1"/>
          <p:cNvCxnSpPr/>
          <p:nvPr/>
        </p:nvCxnSpPr>
        <p:spPr>
          <a:xfrm flipH="1">
            <a:off x="10872125" y="4362038"/>
            <a:ext cx="156900" cy="145800"/>
          </a:xfrm>
          <a:prstGeom prst="straightConnector1">
            <a:avLst/>
          </a:prstGeom>
          <a:noFill/>
          <a:ln cap="flat" cmpd="sng" w="9525">
            <a:solidFill>
              <a:schemeClr val="accent1"/>
            </a:solidFill>
            <a:prstDash val="solid"/>
            <a:miter lim="800000"/>
            <a:headEnd len="sm" w="sm" type="none"/>
            <a:tailEnd len="sm" w="sm" type="none"/>
          </a:ln>
        </p:spPr>
      </p:cxnSp>
      <p:cxnSp>
        <p:nvCxnSpPr>
          <p:cNvPr id="123" name="Google Shape;123;p1"/>
          <p:cNvCxnSpPr/>
          <p:nvPr/>
        </p:nvCxnSpPr>
        <p:spPr>
          <a:xfrm>
            <a:off x="11029025" y="4373238"/>
            <a:ext cx="213000" cy="145800"/>
          </a:xfrm>
          <a:prstGeom prst="straightConnector1">
            <a:avLst/>
          </a:prstGeom>
          <a:noFill/>
          <a:ln cap="flat" cmpd="sng" w="9525">
            <a:solidFill>
              <a:schemeClr val="accent1"/>
            </a:solidFill>
            <a:prstDash val="solid"/>
            <a:miter lim="800000"/>
            <a:headEnd len="sm" w="sm" type="none"/>
            <a:tailEnd len="sm" w="sm" type="none"/>
          </a:ln>
        </p:spPr>
      </p:cxnSp>
      <p:sp>
        <p:nvSpPr>
          <p:cNvPr id="124" name="Google Shape;124;p1"/>
          <p:cNvSpPr/>
          <p:nvPr/>
        </p:nvSpPr>
        <p:spPr>
          <a:xfrm>
            <a:off x="10314875" y="5515587"/>
            <a:ext cx="431100" cy="276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25" name="Google Shape;125;p1"/>
          <p:cNvCxnSpPr/>
          <p:nvPr/>
        </p:nvCxnSpPr>
        <p:spPr>
          <a:xfrm>
            <a:off x="10525475" y="5812462"/>
            <a:ext cx="9900" cy="323100"/>
          </a:xfrm>
          <a:prstGeom prst="straightConnector1">
            <a:avLst/>
          </a:prstGeom>
          <a:noFill/>
          <a:ln cap="flat" cmpd="sng" w="9525">
            <a:solidFill>
              <a:schemeClr val="accent1"/>
            </a:solidFill>
            <a:prstDash val="solid"/>
            <a:miter lim="800000"/>
            <a:headEnd len="sm" w="sm" type="none"/>
            <a:tailEnd len="sm" w="sm" type="none"/>
          </a:ln>
        </p:spPr>
      </p:cxnSp>
      <p:cxnSp>
        <p:nvCxnSpPr>
          <p:cNvPr id="126" name="Google Shape;126;p1"/>
          <p:cNvCxnSpPr/>
          <p:nvPr/>
        </p:nvCxnSpPr>
        <p:spPr>
          <a:xfrm>
            <a:off x="10314879" y="5892507"/>
            <a:ext cx="431100" cy="0"/>
          </a:xfrm>
          <a:prstGeom prst="straightConnector1">
            <a:avLst/>
          </a:prstGeom>
          <a:noFill/>
          <a:ln cap="flat" cmpd="sng" w="9525">
            <a:solidFill>
              <a:schemeClr val="accent1"/>
            </a:solidFill>
            <a:prstDash val="solid"/>
            <a:miter lim="800000"/>
            <a:headEnd len="sm" w="sm" type="none"/>
            <a:tailEnd len="sm" w="sm" type="none"/>
          </a:ln>
        </p:spPr>
      </p:cxnSp>
      <p:cxnSp>
        <p:nvCxnSpPr>
          <p:cNvPr id="127" name="Google Shape;127;p1"/>
          <p:cNvCxnSpPr/>
          <p:nvPr/>
        </p:nvCxnSpPr>
        <p:spPr>
          <a:xfrm flipH="1">
            <a:off x="10376675" y="6134938"/>
            <a:ext cx="156900" cy="145800"/>
          </a:xfrm>
          <a:prstGeom prst="straightConnector1">
            <a:avLst/>
          </a:prstGeom>
          <a:noFill/>
          <a:ln cap="flat" cmpd="sng" w="9525">
            <a:solidFill>
              <a:schemeClr val="accent1"/>
            </a:solidFill>
            <a:prstDash val="solid"/>
            <a:miter lim="800000"/>
            <a:headEnd len="sm" w="sm" type="none"/>
            <a:tailEnd len="sm" w="sm" type="none"/>
          </a:ln>
        </p:spPr>
      </p:cxnSp>
      <p:cxnSp>
        <p:nvCxnSpPr>
          <p:cNvPr id="128" name="Google Shape;128;p1"/>
          <p:cNvCxnSpPr/>
          <p:nvPr/>
        </p:nvCxnSpPr>
        <p:spPr>
          <a:xfrm>
            <a:off x="10533575" y="6146138"/>
            <a:ext cx="213000" cy="145800"/>
          </a:xfrm>
          <a:prstGeom prst="straightConnector1">
            <a:avLst/>
          </a:prstGeom>
          <a:noFill/>
          <a:ln cap="flat" cmpd="sng" w="9525">
            <a:solidFill>
              <a:schemeClr val="accent1"/>
            </a:solidFill>
            <a:prstDash val="solid"/>
            <a:miter lim="800000"/>
            <a:headEnd len="sm" w="sm" type="none"/>
            <a:tailEnd len="sm" w="sm" type="none"/>
          </a:ln>
        </p:spPr>
      </p:cxnSp>
      <p:sp>
        <p:nvSpPr>
          <p:cNvPr id="129" name="Google Shape;129;p1"/>
          <p:cNvSpPr/>
          <p:nvPr/>
        </p:nvSpPr>
        <p:spPr>
          <a:xfrm>
            <a:off x="9944975" y="500312"/>
            <a:ext cx="431100" cy="27690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30" name="Google Shape;130;p1"/>
          <p:cNvCxnSpPr/>
          <p:nvPr/>
        </p:nvCxnSpPr>
        <p:spPr>
          <a:xfrm>
            <a:off x="10155575" y="797187"/>
            <a:ext cx="9900" cy="323100"/>
          </a:xfrm>
          <a:prstGeom prst="straightConnector1">
            <a:avLst/>
          </a:prstGeom>
          <a:noFill/>
          <a:ln cap="flat" cmpd="sng" w="9525">
            <a:solidFill>
              <a:schemeClr val="accent1"/>
            </a:solidFill>
            <a:prstDash val="solid"/>
            <a:miter lim="800000"/>
            <a:headEnd len="sm" w="sm" type="none"/>
            <a:tailEnd len="sm" w="sm" type="none"/>
          </a:ln>
        </p:spPr>
      </p:cxnSp>
      <p:cxnSp>
        <p:nvCxnSpPr>
          <p:cNvPr id="131" name="Google Shape;131;p1"/>
          <p:cNvCxnSpPr/>
          <p:nvPr/>
        </p:nvCxnSpPr>
        <p:spPr>
          <a:xfrm>
            <a:off x="9944979" y="877232"/>
            <a:ext cx="431100" cy="0"/>
          </a:xfrm>
          <a:prstGeom prst="straightConnector1">
            <a:avLst/>
          </a:prstGeom>
          <a:noFill/>
          <a:ln cap="flat" cmpd="sng" w="9525">
            <a:solidFill>
              <a:schemeClr val="accent1"/>
            </a:solidFill>
            <a:prstDash val="solid"/>
            <a:miter lim="800000"/>
            <a:headEnd len="sm" w="sm" type="none"/>
            <a:tailEnd len="sm" w="sm" type="none"/>
          </a:ln>
        </p:spPr>
      </p:cxnSp>
      <p:cxnSp>
        <p:nvCxnSpPr>
          <p:cNvPr id="132" name="Google Shape;132;p1"/>
          <p:cNvCxnSpPr/>
          <p:nvPr/>
        </p:nvCxnSpPr>
        <p:spPr>
          <a:xfrm flipH="1">
            <a:off x="10006775" y="1119663"/>
            <a:ext cx="156900" cy="145800"/>
          </a:xfrm>
          <a:prstGeom prst="straightConnector1">
            <a:avLst/>
          </a:prstGeom>
          <a:noFill/>
          <a:ln cap="flat" cmpd="sng" w="9525">
            <a:solidFill>
              <a:schemeClr val="accent1"/>
            </a:solidFill>
            <a:prstDash val="solid"/>
            <a:miter lim="800000"/>
            <a:headEnd len="sm" w="sm" type="none"/>
            <a:tailEnd len="sm" w="sm" type="none"/>
          </a:ln>
        </p:spPr>
      </p:cxnSp>
      <p:cxnSp>
        <p:nvCxnSpPr>
          <p:cNvPr id="133" name="Google Shape;133;p1"/>
          <p:cNvCxnSpPr/>
          <p:nvPr/>
        </p:nvCxnSpPr>
        <p:spPr>
          <a:xfrm>
            <a:off x="10163675" y="1130863"/>
            <a:ext cx="213000" cy="145800"/>
          </a:xfrm>
          <a:prstGeom prst="straightConnector1">
            <a:avLst/>
          </a:prstGeom>
          <a:noFill/>
          <a:ln cap="flat" cmpd="sng" w="9525">
            <a:solidFill>
              <a:schemeClr val="accent1"/>
            </a:solidFill>
            <a:prstDash val="solid"/>
            <a:miter lim="800000"/>
            <a:headEnd len="sm" w="sm" type="none"/>
            <a:tailEnd len="sm" w="sm" type="none"/>
          </a:ln>
        </p:spPr>
      </p:cxnSp>
      <p:sp>
        <p:nvSpPr>
          <p:cNvPr id="134" name="Google Shape;134;p1"/>
          <p:cNvSpPr txBox="1"/>
          <p:nvPr/>
        </p:nvSpPr>
        <p:spPr>
          <a:xfrm>
            <a:off x="10539425" y="4663688"/>
            <a:ext cx="1124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Customers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838200" y="596684"/>
            <a:ext cx="10515600" cy="511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b="1" lang="en-US" sz="3200"/>
              <a:t>System Interface Table</a:t>
            </a:r>
            <a:br>
              <a:rPr lang="en-US" sz="3200"/>
            </a:br>
            <a:endParaRPr sz="3200"/>
          </a:p>
        </p:txBody>
      </p:sp>
      <p:graphicFrame>
        <p:nvGraphicFramePr>
          <p:cNvPr id="140" name="Google Shape;140;p2"/>
          <p:cNvGraphicFramePr/>
          <p:nvPr/>
        </p:nvGraphicFramePr>
        <p:xfrm>
          <a:off x="838200" y="996466"/>
          <a:ext cx="3000000" cy="3000000"/>
        </p:xfrm>
        <a:graphic>
          <a:graphicData uri="http://schemas.openxmlformats.org/drawingml/2006/table">
            <a:tbl>
              <a:tblPr bandRow="1" firstRow="1">
                <a:noFill/>
                <a:tableStyleId>{EDE0C724-41C4-4C02-9258-130ACA2CE640}</a:tableStyleId>
              </a:tblPr>
              <a:tblGrid>
                <a:gridCol w="650925"/>
                <a:gridCol w="1910575"/>
                <a:gridCol w="1305175"/>
                <a:gridCol w="1480250"/>
                <a:gridCol w="1193375"/>
                <a:gridCol w="3975300"/>
              </a:tblGrid>
              <a:tr h="3518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Description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Source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Target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Frequency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Validation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Payment Methods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Processing payments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United Tune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Real-time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Total price of services chosen by the user will be matched to the sum  of all individual  services chosen and will be displayed on one side of the screen.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Displaying Ads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United Tune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Social Media </a:t>
                      </a:r>
                      <a:endParaRPr sz="1400" u="none" cap="none" strike="noStrike"/>
                    </a:p>
                    <a:p>
                      <a:pPr indent="0" lvl="0" marL="0" marR="0" rtl="0" algn="l">
                        <a:lnSpc>
                          <a:spcPct val="100000"/>
                        </a:lnSpc>
                        <a:spcBef>
                          <a:spcPts val="0"/>
                        </a:spcBef>
                        <a:spcAft>
                          <a:spcPts val="0"/>
                        </a:spcAft>
                        <a:buClr>
                          <a:schemeClr val="dk1"/>
                        </a:buClr>
                        <a:buSzPts val="1400"/>
                        <a:buFont typeface="Arial"/>
                        <a:buNone/>
                      </a:pPr>
                      <a:r>
                        <a:rPr lang="en-US" sz="1400" u="none" cap="none" strike="noStrike"/>
                        <a:t>Partners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Real-time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Ads will be displayed on the screen while the user is  using our website.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Organizing of events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United Tune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Event </a:t>
                      </a:r>
                      <a:endParaRPr sz="1400" u="none" cap="none" strike="noStrike"/>
                    </a:p>
                    <a:p>
                      <a:pPr indent="0" lvl="0" marL="0" marR="0" rtl="0" algn="l">
                        <a:lnSpc>
                          <a:spcPct val="100000"/>
                        </a:lnSpc>
                        <a:spcBef>
                          <a:spcPts val="0"/>
                        </a:spcBef>
                        <a:spcAft>
                          <a:spcPts val="0"/>
                        </a:spcAft>
                        <a:buClr>
                          <a:schemeClr val="dk1"/>
                        </a:buClr>
                        <a:buSzPts val="1400"/>
                        <a:buFont typeface="Arial"/>
                        <a:buNone/>
                      </a:pPr>
                      <a:r>
                        <a:rPr lang="en-US" sz="1400" u="none" cap="none" strike="noStrike"/>
                        <a:t>Management </a:t>
                      </a:r>
                      <a:endParaRPr sz="1400" u="none" cap="none" strike="noStrike"/>
                    </a:p>
                    <a:p>
                      <a:pPr indent="0" lvl="0" marL="0" marR="0" rtl="0" algn="l">
                        <a:lnSpc>
                          <a:spcPct val="100000"/>
                        </a:lnSpc>
                        <a:spcBef>
                          <a:spcPts val="0"/>
                        </a:spcBef>
                        <a:spcAft>
                          <a:spcPts val="0"/>
                        </a:spcAft>
                        <a:buClr>
                          <a:schemeClr val="dk1"/>
                        </a:buClr>
                        <a:buSzPts val="1400"/>
                        <a:buFont typeface="Arial"/>
                        <a:buNone/>
                      </a:pPr>
                      <a:r>
                        <a:rPr lang="en-US" sz="1400" u="none" cap="none" strike="noStrike"/>
                        <a:t>agencies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Real-time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Availability of venue information is matched accordingly on the venue website.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alibri"/>
                        <a:ea typeface="Calibri"/>
                        <a:cs typeface="Calibri"/>
                        <a:sym typeface="Calibri"/>
                      </a:endParaRPr>
                    </a:p>
                  </a:txBody>
                  <a:tcPr marT="45725" marB="45725" marR="68575" marL="68575"/>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Providing Service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agreements</a:t>
                      </a:r>
                      <a:r>
                        <a:rPr lang="en-US" sz="1400" u="none" cap="none" strike="noStrike"/>
                        <a:t>,</a:t>
                      </a:r>
                      <a:r>
                        <a:rPr b="0" i="0" lang="en-US" sz="1400" u="none" cap="none" strike="noStrike">
                          <a:solidFill>
                            <a:schemeClr val="dk1"/>
                          </a:solidFill>
                          <a:latin typeface="Calibri"/>
                          <a:ea typeface="Calibri"/>
                          <a:cs typeface="Calibri"/>
                          <a:sym typeface="Calibri"/>
                        </a:rPr>
                        <a:t>trademarks and copyrights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Law Firm</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US" sz="1400" u="none" cap="none" strike="noStrike">
                          <a:latin typeface="Calibri"/>
                          <a:ea typeface="Calibri"/>
                          <a:cs typeface="Calibri"/>
                          <a:sym typeface="Calibri"/>
                        </a:rPr>
                        <a:t>United Tune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Calibri"/>
                          <a:ea typeface="Calibri"/>
                          <a:cs typeface="Calibri"/>
                          <a:sym typeface="Calibri"/>
                        </a:rPr>
                        <a:t>Real-time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The copyright information of the song matches the needs of the musician and is updated in real time.The user's right of using purchased products such as concert tickets  matches the ticket purchase notice.</a:t>
                      </a:r>
                      <a:endParaRPr sz="1400" u="none" cap="none" strike="noStrike"/>
                    </a:p>
                    <a:p>
                      <a:pPr indent="0" lvl="0" marL="0" marR="0" rtl="0" algn="l">
                        <a:lnSpc>
                          <a:spcPct val="100000"/>
                        </a:lnSpc>
                        <a:spcBef>
                          <a:spcPts val="0"/>
                        </a:spcBef>
                        <a:spcAft>
                          <a:spcPts val="0"/>
                        </a:spcAft>
                        <a:buClr>
                          <a:srgbClr val="000000"/>
                        </a:buClr>
                        <a:buSzPts val="1400"/>
                        <a:buFont typeface="Arial"/>
                        <a:buNone/>
                      </a:pPr>
                      <a:br>
                        <a:rPr lang="en-US" sz="1400" u="none" cap="none" strike="noStrike">
                          <a:latin typeface="Calibri"/>
                          <a:ea typeface="Calibri"/>
                          <a:cs typeface="Calibri"/>
                          <a:sym typeface="Calibri"/>
                        </a:rPr>
                      </a:br>
                      <a:endParaRPr sz="1400" u="none" cap="none" strike="noStrike">
                        <a:latin typeface="Calibri"/>
                        <a:ea typeface="Calibri"/>
                        <a:cs typeface="Calibri"/>
                        <a:sym typeface="Calibri"/>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