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r/n24Rj+A5kpBnGx+7uWS9/Fc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699EC3-03D8-4DE0-9B64-FC32A0AF0136}">
  <a:tblStyle styleId="{0B699EC3-03D8-4DE0-9B64-FC32A0AF013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a:off x="5939161" y="5823751"/>
            <a:ext cx="0" cy="0"/>
          </a:xfrm>
          <a:prstGeom prst="straightConnector1">
            <a:avLst/>
          </a:prstGeom>
          <a:noFill/>
          <a:ln cap="flat" cmpd="sng" w="9525">
            <a:solidFill>
              <a:schemeClr val="accent1"/>
            </a:solidFill>
            <a:prstDash val="solid"/>
            <a:miter lim="800000"/>
            <a:headEnd len="sm" w="sm" type="none"/>
            <a:tailEnd len="sm" w="sm" type="none"/>
          </a:ln>
        </p:spPr>
      </p:cxnSp>
      <p:cxnSp>
        <p:nvCxnSpPr>
          <p:cNvPr id="85" name="Google Shape;85;p1"/>
          <p:cNvCxnSpPr/>
          <p:nvPr/>
        </p:nvCxnSpPr>
        <p:spPr>
          <a:xfrm flipH="1" rot="10800000">
            <a:off x="13751511" y="2622243"/>
            <a:ext cx="337767" cy="210567"/>
          </a:xfrm>
          <a:prstGeom prst="straightConnector1">
            <a:avLst/>
          </a:prstGeom>
          <a:noFill/>
          <a:ln cap="flat" cmpd="sng" w="9525">
            <a:solidFill>
              <a:schemeClr val="accent1"/>
            </a:solidFill>
            <a:prstDash val="solid"/>
            <a:miter lim="800000"/>
            <a:headEnd len="sm" w="sm" type="none"/>
            <a:tailEnd len="sm" w="sm" type="none"/>
          </a:ln>
        </p:spPr>
      </p:cxnSp>
      <p:cxnSp>
        <p:nvCxnSpPr>
          <p:cNvPr id="86" name="Google Shape;86;p1"/>
          <p:cNvCxnSpPr/>
          <p:nvPr/>
        </p:nvCxnSpPr>
        <p:spPr>
          <a:xfrm>
            <a:off x="6740161" y="4208751"/>
            <a:ext cx="1823045" cy="1270263"/>
          </a:xfrm>
          <a:prstGeom prst="straightConnector1">
            <a:avLst/>
          </a:prstGeom>
          <a:noFill/>
          <a:ln cap="flat" cmpd="sng" w="38100">
            <a:solidFill>
              <a:schemeClr val="dk1"/>
            </a:solidFill>
            <a:prstDash val="solid"/>
            <a:miter lim="800000"/>
            <a:headEnd len="sm" w="sm" type="none"/>
            <a:tailEnd len="med" w="med" type="triangle"/>
          </a:ln>
        </p:spPr>
      </p:cxnSp>
      <p:cxnSp>
        <p:nvCxnSpPr>
          <p:cNvPr id="87" name="Google Shape;87;p1"/>
          <p:cNvCxnSpPr>
            <a:endCxn id="88" idx="3"/>
          </p:cNvCxnSpPr>
          <p:nvPr/>
        </p:nvCxnSpPr>
        <p:spPr>
          <a:xfrm flipH="1">
            <a:off x="2027256" y="4133661"/>
            <a:ext cx="2856600" cy="1608600"/>
          </a:xfrm>
          <a:prstGeom prst="straightConnector1">
            <a:avLst/>
          </a:prstGeom>
          <a:noFill/>
          <a:ln cap="flat" cmpd="sng" w="38100">
            <a:solidFill>
              <a:schemeClr val="dk1"/>
            </a:solidFill>
            <a:prstDash val="solid"/>
            <a:miter lim="800000"/>
            <a:headEnd len="med" w="med" type="triangle"/>
            <a:tailEnd len="med" w="med" type="triangle"/>
          </a:ln>
        </p:spPr>
      </p:cxnSp>
      <p:sp>
        <p:nvSpPr>
          <p:cNvPr id="89" name="Google Shape;89;p1"/>
          <p:cNvSpPr/>
          <p:nvPr/>
        </p:nvSpPr>
        <p:spPr>
          <a:xfrm>
            <a:off x="394788" y="3410782"/>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Social Media Partners</a:t>
            </a:r>
            <a:endParaRPr/>
          </a:p>
        </p:txBody>
      </p:sp>
      <p:sp>
        <p:nvSpPr>
          <p:cNvPr id="90" name="Google Shape;90;p1"/>
          <p:cNvSpPr txBox="1"/>
          <p:nvPr/>
        </p:nvSpPr>
        <p:spPr>
          <a:xfrm>
            <a:off x="4047214" y="222637"/>
            <a:ext cx="5208000" cy="7080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Team 2- United Tune</a:t>
            </a:r>
            <a:endParaRPr sz="1600"/>
          </a:p>
          <a:p>
            <a:pPr indent="0" lvl="0" marL="0" marR="0" rtl="0" algn="l">
              <a:spcBef>
                <a:spcPts val="0"/>
              </a:spcBef>
              <a:spcAft>
                <a:spcPts val="0"/>
              </a:spcAft>
              <a:buNone/>
            </a:pPr>
            <a:r>
              <a:rPr lang="en-US" sz="1800">
                <a:solidFill>
                  <a:schemeClr val="dk1"/>
                </a:solidFill>
                <a:latin typeface="Calibri"/>
                <a:ea typeface="Calibri"/>
                <a:cs typeface="Calibri"/>
                <a:sym typeface="Calibri"/>
              </a:rPr>
              <a:t>	 	     Context Diagram</a:t>
            </a:r>
            <a:endParaRPr/>
          </a:p>
        </p:txBody>
      </p:sp>
      <p:sp>
        <p:nvSpPr>
          <p:cNvPr id="91" name="Google Shape;91;p1"/>
          <p:cNvSpPr txBox="1"/>
          <p:nvPr/>
        </p:nvSpPr>
        <p:spPr>
          <a:xfrm rot="1422136">
            <a:off x="2214519" y="2235971"/>
            <a:ext cx="2448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Provide services to musicians to host their concerts</a:t>
            </a:r>
            <a:endParaRPr/>
          </a:p>
        </p:txBody>
      </p:sp>
      <p:sp>
        <p:nvSpPr>
          <p:cNvPr id="92" name="Google Shape;92;p1"/>
          <p:cNvSpPr txBox="1"/>
          <p:nvPr/>
        </p:nvSpPr>
        <p:spPr>
          <a:xfrm>
            <a:off x="2027256" y="3439277"/>
            <a:ext cx="255961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Displaying Advertisements</a:t>
            </a:r>
            <a:endParaRPr/>
          </a:p>
        </p:txBody>
      </p:sp>
      <p:sp>
        <p:nvSpPr>
          <p:cNvPr id="93" name="Google Shape;93;p1"/>
          <p:cNvSpPr txBox="1"/>
          <p:nvPr/>
        </p:nvSpPr>
        <p:spPr>
          <a:xfrm>
            <a:off x="6112680" y="1807886"/>
            <a:ext cx="1895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Providing service agreements, trademarks and copyrights</a:t>
            </a:r>
            <a:endParaRPr/>
          </a:p>
        </p:txBody>
      </p:sp>
      <p:sp>
        <p:nvSpPr>
          <p:cNvPr id="94" name="Google Shape;94;p1"/>
          <p:cNvSpPr txBox="1"/>
          <p:nvPr/>
        </p:nvSpPr>
        <p:spPr>
          <a:xfrm rot="-1578947">
            <a:off x="2377134" y="4641628"/>
            <a:ext cx="18598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Processing payments</a:t>
            </a:r>
            <a:endParaRPr/>
          </a:p>
        </p:txBody>
      </p:sp>
      <p:sp>
        <p:nvSpPr>
          <p:cNvPr id="95" name="Google Shape;95;p1"/>
          <p:cNvSpPr txBox="1"/>
          <p:nvPr/>
        </p:nvSpPr>
        <p:spPr>
          <a:xfrm rot="2141807">
            <a:off x="6212250" y="4846825"/>
            <a:ext cx="21514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End users make use of services provided by our website</a:t>
            </a:r>
            <a:endParaRPr/>
          </a:p>
        </p:txBody>
      </p:sp>
      <p:cxnSp>
        <p:nvCxnSpPr>
          <p:cNvPr id="96" name="Google Shape;96;p1"/>
          <p:cNvCxnSpPr>
            <a:stCxn id="97" idx="1"/>
            <a:endCxn id="89" idx="3"/>
          </p:cNvCxnSpPr>
          <p:nvPr/>
        </p:nvCxnSpPr>
        <p:spPr>
          <a:xfrm flipH="1">
            <a:off x="1764834" y="3765358"/>
            <a:ext cx="3120000" cy="13500"/>
          </a:xfrm>
          <a:prstGeom prst="straightConnector1">
            <a:avLst/>
          </a:prstGeom>
          <a:noFill/>
          <a:ln cap="flat" cmpd="sng" w="28575">
            <a:solidFill>
              <a:schemeClr val="dk1"/>
            </a:solidFill>
            <a:prstDash val="solid"/>
            <a:miter lim="800000"/>
            <a:headEnd len="med" w="med" type="triangle"/>
            <a:tailEnd len="med" w="med" type="triangle"/>
          </a:ln>
        </p:spPr>
      </p:cxnSp>
      <p:cxnSp>
        <p:nvCxnSpPr>
          <p:cNvPr id="98" name="Google Shape;98;p1"/>
          <p:cNvCxnSpPr>
            <a:stCxn id="97" idx="3"/>
          </p:cNvCxnSpPr>
          <p:nvPr/>
        </p:nvCxnSpPr>
        <p:spPr>
          <a:xfrm>
            <a:off x="6889480" y="3765358"/>
            <a:ext cx="2659800" cy="9000"/>
          </a:xfrm>
          <a:prstGeom prst="straightConnector1">
            <a:avLst/>
          </a:prstGeom>
          <a:noFill/>
          <a:ln cap="flat" cmpd="sng" w="28575">
            <a:solidFill>
              <a:schemeClr val="dk1"/>
            </a:solidFill>
            <a:prstDash val="solid"/>
            <a:miter lim="800000"/>
            <a:headEnd len="med" w="med" type="triangle"/>
            <a:tailEnd len="med" w="med" type="triangle"/>
          </a:ln>
        </p:spPr>
      </p:cxnSp>
      <p:sp>
        <p:nvSpPr>
          <p:cNvPr id="99" name="Google Shape;99;p1"/>
          <p:cNvSpPr/>
          <p:nvPr/>
        </p:nvSpPr>
        <p:spPr>
          <a:xfrm>
            <a:off x="5178478" y="1001010"/>
            <a:ext cx="1370100" cy="736500"/>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Law Firms</a:t>
            </a:r>
            <a:endParaRPr/>
          </a:p>
        </p:txBody>
      </p:sp>
      <p:sp>
        <p:nvSpPr>
          <p:cNvPr id="88" name="Google Shape;88;p1"/>
          <p:cNvSpPr/>
          <p:nvPr/>
        </p:nvSpPr>
        <p:spPr>
          <a:xfrm>
            <a:off x="657270" y="5374037"/>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Banks and Credit Card Companies</a:t>
            </a:r>
            <a:endParaRPr/>
          </a:p>
        </p:txBody>
      </p:sp>
      <p:sp>
        <p:nvSpPr>
          <p:cNvPr id="100" name="Google Shape;100;p1"/>
          <p:cNvSpPr/>
          <p:nvPr/>
        </p:nvSpPr>
        <p:spPr>
          <a:xfrm>
            <a:off x="340275" y="1625771"/>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Event Management Agencies</a:t>
            </a:r>
            <a:endParaRPr/>
          </a:p>
        </p:txBody>
      </p:sp>
      <p:sp>
        <p:nvSpPr>
          <p:cNvPr id="101" name="Google Shape;101;p1"/>
          <p:cNvSpPr txBox="1"/>
          <p:nvPr/>
        </p:nvSpPr>
        <p:spPr>
          <a:xfrm>
            <a:off x="9491800" y="4249065"/>
            <a:ext cx="14812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Musicians</a:t>
            </a:r>
            <a:endParaRPr/>
          </a:p>
        </p:txBody>
      </p:sp>
      <p:sp>
        <p:nvSpPr>
          <p:cNvPr id="102" name="Google Shape;102;p1"/>
          <p:cNvSpPr txBox="1"/>
          <p:nvPr/>
        </p:nvSpPr>
        <p:spPr>
          <a:xfrm>
            <a:off x="8775733" y="6306864"/>
            <a:ext cx="10708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Customers</a:t>
            </a:r>
            <a:endParaRPr/>
          </a:p>
        </p:txBody>
      </p:sp>
      <p:cxnSp>
        <p:nvCxnSpPr>
          <p:cNvPr id="103" name="Google Shape;103;p1"/>
          <p:cNvCxnSpPr>
            <a:endCxn id="100" idx="3"/>
          </p:cNvCxnSpPr>
          <p:nvPr/>
        </p:nvCxnSpPr>
        <p:spPr>
          <a:xfrm rot="10800000">
            <a:off x="1710261" y="1993995"/>
            <a:ext cx="3173700" cy="1411200"/>
          </a:xfrm>
          <a:prstGeom prst="straightConnector1">
            <a:avLst/>
          </a:prstGeom>
          <a:noFill/>
          <a:ln cap="flat" cmpd="sng" w="28575">
            <a:solidFill>
              <a:schemeClr val="dk1"/>
            </a:solidFill>
            <a:prstDash val="solid"/>
            <a:miter lim="800000"/>
            <a:headEnd len="sm" w="sm" type="none"/>
            <a:tailEnd len="med" w="med" type="triangle"/>
          </a:ln>
        </p:spPr>
      </p:cxnSp>
      <p:cxnSp>
        <p:nvCxnSpPr>
          <p:cNvPr id="104" name="Google Shape;104;p1"/>
          <p:cNvCxnSpPr/>
          <p:nvPr/>
        </p:nvCxnSpPr>
        <p:spPr>
          <a:xfrm flipH="1">
            <a:off x="6886196" y="2223799"/>
            <a:ext cx="2768270" cy="1181477"/>
          </a:xfrm>
          <a:prstGeom prst="straightConnector1">
            <a:avLst/>
          </a:prstGeom>
          <a:noFill/>
          <a:ln cap="flat" cmpd="sng" w="28575">
            <a:solidFill>
              <a:schemeClr val="dk1"/>
            </a:solidFill>
            <a:prstDash val="solid"/>
            <a:miter lim="800000"/>
            <a:headEnd len="sm" w="sm" type="none"/>
            <a:tailEnd len="med" w="med" type="triangle"/>
          </a:ln>
        </p:spPr>
      </p:cxnSp>
      <p:sp>
        <p:nvSpPr>
          <p:cNvPr id="105" name="Google Shape;105;p1"/>
          <p:cNvSpPr txBox="1"/>
          <p:nvPr/>
        </p:nvSpPr>
        <p:spPr>
          <a:xfrm>
            <a:off x="9399374" y="2536363"/>
            <a:ext cx="16660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000000"/>
                </a:solidFill>
                <a:latin typeface="Calibri"/>
                <a:ea typeface="Calibri"/>
                <a:cs typeface="Calibri"/>
                <a:sym typeface="Calibri"/>
              </a:rPr>
              <a:t>Customer Support</a:t>
            </a:r>
            <a:endParaRPr sz="1400">
              <a:solidFill>
                <a:schemeClr val="dk1"/>
              </a:solidFill>
              <a:latin typeface="Calibri"/>
              <a:ea typeface="Calibri"/>
              <a:cs typeface="Calibri"/>
              <a:sym typeface="Calibri"/>
            </a:endParaRPr>
          </a:p>
        </p:txBody>
      </p:sp>
      <p:sp>
        <p:nvSpPr>
          <p:cNvPr id="106" name="Google Shape;106;p1"/>
          <p:cNvSpPr txBox="1"/>
          <p:nvPr/>
        </p:nvSpPr>
        <p:spPr>
          <a:xfrm rot="-1432323">
            <a:off x="6930555" y="2483743"/>
            <a:ext cx="233427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Assisting customers with queries</a:t>
            </a:r>
            <a:endParaRPr/>
          </a:p>
        </p:txBody>
      </p:sp>
      <p:sp>
        <p:nvSpPr>
          <p:cNvPr id="107" name="Google Shape;107;p1"/>
          <p:cNvSpPr txBox="1"/>
          <p:nvPr/>
        </p:nvSpPr>
        <p:spPr>
          <a:xfrm>
            <a:off x="7036807" y="3850705"/>
            <a:ext cx="26311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Musicians provide their services to customers through our website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8" name="Google Shape;108;p1"/>
          <p:cNvSpPr/>
          <p:nvPr/>
        </p:nvSpPr>
        <p:spPr>
          <a:xfrm>
            <a:off x="2077475" y="5139694"/>
            <a:ext cx="383980" cy="375884"/>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109" name="Google Shape;109;p1"/>
          <p:cNvSpPr/>
          <p:nvPr/>
        </p:nvSpPr>
        <p:spPr>
          <a:xfrm>
            <a:off x="1940895" y="3326117"/>
            <a:ext cx="389266" cy="40524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110" name="Google Shape;110;p1"/>
          <p:cNvSpPr/>
          <p:nvPr/>
        </p:nvSpPr>
        <p:spPr>
          <a:xfrm>
            <a:off x="1915627" y="1630972"/>
            <a:ext cx="410901" cy="422697"/>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111" name="Google Shape;111;p1"/>
          <p:cNvSpPr/>
          <p:nvPr/>
        </p:nvSpPr>
        <p:spPr>
          <a:xfrm>
            <a:off x="5231185" y="1882734"/>
            <a:ext cx="417679" cy="414155"/>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97" name="Google Shape;97;p1"/>
          <p:cNvSpPr/>
          <p:nvPr/>
        </p:nvSpPr>
        <p:spPr>
          <a:xfrm>
            <a:off x="4884834" y="3331604"/>
            <a:ext cx="2004646" cy="86750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United Tune</a:t>
            </a:r>
            <a:endParaRPr sz="1800">
              <a:solidFill>
                <a:schemeClr val="lt1"/>
              </a:solidFill>
              <a:latin typeface="Calibri"/>
              <a:ea typeface="Calibri"/>
              <a:cs typeface="Calibri"/>
              <a:sym typeface="Calibri"/>
            </a:endParaRPr>
          </a:p>
        </p:txBody>
      </p:sp>
      <p:cxnSp>
        <p:nvCxnSpPr>
          <p:cNvPr id="112" name="Google Shape;112;p1"/>
          <p:cNvCxnSpPr>
            <a:stCxn id="99" idx="2"/>
            <a:endCxn id="97" idx="0"/>
          </p:cNvCxnSpPr>
          <p:nvPr/>
        </p:nvCxnSpPr>
        <p:spPr>
          <a:xfrm>
            <a:off x="5863528" y="1737510"/>
            <a:ext cx="23700" cy="1594200"/>
          </a:xfrm>
          <a:prstGeom prst="straightConnector1">
            <a:avLst/>
          </a:prstGeom>
          <a:noFill/>
          <a:ln cap="flat" cmpd="sng" w="28575">
            <a:solidFill>
              <a:schemeClr val="dk1"/>
            </a:solidFill>
            <a:prstDash val="solid"/>
            <a:miter lim="800000"/>
            <a:headEnd len="sm" w="sm" type="none"/>
            <a:tailEnd len="med" w="med" type="triangle"/>
          </a:ln>
        </p:spPr>
      </p:cxnSp>
      <p:sp>
        <p:nvSpPr>
          <p:cNvPr id="113" name="Google Shape;113;p1"/>
          <p:cNvSpPr/>
          <p:nvPr/>
        </p:nvSpPr>
        <p:spPr>
          <a:xfrm>
            <a:off x="10016804" y="1518699"/>
            <a:ext cx="431210" cy="36403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
          <p:cNvSpPr/>
          <p:nvPr/>
        </p:nvSpPr>
        <p:spPr>
          <a:xfrm>
            <a:off x="9928563" y="3064965"/>
            <a:ext cx="431210" cy="36403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p:nvPr/>
        </p:nvSpPr>
        <p:spPr>
          <a:xfrm>
            <a:off x="9095529" y="5126527"/>
            <a:ext cx="431210" cy="36403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6" name="Google Shape;116;p1"/>
          <p:cNvCxnSpPr>
            <a:stCxn id="113" idx="4"/>
          </p:cNvCxnSpPr>
          <p:nvPr/>
        </p:nvCxnSpPr>
        <p:spPr>
          <a:xfrm>
            <a:off x="10232409" y="1882734"/>
            <a:ext cx="18600" cy="496200"/>
          </a:xfrm>
          <a:prstGeom prst="straightConnector1">
            <a:avLst/>
          </a:prstGeom>
          <a:noFill/>
          <a:ln cap="flat" cmpd="sng" w="9525">
            <a:solidFill>
              <a:schemeClr val="accent1"/>
            </a:solidFill>
            <a:prstDash val="solid"/>
            <a:miter lim="800000"/>
            <a:headEnd len="sm" w="sm" type="none"/>
            <a:tailEnd len="sm" w="sm" type="none"/>
          </a:ln>
        </p:spPr>
      </p:cxnSp>
      <p:cxnSp>
        <p:nvCxnSpPr>
          <p:cNvPr id="117" name="Google Shape;117;p1"/>
          <p:cNvCxnSpPr/>
          <p:nvPr/>
        </p:nvCxnSpPr>
        <p:spPr>
          <a:xfrm>
            <a:off x="10139416" y="3421843"/>
            <a:ext cx="18696" cy="496238"/>
          </a:xfrm>
          <a:prstGeom prst="straightConnector1">
            <a:avLst/>
          </a:prstGeom>
          <a:noFill/>
          <a:ln cap="flat" cmpd="sng" w="9525">
            <a:solidFill>
              <a:schemeClr val="accent1"/>
            </a:solidFill>
            <a:prstDash val="solid"/>
            <a:miter lim="800000"/>
            <a:headEnd len="sm" w="sm" type="none"/>
            <a:tailEnd len="sm" w="sm" type="none"/>
          </a:ln>
        </p:spPr>
      </p:cxnSp>
      <p:cxnSp>
        <p:nvCxnSpPr>
          <p:cNvPr id="118" name="Google Shape;118;p1"/>
          <p:cNvCxnSpPr/>
          <p:nvPr/>
        </p:nvCxnSpPr>
        <p:spPr>
          <a:xfrm>
            <a:off x="9301786" y="5463645"/>
            <a:ext cx="18696" cy="496238"/>
          </a:xfrm>
          <a:prstGeom prst="straightConnector1">
            <a:avLst/>
          </a:prstGeom>
          <a:noFill/>
          <a:ln cap="flat" cmpd="sng" w="9525">
            <a:solidFill>
              <a:schemeClr val="accent1"/>
            </a:solidFill>
            <a:prstDash val="solid"/>
            <a:miter lim="800000"/>
            <a:headEnd len="sm" w="sm" type="none"/>
            <a:tailEnd len="sm" w="sm" type="none"/>
          </a:ln>
        </p:spPr>
      </p:cxnSp>
      <p:cxnSp>
        <p:nvCxnSpPr>
          <p:cNvPr id="119" name="Google Shape;119;p1"/>
          <p:cNvCxnSpPr/>
          <p:nvPr/>
        </p:nvCxnSpPr>
        <p:spPr>
          <a:xfrm>
            <a:off x="10016804" y="1993995"/>
            <a:ext cx="431210" cy="0"/>
          </a:xfrm>
          <a:prstGeom prst="straightConnector1">
            <a:avLst/>
          </a:prstGeom>
          <a:noFill/>
          <a:ln cap="flat" cmpd="sng" w="9525">
            <a:solidFill>
              <a:schemeClr val="accent1"/>
            </a:solidFill>
            <a:prstDash val="solid"/>
            <a:miter lim="800000"/>
            <a:headEnd len="sm" w="sm" type="none"/>
            <a:tailEnd len="sm" w="sm" type="none"/>
          </a:ln>
        </p:spPr>
      </p:cxnSp>
      <p:cxnSp>
        <p:nvCxnSpPr>
          <p:cNvPr id="120" name="Google Shape;120;p1"/>
          <p:cNvCxnSpPr/>
          <p:nvPr/>
        </p:nvCxnSpPr>
        <p:spPr>
          <a:xfrm>
            <a:off x="9118173" y="5621115"/>
            <a:ext cx="431210" cy="0"/>
          </a:xfrm>
          <a:prstGeom prst="straightConnector1">
            <a:avLst/>
          </a:prstGeom>
          <a:noFill/>
          <a:ln cap="flat" cmpd="sng" w="9525">
            <a:solidFill>
              <a:schemeClr val="accent1"/>
            </a:solidFill>
            <a:prstDash val="solid"/>
            <a:miter lim="800000"/>
            <a:headEnd len="sm" w="sm" type="none"/>
            <a:tailEnd len="sm" w="sm" type="none"/>
          </a:ln>
        </p:spPr>
      </p:cxnSp>
      <p:cxnSp>
        <p:nvCxnSpPr>
          <p:cNvPr id="121" name="Google Shape;121;p1"/>
          <p:cNvCxnSpPr/>
          <p:nvPr/>
        </p:nvCxnSpPr>
        <p:spPr>
          <a:xfrm>
            <a:off x="9918987" y="3529605"/>
            <a:ext cx="431210" cy="0"/>
          </a:xfrm>
          <a:prstGeom prst="straightConnector1">
            <a:avLst/>
          </a:prstGeom>
          <a:noFill/>
          <a:ln cap="flat" cmpd="sng" w="9525">
            <a:solidFill>
              <a:schemeClr val="accent1"/>
            </a:solidFill>
            <a:prstDash val="solid"/>
            <a:miter lim="800000"/>
            <a:headEnd len="sm" w="sm" type="none"/>
            <a:tailEnd len="sm" w="sm" type="none"/>
          </a:ln>
        </p:spPr>
      </p:cxnSp>
      <p:cxnSp>
        <p:nvCxnSpPr>
          <p:cNvPr id="122" name="Google Shape;122;p1"/>
          <p:cNvCxnSpPr/>
          <p:nvPr/>
        </p:nvCxnSpPr>
        <p:spPr>
          <a:xfrm flipH="1">
            <a:off x="10016804" y="2378972"/>
            <a:ext cx="234301" cy="87831"/>
          </a:xfrm>
          <a:prstGeom prst="straightConnector1">
            <a:avLst/>
          </a:prstGeom>
          <a:noFill/>
          <a:ln cap="flat" cmpd="sng" w="9525">
            <a:solidFill>
              <a:schemeClr val="accent1"/>
            </a:solidFill>
            <a:prstDash val="solid"/>
            <a:miter lim="800000"/>
            <a:headEnd len="sm" w="sm" type="none"/>
            <a:tailEnd len="sm" w="sm" type="none"/>
          </a:ln>
        </p:spPr>
      </p:cxnSp>
      <p:cxnSp>
        <p:nvCxnSpPr>
          <p:cNvPr id="123" name="Google Shape;123;p1"/>
          <p:cNvCxnSpPr/>
          <p:nvPr/>
        </p:nvCxnSpPr>
        <p:spPr>
          <a:xfrm flipH="1">
            <a:off x="9923811" y="3898365"/>
            <a:ext cx="234301" cy="87831"/>
          </a:xfrm>
          <a:prstGeom prst="straightConnector1">
            <a:avLst/>
          </a:prstGeom>
          <a:noFill/>
          <a:ln cap="flat" cmpd="sng" w="9525">
            <a:solidFill>
              <a:schemeClr val="accent1"/>
            </a:solidFill>
            <a:prstDash val="solid"/>
            <a:miter lim="800000"/>
            <a:headEnd len="sm" w="sm" type="none"/>
            <a:tailEnd len="sm" w="sm" type="none"/>
          </a:ln>
        </p:spPr>
      </p:cxnSp>
      <p:cxnSp>
        <p:nvCxnSpPr>
          <p:cNvPr id="124" name="Google Shape;124;p1"/>
          <p:cNvCxnSpPr/>
          <p:nvPr/>
        </p:nvCxnSpPr>
        <p:spPr>
          <a:xfrm flipH="1">
            <a:off x="10321604" y="2683772"/>
            <a:ext cx="234301" cy="87831"/>
          </a:xfrm>
          <a:prstGeom prst="straightConnector1">
            <a:avLst/>
          </a:prstGeom>
          <a:noFill/>
          <a:ln cap="flat" cmpd="sng" w="9525">
            <a:solidFill>
              <a:schemeClr val="accent1"/>
            </a:solidFill>
            <a:prstDash val="solid"/>
            <a:miter lim="800000"/>
            <a:headEnd len="sm" w="sm" type="none"/>
            <a:tailEnd len="sm" w="sm" type="none"/>
          </a:ln>
        </p:spPr>
      </p:cxnSp>
      <p:cxnSp>
        <p:nvCxnSpPr>
          <p:cNvPr id="125" name="Google Shape;125;p1"/>
          <p:cNvCxnSpPr/>
          <p:nvPr/>
        </p:nvCxnSpPr>
        <p:spPr>
          <a:xfrm flipH="1">
            <a:off x="9081507" y="5958876"/>
            <a:ext cx="234301" cy="87831"/>
          </a:xfrm>
          <a:prstGeom prst="straightConnector1">
            <a:avLst/>
          </a:prstGeom>
          <a:noFill/>
          <a:ln cap="flat" cmpd="sng" w="9525">
            <a:solidFill>
              <a:schemeClr val="accent1"/>
            </a:solidFill>
            <a:prstDash val="solid"/>
            <a:miter lim="800000"/>
            <a:headEnd len="sm" w="sm" type="none"/>
            <a:tailEnd len="sm" w="sm" type="none"/>
          </a:ln>
        </p:spPr>
      </p:cxnSp>
      <p:cxnSp>
        <p:nvCxnSpPr>
          <p:cNvPr id="126" name="Google Shape;126;p1"/>
          <p:cNvCxnSpPr/>
          <p:nvPr/>
        </p:nvCxnSpPr>
        <p:spPr>
          <a:xfrm>
            <a:off x="10251105" y="2385649"/>
            <a:ext cx="196909" cy="104584"/>
          </a:xfrm>
          <a:prstGeom prst="straightConnector1">
            <a:avLst/>
          </a:prstGeom>
          <a:noFill/>
          <a:ln cap="flat" cmpd="sng" w="9525">
            <a:solidFill>
              <a:schemeClr val="accent1"/>
            </a:solidFill>
            <a:prstDash val="solid"/>
            <a:miter lim="800000"/>
            <a:headEnd len="sm" w="sm" type="none"/>
            <a:tailEnd len="sm" w="sm" type="none"/>
          </a:ln>
        </p:spPr>
      </p:cxnSp>
      <p:cxnSp>
        <p:nvCxnSpPr>
          <p:cNvPr id="127" name="Google Shape;127;p1"/>
          <p:cNvCxnSpPr/>
          <p:nvPr/>
        </p:nvCxnSpPr>
        <p:spPr>
          <a:xfrm>
            <a:off x="9314187" y="5955880"/>
            <a:ext cx="196909" cy="104584"/>
          </a:xfrm>
          <a:prstGeom prst="straightConnector1">
            <a:avLst/>
          </a:prstGeom>
          <a:noFill/>
          <a:ln cap="flat" cmpd="sng" w="9525">
            <a:solidFill>
              <a:schemeClr val="accent1"/>
            </a:solidFill>
            <a:prstDash val="solid"/>
            <a:miter lim="800000"/>
            <a:headEnd len="sm" w="sm" type="none"/>
            <a:tailEnd len="sm" w="sm" type="none"/>
          </a:ln>
        </p:spPr>
      </p:cxnSp>
      <p:cxnSp>
        <p:nvCxnSpPr>
          <p:cNvPr id="128" name="Google Shape;128;p1"/>
          <p:cNvCxnSpPr/>
          <p:nvPr/>
        </p:nvCxnSpPr>
        <p:spPr>
          <a:xfrm>
            <a:off x="10152650" y="3914102"/>
            <a:ext cx="196909" cy="10458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838200" y="596684"/>
            <a:ext cx="10515600" cy="511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b="1" lang="en-US" sz="3200"/>
              <a:t>System Interface Table</a:t>
            </a:r>
            <a:br>
              <a:rPr lang="en-US" sz="3200"/>
            </a:br>
            <a:endParaRPr sz="3200"/>
          </a:p>
        </p:txBody>
      </p:sp>
      <p:graphicFrame>
        <p:nvGraphicFramePr>
          <p:cNvPr id="134" name="Google Shape;134;p2"/>
          <p:cNvGraphicFramePr/>
          <p:nvPr/>
        </p:nvGraphicFramePr>
        <p:xfrm>
          <a:off x="838200" y="996466"/>
          <a:ext cx="3000000" cy="3000000"/>
        </p:xfrm>
        <a:graphic>
          <a:graphicData uri="http://schemas.openxmlformats.org/drawingml/2006/table">
            <a:tbl>
              <a:tblPr bandRow="1" firstRow="1">
                <a:noFill/>
                <a:tableStyleId>{0B699EC3-03D8-4DE0-9B64-FC32A0AF0136}</a:tableStyleId>
              </a:tblPr>
              <a:tblGrid>
                <a:gridCol w="650925"/>
                <a:gridCol w="1910575"/>
                <a:gridCol w="1305175"/>
                <a:gridCol w="1480250"/>
                <a:gridCol w="1193375"/>
                <a:gridCol w="3975300"/>
              </a:tblGrid>
              <a:tr h="351875">
                <a:tc>
                  <a:txBody>
                    <a:bodyPr/>
                    <a:lstStyle/>
                    <a:p>
                      <a:pPr indent="0" lvl="0" marL="0" marR="0" rtl="0" algn="l">
                        <a:spcBef>
                          <a:spcPts val="0"/>
                        </a:spcBef>
                        <a:spcAft>
                          <a:spcPts val="0"/>
                        </a:spcAft>
                        <a:buNone/>
                      </a:pPr>
                      <a:r>
                        <a:rPr lang="en-US" sz="1400" u="none" cap="none" strike="noStrike">
                          <a:latin typeface="Calibri"/>
                          <a:ea typeface="Calibri"/>
                          <a:cs typeface="Calibri"/>
                          <a:sym typeface="Calibri"/>
                        </a:rPr>
                        <a:t>No</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Description</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Source</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Target</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Frequency</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Validation</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alibri"/>
                          <a:ea typeface="Calibri"/>
                          <a:cs typeface="Calibri"/>
                          <a:sym typeface="Calibri"/>
                        </a:rPr>
                        <a:t>1</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Payment Methods</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Processing payments</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United Tune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Real-time</a:t>
                      </a:r>
                      <a:endParaRPr/>
                    </a:p>
                    <a:p>
                      <a:pPr indent="0" lvl="0" marL="0" marR="0" rtl="0" algn="l">
                        <a:spcBef>
                          <a:spcPts val="0"/>
                        </a:spcBef>
                        <a:spcAft>
                          <a:spcPts val="0"/>
                        </a:spcAft>
                        <a:buNone/>
                      </a:pPr>
                      <a:r>
                        <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a:t>Total price of services chosen by the user will be matched to the sum  of all individual  services chosen and will be displayed on one side of the screen.</a:t>
                      </a:r>
                      <a:endParaRPr/>
                    </a:p>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alibri"/>
                          <a:ea typeface="Calibri"/>
                          <a:cs typeface="Calibri"/>
                          <a:sym typeface="Calibri"/>
                        </a:rPr>
                        <a:t>2</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Displaying Ads</a:t>
                      </a:r>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United Tune</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Social Media </a:t>
                      </a:r>
                      <a:endParaRPr/>
                    </a:p>
                    <a:p>
                      <a:pPr indent="0" lvl="0" marL="0" rtl="0" algn="l">
                        <a:spcBef>
                          <a:spcPts val="0"/>
                        </a:spcBef>
                        <a:spcAft>
                          <a:spcPts val="0"/>
                        </a:spcAft>
                        <a:buClr>
                          <a:schemeClr val="dk1"/>
                        </a:buClr>
                        <a:buFont typeface="Arial"/>
                        <a:buNone/>
                      </a:pPr>
                      <a:r>
                        <a:rPr lang="en-US"/>
                        <a:t>Partners</a:t>
                      </a:r>
                      <a:endParaRPr/>
                    </a:p>
                    <a:p>
                      <a:pPr indent="0" lvl="0" marL="0" marR="0" rtl="0" algn="l">
                        <a:spcBef>
                          <a:spcPts val="0"/>
                        </a:spcBef>
                        <a:spcAft>
                          <a:spcPts val="0"/>
                        </a:spcAft>
                        <a:buNone/>
                      </a:pPr>
                      <a:r>
                        <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Real-time</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Ads will be displayed on the screen while the user is  using our website.</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alibri"/>
                          <a:ea typeface="Calibri"/>
                          <a:cs typeface="Calibri"/>
                          <a:sym typeface="Calibri"/>
                        </a:rPr>
                        <a:t>3</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Organizing of events</a:t>
                      </a:r>
                      <a:endParaRPr/>
                    </a:p>
                    <a:p>
                      <a:pPr indent="0" lvl="0" marL="0" marR="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United Tune</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t>Event </a:t>
                      </a:r>
                      <a:endParaRPr/>
                    </a:p>
                    <a:p>
                      <a:pPr indent="0" lvl="0" marL="0" rtl="0" algn="l">
                        <a:spcBef>
                          <a:spcPts val="0"/>
                        </a:spcBef>
                        <a:spcAft>
                          <a:spcPts val="0"/>
                        </a:spcAft>
                        <a:buClr>
                          <a:schemeClr val="dk1"/>
                        </a:buClr>
                        <a:buFont typeface="Arial"/>
                        <a:buNone/>
                      </a:pPr>
                      <a:r>
                        <a:rPr lang="en-US"/>
                        <a:t>Management </a:t>
                      </a:r>
                      <a:endParaRPr/>
                    </a:p>
                    <a:p>
                      <a:pPr indent="0" lvl="0" marL="0" rtl="0" algn="l">
                        <a:spcBef>
                          <a:spcPts val="0"/>
                        </a:spcBef>
                        <a:spcAft>
                          <a:spcPts val="0"/>
                        </a:spcAft>
                        <a:buClr>
                          <a:schemeClr val="dk1"/>
                        </a:buClr>
                        <a:buFont typeface="Arial"/>
                        <a:buNone/>
                      </a:pPr>
                      <a:r>
                        <a:rPr lang="en-US"/>
                        <a:t>agencies</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Real-time </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a:t>Availability of venue </a:t>
                      </a:r>
                      <a:r>
                        <a:rPr lang="en-US"/>
                        <a:t>information</a:t>
                      </a:r>
                      <a:r>
                        <a:rPr lang="en-US"/>
                        <a:t> is matched accordingly on the venue website.</a:t>
                      </a:r>
                      <a:endParaRPr/>
                    </a:p>
                    <a:p>
                      <a:pPr indent="0" lvl="0" marL="0" marR="0" rtl="0" algn="l">
                        <a:spcBef>
                          <a:spcPts val="0"/>
                        </a:spcBef>
                        <a:spcAft>
                          <a:spcPts val="0"/>
                        </a:spcAft>
                        <a:buNone/>
                      </a:pPr>
                      <a:r>
                        <a:t/>
                      </a:r>
                      <a:endParaRPr b="0" i="0" sz="14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400">
                        <a:latin typeface="Calibri"/>
                        <a:ea typeface="Calibri"/>
                        <a:cs typeface="Calibri"/>
                        <a:sym typeface="Calibri"/>
                      </a:endParaRPr>
                    </a:p>
                  </a:txBody>
                  <a:tcPr marT="45725" marB="45725" marR="68575" marL="68575"/>
                </a:tc>
              </a:tr>
              <a:tr h="370850">
                <a:tc>
                  <a:txBody>
                    <a:bodyPr/>
                    <a:lstStyle/>
                    <a:p>
                      <a:pPr indent="0" lvl="0" marL="0" marR="0" rtl="0" algn="l">
                        <a:spcBef>
                          <a:spcPts val="0"/>
                        </a:spcBef>
                        <a:spcAft>
                          <a:spcPts val="0"/>
                        </a:spcAft>
                        <a:buNone/>
                      </a:pPr>
                      <a:r>
                        <a:rPr lang="en-US" sz="1400">
                          <a:latin typeface="Calibri"/>
                          <a:ea typeface="Calibri"/>
                          <a:cs typeface="Calibri"/>
                          <a:sym typeface="Calibri"/>
                        </a:rPr>
                        <a:t>4</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Providing Service </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agreements</a:t>
                      </a:r>
                      <a:r>
                        <a:rPr lang="en-US"/>
                        <a:t>,</a:t>
                      </a:r>
                      <a:r>
                        <a:rPr b="0" i="0" lang="en-US" sz="1400">
                          <a:solidFill>
                            <a:schemeClr val="dk1"/>
                          </a:solidFill>
                          <a:latin typeface="Calibri"/>
                          <a:ea typeface="Calibri"/>
                          <a:cs typeface="Calibri"/>
                          <a:sym typeface="Calibri"/>
                        </a:rPr>
                        <a:t>trademarks and copyrights</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Law Firm</a:t>
                      </a:r>
                      <a:endParaRPr sz="14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US" sz="1400">
                          <a:latin typeface="Calibri"/>
                          <a:ea typeface="Calibri"/>
                          <a:cs typeface="Calibri"/>
                          <a:sym typeface="Calibri"/>
                        </a:rPr>
                        <a:t>United Tune</a:t>
                      </a:r>
                      <a:endParaRPr/>
                    </a:p>
                    <a:p>
                      <a:pPr indent="0" lvl="0" marL="0" marR="0" rtl="0" algn="l">
                        <a:spcBef>
                          <a:spcPts val="0"/>
                        </a:spcBef>
                        <a:spcAft>
                          <a:spcPts val="0"/>
                        </a:spcAft>
                        <a:buNone/>
                      </a:pPr>
                      <a:r>
                        <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400">
                          <a:latin typeface="Calibri"/>
                          <a:ea typeface="Calibri"/>
                          <a:cs typeface="Calibri"/>
                          <a:sym typeface="Calibri"/>
                        </a:rPr>
                        <a:t>Real-time</a:t>
                      </a:r>
                      <a:endParaRPr/>
                    </a:p>
                  </a:txBody>
                  <a:tcPr marT="45725" marB="45725" marR="91450" marL="91450"/>
                </a:tc>
                <a:tc>
                  <a:txBody>
                    <a:bodyPr/>
                    <a:lstStyle/>
                    <a:p>
                      <a:pPr indent="0" lvl="0" marL="0" marR="0" rtl="0" algn="l">
                        <a:spcBef>
                          <a:spcPts val="0"/>
                        </a:spcBef>
                        <a:spcAft>
                          <a:spcPts val="0"/>
                        </a:spcAft>
                        <a:buNone/>
                      </a:pPr>
                      <a:r>
                        <a:rPr lang="en-US"/>
                        <a:t>The copyright information of the song matches the needs of the musician and is updated in real time.The user's right of using purchased products such as concert tickets  matches the ticket purchase notice.</a:t>
                      </a:r>
                      <a:endParaRPr/>
                    </a:p>
                    <a:p>
                      <a:pPr indent="0" lvl="0" marL="0" marR="0" rtl="0" algn="l">
                        <a:spcBef>
                          <a:spcPts val="0"/>
                        </a:spcBef>
                        <a:spcAft>
                          <a:spcPts val="0"/>
                        </a:spcAft>
                        <a:buNone/>
                      </a:pPr>
                      <a:br>
                        <a:rPr lang="en-US" sz="1400">
                          <a:latin typeface="Calibri"/>
                          <a:ea typeface="Calibri"/>
                          <a:cs typeface="Calibri"/>
                          <a:sym typeface="Calibri"/>
                        </a:rPr>
                      </a:br>
                      <a:endParaRPr sz="1400">
                        <a:latin typeface="Calibri"/>
                        <a:ea typeface="Calibri"/>
                        <a:cs typeface="Calibri"/>
                        <a:sym typeface="Calibri"/>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2021-02-18T15:34:52Z</dcterms:created>
  <dc:creator>Varre, Mr. Yashwanth</dc:creator>
</cp:coreProperties>
</file>