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95" r:id="rId3"/>
    <p:sldId id="297" r:id="rId4"/>
    <p:sldId id="298" r:id="rId5"/>
    <p:sldId id="299" r:id="rId6"/>
    <p:sldId id="314" r:id="rId7"/>
    <p:sldId id="300" r:id="rId8"/>
    <p:sldId id="313" r:id="rId9"/>
    <p:sldId id="301" r:id="rId10"/>
    <p:sldId id="302" r:id="rId11"/>
    <p:sldId id="311" r:id="rId12"/>
    <p:sldId id="303" r:id="rId13"/>
    <p:sldId id="312" r:id="rId14"/>
    <p:sldId id="304" r:id="rId15"/>
    <p:sldId id="308" r:id="rId16"/>
    <p:sldId id="31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
      <p:font typeface="Inria Serif" panose="020B0604020202020204" charset="0"/>
      <p:regular r:id="rId24"/>
      <p:bold r:id="rId25"/>
      <p:italic r:id="rId26"/>
      <p:boldItalic r:id="rId27"/>
    </p:embeddedFont>
    <p:embeddedFont>
      <p:font typeface="Inria Serif Light" panose="020B0604020202020204" charset="0"/>
      <p:regular r:id="rId28"/>
      <p:bold r:id="rId29"/>
      <p:italic r:id="rId30"/>
      <p:boldItalic r:id="rId31"/>
    </p:embeddedFont>
    <p:embeddedFont>
      <p:font typeface="Playfair Display Regular"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 Deshmukh" initials="AD" lastIdx="1" clrIdx="0">
    <p:extLst>
      <p:ext uri="{19B8F6BF-5375-455C-9EA6-DF929625EA0E}">
        <p15:presenceInfo xmlns:p15="http://schemas.microsoft.com/office/powerpoint/2012/main" userId="9c3161ee1ad521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6DF28-2150-43F1-838E-3EFDFE06A0C1}">
  <a:tblStyle styleId="{2146DF28-2150-43F1-838E-3EFDFE06A0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B1EE3E-A275-4247-A9CC-9BE1B03F3C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5" d="100"/>
          <a:sy n="85"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743A6-E7B6-487D-B45F-C540EA79C933}"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US"/>
        </a:p>
      </dgm:t>
    </dgm:pt>
    <dgm:pt modelId="{AD7BB893-6707-4156-AE4A-4AF7736E08C4}">
      <dgm:prSet phldrT="[Text]"/>
      <dgm:spPr/>
      <dgm:t>
        <a:bodyPr/>
        <a:lstStyle/>
        <a:p>
          <a:r>
            <a:rPr lang="en-US" dirty="0"/>
            <a:t>Collection of Data	</a:t>
          </a:r>
        </a:p>
      </dgm:t>
    </dgm:pt>
    <dgm:pt modelId="{82F4B56F-0C48-4C1E-A32C-3A98C7AE0D16}" type="parTrans" cxnId="{43157493-9F63-4B7C-8E21-2C7C7546F2B3}">
      <dgm:prSet/>
      <dgm:spPr/>
      <dgm:t>
        <a:bodyPr/>
        <a:lstStyle/>
        <a:p>
          <a:endParaRPr lang="en-US"/>
        </a:p>
      </dgm:t>
    </dgm:pt>
    <dgm:pt modelId="{6C6BBD0E-0678-4017-A9A1-0AE71CBC3451}" type="sibTrans" cxnId="{43157493-9F63-4B7C-8E21-2C7C7546F2B3}">
      <dgm:prSet/>
      <dgm:spPr/>
      <dgm:t>
        <a:bodyPr/>
        <a:lstStyle/>
        <a:p>
          <a:endParaRPr lang="en-US"/>
        </a:p>
      </dgm:t>
    </dgm:pt>
    <dgm:pt modelId="{4BE9520C-8C6B-4548-983D-52793B10C92D}">
      <dgm:prSet phldrT="[Text]"/>
      <dgm:spPr/>
      <dgm:t>
        <a:bodyPr/>
        <a:lstStyle/>
        <a:p>
          <a:r>
            <a:rPr lang="en-US" dirty="0"/>
            <a:t>Analyzing Data</a:t>
          </a:r>
        </a:p>
      </dgm:t>
    </dgm:pt>
    <dgm:pt modelId="{86F9C241-EFE0-4827-A630-555DCAE79DCC}" type="parTrans" cxnId="{E82B21B5-8234-46B5-885A-63A342679492}">
      <dgm:prSet/>
      <dgm:spPr/>
      <dgm:t>
        <a:bodyPr/>
        <a:lstStyle/>
        <a:p>
          <a:endParaRPr lang="en-US"/>
        </a:p>
      </dgm:t>
    </dgm:pt>
    <dgm:pt modelId="{5F4CF6CA-7601-494E-94E2-66AE8BD0ED44}" type="sibTrans" cxnId="{E82B21B5-8234-46B5-885A-63A342679492}">
      <dgm:prSet/>
      <dgm:spPr/>
      <dgm:t>
        <a:bodyPr/>
        <a:lstStyle/>
        <a:p>
          <a:endParaRPr lang="en-US"/>
        </a:p>
      </dgm:t>
    </dgm:pt>
    <dgm:pt modelId="{DC4B476B-6EF9-42FE-9578-9A8DF0F79B7F}">
      <dgm:prSet phldrT="[Text]"/>
      <dgm:spPr/>
      <dgm:t>
        <a:bodyPr/>
        <a:lstStyle/>
        <a:p>
          <a:r>
            <a:rPr lang="en-US" dirty="0"/>
            <a:t>Data Wrangling</a:t>
          </a:r>
        </a:p>
      </dgm:t>
    </dgm:pt>
    <dgm:pt modelId="{93F38730-85F8-4530-AFE3-EC3FB7D52703}" type="parTrans" cxnId="{84984BF2-5578-4769-A236-9A8EF492F4D8}">
      <dgm:prSet/>
      <dgm:spPr/>
      <dgm:t>
        <a:bodyPr/>
        <a:lstStyle/>
        <a:p>
          <a:endParaRPr lang="en-US"/>
        </a:p>
      </dgm:t>
    </dgm:pt>
    <dgm:pt modelId="{A4338E14-C2DB-4AFE-8EB5-E805E4DF178D}" type="sibTrans" cxnId="{84984BF2-5578-4769-A236-9A8EF492F4D8}">
      <dgm:prSet/>
      <dgm:spPr/>
      <dgm:t>
        <a:bodyPr/>
        <a:lstStyle/>
        <a:p>
          <a:endParaRPr lang="en-US"/>
        </a:p>
      </dgm:t>
    </dgm:pt>
    <dgm:pt modelId="{FF3FE950-A482-4DAC-B0AC-151F531F91DF}">
      <dgm:prSet phldrT="[Text]"/>
      <dgm:spPr/>
      <dgm:t>
        <a:bodyPr/>
        <a:lstStyle/>
        <a:p>
          <a:r>
            <a:rPr lang="en-US" dirty="0"/>
            <a:t>Train and Test</a:t>
          </a:r>
        </a:p>
      </dgm:t>
    </dgm:pt>
    <dgm:pt modelId="{BECE88B2-2C3F-49EF-B3A0-AABC1B5906A1}" type="parTrans" cxnId="{F1C7F215-F48A-43FC-8C63-D15D64FC0BDB}">
      <dgm:prSet/>
      <dgm:spPr/>
      <dgm:t>
        <a:bodyPr/>
        <a:lstStyle/>
        <a:p>
          <a:endParaRPr lang="en-US"/>
        </a:p>
      </dgm:t>
    </dgm:pt>
    <dgm:pt modelId="{69384914-1075-4866-971C-796C25F4EB71}" type="sibTrans" cxnId="{F1C7F215-F48A-43FC-8C63-D15D64FC0BDB}">
      <dgm:prSet/>
      <dgm:spPr/>
      <dgm:t>
        <a:bodyPr/>
        <a:lstStyle/>
        <a:p>
          <a:endParaRPr lang="en-US"/>
        </a:p>
      </dgm:t>
    </dgm:pt>
    <dgm:pt modelId="{7ABD81CD-424B-43DE-BED4-09C456AD502F}">
      <dgm:prSet phldrT="[Text]"/>
      <dgm:spPr/>
      <dgm:t>
        <a:bodyPr/>
        <a:lstStyle/>
        <a:p>
          <a:r>
            <a:rPr lang="en-US" dirty="0"/>
            <a:t>Accuracy</a:t>
          </a:r>
        </a:p>
      </dgm:t>
    </dgm:pt>
    <dgm:pt modelId="{92D32B80-47CB-4283-A112-3CA279476072}" type="parTrans" cxnId="{39AE3F93-2588-4B3C-A0AC-39C4E9885058}">
      <dgm:prSet/>
      <dgm:spPr/>
      <dgm:t>
        <a:bodyPr/>
        <a:lstStyle/>
        <a:p>
          <a:endParaRPr lang="en-US"/>
        </a:p>
      </dgm:t>
    </dgm:pt>
    <dgm:pt modelId="{7B184EBA-8C87-4F07-9A6D-488027C892D8}" type="sibTrans" cxnId="{39AE3F93-2588-4B3C-A0AC-39C4E9885058}">
      <dgm:prSet/>
      <dgm:spPr/>
      <dgm:t>
        <a:bodyPr/>
        <a:lstStyle/>
        <a:p>
          <a:endParaRPr lang="en-US"/>
        </a:p>
      </dgm:t>
    </dgm:pt>
    <dgm:pt modelId="{F7A8A866-B705-47A8-B784-580E65458897}">
      <dgm:prSet phldrT="[Text]"/>
      <dgm:spPr/>
      <dgm:t>
        <a:bodyPr/>
        <a:lstStyle/>
        <a:p>
          <a:r>
            <a:rPr lang="en-US" dirty="0"/>
            <a:t>Confusion Matrix</a:t>
          </a:r>
        </a:p>
      </dgm:t>
    </dgm:pt>
    <dgm:pt modelId="{AC336CF6-3182-4BC5-BCF7-C83BCC511FCD}" type="parTrans" cxnId="{5798B6C6-E34A-4FA4-8BA2-235224C4E958}">
      <dgm:prSet/>
      <dgm:spPr/>
      <dgm:t>
        <a:bodyPr/>
        <a:lstStyle/>
        <a:p>
          <a:endParaRPr lang="en-US"/>
        </a:p>
      </dgm:t>
    </dgm:pt>
    <dgm:pt modelId="{2680B6B4-84EF-4BD8-AF1A-CC4B45FAB04A}" type="sibTrans" cxnId="{5798B6C6-E34A-4FA4-8BA2-235224C4E958}">
      <dgm:prSet/>
      <dgm:spPr/>
      <dgm:t>
        <a:bodyPr/>
        <a:lstStyle/>
        <a:p>
          <a:endParaRPr lang="en-US"/>
        </a:p>
      </dgm:t>
    </dgm:pt>
    <dgm:pt modelId="{D17291DD-AD24-44D0-8022-93DF66FB0C91}">
      <dgm:prSet phldrT="[Text]"/>
      <dgm:spPr/>
      <dgm:t>
        <a:bodyPr/>
        <a:lstStyle/>
        <a:p>
          <a:r>
            <a:rPr lang="en-US" dirty="0"/>
            <a:t>Sensitivity</a:t>
          </a:r>
        </a:p>
        <a:p>
          <a:r>
            <a:rPr lang="en-US" dirty="0"/>
            <a:t>Specificity</a:t>
          </a:r>
        </a:p>
      </dgm:t>
    </dgm:pt>
    <dgm:pt modelId="{9EB93D2F-7F19-4E4C-B223-51BF4DB5CE7B}" type="parTrans" cxnId="{2BD4D507-89C3-4D55-A398-0EF8A5FA9C0E}">
      <dgm:prSet/>
      <dgm:spPr/>
      <dgm:t>
        <a:bodyPr/>
        <a:lstStyle/>
        <a:p>
          <a:endParaRPr lang="en-US"/>
        </a:p>
      </dgm:t>
    </dgm:pt>
    <dgm:pt modelId="{CEE91D94-A591-4360-B3D1-BD3F7C766D74}" type="sibTrans" cxnId="{2BD4D507-89C3-4D55-A398-0EF8A5FA9C0E}">
      <dgm:prSet/>
      <dgm:spPr/>
      <dgm:t>
        <a:bodyPr/>
        <a:lstStyle/>
        <a:p>
          <a:endParaRPr lang="en-US"/>
        </a:p>
      </dgm:t>
    </dgm:pt>
    <dgm:pt modelId="{3E56C65F-26CC-4212-84CF-B68BAE1ECA99}">
      <dgm:prSet phldrT="[Text]"/>
      <dgm:spPr/>
      <dgm:t>
        <a:bodyPr/>
        <a:lstStyle/>
        <a:p>
          <a:r>
            <a:rPr lang="en-US" dirty="0"/>
            <a:t>Roc curve</a:t>
          </a:r>
        </a:p>
      </dgm:t>
    </dgm:pt>
    <dgm:pt modelId="{43276D1F-ED79-483F-A269-919A19DD0594}" type="parTrans" cxnId="{D8BB17E2-C42F-49B3-AB69-33F4C6153659}">
      <dgm:prSet/>
      <dgm:spPr/>
      <dgm:t>
        <a:bodyPr/>
        <a:lstStyle/>
        <a:p>
          <a:endParaRPr lang="en-US"/>
        </a:p>
      </dgm:t>
    </dgm:pt>
    <dgm:pt modelId="{1D9ADEEF-CAE0-485A-8F83-1D070560B94B}" type="sibTrans" cxnId="{D8BB17E2-C42F-49B3-AB69-33F4C6153659}">
      <dgm:prSet/>
      <dgm:spPr/>
      <dgm:t>
        <a:bodyPr/>
        <a:lstStyle/>
        <a:p>
          <a:endParaRPr lang="en-US"/>
        </a:p>
      </dgm:t>
    </dgm:pt>
    <dgm:pt modelId="{EE415ADF-B596-4778-AB00-BBED77D00690}">
      <dgm:prSet phldrT="[Text]"/>
      <dgm:spPr/>
      <dgm:t>
        <a:bodyPr/>
        <a:lstStyle/>
        <a:p>
          <a:r>
            <a:rPr lang="en-US" dirty="0"/>
            <a:t>Comparison</a:t>
          </a:r>
        </a:p>
      </dgm:t>
    </dgm:pt>
    <dgm:pt modelId="{AC85CF33-7D46-496E-B293-6771093E4764}" type="parTrans" cxnId="{4E88E705-DE61-4106-818A-F527CE56664B}">
      <dgm:prSet/>
      <dgm:spPr/>
      <dgm:t>
        <a:bodyPr/>
        <a:lstStyle/>
        <a:p>
          <a:endParaRPr lang="en-US"/>
        </a:p>
      </dgm:t>
    </dgm:pt>
    <dgm:pt modelId="{55E6521D-446C-4D0C-A5D3-1CA4981B7CCC}" type="sibTrans" cxnId="{4E88E705-DE61-4106-818A-F527CE56664B}">
      <dgm:prSet/>
      <dgm:spPr/>
      <dgm:t>
        <a:bodyPr/>
        <a:lstStyle/>
        <a:p>
          <a:endParaRPr lang="en-US"/>
        </a:p>
      </dgm:t>
    </dgm:pt>
    <dgm:pt modelId="{3438C87A-C94E-458C-AEDB-15338E126195}" type="pres">
      <dgm:prSet presAssocID="{FCD743A6-E7B6-487D-B45F-C540EA79C933}" presName="Name0" presStyleCnt="0">
        <dgm:presLayoutVars>
          <dgm:dir/>
          <dgm:resizeHandles/>
        </dgm:presLayoutVars>
      </dgm:prSet>
      <dgm:spPr/>
    </dgm:pt>
    <dgm:pt modelId="{938FDE85-BD0C-4EDB-852E-A3AED33CFEA3}" type="pres">
      <dgm:prSet presAssocID="{AD7BB893-6707-4156-AE4A-4AF7736E08C4}" presName="compNode" presStyleCnt="0"/>
      <dgm:spPr/>
    </dgm:pt>
    <dgm:pt modelId="{1F19D7F2-61BB-4CA8-9897-412A427CF283}" type="pres">
      <dgm:prSet presAssocID="{AD7BB893-6707-4156-AE4A-4AF7736E08C4}" presName="dummyConnPt" presStyleCnt="0"/>
      <dgm:spPr/>
    </dgm:pt>
    <dgm:pt modelId="{638F4B48-953F-454B-9F2A-42E7D14B6D91}" type="pres">
      <dgm:prSet presAssocID="{AD7BB893-6707-4156-AE4A-4AF7736E08C4}" presName="node" presStyleLbl="node1" presStyleIdx="0" presStyleCnt="9">
        <dgm:presLayoutVars>
          <dgm:bulletEnabled val="1"/>
        </dgm:presLayoutVars>
      </dgm:prSet>
      <dgm:spPr/>
    </dgm:pt>
    <dgm:pt modelId="{390759A5-E75B-4D14-A68B-AC4ED7DE4C7E}" type="pres">
      <dgm:prSet presAssocID="{6C6BBD0E-0678-4017-A9A1-0AE71CBC3451}" presName="sibTrans" presStyleLbl="bgSibTrans2D1" presStyleIdx="0" presStyleCnt="8"/>
      <dgm:spPr/>
    </dgm:pt>
    <dgm:pt modelId="{A5AF10E2-4313-40E9-B4CE-1B8F49311A96}" type="pres">
      <dgm:prSet presAssocID="{4BE9520C-8C6B-4548-983D-52793B10C92D}" presName="compNode" presStyleCnt="0"/>
      <dgm:spPr/>
    </dgm:pt>
    <dgm:pt modelId="{CFFD6E29-0B3C-4633-8774-F6A762D1D16F}" type="pres">
      <dgm:prSet presAssocID="{4BE9520C-8C6B-4548-983D-52793B10C92D}" presName="dummyConnPt" presStyleCnt="0"/>
      <dgm:spPr/>
    </dgm:pt>
    <dgm:pt modelId="{2B698F31-6A22-4AC4-8BE8-B00289D627CE}" type="pres">
      <dgm:prSet presAssocID="{4BE9520C-8C6B-4548-983D-52793B10C92D}" presName="node" presStyleLbl="node1" presStyleIdx="1" presStyleCnt="9">
        <dgm:presLayoutVars>
          <dgm:bulletEnabled val="1"/>
        </dgm:presLayoutVars>
      </dgm:prSet>
      <dgm:spPr/>
    </dgm:pt>
    <dgm:pt modelId="{B4C93F3B-2143-42EB-AF4B-EA6B6BEC01A4}" type="pres">
      <dgm:prSet presAssocID="{5F4CF6CA-7601-494E-94E2-66AE8BD0ED44}" presName="sibTrans" presStyleLbl="bgSibTrans2D1" presStyleIdx="1" presStyleCnt="8"/>
      <dgm:spPr/>
    </dgm:pt>
    <dgm:pt modelId="{48517D96-79FD-491A-A72A-3D77C615F5E9}" type="pres">
      <dgm:prSet presAssocID="{DC4B476B-6EF9-42FE-9578-9A8DF0F79B7F}" presName="compNode" presStyleCnt="0"/>
      <dgm:spPr/>
    </dgm:pt>
    <dgm:pt modelId="{D0F259C4-09E7-478E-8A3A-8393D00C700C}" type="pres">
      <dgm:prSet presAssocID="{DC4B476B-6EF9-42FE-9578-9A8DF0F79B7F}" presName="dummyConnPt" presStyleCnt="0"/>
      <dgm:spPr/>
    </dgm:pt>
    <dgm:pt modelId="{C0B7ED0D-2D51-4D43-B59E-36E0E6AF3473}" type="pres">
      <dgm:prSet presAssocID="{DC4B476B-6EF9-42FE-9578-9A8DF0F79B7F}" presName="node" presStyleLbl="node1" presStyleIdx="2" presStyleCnt="9">
        <dgm:presLayoutVars>
          <dgm:bulletEnabled val="1"/>
        </dgm:presLayoutVars>
      </dgm:prSet>
      <dgm:spPr/>
    </dgm:pt>
    <dgm:pt modelId="{DE9C6503-5DB2-47CE-B302-C9671ADBE358}" type="pres">
      <dgm:prSet presAssocID="{A4338E14-C2DB-4AFE-8EB5-E805E4DF178D}" presName="sibTrans" presStyleLbl="bgSibTrans2D1" presStyleIdx="2" presStyleCnt="8"/>
      <dgm:spPr/>
    </dgm:pt>
    <dgm:pt modelId="{EBC78DD4-73AC-4968-A432-CD6BA3386F3E}" type="pres">
      <dgm:prSet presAssocID="{FF3FE950-A482-4DAC-B0AC-151F531F91DF}" presName="compNode" presStyleCnt="0"/>
      <dgm:spPr/>
    </dgm:pt>
    <dgm:pt modelId="{EA04E8F0-580E-4BB3-9982-49DD78B696D7}" type="pres">
      <dgm:prSet presAssocID="{FF3FE950-A482-4DAC-B0AC-151F531F91DF}" presName="dummyConnPt" presStyleCnt="0"/>
      <dgm:spPr/>
    </dgm:pt>
    <dgm:pt modelId="{C7D8D4D0-AD02-4961-BF8F-4321E080569F}" type="pres">
      <dgm:prSet presAssocID="{FF3FE950-A482-4DAC-B0AC-151F531F91DF}" presName="node" presStyleLbl="node1" presStyleIdx="3" presStyleCnt="9">
        <dgm:presLayoutVars>
          <dgm:bulletEnabled val="1"/>
        </dgm:presLayoutVars>
      </dgm:prSet>
      <dgm:spPr/>
    </dgm:pt>
    <dgm:pt modelId="{AA10A414-8225-45CC-A37F-4DBDBAA64F16}" type="pres">
      <dgm:prSet presAssocID="{69384914-1075-4866-971C-796C25F4EB71}" presName="sibTrans" presStyleLbl="bgSibTrans2D1" presStyleIdx="3" presStyleCnt="8"/>
      <dgm:spPr/>
    </dgm:pt>
    <dgm:pt modelId="{92748F25-A17E-46D5-87D3-B51836790331}" type="pres">
      <dgm:prSet presAssocID="{7ABD81CD-424B-43DE-BED4-09C456AD502F}" presName="compNode" presStyleCnt="0"/>
      <dgm:spPr/>
    </dgm:pt>
    <dgm:pt modelId="{424E4D6B-7356-483C-AC89-6CF8493AB23C}" type="pres">
      <dgm:prSet presAssocID="{7ABD81CD-424B-43DE-BED4-09C456AD502F}" presName="dummyConnPt" presStyleCnt="0"/>
      <dgm:spPr/>
    </dgm:pt>
    <dgm:pt modelId="{B60DA935-0836-4E2F-98B4-7CEB3F4AD544}" type="pres">
      <dgm:prSet presAssocID="{7ABD81CD-424B-43DE-BED4-09C456AD502F}" presName="node" presStyleLbl="node1" presStyleIdx="4" presStyleCnt="9">
        <dgm:presLayoutVars>
          <dgm:bulletEnabled val="1"/>
        </dgm:presLayoutVars>
      </dgm:prSet>
      <dgm:spPr/>
    </dgm:pt>
    <dgm:pt modelId="{82C1DC0B-87D8-4C99-9556-45D71864687A}" type="pres">
      <dgm:prSet presAssocID="{7B184EBA-8C87-4F07-9A6D-488027C892D8}" presName="sibTrans" presStyleLbl="bgSibTrans2D1" presStyleIdx="4" presStyleCnt="8"/>
      <dgm:spPr/>
    </dgm:pt>
    <dgm:pt modelId="{730C5C3E-0664-47A9-93AF-E7E2134EC88B}" type="pres">
      <dgm:prSet presAssocID="{F7A8A866-B705-47A8-B784-580E65458897}" presName="compNode" presStyleCnt="0"/>
      <dgm:spPr/>
    </dgm:pt>
    <dgm:pt modelId="{CCE96E2E-0EF4-41E0-A53C-316039792D93}" type="pres">
      <dgm:prSet presAssocID="{F7A8A866-B705-47A8-B784-580E65458897}" presName="dummyConnPt" presStyleCnt="0"/>
      <dgm:spPr/>
    </dgm:pt>
    <dgm:pt modelId="{B6C53213-31A4-495D-ACB4-1ED8D0614B6B}" type="pres">
      <dgm:prSet presAssocID="{F7A8A866-B705-47A8-B784-580E65458897}" presName="node" presStyleLbl="node1" presStyleIdx="5" presStyleCnt="9">
        <dgm:presLayoutVars>
          <dgm:bulletEnabled val="1"/>
        </dgm:presLayoutVars>
      </dgm:prSet>
      <dgm:spPr/>
    </dgm:pt>
    <dgm:pt modelId="{F3AB5D8D-BE33-43DB-960C-5CC318915529}" type="pres">
      <dgm:prSet presAssocID="{2680B6B4-84EF-4BD8-AF1A-CC4B45FAB04A}" presName="sibTrans" presStyleLbl="bgSibTrans2D1" presStyleIdx="5" presStyleCnt="8"/>
      <dgm:spPr/>
    </dgm:pt>
    <dgm:pt modelId="{B6553CD8-6891-43B1-9A3A-5CBD0032119C}" type="pres">
      <dgm:prSet presAssocID="{D17291DD-AD24-44D0-8022-93DF66FB0C91}" presName="compNode" presStyleCnt="0"/>
      <dgm:spPr/>
    </dgm:pt>
    <dgm:pt modelId="{62086C70-E1D2-496E-A53C-CE4E7303341C}" type="pres">
      <dgm:prSet presAssocID="{D17291DD-AD24-44D0-8022-93DF66FB0C91}" presName="dummyConnPt" presStyleCnt="0"/>
      <dgm:spPr/>
    </dgm:pt>
    <dgm:pt modelId="{94A49C4B-EC7E-47B9-B0F8-CF35F22AEBB0}" type="pres">
      <dgm:prSet presAssocID="{D17291DD-AD24-44D0-8022-93DF66FB0C91}" presName="node" presStyleLbl="node1" presStyleIdx="6" presStyleCnt="9">
        <dgm:presLayoutVars>
          <dgm:bulletEnabled val="1"/>
        </dgm:presLayoutVars>
      </dgm:prSet>
      <dgm:spPr/>
    </dgm:pt>
    <dgm:pt modelId="{D04FE16C-2E40-446A-A908-D6622F023665}" type="pres">
      <dgm:prSet presAssocID="{CEE91D94-A591-4360-B3D1-BD3F7C766D74}" presName="sibTrans" presStyleLbl="bgSibTrans2D1" presStyleIdx="6" presStyleCnt="8"/>
      <dgm:spPr/>
    </dgm:pt>
    <dgm:pt modelId="{F8CA503C-AD13-4829-BE5B-D7AE1342B921}" type="pres">
      <dgm:prSet presAssocID="{3E56C65F-26CC-4212-84CF-B68BAE1ECA99}" presName="compNode" presStyleCnt="0"/>
      <dgm:spPr/>
    </dgm:pt>
    <dgm:pt modelId="{FCF4A9F1-A18E-4C1B-B39C-A9D9B276AF9C}" type="pres">
      <dgm:prSet presAssocID="{3E56C65F-26CC-4212-84CF-B68BAE1ECA99}" presName="dummyConnPt" presStyleCnt="0"/>
      <dgm:spPr/>
    </dgm:pt>
    <dgm:pt modelId="{B5624D50-57A5-4E40-AC31-77CE6273D0C6}" type="pres">
      <dgm:prSet presAssocID="{3E56C65F-26CC-4212-84CF-B68BAE1ECA99}" presName="node" presStyleLbl="node1" presStyleIdx="7" presStyleCnt="9">
        <dgm:presLayoutVars>
          <dgm:bulletEnabled val="1"/>
        </dgm:presLayoutVars>
      </dgm:prSet>
      <dgm:spPr/>
    </dgm:pt>
    <dgm:pt modelId="{F57BAA54-BEC2-4701-9723-5FE6FE21E0BA}" type="pres">
      <dgm:prSet presAssocID="{1D9ADEEF-CAE0-485A-8F83-1D070560B94B}" presName="sibTrans" presStyleLbl="bgSibTrans2D1" presStyleIdx="7" presStyleCnt="8"/>
      <dgm:spPr/>
    </dgm:pt>
    <dgm:pt modelId="{61DEF628-C115-4D1A-856E-7E849A0DC5FC}" type="pres">
      <dgm:prSet presAssocID="{EE415ADF-B596-4778-AB00-BBED77D00690}" presName="compNode" presStyleCnt="0"/>
      <dgm:spPr/>
    </dgm:pt>
    <dgm:pt modelId="{36BE2F3B-C404-4B58-893E-64868269563C}" type="pres">
      <dgm:prSet presAssocID="{EE415ADF-B596-4778-AB00-BBED77D00690}" presName="dummyConnPt" presStyleCnt="0"/>
      <dgm:spPr/>
    </dgm:pt>
    <dgm:pt modelId="{026F1C42-8694-441A-9DCC-8B58F59818C9}" type="pres">
      <dgm:prSet presAssocID="{EE415ADF-B596-4778-AB00-BBED77D00690}" presName="node" presStyleLbl="node1" presStyleIdx="8" presStyleCnt="9">
        <dgm:presLayoutVars>
          <dgm:bulletEnabled val="1"/>
        </dgm:presLayoutVars>
      </dgm:prSet>
      <dgm:spPr/>
    </dgm:pt>
  </dgm:ptLst>
  <dgm:cxnLst>
    <dgm:cxn modelId="{4E88E705-DE61-4106-818A-F527CE56664B}" srcId="{FCD743A6-E7B6-487D-B45F-C540EA79C933}" destId="{EE415ADF-B596-4778-AB00-BBED77D00690}" srcOrd="8" destOrd="0" parTransId="{AC85CF33-7D46-496E-B293-6771093E4764}" sibTransId="{55E6521D-446C-4D0C-A5D3-1CA4981B7CCC}"/>
    <dgm:cxn modelId="{2BD4D507-89C3-4D55-A398-0EF8A5FA9C0E}" srcId="{FCD743A6-E7B6-487D-B45F-C540EA79C933}" destId="{D17291DD-AD24-44D0-8022-93DF66FB0C91}" srcOrd="6" destOrd="0" parTransId="{9EB93D2F-7F19-4E4C-B223-51BF4DB5CE7B}" sibTransId="{CEE91D94-A591-4360-B3D1-BD3F7C766D74}"/>
    <dgm:cxn modelId="{39C90008-CE8C-4AFB-BD38-46F955994594}" type="presOf" srcId="{DC4B476B-6EF9-42FE-9578-9A8DF0F79B7F}" destId="{C0B7ED0D-2D51-4D43-B59E-36E0E6AF3473}" srcOrd="0" destOrd="0" presId="urn:microsoft.com/office/officeart/2005/8/layout/bProcess4"/>
    <dgm:cxn modelId="{F1C7F215-F48A-43FC-8C63-D15D64FC0BDB}" srcId="{FCD743A6-E7B6-487D-B45F-C540EA79C933}" destId="{FF3FE950-A482-4DAC-B0AC-151F531F91DF}" srcOrd="3" destOrd="0" parTransId="{BECE88B2-2C3F-49EF-B3A0-AABC1B5906A1}" sibTransId="{69384914-1075-4866-971C-796C25F4EB71}"/>
    <dgm:cxn modelId="{16F7FF17-9A0D-4144-BC13-2FA423AABFD9}" type="presOf" srcId="{FF3FE950-A482-4DAC-B0AC-151F531F91DF}" destId="{C7D8D4D0-AD02-4961-BF8F-4321E080569F}" srcOrd="0" destOrd="0" presId="urn:microsoft.com/office/officeart/2005/8/layout/bProcess4"/>
    <dgm:cxn modelId="{D2D16027-8976-4156-B51F-E0EB0321B15C}" type="presOf" srcId="{A4338E14-C2DB-4AFE-8EB5-E805E4DF178D}" destId="{DE9C6503-5DB2-47CE-B302-C9671ADBE358}" srcOrd="0" destOrd="0" presId="urn:microsoft.com/office/officeart/2005/8/layout/bProcess4"/>
    <dgm:cxn modelId="{1C1A4763-5BF7-4DDA-B26D-7E9DDCCB77A8}" type="presOf" srcId="{5F4CF6CA-7601-494E-94E2-66AE8BD0ED44}" destId="{B4C93F3B-2143-42EB-AF4B-EA6B6BEC01A4}" srcOrd="0" destOrd="0" presId="urn:microsoft.com/office/officeart/2005/8/layout/bProcess4"/>
    <dgm:cxn modelId="{875A8A65-03EC-4211-8CAF-A97FDBD56A67}" type="presOf" srcId="{AD7BB893-6707-4156-AE4A-4AF7736E08C4}" destId="{638F4B48-953F-454B-9F2A-42E7D14B6D91}" srcOrd="0" destOrd="0" presId="urn:microsoft.com/office/officeart/2005/8/layout/bProcess4"/>
    <dgm:cxn modelId="{0A14154E-7189-4245-9E08-78D992913E25}" type="presOf" srcId="{7B184EBA-8C87-4F07-9A6D-488027C892D8}" destId="{82C1DC0B-87D8-4C99-9556-45D71864687A}" srcOrd="0" destOrd="0" presId="urn:microsoft.com/office/officeart/2005/8/layout/bProcess4"/>
    <dgm:cxn modelId="{D42A8E53-A4C4-4662-95E5-94F9003DEB05}" type="presOf" srcId="{CEE91D94-A591-4360-B3D1-BD3F7C766D74}" destId="{D04FE16C-2E40-446A-A908-D6622F023665}" srcOrd="0" destOrd="0" presId="urn:microsoft.com/office/officeart/2005/8/layout/bProcess4"/>
    <dgm:cxn modelId="{4C1AB554-56C5-4C3B-AE16-DC23071891AC}" type="presOf" srcId="{1D9ADEEF-CAE0-485A-8F83-1D070560B94B}" destId="{F57BAA54-BEC2-4701-9723-5FE6FE21E0BA}" srcOrd="0" destOrd="0" presId="urn:microsoft.com/office/officeart/2005/8/layout/bProcess4"/>
    <dgm:cxn modelId="{BFBE8B57-CD77-4465-82C1-6ED5630E1D4D}" type="presOf" srcId="{FCD743A6-E7B6-487D-B45F-C540EA79C933}" destId="{3438C87A-C94E-458C-AEDB-15338E126195}" srcOrd="0" destOrd="0" presId="urn:microsoft.com/office/officeart/2005/8/layout/bProcess4"/>
    <dgm:cxn modelId="{8F12C177-A652-4489-92E9-5DC713DBFC33}" type="presOf" srcId="{3E56C65F-26CC-4212-84CF-B68BAE1ECA99}" destId="{B5624D50-57A5-4E40-AC31-77CE6273D0C6}" srcOrd="0" destOrd="0" presId="urn:microsoft.com/office/officeart/2005/8/layout/bProcess4"/>
    <dgm:cxn modelId="{86B0EA5A-0FBC-4E0E-933A-D782EA92784E}" type="presOf" srcId="{7ABD81CD-424B-43DE-BED4-09C456AD502F}" destId="{B60DA935-0836-4E2F-98B4-7CEB3F4AD544}" srcOrd="0" destOrd="0" presId="urn:microsoft.com/office/officeart/2005/8/layout/bProcess4"/>
    <dgm:cxn modelId="{4126A383-AEAA-4F06-B256-8D63B9150FD5}" type="presOf" srcId="{2680B6B4-84EF-4BD8-AF1A-CC4B45FAB04A}" destId="{F3AB5D8D-BE33-43DB-960C-5CC318915529}" srcOrd="0" destOrd="0" presId="urn:microsoft.com/office/officeart/2005/8/layout/bProcess4"/>
    <dgm:cxn modelId="{39AE3F93-2588-4B3C-A0AC-39C4E9885058}" srcId="{FCD743A6-E7B6-487D-B45F-C540EA79C933}" destId="{7ABD81CD-424B-43DE-BED4-09C456AD502F}" srcOrd="4" destOrd="0" parTransId="{92D32B80-47CB-4283-A112-3CA279476072}" sibTransId="{7B184EBA-8C87-4F07-9A6D-488027C892D8}"/>
    <dgm:cxn modelId="{43157493-9F63-4B7C-8E21-2C7C7546F2B3}" srcId="{FCD743A6-E7B6-487D-B45F-C540EA79C933}" destId="{AD7BB893-6707-4156-AE4A-4AF7736E08C4}" srcOrd="0" destOrd="0" parTransId="{82F4B56F-0C48-4C1E-A32C-3A98C7AE0D16}" sibTransId="{6C6BBD0E-0678-4017-A9A1-0AE71CBC3451}"/>
    <dgm:cxn modelId="{E87CE2B4-0568-4141-93CF-E8FBC7AC8E5B}" type="presOf" srcId="{EE415ADF-B596-4778-AB00-BBED77D00690}" destId="{026F1C42-8694-441A-9DCC-8B58F59818C9}" srcOrd="0" destOrd="0" presId="urn:microsoft.com/office/officeart/2005/8/layout/bProcess4"/>
    <dgm:cxn modelId="{E82B21B5-8234-46B5-885A-63A342679492}" srcId="{FCD743A6-E7B6-487D-B45F-C540EA79C933}" destId="{4BE9520C-8C6B-4548-983D-52793B10C92D}" srcOrd="1" destOrd="0" parTransId="{86F9C241-EFE0-4827-A630-555DCAE79DCC}" sibTransId="{5F4CF6CA-7601-494E-94E2-66AE8BD0ED44}"/>
    <dgm:cxn modelId="{5EE1F0BE-6283-4ADE-BAB3-67C32D6467E8}" type="presOf" srcId="{69384914-1075-4866-971C-796C25F4EB71}" destId="{AA10A414-8225-45CC-A37F-4DBDBAA64F16}" srcOrd="0" destOrd="0" presId="urn:microsoft.com/office/officeart/2005/8/layout/bProcess4"/>
    <dgm:cxn modelId="{5798B6C6-E34A-4FA4-8BA2-235224C4E958}" srcId="{FCD743A6-E7B6-487D-B45F-C540EA79C933}" destId="{F7A8A866-B705-47A8-B784-580E65458897}" srcOrd="5" destOrd="0" parTransId="{AC336CF6-3182-4BC5-BCF7-C83BCC511FCD}" sibTransId="{2680B6B4-84EF-4BD8-AF1A-CC4B45FAB04A}"/>
    <dgm:cxn modelId="{885DA6C8-64CA-4C43-94CF-112C9DDB02DC}" type="presOf" srcId="{F7A8A866-B705-47A8-B784-580E65458897}" destId="{B6C53213-31A4-495D-ACB4-1ED8D0614B6B}" srcOrd="0" destOrd="0" presId="urn:microsoft.com/office/officeart/2005/8/layout/bProcess4"/>
    <dgm:cxn modelId="{38640DD0-786C-4DBC-A675-35584AB19D89}" type="presOf" srcId="{D17291DD-AD24-44D0-8022-93DF66FB0C91}" destId="{94A49C4B-EC7E-47B9-B0F8-CF35F22AEBB0}" srcOrd="0" destOrd="0" presId="urn:microsoft.com/office/officeart/2005/8/layout/bProcess4"/>
    <dgm:cxn modelId="{D8BB17E2-C42F-49B3-AB69-33F4C6153659}" srcId="{FCD743A6-E7B6-487D-B45F-C540EA79C933}" destId="{3E56C65F-26CC-4212-84CF-B68BAE1ECA99}" srcOrd="7" destOrd="0" parTransId="{43276D1F-ED79-483F-A269-919A19DD0594}" sibTransId="{1D9ADEEF-CAE0-485A-8F83-1D070560B94B}"/>
    <dgm:cxn modelId="{69C774E4-F6D8-4BCB-96A2-209CFE7C5801}" type="presOf" srcId="{6C6BBD0E-0678-4017-A9A1-0AE71CBC3451}" destId="{390759A5-E75B-4D14-A68B-AC4ED7DE4C7E}" srcOrd="0" destOrd="0" presId="urn:microsoft.com/office/officeart/2005/8/layout/bProcess4"/>
    <dgm:cxn modelId="{84984BF2-5578-4769-A236-9A8EF492F4D8}" srcId="{FCD743A6-E7B6-487D-B45F-C540EA79C933}" destId="{DC4B476B-6EF9-42FE-9578-9A8DF0F79B7F}" srcOrd="2" destOrd="0" parTransId="{93F38730-85F8-4530-AFE3-EC3FB7D52703}" sibTransId="{A4338E14-C2DB-4AFE-8EB5-E805E4DF178D}"/>
    <dgm:cxn modelId="{8EE934F4-02DB-41E4-9B14-740AB354F42B}" type="presOf" srcId="{4BE9520C-8C6B-4548-983D-52793B10C92D}" destId="{2B698F31-6A22-4AC4-8BE8-B00289D627CE}" srcOrd="0" destOrd="0" presId="urn:microsoft.com/office/officeart/2005/8/layout/bProcess4"/>
    <dgm:cxn modelId="{80FE4639-A00E-4DE0-B54E-4411D6969D20}" type="presParOf" srcId="{3438C87A-C94E-458C-AEDB-15338E126195}" destId="{938FDE85-BD0C-4EDB-852E-A3AED33CFEA3}" srcOrd="0" destOrd="0" presId="urn:microsoft.com/office/officeart/2005/8/layout/bProcess4"/>
    <dgm:cxn modelId="{1A49A87C-4D9D-4E41-ABC9-805A86271864}" type="presParOf" srcId="{938FDE85-BD0C-4EDB-852E-A3AED33CFEA3}" destId="{1F19D7F2-61BB-4CA8-9897-412A427CF283}" srcOrd="0" destOrd="0" presId="urn:microsoft.com/office/officeart/2005/8/layout/bProcess4"/>
    <dgm:cxn modelId="{78F4863E-D3CA-4195-BA59-9B4C5F91E191}" type="presParOf" srcId="{938FDE85-BD0C-4EDB-852E-A3AED33CFEA3}" destId="{638F4B48-953F-454B-9F2A-42E7D14B6D91}" srcOrd="1" destOrd="0" presId="urn:microsoft.com/office/officeart/2005/8/layout/bProcess4"/>
    <dgm:cxn modelId="{37FDE5A8-D599-4FCA-8219-C66621FD466F}" type="presParOf" srcId="{3438C87A-C94E-458C-AEDB-15338E126195}" destId="{390759A5-E75B-4D14-A68B-AC4ED7DE4C7E}" srcOrd="1" destOrd="0" presId="urn:microsoft.com/office/officeart/2005/8/layout/bProcess4"/>
    <dgm:cxn modelId="{C96283E1-18EF-4E9A-913C-10EE0FDBEAB9}" type="presParOf" srcId="{3438C87A-C94E-458C-AEDB-15338E126195}" destId="{A5AF10E2-4313-40E9-B4CE-1B8F49311A96}" srcOrd="2" destOrd="0" presId="urn:microsoft.com/office/officeart/2005/8/layout/bProcess4"/>
    <dgm:cxn modelId="{42BA6689-481B-4FA3-BFD3-DF61BE56A21C}" type="presParOf" srcId="{A5AF10E2-4313-40E9-B4CE-1B8F49311A96}" destId="{CFFD6E29-0B3C-4633-8774-F6A762D1D16F}" srcOrd="0" destOrd="0" presId="urn:microsoft.com/office/officeart/2005/8/layout/bProcess4"/>
    <dgm:cxn modelId="{6369080F-8485-46D0-B398-1EE158955EF3}" type="presParOf" srcId="{A5AF10E2-4313-40E9-B4CE-1B8F49311A96}" destId="{2B698F31-6A22-4AC4-8BE8-B00289D627CE}" srcOrd="1" destOrd="0" presId="urn:microsoft.com/office/officeart/2005/8/layout/bProcess4"/>
    <dgm:cxn modelId="{9776C361-E8FF-43FA-ABE4-60091131055E}" type="presParOf" srcId="{3438C87A-C94E-458C-AEDB-15338E126195}" destId="{B4C93F3B-2143-42EB-AF4B-EA6B6BEC01A4}" srcOrd="3" destOrd="0" presId="urn:microsoft.com/office/officeart/2005/8/layout/bProcess4"/>
    <dgm:cxn modelId="{0EB97975-62E5-4AAF-9352-AF6DC84EBF12}" type="presParOf" srcId="{3438C87A-C94E-458C-AEDB-15338E126195}" destId="{48517D96-79FD-491A-A72A-3D77C615F5E9}" srcOrd="4" destOrd="0" presId="urn:microsoft.com/office/officeart/2005/8/layout/bProcess4"/>
    <dgm:cxn modelId="{3D4AA56E-CBDE-454B-8961-415FAB123D85}" type="presParOf" srcId="{48517D96-79FD-491A-A72A-3D77C615F5E9}" destId="{D0F259C4-09E7-478E-8A3A-8393D00C700C}" srcOrd="0" destOrd="0" presId="urn:microsoft.com/office/officeart/2005/8/layout/bProcess4"/>
    <dgm:cxn modelId="{117D5C75-7E68-4E73-8EA4-0DF3A8D85D41}" type="presParOf" srcId="{48517D96-79FD-491A-A72A-3D77C615F5E9}" destId="{C0B7ED0D-2D51-4D43-B59E-36E0E6AF3473}" srcOrd="1" destOrd="0" presId="urn:microsoft.com/office/officeart/2005/8/layout/bProcess4"/>
    <dgm:cxn modelId="{CDB3F2FA-59FB-478C-B1CA-0C8C70736CE3}" type="presParOf" srcId="{3438C87A-C94E-458C-AEDB-15338E126195}" destId="{DE9C6503-5DB2-47CE-B302-C9671ADBE358}" srcOrd="5" destOrd="0" presId="urn:microsoft.com/office/officeart/2005/8/layout/bProcess4"/>
    <dgm:cxn modelId="{0F96C8EC-A077-44DA-91F1-34E0562EF992}" type="presParOf" srcId="{3438C87A-C94E-458C-AEDB-15338E126195}" destId="{EBC78DD4-73AC-4968-A432-CD6BA3386F3E}" srcOrd="6" destOrd="0" presId="urn:microsoft.com/office/officeart/2005/8/layout/bProcess4"/>
    <dgm:cxn modelId="{762A65E2-1858-4C5C-B8FB-BCAFB15D8E63}" type="presParOf" srcId="{EBC78DD4-73AC-4968-A432-CD6BA3386F3E}" destId="{EA04E8F0-580E-4BB3-9982-49DD78B696D7}" srcOrd="0" destOrd="0" presId="urn:microsoft.com/office/officeart/2005/8/layout/bProcess4"/>
    <dgm:cxn modelId="{2BE159BA-3CE5-49ED-B475-AAAE5D61ED43}" type="presParOf" srcId="{EBC78DD4-73AC-4968-A432-CD6BA3386F3E}" destId="{C7D8D4D0-AD02-4961-BF8F-4321E080569F}" srcOrd="1" destOrd="0" presId="urn:microsoft.com/office/officeart/2005/8/layout/bProcess4"/>
    <dgm:cxn modelId="{1A657ACE-8B9B-4F65-9828-C76A19E2BD5E}" type="presParOf" srcId="{3438C87A-C94E-458C-AEDB-15338E126195}" destId="{AA10A414-8225-45CC-A37F-4DBDBAA64F16}" srcOrd="7" destOrd="0" presId="urn:microsoft.com/office/officeart/2005/8/layout/bProcess4"/>
    <dgm:cxn modelId="{E370234F-58B7-4FAB-9F47-C4CB84403717}" type="presParOf" srcId="{3438C87A-C94E-458C-AEDB-15338E126195}" destId="{92748F25-A17E-46D5-87D3-B51836790331}" srcOrd="8" destOrd="0" presId="urn:microsoft.com/office/officeart/2005/8/layout/bProcess4"/>
    <dgm:cxn modelId="{386FAFDA-1B2F-4757-9ED5-C19F1E9634F5}" type="presParOf" srcId="{92748F25-A17E-46D5-87D3-B51836790331}" destId="{424E4D6B-7356-483C-AC89-6CF8493AB23C}" srcOrd="0" destOrd="0" presId="urn:microsoft.com/office/officeart/2005/8/layout/bProcess4"/>
    <dgm:cxn modelId="{C1D1E3C2-91A5-41AE-9988-25F29434FCF1}" type="presParOf" srcId="{92748F25-A17E-46D5-87D3-B51836790331}" destId="{B60DA935-0836-4E2F-98B4-7CEB3F4AD544}" srcOrd="1" destOrd="0" presId="urn:microsoft.com/office/officeart/2005/8/layout/bProcess4"/>
    <dgm:cxn modelId="{B0EE2BFB-AC6E-41A9-B3D0-798A14534D46}" type="presParOf" srcId="{3438C87A-C94E-458C-AEDB-15338E126195}" destId="{82C1DC0B-87D8-4C99-9556-45D71864687A}" srcOrd="9" destOrd="0" presId="urn:microsoft.com/office/officeart/2005/8/layout/bProcess4"/>
    <dgm:cxn modelId="{E1BEBA1A-7442-4687-A731-73D211F187A3}" type="presParOf" srcId="{3438C87A-C94E-458C-AEDB-15338E126195}" destId="{730C5C3E-0664-47A9-93AF-E7E2134EC88B}" srcOrd="10" destOrd="0" presId="urn:microsoft.com/office/officeart/2005/8/layout/bProcess4"/>
    <dgm:cxn modelId="{F481AD2E-D6B6-47E1-8669-51DABD426D3D}" type="presParOf" srcId="{730C5C3E-0664-47A9-93AF-E7E2134EC88B}" destId="{CCE96E2E-0EF4-41E0-A53C-316039792D93}" srcOrd="0" destOrd="0" presId="urn:microsoft.com/office/officeart/2005/8/layout/bProcess4"/>
    <dgm:cxn modelId="{3ABC9BD4-118A-43C7-A9C2-B927DBFE17A2}" type="presParOf" srcId="{730C5C3E-0664-47A9-93AF-E7E2134EC88B}" destId="{B6C53213-31A4-495D-ACB4-1ED8D0614B6B}" srcOrd="1" destOrd="0" presId="urn:microsoft.com/office/officeart/2005/8/layout/bProcess4"/>
    <dgm:cxn modelId="{7B6BF531-BDB3-4A83-B554-6AC3E98D5EE5}" type="presParOf" srcId="{3438C87A-C94E-458C-AEDB-15338E126195}" destId="{F3AB5D8D-BE33-43DB-960C-5CC318915529}" srcOrd="11" destOrd="0" presId="urn:microsoft.com/office/officeart/2005/8/layout/bProcess4"/>
    <dgm:cxn modelId="{5D07C174-B778-48FC-B0CF-CADDA7155F70}" type="presParOf" srcId="{3438C87A-C94E-458C-AEDB-15338E126195}" destId="{B6553CD8-6891-43B1-9A3A-5CBD0032119C}" srcOrd="12" destOrd="0" presId="urn:microsoft.com/office/officeart/2005/8/layout/bProcess4"/>
    <dgm:cxn modelId="{118C9937-F483-4DF1-8635-249DD1250CCF}" type="presParOf" srcId="{B6553CD8-6891-43B1-9A3A-5CBD0032119C}" destId="{62086C70-E1D2-496E-A53C-CE4E7303341C}" srcOrd="0" destOrd="0" presId="urn:microsoft.com/office/officeart/2005/8/layout/bProcess4"/>
    <dgm:cxn modelId="{A4C9E4F0-845B-4544-9915-9200B77D2480}" type="presParOf" srcId="{B6553CD8-6891-43B1-9A3A-5CBD0032119C}" destId="{94A49C4B-EC7E-47B9-B0F8-CF35F22AEBB0}" srcOrd="1" destOrd="0" presId="urn:microsoft.com/office/officeart/2005/8/layout/bProcess4"/>
    <dgm:cxn modelId="{F63D3784-401D-4943-B5F2-0CAAC93F1D13}" type="presParOf" srcId="{3438C87A-C94E-458C-AEDB-15338E126195}" destId="{D04FE16C-2E40-446A-A908-D6622F023665}" srcOrd="13" destOrd="0" presId="urn:microsoft.com/office/officeart/2005/8/layout/bProcess4"/>
    <dgm:cxn modelId="{2AFFAA63-A700-4DD6-8C97-5A17C7DE5F07}" type="presParOf" srcId="{3438C87A-C94E-458C-AEDB-15338E126195}" destId="{F8CA503C-AD13-4829-BE5B-D7AE1342B921}" srcOrd="14" destOrd="0" presId="urn:microsoft.com/office/officeart/2005/8/layout/bProcess4"/>
    <dgm:cxn modelId="{3D076389-ABBD-42C5-B0BA-D2C056B2D4DE}" type="presParOf" srcId="{F8CA503C-AD13-4829-BE5B-D7AE1342B921}" destId="{FCF4A9F1-A18E-4C1B-B39C-A9D9B276AF9C}" srcOrd="0" destOrd="0" presId="urn:microsoft.com/office/officeart/2005/8/layout/bProcess4"/>
    <dgm:cxn modelId="{D5E6AA3F-BA03-4036-B512-380F9FC3F0C5}" type="presParOf" srcId="{F8CA503C-AD13-4829-BE5B-D7AE1342B921}" destId="{B5624D50-57A5-4E40-AC31-77CE6273D0C6}" srcOrd="1" destOrd="0" presId="urn:microsoft.com/office/officeart/2005/8/layout/bProcess4"/>
    <dgm:cxn modelId="{6B10F0D7-2F55-41E3-9D4C-E231B45A7D24}" type="presParOf" srcId="{3438C87A-C94E-458C-AEDB-15338E126195}" destId="{F57BAA54-BEC2-4701-9723-5FE6FE21E0BA}" srcOrd="15" destOrd="0" presId="urn:microsoft.com/office/officeart/2005/8/layout/bProcess4"/>
    <dgm:cxn modelId="{67B99F3C-FC5E-4D03-A6BE-EE2D30F438EC}" type="presParOf" srcId="{3438C87A-C94E-458C-AEDB-15338E126195}" destId="{61DEF628-C115-4D1A-856E-7E849A0DC5FC}" srcOrd="16" destOrd="0" presId="urn:microsoft.com/office/officeart/2005/8/layout/bProcess4"/>
    <dgm:cxn modelId="{3E60A582-B413-4F02-8848-5E407C6508F4}" type="presParOf" srcId="{61DEF628-C115-4D1A-856E-7E849A0DC5FC}" destId="{36BE2F3B-C404-4B58-893E-64868269563C}" srcOrd="0" destOrd="0" presId="urn:microsoft.com/office/officeart/2005/8/layout/bProcess4"/>
    <dgm:cxn modelId="{F5533A9F-11F1-4AA0-BA9B-8784C3066ABC}" type="presParOf" srcId="{61DEF628-C115-4D1A-856E-7E849A0DC5FC}" destId="{026F1C42-8694-441A-9DCC-8B58F59818C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759A5-E75B-4D14-A68B-AC4ED7DE4C7E}">
      <dsp:nvSpPr>
        <dsp:cNvPr id="0" name=""/>
        <dsp:cNvSpPr/>
      </dsp:nvSpPr>
      <dsp:spPr>
        <a:xfrm rot="5400000">
          <a:off x="-268173" y="1113766"/>
          <a:ext cx="1194277" cy="144492"/>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38F4B48-953F-454B-9F2A-42E7D14B6D91}">
      <dsp:nvSpPr>
        <dsp:cNvPr id="0" name=""/>
        <dsp:cNvSpPr/>
      </dsp:nvSpPr>
      <dsp:spPr>
        <a:xfrm>
          <a:off x="2958" y="346254"/>
          <a:ext cx="1605471" cy="963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Collection of Data	</a:t>
          </a:r>
        </a:p>
      </dsp:txBody>
      <dsp:txXfrm>
        <a:off x="31172" y="374468"/>
        <a:ext cx="1549043" cy="906854"/>
      </dsp:txXfrm>
    </dsp:sp>
    <dsp:sp modelId="{B4C93F3B-2143-42EB-AF4B-EA6B6BEC01A4}">
      <dsp:nvSpPr>
        <dsp:cNvPr id="0" name=""/>
        <dsp:cNvSpPr/>
      </dsp:nvSpPr>
      <dsp:spPr>
        <a:xfrm rot="5400000">
          <a:off x="-268173" y="2317870"/>
          <a:ext cx="1194277" cy="144492"/>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B698F31-6A22-4AC4-8BE8-B00289D627CE}">
      <dsp:nvSpPr>
        <dsp:cNvPr id="0" name=""/>
        <dsp:cNvSpPr/>
      </dsp:nvSpPr>
      <dsp:spPr>
        <a:xfrm>
          <a:off x="2958" y="1550358"/>
          <a:ext cx="1605471" cy="963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Analyzing Data</a:t>
          </a:r>
        </a:p>
      </dsp:txBody>
      <dsp:txXfrm>
        <a:off x="31172" y="1578572"/>
        <a:ext cx="1549043" cy="906854"/>
      </dsp:txXfrm>
    </dsp:sp>
    <dsp:sp modelId="{DE9C6503-5DB2-47CE-B302-C9671ADBE358}">
      <dsp:nvSpPr>
        <dsp:cNvPr id="0" name=""/>
        <dsp:cNvSpPr/>
      </dsp:nvSpPr>
      <dsp:spPr>
        <a:xfrm>
          <a:off x="333878" y="2919922"/>
          <a:ext cx="2125450" cy="144492"/>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0B7ED0D-2D51-4D43-B59E-36E0E6AF3473}">
      <dsp:nvSpPr>
        <dsp:cNvPr id="0" name=""/>
        <dsp:cNvSpPr/>
      </dsp:nvSpPr>
      <dsp:spPr>
        <a:xfrm>
          <a:off x="2958" y="2754462"/>
          <a:ext cx="1605471" cy="963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Data Wrangling</a:t>
          </a:r>
        </a:p>
      </dsp:txBody>
      <dsp:txXfrm>
        <a:off x="31172" y="2782676"/>
        <a:ext cx="1549043" cy="906854"/>
      </dsp:txXfrm>
    </dsp:sp>
    <dsp:sp modelId="{AA10A414-8225-45CC-A37F-4DBDBAA64F16}">
      <dsp:nvSpPr>
        <dsp:cNvPr id="0" name=""/>
        <dsp:cNvSpPr/>
      </dsp:nvSpPr>
      <dsp:spPr>
        <a:xfrm rot="16200000">
          <a:off x="1867103" y="2317870"/>
          <a:ext cx="1194277" cy="144492"/>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7D8D4D0-AD02-4961-BF8F-4321E080569F}">
      <dsp:nvSpPr>
        <dsp:cNvPr id="0" name=""/>
        <dsp:cNvSpPr/>
      </dsp:nvSpPr>
      <dsp:spPr>
        <a:xfrm>
          <a:off x="2138235" y="2754462"/>
          <a:ext cx="1605471" cy="963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Train and Test</a:t>
          </a:r>
        </a:p>
      </dsp:txBody>
      <dsp:txXfrm>
        <a:off x="2166449" y="2782676"/>
        <a:ext cx="1549043" cy="906854"/>
      </dsp:txXfrm>
    </dsp:sp>
    <dsp:sp modelId="{82C1DC0B-87D8-4C99-9556-45D71864687A}">
      <dsp:nvSpPr>
        <dsp:cNvPr id="0" name=""/>
        <dsp:cNvSpPr/>
      </dsp:nvSpPr>
      <dsp:spPr>
        <a:xfrm rot="16200000">
          <a:off x="1867103" y="1113766"/>
          <a:ext cx="1194277" cy="144492"/>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60DA935-0836-4E2F-98B4-7CEB3F4AD544}">
      <dsp:nvSpPr>
        <dsp:cNvPr id="0" name=""/>
        <dsp:cNvSpPr/>
      </dsp:nvSpPr>
      <dsp:spPr>
        <a:xfrm>
          <a:off x="2138235" y="1550358"/>
          <a:ext cx="1605471" cy="963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Accuracy</a:t>
          </a:r>
        </a:p>
      </dsp:txBody>
      <dsp:txXfrm>
        <a:off x="2166449" y="1578572"/>
        <a:ext cx="1549043" cy="906854"/>
      </dsp:txXfrm>
    </dsp:sp>
    <dsp:sp modelId="{F3AB5D8D-BE33-43DB-960C-5CC318915529}">
      <dsp:nvSpPr>
        <dsp:cNvPr id="0" name=""/>
        <dsp:cNvSpPr/>
      </dsp:nvSpPr>
      <dsp:spPr>
        <a:xfrm>
          <a:off x="2469155" y="511715"/>
          <a:ext cx="2125450" cy="144492"/>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6C53213-31A4-495D-ACB4-1ED8D0614B6B}">
      <dsp:nvSpPr>
        <dsp:cNvPr id="0" name=""/>
        <dsp:cNvSpPr/>
      </dsp:nvSpPr>
      <dsp:spPr>
        <a:xfrm>
          <a:off x="2138235" y="346254"/>
          <a:ext cx="1605471" cy="963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Confusion Matrix</a:t>
          </a:r>
        </a:p>
      </dsp:txBody>
      <dsp:txXfrm>
        <a:off x="2166449" y="374468"/>
        <a:ext cx="1549043" cy="906854"/>
      </dsp:txXfrm>
    </dsp:sp>
    <dsp:sp modelId="{D04FE16C-2E40-446A-A908-D6622F023665}">
      <dsp:nvSpPr>
        <dsp:cNvPr id="0" name=""/>
        <dsp:cNvSpPr/>
      </dsp:nvSpPr>
      <dsp:spPr>
        <a:xfrm rot="5400000">
          <a:off x="4002380" y="1113766"/>
          <a:ext cx="1194277" cy="144492"/>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94A49C4B-EC7E-47B9-B0F8-CF35F22AEBB0}">
      <dsp:nvSpPr>
        <dsp:cNvPr id="0" name=""/>
        <dsp:cNvSpPr/>
      </dsp:nvSpPr>
      <dsp:spPr>
        <a:xfrm>
          <a:off x="4273512" y="346254"/>
          <a:ext cx="1605471" cy="963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Sensitivity</a:t>
          </a:r>
        </a:p>
        <a:p>
          <a:pPr marL="0" lvl="0" indent="0" algn="ctr" defTabSz="889000">
            <a:lnSpc>
              <a:spcPct val="90000"/>
            </a:lnSpc>
            <a:spcBef>
              <a:spcPct val="0"/>
            </a:spcBef>
            <a:spcAft>
              <a:spcPct val="35000"/>
            </a:spcAft>
            <a:buNone/>
          </a:pPr>
          <a:r>
            <a:rPr lang="en-US" sz="2000" kern="1200" dirty="0"/>
            <a:t>Specificity</a:t>
          </a:r>
        </a:p>
      </dsp:txBody>
      <dsp:txXfrm>
        <a:off x="4301726" y="374468"/>
        <a:ext cx="1549043" cy="906854"/>
      </dsp:txXfrm>
    </dsp:sp>
    <dsp:sp modelId="{F57BAA54-BEC2-4701-9723-5FE6FE21E0BA}">
      <dsp:nvSpPr>
        <dsp:cNvPr id="0" name=""/>
        <dsp:cNvSpPr/>
      </dsp:nvSpPr>
      <dsp:spPr>
        <a:xfrm rot="5400000">
          <a:off x="4002380" y="2317870"/>
          <a:ext cx="1194277" cy="144492"/>
        </a:xfrm>
        <a:prstGeom prst="rect">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5624D50-57A5-4E40-AC31-77CE6273D0C6}">
      <dsp:nvSpPr>
        <dsp:cNvPr id="0" name=""/>
        <dsp:cNvSpPr/>
      </dsp:nvSpPr>
      <dsp:spPr>
        <a:xfrm>
          <a:off x="4273512" y="1550358"/>
          <a:ext cx="1605471" cy="963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Roc curve</a:t>
          </a:r>
        </a:p>
      </dsp:txBody>
      <dsp:txXfrm>
        <a:off x="4301726" y="1578572"/>
        <a:ext cx="1549043" cy="906854"/>
      </dsp:txXfrm>
    </dsp:sp>
    <dsp:sp modelId="{026F1C42-8694-441A-9DCC-8B58F59818C9}">
      <dsp:nvSpPr>
        <dsp:cNvPr id="0" name=""/>
        <dsp:cNvSpPr/>
      </dsp:nvSpPr>
      <dsp:spPr>
        <a:xfrm>
          <a:off x="4273512" y="2754462"/>
          <a:ext cx="1605471" cy="96328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Comparison</a:t>
          </a:r>
        </a:p>
      </dsp:txBody>
      <dsp:txXfrm>
        <a:off x="4301726" y="2782676"/>
        <a:ext cx="1549043" cy="90685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040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02900" y="1361354"/>
            <a:ext cx="37245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p:nvPr/>
        </p:nvSpPr>
        <p:spPr>
          <a:xfrm>
            <a:off x="8227900" y="-1675"/>
            <a:ext cx="916200" cy="91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27" name="Google Shape;27;p5"/>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28" name="Google Shape;28;p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5"/>
        <p:cNvGrpSpPr/>
        <p:nvPr/>
      </p:nvGrpSpPr>
      <p:grpSpPr>
        <a:xfrm>
          <a:off x="0" y="0"/>
          <a:ext cx="0" cy="0"/>
          <a:chOff x="0" y="0"/>
          <a:chExt cx="0" cy="0"/>
        </a:xfrm>
      </p:grpSpPr>
      <p:sp>
        <p:nvSpPr>
          <p:cNvPr id="56" name="Google Shape;56;p11"/>
          <p:cNvSpPr/>
          <p:nvPr/>
        </p:nvSpPr>
        <p:spPr>
          <a:xfrm>
            <a:off x="0" y="0"/>
            <a:ext cx="9144000" cy="5143500"/>
          </a:xfrm>
          <a:prstGeom prst="frame">
            <a:avLst>
              <a:gd name="adj1" fmla="val 88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ith transparent frame">
  <p:cSld name="BLANK_1">
    <p:bg>
      <p:bgPr>
        <a:solidFill>
          <a:schemeClr val="lt1"/>
        </a:solidFill>
        <a:effectLst/>
      </p:bgPr>
    </p:bg>
    <p:spTree>
      <p:nvGrpSpPr>
        <p:cNvPr id="1" name="Shape 58"/>
        <p:cNvGrpSpPr/>
        <p:nvPr/>
      </p:nvGrpSpPr>
      <p:grpSpPr>
        <a:xfrm>
          <a:off x="0" y="0"/>
          <a:ext cx="0" cy="0"/>
          <a:chOff x="0" y="0"/>
          <a:chExt cx="0" cy="0"/>
        </a:xfrm>
      </p:grpSpPr>
      <p:sp>
        <p:nvSpPr>
          <p:cNvPr id="59" name="Google Shape;59;p12"/>
          <p:cNvSpPr/>
          <p:nvPr/>
        </p:nvSpPr>
        <p:spPr>
          <a:xfrm>
            <a:off x="0" y="0"/>
            <a:ext cx="9144000" cy="5143500"/>
          </a:xfrm>
          <a:prstGeom prst="frame">
            <a:avLst>
              <a:gd name="adj1" fmla="val 8849"/>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2"/>
          <p:cNvSpPr txBox="1">
            <a:spLocks noGrp="1"/>
          </p:cNvSpPr>
          <p:nvPr>
            <p:ph type="sldNum" idx="12"/>
          </p:nvPr>
        </p:nvSpPr>
        <p:spPr>
          <a:xfrm>
            <a:off x="8688300" y="4687750"/>
            <a:ext cx="455700" cy="455700"/>
          </a:xfrm>
          <a:prstGeom prst="rect">
            <a:avLst/>
          </a:prstGeom>
          <a:solidFill>
            <a:srgbClr val="3B1106">
              <a:alpha val="6150"/>
            </a:srgbClr>
          </a:solidFill>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88300" y="4687750"/>
            <a:ext cx="455700" cy="455700"/>
          </a:xfrm>
          <a:prstGeom prst="rect">
            <a:avLst/>
          </a:prstGeom>
          <a:solidFill>
            <a:schemeClr val="accent2"/>
          </a:solidFill>
          <a:ln>
            <a:noFill/>
          </a:ln>
        </p:spPr>
        <p:txBody>
          <a:bodyPr spcFirstLastPara="1" wrap="square" lIns="0" tIns="0" rIns="0" bIns="0" anchor="ctr" anchorCtr="0">
            <a:noAutofit/>
          </a:bodyPr>
          <a:lstStyle>
            <a:lvl1pPr lvl="0" algn="ctr" rtl="0">
              <a:buNone/>
              <a:defRPr sz="1300" b="1">
                <a:solidFill>
                  <a:schemeClr val="lt1"/>
                </a:solidFill>
                <a:latin typeface="Inria Serif"/>
                <a:ea typeface="Inria Serif"/>
                <a:cs typeface="Inria Serif"/>
                <a:sym typeface="Inria Serif"/>
              </a:defRPr>
            </a:lvl1pPr>
            <a:lvl2pPr lvl="1" algn="ctr" rtl="0">
              <a:buNone/>
              <a:defRPr sz="1300" b="1">
                <a:solidFill>
                  <a:schemeClr val="lt1"/>
                </a:solidFill>
                <a:latin typeface="Inria Serif"/>
                <a:ea typeface="Inria Serif"/>
                <a:cs typeface="Inria Serif"/>
                <a:sym typeface="Inria Serif"/>
              </a:defRPr>
            </a:lvl2pPr>
            <a:lvl3pPr lvl="2" algn="ctr" rtl="0">
              <a:buNone/>
              <a:defRPr sz="1300" b="1">
                <a:solidFill>
                  <a:schemeClr val="lt1"/>
                </a:solidFill>
                <a:latin typeface="Inria Serif"/>
                <a:ea typeface="Inria Serif"/>
                <a:cs typeface="Inria Serif"/>
                <a:sym typeface="Inria Serif"/>
              </a:defRPr>
            </a:lvl3pPr>
            <a:lvl4pPr lvl="3" algn="ctr" rtl="0">
              <a:buNone/>
              <a:defRPr sz="1300" b="1">
                <a:solidFill>
                  <a:schemeClr val="lt1"/>
                </a:solidFill>
                <a:latin typeface="Inria Serif"/>
                <a:ea typeface="Inria Serif"/>
                <a:cs typeface="Inria Serif"/>
                <a:sym typeface="Inria Serif"/>
              </a:defRPr>
            </a:lvl4pPr>
            <a:lvl5pPr lvl="4" algn="ctr" rtl="0">
              <a:buNone/>
              <a:defRPr sz="1300" b="1">
                <a:solidFill>
                  <a:schemeClr val="lt1"/>
                </a:solidFill>
                <a:latin typeface="Inria Serif"/>
                <a:ea typeface="Inria Serif"/>
                <a:cs typeface="Inria Serif"/>
                <a:sym typeface="Inria Serif"/>
              </a:defRPr>
            </a:lvl5pPr>
            <a:lvl6pPr lvl="5" algn="ctr" rtl="0">
              <a:buNone/>
              <a:defRPr sz="1300" b="1">
                <a:solidFill>
                  <a:schemeClr val="lt1"/>
                </a:solidFill>
                <a:latin typeface="Inria Serif"/>
                <a:ea typeface="Inria Serif"/>
                <a:cs typeface="Inria Serif"/>
                <a:sym typeface="Inria Serif"/>
              </a:defRPr>
            </a:lvl6pPr>
            <a:lvl7pPr lvl="6" algn="ctr" rtl="0">
              <a:buNone/>
              <a:defRPr sz="1300" b="1">
                <a:solidFill>
                  <a:schemeClr val="lt1"/>
                </a:solidFill>
                <a:latin typeface="Inria Serif"/>
                <a:ea typeface="Inria Serif"/>
                <a:cs typeface="Inria Serif"/>
                <a:sym typeface="Inria Serif"/>
              </a:defRPr>
            </a:lvl7pPr>
            <a:lvl8pPr lvl="7" algn="ctr" rtl="0">
              <a:buNone/>
              <a:defRPr sz="1300" b="1">
                <a:solidFill>
                  <a:schemeClr val="lt1"/>
                </a:solidFill>
                <a:latin typeface="Inria Serif"/>
                <a:ea typeface="Inria Serif"/>
                <a:cs typeface="Inria Serif"/>
                <a:sym typeface="Inria Serif"/>
              </a:defRPr>
            </a:lvl8pPr>
            <a:lvl9pPr lvl="8" algn="ctr" rtl="0">
              <a:buNone/>
              <a:defRPr sz="1300" b="1">
                <a:solidFill>
                  <a:schemeClr val="lt1"/>
                </a:solidFill>
                <a:latin typeface="Inria Serif"/>
                <a:ea typeface="Inria Serif"/>
                <a:cs typeface="Inria Serif"/>
                <a:sym typeface="Inria Serif"/>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5700" y="823775"/>
            <a:ext cx="1623900" cy="3864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9pPr>
          </a:lstStyle>
          <a:p>
            <a:endParaRPr/>
          </a:p>
        </p:txBody>
      </p:sp>
      <p:sp>
        <p:nvSpPr>
          <p:cNvPr id="8" name="Google Shape;8;p1"/>
          <p:cNvSpPr txBox="1">
            <a:spLocks noGrp="1"/>
          </p:cNvSpPr>
          <p:nvPr>
            <p:ph type="body" idx="1"/>
          </p:nvPr>
        </p:nvSpPr>
        <p:spPr>
          <a:xfrm>
            <a:off x="2763000" y="1376700"/>
            <a:ext cx="5925300" cy="33111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marL="914400" lvl="1"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marL="1371600" lvl="2"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marL="1828800" lvl="3"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marL="2286000" lvl="4"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marL="2743200" lvl="5"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marL="3200400" lvl="6"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marL="3657600" lvl="7"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marL="4114800" lvl="8" indent="-3556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mathchi/diabetes-data-set"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9000"/>
            <a:lum/>
          </a:blip>
          <a:srcRect/>
          <a:stretch>
            <a:fillRect t="-13000" b="12000"/>
          </a:stretch>
        </a:blipFill>
        <a:effectLst/>
      </p:bgPr>
    </p:bg>
    <p:spTree>
      <p:nvGrpSpPr>
        <p:cNvPr id="1" name="Shape 64"/>
        <p:cNvGrpSpPr/>
        <p:nvPr/>
      </p:nvGrpSpPr>
      <p:grpSpPr>
        <a:xfrm>
          <a:off x="0" y="0"/>
          <a:ext cx="0" cy="0"/>
          <a:chOff x="0" y="0"/>
          <a:chExt cx="0" cy="0"/>
        </a:xfrm>
      </p:grpSpPr>
      <p:sp>
        <p:nvSpPr>
          <p:cNvPr id="66" name="Google Shape;66;p13"/>
          <p:cNvSpPr txBox="1">
            <a:spLocks noGrp="1"/>
          </p:cNvSpPr>
          <p:nvPr>
            <p:ph type="ctrTitle"/>
          </p:nvPr>
        </p:nvSpPr>
        <p:spPr>
          <a:xfrm>
            <a:off x="1494356" y="992819"/>
            <a:ext cx="5682910" cy="1159800"/>
          </a:xfrm>
          <a:prstGeom prst="rect">
            <a:avLst/>
          </a:prstGeom>
        </p:spPr>
        <p:txBody>
          <a:bodyPr spcFirstLastPara="1" wrap="square" lIns="0" tIns="0" rIns="0" bIns="0" anchor="b" anchorCtr="0">
            <a:noAutofit/>
          </a:bodyPr>
          <a:lstStyle/>
          <a:p>
            <a:pPr algn="ctr"/>
            <a:r>
              <a:rPr lang="en-US" sz="5400" b="1" dirty="0">
                <a:ln w="9525">
                  <a:solidFill>
                    <a:schemeClr val="bg1"/>
                  </a:solidFill>
                  <a:prstDash val="solid"/>
                </a:ln>
                <a:solidFill>
                  <a:schemeClr val="tx1">
                    <a:lumMod val="50000"/>
                  </a:schemeClr>
                </a:solidFill>
                <a:effectLst>
                  <a:outerShdw blurRad="12700" dist="38100" dir="2700000" algn="tl" rotWithShape="0">
                    <a:schemeClr val="bg1">
                      <a:lumMod val="50000"/>
                    </a:schemeClr>
                  </a:outerShdw>
                </a:effectLst>
              </a:rPr>
              <a:t>DIA(</a:t>
            </a:r>
            <a:r>
              <a:rPr lang="el-GR" sz="5400" b="1" dirty="0">
                <a:ln w="9525">
                  <a:solidFill>
                    <a:schemeClr val="bg1"/>
                  </a:solidFill>
                  <a:prstDash val="solid"/>
                </a:ln>
                <a:solidFill>
                  <a:schemeClr val="tx1">
                    <a:lumMod val="50000"/>
                  </a:schemeClr>
                </a:solidFill>
                <a:effectLst>
                  <a:outerShdw blurRad="12700" dist="38100" dir="2700000" algn="tl" rotWithShape="0">
                    <a:schemeClr val="bg1">
                      <a:lumMod val="50000"/>
                    </a:schemeClr>
                  </a:outerShdw>
                </a:effectLst>
              </a:rPr>
              <a:t>β</a:t>
            </a:r>
            <a:r>
              <a:rPr lang="en-US" sz="5400" b="1" dirty="0">
                <a:ln w="9525">
                  <a:solidFill>
                    <a:schemeClr val="bg1"/>
                  </a:solidFill>
                  <a:prstDash val="solid"/>
                </a:ln>
                <a:solidFill>
                  <a:schemeClr val="tx1">
                    <a:lumMod val="50000"/>
                  </a:schemeClr>
                </a:solidFill>
                <a:effectLst>
                  <a:outerShdw blurRad="12700" dist="38100" dir="2700000" algn="tl" rotWithShape="0">
                    <a:schemeClr val="bg1">
                      <a:lumMod val="50000"/>
                    </a:schemeClr>
                  </a:outerShdw>
                </a:effectLst>
              </a:rPr>
              <a:t>)ES PREDICTION</a:t>
            </a:r>
          </a:p>
        </p:txBody>
      </p:sp>
      <p:sp>
        <p:nvSpPr>
          <p:cNvPr id="2" name="TextBox 1">
            <a:extLst>
              <a:ext uri="{FF2B5EF4-FFF2-40B4-BE49-F238E27FC236}">
                <a16:creationId xmlns:a16="http://schemas.microsoft.com/office/drawing/2014/main" id="{DA722519-7434-4D02-8A2F-91BCC37D6EF6}"/>
              </a:ext>
            </a:extLst>
          </p:cNvPr>
          <p:cNvSpPr txBox="1"/>
          <p:nvPr/>
        </p:nvSpPr>
        <p:spPr>
          <a:xfrm>
            <a:off x="1335589" y="2471858"/>
            <a:ext cx="6472822" cy="1169551"/>
          </a:xfrm>
          <a:prstGeom prst="rect">
            <a:avLst/>
          </a:prstGeom>
          <a:noFill/>
        </p:spPr>
        <p:txBody>
          <a:bodyPr wrap="square" rtlCol="0">
            <a:spAutoFit/>
          </a:bodyPr>
          <a:lstStyle/>
          <a:p>
            <a:pPr algn="ctr"/>
            <a:r>
              <a:rPr lang="en-US" sz="2800" b="1" spc="50" dirty="0">
                <a:ln w="9525" cmpd="sng">
                  <a:solidFill>
                    <a:schemeClr val="accent2">
                      <a:lumMod val="10000"/>
                    </a:schemeClr>
                  </a:solidFill>
                  <a:prstDash val="solid"/>
                </a:ln>
                <a:solidFill>
                  <a:schemeClr val="bg1">
                    <a:lumMod val="85000"/>
                  </a:schemeClr>
                </a:solidFill>
                <a:effectLst>
                  <a:glow rad="38100">
                    <a:schemeClr val="accent1">
                      <a:alpha val="40000"/>
                    </a:schemeClr>
                  </a:glow>
                </a:effectLst>
              </a:rPr>
              <a:t>A comparative approach through machine learning.</a:t>
            </a:r>
          </a:p>
          <a:p>
            <a:endParaRPr lang="en-US" dirty="0"/>
          </a:p>
        </p:txBody>
      </p:sp>
      <p:sp>
        <p:nvSpPr>
          <p:cNvPr id="3" name="TextBox 2">
            <a:extLst>
              <a:ext uri="{FF2B5EF4-FFF2-40B4-BE49-F238E27FC236}">
                <a16:creationId xmlns:a16="http://schemas.microsoft.com/office/drawing/2014/main" id="{72AA1489-A675-4F80-921D-A47C4D15D3D0}"/>
              </a:ext>
            </a:extLst>
          </p:cNvPr>
          <p:cNvSpPr txBox="1"/>
          <p:nvPr/>
        </p:nvSpPr>
        <p:spPr>
          <a:xfrm>
            <a:off x="2769772" y="3410012"/>
            <a:ext cx="3604456" cy="1733488"/>
          </a:xfrm>
          <a:prstGeom prst="rect">
            <a:avLst/>
          </a:prstGeom>
          <a:blipFill dpi="0" rotWithShape="1">
            <a:blip r:embed="rId4">
              <a:alphaModFix amt="11000"/>
            </a:blip>
            <a:srcRect/>
            <a:stretch>
              <a:fillRect l="12000" t="-5000" r="12000" b="-8000"/>
            </a:stretch>
          </a:blipFill>
        </p:spPr>
        <p:txBody>
          <a:bodyPr wrap="square" rtlCol="0">
            <a:spAutoFit/>
          </a:bodyPr>
          <a:lstStyle/>
          <a:p>
            <a:pPr algn="ctr"/>
            <a:endParaRPr lang="en-IN" sz="1800" b="1" dirty="0">
              <a:solidFill>
                <a:schemeClr val="tx1">
                  <a:lumMod val="75000"/>
                </a:schemeClr>
              </a:solidFill>
              <a:effectLst/>
              <a:latin typeface="Times New Roman" panose="02020603050405020304" pitchFamily="18" charset="0"/>
              <a:ea typeface="Calibri" panose="020F0502020204030204" pitchFamily="34" charset="0"/>
            </a:endParaRPr>
          </a:p>
          <a:p>
            <a:pPr algn="ctr"/>
            <a:r>
              <a:rPr lang="en-IN" sz="1800" b="1" dirty="0">
                <a:solidFill>
                  <a:schemeClr val="tx1">
                    <a:lumMod val="75000"/>
                  </a:schemeClr>
                </a:solidFill>
                <a:effectLst/>
                <a:latin typeface="Times New Roman" panose="02020603050405020304" pitchFamily="18" charset="0"/>
                <a:ea typeface="Calibri" panose="020F0502020204030204" pitchFamily="34" charset="0"/>
              </a:rPr>
              <a:t>Fergusson College (Autonomous)</a:t>
            </a:r>
          </a:p>
          <a:p>
            <a:pPr marL="6350" indent="-6350" algn="ctr">
              <a:lnSpc>
                <a:spcPct val="107000"/>
              </a:lnSpc>
              <a:spcAft>
                <a:spcPts val="1655"/>
              </a:spcAft>
            </a:pPr>
            <a:r>
              <a:rPr lang="en-IN" sz="1800" b="1" dirty="0">
                <a:solidFill>
                  <a:schemeClr val="tx1">
                    <a:lumMod val="75000"/>
                  </a:schemeClr>
                </a:solidFill>
                <a:effectLst/>
                <a:latin typeface="Times New Roman" panose="02020603050405020304" pitchFamily="18" charset="0"/>
                <a:ea typeface="Calibri" panose="020F0502020204030204" pitchFamily="34" charset="0"/>
              </a:rPr>
              <a:t>Department of Statistics.            T.Y. B.Sc. Project 2020-21 </a:t>
            </a:r>
            <a:endParaRPr lang="en-US" sz="1800" b="1" dirty="0">
              <a:solidFill>
                <a:schemeClr val="tx1">
                  <a:lumMod val="75000"/>
                </a:schemeClr>
              </a:solidFill>
              <a:effectLst/>
              <a:latin typeface="Calibri" panose="020F0502020204030204" pitchFamily="34" charset="0"/>
              <a:ea typeface="Calibri" panose="020F0502020204030204" pitchFamily="34" charset="0"/>
            </a:endParaRPr>
          </a:p>
          <a:p>
            <a:pPr marL="6350" marR="0" indent="-6350">
              <a:lnSpc>
                <a:spcPct val="107000"/>
              </a:lnSpc>
              <a:spcBef>
                <a:spcPts val="0"/>
              </a:spcBef>
              <a:spcAft>
                <a:spcPts val="1655"/>
              </a:spcAft>
            </a:pPr>
            <a:endParaRPr lang="en-IN" sz="1800" dirty="0">
              <a:solidFill>
                <a:srgbClr val="000000"/>
              </a:solidFill>
              <a:effectLst/>
              <a:latin typeface="Times New Roman" panose="02020603050405020304" pitchFamily="18"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3FAD33-F153-4A8C-9DA4-369C214BF4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7" name="TextBox 6">
            <a:extLst>
              <a:ext uri="{FF2B5EF4-FFF2-40B4-BE49-F238E27FC236}">
                <a16:creationId xmlns:a16="http://schemas.microsoft.com/office/drawing/2014/main" id="{5DB746FE-8CC6-4C8E-97DE-13B31CF66CFD}"/>
              </a:ext>
            </a:extLst>
          </p:cNvPr>
          <p:cNvSpPr txBox="1"/>
          <p:nvPr/>
        </p:nvSpPr>
        <p:spPr>
          <a:xfrm>
            <a:off x="631309" y="423182"/>
            <a:ext cx="2387212" cy="830997"/>
          </a:xfrm>
          <a:prstGeom prst="rect">
            <a:avLst/>
          </a:prstGeom>
          <a:noFill/>
        </p:spPr>
        <p:txBody>
          <a:bodyPr wrap="square" rtlCol="0">
            <a:spAutoFit/>
          </a:bodyPr>
          <a:lstStyle/>
          <a:p>
            <a:r>
              <a:rPr lang="en-IN" sz="2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-Decision Trees</a:t>
            </a:r>
            <a:endParaRPr lang="en-US" sz="2400" u="sng"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endParaRPr lang="en-US" sz="2400" u="sng" dirty="0">
              <a:solidFill>
                <a:schemeClr val="accent1">
                  <a:lumMod val="50000"/>
                </a:schemeClr>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732C4E05-AC44-47AE-8FE0-114CFFA93E8B}"/>
              </a:ext>
            </a:extLst>
          </p:cNvPr>
          <p:cNvSpPr txBox="1"/>
          <p:nvPr/>
        </p:nvSpPr>
        <p:spPr>
          <a:xfrm>
            <a:off x="578405" y="838681"/>
            <a:ext cx="7987189" cy="2308324"/>
          </a:xfrm>
          <a:prstGeom prst="rect">
            <a:avLst/>
          </a:prstGeom>
          <a:noFill/>
        </p:spPr>
        <p:txBody>
          <a:bodyPr wrap="square" rtlCol="0">
            <a:spAutoFit/>
          </a:bodyPr>
          <a:lstStyle/>
          <a:p>
            <a:r>
              <a:rPr lang="en-IN" sz="1600" dirty="0">
                <a:effectLst/>
                <a:latin typeface="Times New Roman" panose="02020603050405020304" pitchFamily="18" charset="0"/>
                <a:ea typeface="Calibri" panose="020F0502020204030204" pitchFamily="34" charset="0"/>
              </a:rPr>
              <a:t>A decision tree is a decision support tool that uses a tree-like structure starts with the root node at the top, the root node, where the process of decision-making starts. Under the Root nodes are decision nodes. They can have two or more branches as per needed. Lastly comes the Leaf nodes which represents the classification or decision of the instance.</a:t>
            </a:r>
            <a:r>
              <a:rPr lang="en-IN" sz="1600" b="1"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A tree can be “learned” by splitting the source set into subsets based on an attribute value test. This process is repeated on each derived subset in a recursive manner called recursive partitioning. The recursion is completed when the subset at a node all has the same value of the target variable, or when splitting no longer adds value to the predictions. </a:t>
            </a:r>
            <a:endParaRPr lang="en-US" sz="1600" dirty="0">
              <a:solidFill>
                <a:srgbClr val="000000"/>
              </a:solidFill>
              <a:effectLst/>
              <a:latin typeface="Calibri" panose="020F0502020204030204" pitchFamily="34" charset="0"/>
              <a:ea typeface="Calibri" panose="020F0502020204030204" pitchFamily="34" charset="0"/>
            </a:endParaRPr>
          </a:p>
          <a:p>
            <a:endParaRPr lang="en-US" sz="1600" dirty="0"/>
          </a:p>
        </p:txBody>
      </p:sp>
      <p:pic>
        <p:nvPicPr>
          <p:cNvPr id="9" name="Picture 8">
            <a:extLst>
              <a:ext uri="{FF2B5EF4-FFF2-40B4-BE49-F238E27FC236}">
                <a16:creationId xmlns:a16="http://schemas.microsoft.com/office/drawing/2014/main" id="{A22E1153-51A8-47F4-B056-659A6F310FD3}"/>
              </a:ext>
            </a:extLst>
          </p:cNvPr>
          <p:cNvPicPr/>
          <p:nvPr/>
        </p:nvPicPr>
        <p:blipFill rotWithShape="1">
          <a:blip r:embed="rId2">
            <a:extLst>
              <a:ext uri="{BEBA8EAE-BF5A-486C-A8C5-ECC9F3942E4B}">
                <a14:imgProps xmlns:a14="http://schemas.microsoft.com/office/drawing/2010/main">
                  <a14:imgLayer r:embed="rId3">
                    <a14:imgEffect>
                      <a14:backgroundRemoval t="10773" b="90867" l="4315" r="92262">
                        <a14:foregroundMark x1="32292" y1="11475" x2="32292" y2="11475"/>
                        <a14:foregroundMark x1="32292" y1="11475" x2="32292" y2="11475"/>
                        <a14:foregroundMark x1="32292" y1="11475" x2="32292" y2="11475"/>
                        <a14:foregroundMark x1="32292" y1="11475" x2="32292" y2="11475"/>
                        <a14:foregroundMark x1="16071" y1="36768" x2="16071" y2="36768"/>
                        <a14:foregroundMark x1="16071" y1="36768" x2="16071" y2="36768"/>
                        <a14:foregroundMark x1="13690" y1="57377" x2="13690" y2="57377"/>
                        <a14:foregroundMark x1="13690" y1="57377" x2="13690" y2="57377"/>
                        <a14:foregroundMark x1="13244" y1="52927" x2="4613" y2="52927"/>
                        <a14:foregroundMark x1="33185" y1="53630" x2="25446" y2="50117"/>
                        <a14:foregroundMark x1="43006" y1="67681" x2="32292" y2="66276"/>
                        <a14:foregroundMark x1="36161" y1="86885" x2="28274" y2="85714"/>
                        <a14:foregroundMark x1="50298" y1="86417" x2="44643" y2="85714"/>
                        <a14:foregroundMark x1="70982" y1="88759" x2="66071" y2="88290"/>
                        <a14:foregroundMark x1="90476" y1="87119" x2="84673" y2="87588"/>
                        <a14:foregroundMark x1="77381" y1="72131" x2="69345" y2="68150"/>
                        <a14:foregroundMark x1="92262" y1="90867" x2="92262" y2="85714"/>
                        <a14:foregroundMark x1="92262" y1="85714" x2="92262" y2="85714"/>
                        <a14:foregroundMark x1="20536" y1="29040" x2="33631" y2="19906"/>
                        <a14:foregroundMark x1="50893" y1="30211" x2="37202" y2="20141"/>
                        <a14:foregroundMark x1="37202" y1="20141" x2="34375" y2="19906"/>
                        <a14:foregroundMark x1="11607" y1="46838" x2="26190" y2="46838"/>
                        <a14:foregroundMark x1="26190" y1="46838" x2="26786" y2="48478"/>
                        <a14:foregroundMark x1="40476" y1="60656" x2="52083" y2="42623"/>
                        <a14:foregroundMark x1="52827" y1="44965" x2="73363" y2="60656"/>
                        <a14:foregroundMark x1="31994" y1="77752" x2="42708" y2="74005"/>
                        <a14:foregroundMark x1="41369" y1="75176" x2="47470" y2="80328"/>
                        <a14:foregroundMark x1="69643" y1="81733" x2="75744" y2="76112"/>
                        <a14:foregroundMark x1="76637" y1="75878" x2="82797" y2="79534"/>
                        <a14:foregroundMark x1="52827" y1="30445" x2="36607" y2="19906"/>
                        <a14:foregroundMark x1="40923" y1="24356" x2="36458" y2="20609"/>
                        <a14:foregroundMark x1="35565" y1="20141" x2="27083" y2="25059"/>
                        <a14:foregroundMark x1="22173" y1="26932" x2="18155" y2="29040"/>
                        <a14:foregroundMark x1="19196" y1="42623" x2="11012" y2="49415"/>
                        <a14:foregroundMark x1="27381" y1="47775" x2="17708" y2="41686"/>
                        <a14:foregroundMark x1="16369" y1="43794" x2="11012" y2="47775"/>
                        <a14:foregroundMark x1="51935" y1="45199" x2="38839" y2="60656"/>
                        <a14:foregroundMark x1="47470" y1="51054" x2="47470" y2="51522"/>
                        <a14:foregroundMark x1="40625" y1="62295" x2="49107" y2="49649"/>
                        <a14:foregroundMark x1="53720" y1="43794" x2="75000" y2="60422"/>
                        <a14:foregroundMark x1="74554" y1="75878" x2="68899" y2="82904"/>
                        <a14:foregroundMark x1="74256" y1="75176" x2="68304" y2="83138"/>
                        <a14:foregroundMark x1="73363" y1="75878" x2="68899" y2="81265"/>
                        <a14:foregroundMark x1="82775" y1="79466" x2="76935" y2="76112"/>
                        <a14:foregroundMark x1="87946" y1="82436" x2="86510" y2="81611"/>
                        <a14:foregroundMark x1="81969" y1="76961" x2="76637" y2="72834"/>
                        <a14:foregroundMark x1="86458" y1="81499" x2="88244" y2="81499"/>
                        <a14:foregroundMark x1="87351" y1="80796" x2="82143" y2="77986"/>
                      </a14:backgroundRemoval>
                    </a14:imgEffect>
                  </a14:imgLayer>
                </a14:imgProps>
              </a:ext>
              <a:ext uri="{28A0092B-C50C-407E-A947-70E740481C1C}">
                <a14:useLocalDpi xmlns:a14="http://schemas.microsoft.com/office/drawing/2010/main" val="0"/>
              </a:ext>
            </a:extLst>
          </a:blip>
          <a:srcRect t="4258"/>
          <a:stretch/>
        </p:blipFill>
        <p:spPr bwMode="auto">
          <a:xfrm>
            <a:off x="2847257" y="2859699"/>
            <a:ext cx="2943788" cy="19989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255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3EFA9C-9AB0-4267-99B8-14CA9CED483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E3F6A87A-F816-4906-A129-A6B800793B3A}"/>
              </a:ext>
            </a:extLst>
          </p:cNvPr>
          <p:cNvSpPr txBox="1"/>
          <p:nvPr/>
        </p:nvSpPr>
        <p:spPr>
          <a:xfrm>
            <a:off x="513226" y="1066212"/>
            <a:ext cx="7513950" cy="1323439"/>
          </a:xfrm>
          <a:prstGeom prst="rect">
            <a:avLst/>
          </a:prstGeom>
          <a:noFill/>
        </p:spPr>
        <p:txBody>
          <a:bodyPr wrap="square" rtlCol="0">
            <a:spAutoFit/>
          </a:bodyPr>
          <a:lstStyle/>
          <a:p>
            <a:r>
              <a:rPr lang="en-IN" sz="1600" dirty="0">
                <a:solidFill>
                  <a:schemeClr val="tx2">
                    <a:lumMod val="25000"/>
                  </a:schemeClr>
                </a:solidFill>
                <a:effectLst/>
                <a:latin typeface="Times New Roman" panose="02020603050405020304" pitchFamily="18" charset="0"/>
                <a:ea typeface="Calibri" panose="020F0502020204030204" pitchFamily="34" charset="0"/>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US" sz="1600" dirty="0">
              <a:solidFill>
                <a:schemeClr val="tx2">
                  <a:lumMod val="25000"/>
                </a:schemeClr>
              </a:solidFill>
            </a:endParaRPr>
          </a:p>
        </p:txBody>
      </p:sp>
      <p:sp>
        <p:nvSpPr>
          <p:cNvPr id="4" name="TextBox 3">
            <a:extLst>
              <a:ext uri="{FF2B5EF4-FFF2-40B4-BE49-F238E27FC236}">
                <a16:creationId xmlns:a16="http://schemas.microsoft.com/office/drawing/2014/main" id="{8FCF9881-0624-4F8D-8037-0ACCB52CF995}"/>
              </a:ext>
            </a:extLst>
          </p:cNvPr>
          <p:cNvSpPr txBox="1"/>
          <p:nvPr/>
        </p:nvSpPr>
        <p:spPr>
          <a:xfrm>
            <a:off x="624329" y="415498"/>
            <a:ext cx="2652458" cy="830997"/>
          </a:xfrm>
          <a:prstGeom prst="rect">
            <a:avLst/>
          </a:prstGeom>
          <a:noFill/>
        </p:spPr>
        <p:txBody>
          <a:bodyPr wrap="square" rtlCol="0">
            <a:spAutoFit/>
          </a:bodyPr>
          <a:lstStyle/>
          <a:p>
            <a:r>
              <a:rPr lang="en-IN" sz="2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-Random Forest</a:t>
            </a:r>
            <a:endParaRPr lang="en-US" sz="2400" u="sng"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endParaRPr lang="en-US" sz="2400" u="sng" dirty="0">
              <a:solidFill>
                <a:schemeClr val="accent1">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77AA7075-2129-4D61-9C82-113D523A5F84}"/>
              </a:ext>
            </a:extLst>
          </p:cNvPr>
          <p:cNvPicPr/>
          <p:nvPr/>
        </p:nvPicPr>
        <p:blipFill>
          <a:blip r:embed="rId2">
            <a:extLst>
              <a:ext uri="{BEBA8EAE-BF5A-486C-A8C5-ECC9F3942E4B}">
                <a14:imgProps xmlns:a14="http://schemas.microsoft.com/office/drawing/2010/main">
                  <a14:imgLayer r:embed="rId3">
                    <a14:imgEffect>
                      <a14:backgroundRemoval t="10000" b="90000" l="10000" r="90000">
                        <a14:foregroundMark x1="20156" y1="66753" x2="20156" y2="66753"/>
                        <a14:foregroundMark x1="36875" y1="46494" x2="36875" y2="46494"/>
                        <a14:foregroundMark x1="35781" y1="47013" x2="36406" y2="41039"/>
                        <a14:foregroundMark x1="38594" y1="16883" x2="35000" y2="18701"/>
                        <a14:foregroundMark x1="39219" y1="22078" x2="32813" y2="18182"/>
                        <a14:foregroundMark x1="58594" y1="19481" x2="54531" y2="24935"/>
                        <a14:foregroundMark x1="78125" y1="22857" x2="80781" y2="22078"/>
                        <a14:foregroundMark x1="77813" y1="44156" x2="76719" y2="49351"/>
                        <a14:foregroundMark x1="55469" y1="65455" x2="56563" y2="69610"/>
                        <a14:foregroundMark x1="53906" y1="68052" x2="50625" y2="72987"/>
                        <a14:foregroundMark x1="57813" y1="45455" x2="59062" y2="51688"/>
                        <a14:foregroundMark x1="59219" y1="19481" x2="53281" y2="23117"/>
                        <a14:foregroundMark x1="57188" y1="86234" x2="59219" y2="87532"/>
                        <a14:foregroundMark x1="56563" y1="87273" x2="51719" y2="86753"/>
                        <a14:foregroundMark x1="65000" y1="23636" x2="65000" y2="23636"/>
                        <a14:foregroundMark x1="66563" y1="23896" x2="66563" y2="23896"/>
                        <a14:foregroundMark x1="69063" y1="23896" x2="69063" y2="23896"/>
                        <a14:foregroundMark x1="68281" y1="50909" x2="68281" y2="50909"/>
                        <a14:foregroundMark x1="66250" y1="50649" x2="66250" y2="50649"/>
                        <a14:foregroundMark x1="64063" y1="50909" x2="64063" y2="50909"/>
                        <a14:foregroundMark x1="55469" y1="58182" x2="55469" y2="58182"/>
                        <a14:foregroundMark x1="55625" y1="55584" x2="55625" y2="55584"/>
                        <a14:foregroundMark x1="55625" y1="55584" x2="55625" y2="55584"/>
                        <a14:foregroundMark x1="55781" y1="55065" x2="55781" y2="55065"/>
                        <a14:foregroundMark x1="55156" y1="54805" x2="55156" y2="54805"/>
                        <a14:foregroundMark x1="55625" y1="54026" x2="55313" y2="57403"/>
                        <a14:foregroundMark x1="45781" y1="56104" x2="45781" y2="56104"/>
                        <a14:foregroundMark x1="41250" y1="52727" x2="52812" y2="61039"/>
                        <a14:foregroundMark x1="28750" y1="21558" x2="25781" y2="20519"/>
                        <a14:foregroundMark x1="27969" y1="20779" x2="23281" y2="20000"/>
                        <a14:foregroundMark x1="27813" y1="20779" x2="22500" y2="20779"/>
                        <a14:foregroundMark x1="62813" y1="58182" x2="67969" y2="55844"/>
                      </a14:backgroundRemoval>
                    </a14:imgEffect>
                  </a14:imgLayer>
                </a14:imgProps>
              </a:ext>
              <a:ext uri="{28A0092B-C50C-407E-A947-70E740481C1C}">
                <a14:useLocalDpi xmlns:a14="http://schemas.microsoft.com/office/drawing/2010/main" val="0"/>
              </a:ext>
            </a:extLst>
          </a:blip>
          <a:stretch>
            <a:fillRect/>
          </a:stretch>
        </p:blipFill>
        <p:spPr>
          <a:xfrm>
            <a:off x="1887737" y="2319850"/>
            <a:ext cx="4540984" cy="2102654"/>
          </a:xfrm>
          <a:prstGeom prst="rect">
            <a:avLst/>
          </a:prstGeom>
        </p:spPr>
      </p:pic>
    </p:spTree>
    <p:extLst>
      <p:ext uri="{BB962C8B-B14F-4D97-AF65-F5344CB8AC3E}">
        <p14:creationId xmlns:p14="http://schemas.microsoft.com/office/powerpoint/2010/main" val="340464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4CA515-DBBD-4FD4-9481-79870827A8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TextBox 2">
            <a:extLst>
              <a:ext uri="{FF2B5EF4-FFF2-40B4-BE49-F238E27FC236}">
                <a16:creationId xmlns:a16="http://schemas.microsoft.com/office/drawing/2014/main" id="{BA5CFE15-452E-4658-9078-E8697C2E74FF}"/>
              </a:ext>
            </a:extLst>
          </p:cNvPr>
          <p:cNvSpPr txBox="1"/>
          <p:nvPr/>
        </p:nvSpPr>
        <p:spPr>
          <a:xfrm>
            <a:off x="545566" y="384202"/>
            <a:ext cx="3811281" cy="830997"/>
          </a:xfrm>
          <a:prstGeom prst="rect">
            <a:avLst/>
          </a:prstGeom>
          <a:noFill/>
        </p:spPr>
        <p:txBody>
          <a:bodyPr wrap="square" rtlCol="0">
            <a:spAutoFit/>
          </a:bodyPr>
          <a:lstStyle/>
          <a:p>
            <a:r>
              <a:rPr lang="en-IN" sz="2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-Logistic Regression</a:t>
            </a:r>
            <a:endParaRPr lang="en-US" sz="2400" u="sng"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endParaRPr lang="en-US" sz="2400" u="sng" dirty="0">
              <a:solidFill>
                <a:schemeClr val="accent1">
                  <a:lumMod val="50000"/>
                </a:schemeClr>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9C23588-F5F5-46C8-9D59-D02AE5515D31}"/>
                  </a:ext>
                </a:extLst>
              </p:cNvPr>
              <p:cNvSpPr txBox="1"/>
              <p:nvPr/>
            </p:nvSpPr>
            <p:spPr>
              <a:xfrm>
                <a:off x="483620" y="883461"/>
                <a:ext cx="8204680" cy="172213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Logistic regression is the regression which produces results in binary format and is used to predict the outcome of a categorical dependent variable. one cannot decide the outcome as 0 or 1 by means of probabilities in decimals. Hence, we’ve to decide threshold for above curve which will give us the clear classification between outcomes. Threshold probability acts as a barrier which classifies the outcomes in into winning (1) or losing (0) categories. we use the logistic function. P(X) </a:t>
                </a:r>
                <a:r>
                  <a:rPr lang="en-US" sz="1600" dirty="0"/>
                  <a:t>= </a:t>
                </a:r>
                <a14:m>
                  <m:oMath xmlns:m="http://schemas.openxmlformats.org/officeDocument/2006/math">
                    <m:f>
                      <m:fPr>
                        <m:ctrlPr>
                          <a:rPr lang="en-IN" sz="1600" b="0" i="1" smtClean="0">
                            <a:latin typeface="Cambria Math" panose="02040503050406030204" pitchFamily="18" charset="0"/>
                          </a:rPr>
                        </m:ctrlPr>
                      </m:fPr>
                      <m:num>
                        <m:sSup>
                          <m:sSupPr>
                            <m:ctrlPr>
                              <a:rPr lang="en-IN" sz="1600" i="1">
                                <a:latin typeface="Cambria Math" panose="02040503050406030204" pitchFamily="18" charset="0"/>
                              </a:rPr>
                            </m:ctrlPr>
                          </m:sSupPr>
                          <m:e>
                            <m:r>
                              <a:rPr lang="en-IN" sz="1600" i="1">
                                <a:latin typeface="Cambria Math"/>
                              </a:rPr>
                              <m:t>𝑒</m:t>
                            </m:r>
                          </m:e>
                          <m:sup>
                            <m:r>
                              <a:rPr lang="en-IN" sz="1600" i="1">
                                <a:latin typeface="Cambria Math"/>
                                <a:ea typeface="Cambria Math"/>
                              </a:rPr>
                              <m:t>𝛽</m:t>
                            </m:r>
                            <m:r>
                              <a:rPr lang="en-IN" sz="1600" i="1">
                                <a:latin typeface="Cambria Math"/>
                                <a:ea typeface="Cambria Math"/>
                              </a:rPr>
                              <m:t>𝑜</m:t>
                            </m:r>
                            <m:r>
                              <a:rPr lang="en-IN" sz="1600" i="1">
                                <a:latin typeface="Cambria Math"/>
                                <a:ea typeface="Cambria Math"/>
                              </a:rPr>
                              <m:t>+</m:t>
                            </m:r>
                            <m:r>
                              <a:rPr lang="en-IN" sz="1600" i="1">
                                <a:latin typeface="Cambria Math"/>
                                <a:ea typeface="Cambria Math"/>
                              </a:rPr>
                              <m:t>𝛽</m:t>
                            </m:r>
                            <m:r>
                              <a:rPr lang="en-IN" sz="1600" i="1">
                                <a:latin typeface="Cambria Math"/>
                                <a:ea typeface="Cambria Math"/>
                              </a:rPr>
                              <m:t>1</m:t>
                            </m:r>
                            <m:r>
                              <a:rPr lang="en-IN" sz="1600" i="1">
                                <a:latin typeface="Cambria Math"/>
                                <a:ea typeface="Cambria Math"/>
                              </a:rPr>
                              <m:t>𝑥</m:t>
                            </m:r>
                          </m:sup>
                        </m:sSup>
                      </m:num>
                      <m:den>
                        <m:sSup>
                          <m:sSupPr>
                            <m:ctrlPr>
                              <a:rPr lang="en-IN" sz="1600" i="1">
                                <a:latin typeface="Cambria Math" panose="02040503050406030204" pitchFamily="18" charset="0"/>
                              </a:rPr>
                            </m:ctrlPr>
                          </m:sSupPr>
                          <m:e>
                            <m:r>
                              <a:rPr lang="en-IN" sz="1600" b="0" i="1" smtClean="0">
                                <a:latin typeface="Cambria Math"/>
                              </a:rPr>
                              <m:t>1+</m:t>
                            </m:r>
                            <m:r>
                              <a:rPr lang="en-IN" sz="1600" i="1">
                                <a:latin typeface="Cambria Math"/>
                              </a:rPr>
                              <m:t>𝑒</m:t>
                            </m:r>
                          </m:e>
                          <m:sup>
                            <m:r>
                              <a:rPr lang="en-IN" sz="1600" i="1">
                                <a:latin typeface="Cambria Math"/>
                                <a:ea typeface="Cambria Math"/>
                              </a:rPr>
                              <m:t>𝛽</m:t>
                            </m:r>
                            <m:r>
                              <a:rPr lang="en-IN" sz="1600" i="1">
                                <a:latin typeface="Cambria Math"/>
                                <a:ea typeface="Cambria Math"/>
                              </a:rPr>
                              <m:t>𝑜</m:t>
                            </m:r>
                            <m:r>
                              <a:rPr lang="en-IN" sz="1600" i="1">
                                <a:latin typeface="Cambria Math"/>
                                <a:ea typeface="Cambria Math"/>
                              </a:rPr>
                              <m:t>+</m:t>
                            </m:r>
                            <m:r>
                              <a:rPr lang="en-IN" sz="1600" i="1">
                                <a:latin typeface="Cambria Math"/>
                                <a:ea typeface="Cambria Math"/>
                              </a:rPr>
                              <m:t>𝛽</m:t>
                            </m:r>
                            <m:r>
                              <a:rPr lang="en-IN" sz="1600" i="1">
                                <a:latin typeface="Cambria Math"/>
                                <a:ea typeface="Cambria Math"/>
                              </a:rPr>
                              <m:t>1</m:t>
                            </m:r>
                            <m:r>
                              <a:rPr lang="en-IN" sz="1600" i="1">
                                <a:latin typeface="Cambria Math"/>
                                <a:ea typeface="Cambria Math"/>
                              </a:rPr>
                              <m:t>𝑥</m:t>
                            </m:r>
                          </m:sup>
                        </m:sSup>
                      </m:den>
                    </m:f>
                    <m:r>
                      <a:rPr lang="en-IN" sz="1600" i="1">
                        <a:latin typeface="Cambria Math" panose="02040503050406030204" pitchFamily="18" charset="0"/>
                        <a:ea typeface="Cambria Math"/>
                      </a:rPr>
                      <m:t> </m:t>
                    </m:r>
                  </m:oMath>
                </a14:m>
                <a:r>
                  <a:rPr lang="en-US" sz="1600" dirty="0">
                    <a:latin typeface="Times New Roman" panose="02020603050405020304" pitchFamily="18" charset="0"/>
                    <a:cs typeface="Times New Roman" panose="02020603050405020304" pitchFamily="18" charset="0"/>
                  </a:rPr>
                  <a:t>i.e., Y=P(x)+∈ …………………… (1) </a:t>
                </a:r>
                <a:r>
                  <a:rPr lang="el-GR" sz="1600" dirty="0">
                    <a:latin typeface="Times New Roman" panose="02020603050405020304" pitchFamily="18" charset="0"/>
                    <a:cs typeface="Times New Roman" panose="02020603050405020304" pitchFamily="18" charset="0"/>
                  </a:rPr>
                  <a:t>β</a:t>
                </a:r>
                <a:r>
                  <a:rPr lang="en-US" sz="1600" dirty="0">
                    <a:latin typeface="Times New Roman" panose="02020603050405020304" pitchFamily="18" charset="0"/>
                    <a:cs typeface="Times New Roman" panose="02020603050405020304" pitchFamily="18" charset="0"/>
                  </a:rPr>
                  <a:t>o, </a:t>
                </a:r>
                <a:r>
                  <a:rPr lang="el-GR" sz="1600" dirty="0">
                    <a:latin typeface="Times New Roman" panose="02020603050405020304" pitchFamily="18" charset="0"/>
                    <a:cs typeface="Times New Roman" panose="02020603050405020304" pitchFamily="18" charset="0"/>
                  </a:rPr>
                  <a:t>β1 </a:t>
                </a:r>
                <a:r>
                  <a:rPr lang="en-US" sz="1600" dirty="0">
                    <a:latin typeface="Times New Roman" panose="02020603050405020304" pitchFamily="18" charset="0"/>
                    <a:cs typeface="Times New Roman" panose="02020603050405020304" pitchFamily="18" charset="0"/>
                  </a:rPr>
                  <a:t>are the regression coefficients</a:t>
                </a:r>
              </a:p>
            </p:txBody>
          </p:sp>
        </mc:Choice>
        <mc:Fallback>
          <p:sp>
            <p:nvSpPr>
              <p:cNvPr id="4" name="TextBox 3">
                <a:extLst>
                  <a:ext uri="{FF2B5EF4-FFF2-40B4-BE49-F238E27FC236}">
                    <a16:creationId xmlns:a16="http://schemas.microsoft.com/office/drawing/2014/main" id="{59C23588-F5F5-46C8-9D59-D02AE5515D31}"/>
                  </a:ext>
                </a:extLst>
              </p:cNvPr>
              <p:cNvSpPr txBox="1">
                <a:spLocks noRot="1" noChangeAspect="1" noMove="1" noResize="1" noEditPoints="1" noAdjustHandles="1" noChangeArrowheads="1" noChangeShapeType="1" noTextEdit="1"/>
              </p:cNvSpPr>
              <p:nvPr/>
            </p:nvSpPr>
            <p:spPr>
              <a:xfrm>
                <a:off x="483620" y="883461"/>
                <a:ext cx="8204680" cy="1722138"/>
              </a:xfrm>
              <a:prstGeom prst="rect">
                <a:avLst/>
              </a:prstGeom>
              <a:blipFill>
                <a:blip r:embed="rId2"/>
                <a:stretch>
                  <a:fillRect l="-371" t="-1064" r="-892" b="-70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2CA78B5-4201-4462-889F-B4638A0FC052}"/>
              </a:ext>
            </a:extLst>
          </p:cNvPr>
          <p:cNvPicPr/>
          <p:nvPr/>
        </p:nvPicPr>
        <p:blipFill rotWithShape="1">
          <a:blip r:embed="rId3">
            <a:extLst>
              <a:ext uri="{28A0092B-C50C-407E-A947-70E740481C1C}">
                <a14:useLocalDpi xmlns:a14="http://schemas.microsoft.com/office/drawing/2010/main" val="0"/>
              </a:ext>
            </a:extLst>
          </a:blip>
          <a:srcRect l="11175" t="10074" r="4077" b="16546"/>
          <a:stretch/>
        </p:blipFill>
        <p:spPr>
          <a:xfrm>
            <a:off x="2593228" y="2605599"/>
            <a:ext cx="4696470" cy="2062103"/>
          </a:xfrm>
          <a:prstGeom prst="rect">
            <a:avLst/>
          </a:prstGeom>
          <a:ln>
            <a:noFill/>
          </a:ln>
        </p:spPr>
      </p:pic>
    </p:spTree>
    <p:extLst>
      <p:ext uri="{BB962C8B-B14F-4D97-AF65-F5344CB8AC3E}">
        <p14:creationId xmlns:p14="http://schemas.microsoft.com/office/powerpoint/2010/main" val="157642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78CF0A-2BC0-4E1E-B371-C298D675B2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C7C1D27A-34B7-4EC0-8A29-1E915666F9CC}"/>
              </a:ext>
            </a:extLst>
          </p:cNvPr>
          <p:cNvSpPr txBox="1"/>
          <p:nvPr/>
        </p:nvSpPr>
        <p:spPr>
          <a:xfrm>
            <a:off x="537348" y="455309"/>
            <a:ext cx="3520912" cy="830997"/>
          </a:xfrm>
          <a:prstGeom prst="rect">
            <a:avLst/>
          </a:prstGeom>
          <a:noFill/>
        </p:spPr>
        <p:txBody>
          <a:bodyPr wrap="square" rtlCol="0">
            <a:spAutoFit/>
          </a:bodyPr>
          <a:lstStyle/>
          <a:p>
            <a:r>
              <a:rPr lang="en-US" sz="2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-Support Vector Machine</a:t>
            </a:r>
            <a:endParaRPr lang="en-US" sz="2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endParaRPr lang="en-US" sz="2400" dirty="0">
              <a:solidFill>
                <a:schemeClr val="accent1">
                  <a:lumMod val="5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37D9049F-87C2-4EA7-A09A-D23C5FF308F0}"/>
              </a:ext>
            </a:extLst>
          </p:cNvPr>
          <p:cNvSpPr txBox="1"/>
          <p:nvPr/>
        </p:nvSpPr>
        <p:spPr>
          <a:xfrm>
            <a:off x="537348" y="1140312"/>
            <a:ext cx="6055956" cy="1569660"/>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In the SVM algorithm, we plot each data item as a point in n-dimensional space (where n is number of features you have) with the value of each feature being the value of a particular coordinate. Then, we perform classification by finding the hyper-plane that differentiates the two classes very well. Once the plane is found we check our where our new data point lies and conclude accordingly as healthy or diabetic.</a:t>
            </a:r>
            <a:endParaRPr lang="en-US" sz="1600" dirty="0"/>
          </a:p>
        </p:txBody>
      </p:sp>
      <p:pic>
        <p:nvPicPr>
          <p:cNvPr id="6" name="Picture 5">
            <a:extLst>
              <a:ext uri="{FF2B5EF4-FFF2-40B4-BE49-F238E27FC236}">
                <a16:creationId xmlns:a16="http://schemas.microsoft.com/office/drawing/2014/main" id="{F386215E-A0F1-423A-BF16-6F6B72782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264" y="2606755"/>
            <a:ext cx="3121493" cy="2080995"/>
          </a:xfrm>
          <a:prstGeom prst="rect">
            <a:avLst/>
          </a:prstGeom>
        </p:spPr>
      </p:pic>
    </p:spTree>
    <p:extLst>
      <p:ext uri="{BB962C8B-B14F-4D97-AF65-F5344CB8AC3E}">
        <p14:creationId xmlns:p14="http://schemas.microsoft.com/office/powerpoint/2010/main" val="230416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879E67-9969-40C6-9E1A-9BE9F6C8E2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BF92F822-F021-4B3F-9363-6D254D049FD0}"/>
              </a:ext>
            </a:extLst>
          </p:cNvPr>
          <p:cNvSpPr txBox="1"/>
          <p:nvPr/>
        </p:nvSpPr>
        <p:spPr>
          <a:xfrm>
            <a:off x="2966224" y="446049"/>
            <a:ext cx="3427142" cy="461665"/>
          </a:xfrm>
          <a:prstGeom prst="rect">
            <a:avLst/>
          </a:prstGeom>
          <a:noFill/>
        </p:spPr>
        <p:txBody>
          <a:bodyPr wrap="square" rtlCol="0">
            <a:spAutoFit/>
          </a:bodyPr>
          <a:lstStyle/>
          <a:p>
            <a:pPr algn="ctr"/>
            <a:r>
              <a:rPr lang="en-US" sz="2400" b="1" u="sng" dirty="0">
                <a:solidFill>
                  <a:schemeClr val="tx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a:t>
            </a:r>
          </a:p>
        </p:txBody>
      </p:sp>
      <p:pic>
        <p:nvPicPr>
          <p:cNvPr id="6" name="Picture 5">
            <a:extLst>
              <a:ext uri="{FF2B5EF4-FFF2-40B4-BE49-F238E27FC236}">
                <a16:creationId xmlns:a16="http://schemas.microsoft.com/office/drawing/2014/main" id="{288EAEC4-8BDF-4EFA-9FA8-03502DD8F399}"/>
              </a:ext>
            </a:extLst>
          </p:cNvPr>
          <p:cNvPicPr/>
          <p:nvPr/>
        </p:nvPicPr>
        <p:blipFill rotWithShape="1">
          <a:blip r:embed="rId3">
            <a:extLst>
              <a:ext uri="{28A0092B-C50C-407E-A947-70E740481C1C}">
                <a14:useLocalDpi xmlns:a14="http://schemas.microsoft.com/office/drawing/2010/main" val="0"/>
              </a:ext>
            </a:extLst>
          </a:blip>
          <a:srcRect l="33808" t="57139" r="40847" b="21111"/>
          <a:stretch/>
        </p:blipFill>
        <p:spPr>
          <a:xfrm>
            <a:off x="4367742" y="976734"/>
            <a:ext cx="4098248" cy="2276132"/>
          </a:xfrm>
          <a:prstGeom prst="rect">
            <a:avLst/>
          </a:prstGeom>
        </p:spPr>
      </p:pic>
      <p:pic>
        <p:nvPicPr>
          <p:cNvPr id="7" name="Picture 6">
            <a:extLst>
              <a:ext uri="{FF2B5EF4-FFF2-40B4-BE49-F238E27FC236}">
                <a16:creationId xmlns:a16="http://schemas.microsoft.com/office/drawing/2014/main" id="{E0E2A5DA-7DD7-4995-86BD-B8F68A02C85C}"/>
              </a:ext>
            </a:extLst>
          </p:cNvPr>
          <p:cNvPicPr>
            <a:picLocks noChangeAspect="1"/>
          </p:cNvPicPr>
          <p:nvPr/>
        </p:nvPicPr>
        <p:blipFill rotWithShape="1">
          <a:blip r:embed="rId4"/>
          <a:srcRect l="14918" t="38616" r="55181" b="22477"/>
          <a:stretch/>
        </p:blipFill>
        <p:spPr>
          <a:xfrm>
            <a:off x="502170" y="928016"/>
            <a:ext cx="3575717" cy="2617157"/>
          </a:xfrm>
          <a:prstGeom prst="rect">
            <a:avLst/>
          </a:prstGeom>
        </p:spPr>
      </p:pic>
      <p:sp>
        <p:nvSpPr>
          <p:cNvPr id="8" name="TextBox 7">
            <a:extLst>
              <a:ext uri="{FF2B5EF4-FFF2-40B4-BE49-F238E27FC236}">
                <a16:creationId xmlns:a16="http://schemas.microsoft.com/office/drawing/2014/main" id="{20929736-E56D-432F-91C9-6B02ACD2CA42}"/>
              </a:ext>
            </a:extLst>
          </p:cNvPr>
          <p:cNvSpPr txBox="1"/>
          <p:nvPr/>
        </p:nvSpPr>
        <p:spPr>
          <a:xfrm>
            <a:off x="898526" y="3614193"/>
            <a:ext cx="7562538" cy="830997"/>
          </a:xfrm>
          <a:prstGeom prst="rect">
            <a:avLst/>
          </a:prstGeom>
          <a:noFill/>
        </p:spPr>
        <p:txBody>
          <a:bodyPr wrap="square" rtlCol="0">
            <a:spAutoFit/>
          </a:bodyPr>
          <a:lstStyle/>
          <a:p>
            <a:r>
              <a:rPr lang="en-US" sz="1600" dirty="0">
                <a:solidFill>
                  <a:schemeClr val="tx2">
                    <a:lumMod val="25000"/>
                  </a:schemeClr>
                </a:solidFill>
                <a:latin typeface="Times New Roman" panose="02020603050405020304" pitchFamily="18" charset="0"/>
                <a:cs typeface="Times New Roman" panose="02020603050405020304" pitchFamily="18" charset="0"/>
              </a:rPr>
              <a:t>Here, we can see that the Accuracy(82.76%) , AUC(88.29%) and the sensitivity (95.15%) value for K-NN model is the highest among other models. Also from the ROC curve we can see similar results as the area under the curve is the maximum for K-NN model.</a:t>
            </a:r>
          </a:p>
        </p:txBody>
      </p:sp>
    </p:spTree>
    <p:extLst>
      <p:ext uri="{BB962C8B-B14F-4D97-AF65-F5344CB8AC3E}">
        <p14:creationId xmlns:p14="http://schemas.microsoft.com/office/powerpoint/2010/main" val="328953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1D21AF-DDA0-4F12-AE6F-0127E2F477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TextBox 2">
            <a:extLst>
              <a:ext uri="{FF2B5EF4-FFF2-40B4-BE49-F238E27FC236}">
                <a16:creationId xmlns:a16="http://schemas.microsoft.com/office/drawing/2014/main" id="{F36BE4BE-F120-4372-9175-3129CA95E2DB}"/>
              </a:ext>
            </a:extLst>
          </p:cNvPr>
          <p:cNvSpPr txBox="1"/>
          <p:nvPr/>
        </p:nvSpPr>
        <p:spPr>
          <a:xfrm>
            <a:off x="837618" y="1200586"/>
            <a:ext cx="6973173" cy="1477328"/>
          </a:xfrm>
          <a:prstGeom prst="rect">
            <a:avLst/>
          </a:prstGeom>
          <a:noFill/>
        </p:spPr>
        <p:txBody>
          <a:bodyPr wrap="square" rtlCol="0">
            <a:spAutoFit/>
          </a:bodyPr>
          <a:lstStyle/>
          <a:p>
            <a:pPr algn="ctr"/>
            <a:r>
              <a:rPr lang="en-IN" sz="1800" dirty="0">
                <a:solidFill>
                  <a:schemeClr val="tx2">
                    <a:lumMod val="25000"/>
                  </a:schemeClr>
                </a:solidFill>
                <a:effectLst/>
                <a:latin typeface="Times New Roman" panose="02020603050405020304" pitchFamily="18" charset="0"/>
                <a:ea typeface="Calibri" panose="020F0502020204030204" pitchFamily="34" charset="0"/>
              </a:rPr>
              <a:t>The objective of this project was to predict diabetes using 7 basic statistical machine learning techniques. As we can see from the </a:t>
            </a:r>
            <a:r>
              <a:rPr lang="en-IN" sz="1800" dirty="0">
                <a:solidFill>
                  <a:schemeClr val="tx2">
                    <a:lumMod val="25000"/>
                  </a:schemeClr>
                </a:solidFill>
                <a:latin typeface="Times New Roman" panose="02020603050405020304" pitchFamily="18" charset="0"/>
                <a:ea typeface="Calibri" panose="020F0502020204030204" pitchFamily="34" charset="0"/>
              </a:rPr>
              <a:t>previous </a:t>
            </a:r>
            <a:r>
              <a:rPr lang="en-IN" sz="1800" dirty="0">
                <a:solidFill>
                  <a:schemeClr val="tx2">
                    <a:lumMod val="25000"/>
                  </a:schemeClr>
                </a:solidFill>
                <a:effectLst/>
                <a:latin typeface="Times New Roman" panose="02020603050405020304" pitchFamily="18" charset="0"/>
                <a:ea typeface="Calibri" panose="020F0502020204030204" pitchFamily="34" charset="0"/>
              </a:rPr>
              <a:t>comparison that for our data, K-NN (K- Nearest Neighbours) is the best classifier, So we suggest to use K-NN classifier to predict diabetes among those 7 techniques.</a:t>
            </a:r>
            <a:endParaRPr lang="en-US" dirty="0">
              <a:solidFill>
                <a:schemeClr val="tx2">
                  <a:lumMod val="25000"/>
                </a:schemeClr>
              </a:solidFill>
            </a:endParaRPr>
          </a:p>
        </p:txBody>
      </p:sp>
      <p:sp>
        <p:nvSpPr>
          <p:cNvPr id="4" name="TextBox 3">
            <a:extLst>
              <a:ext uri="{FF2B5EF4-FFF2-40B4-BE49-F238E27FC236}">
                <a16:creationId xmlns:a16="http://schemas.microsoft.com/office/drawing/2014/main" id="{9F08B6C2-6119-4177-9B46-74C48EBE28F4}"/>
              </a:ext>
            </a:extLst>
          </p:cNvPr>
          <p:cNvSpPr txBox="1"/>
          <p:nvPr/>
        </p:nvSpPr>
        <p:spPr>
          <a:xfrm>
            <a:off x="3109658" y="523511"/>
            <a:ext cx="2924684" cy="461665"/>
          </a:xfrm>
          <a:prstGeom prst="rect">
            <a:avLst/>
          </a:prstGeom>
          <a:noFill/>
        </p:spPr>
        <p:txBody>
          <a:bodyPr wrap="square" rtlCol="0">
            <a:spAutoFit/>
          </a:bodyPr>
          <a:lstStyle/>
          <a:p>
            <a:pPr algn="ctr"/>
            <a:r>
              <a:rPr lang="en-US" sz="2400" b="1" u="sng" dirty="0">
                <a:solidFill>
                  <a:schemeClr val="tx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52019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216D65-BEDE-4E40-89AA-17036556D8F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3" name="TextBox 2">
            <a:extLst>
              <a:ext uri="{FF2B5EF4-FFF2-40B4-BE49-F238E27FC236}">
                <a16:creationId xmlns:a16="http://schemas.microsoft.com/office/drawing/2014/main" id="{DB6F982D-9A4A-457C-9413-E8C261A4B3B6}"/>
              </a:ext>
            </a:extLst>
          </p:cNvPr>
          <p:cNvSpPr txBox="1"/>
          <p:nvPr/>
        </p:nvSpPr>
        <p:spPr>
          <a:xfrm>
            <a:off x="3015425" y="495591"/>
            <a:ext cx="3113148" cy="461665"/>
          </a:xfrm>
          <a:prstGeom prst="rect">
            <a:avLst/>
          </a:prstGeom>
          <a:noFill/>
        </p:spPr>
        <p:txBody>
          <a:bodyPr wrap="square" rtlCol="0">
            <a:spAutoFit/>
          </a:bodyPr>
          <a:lstStyle/>
          <a:p>
            <a:pPr algn="ctr"/>
            <a:r>
              <a:rPr lang="en-US" sz="2400" b="1" u="sng" dirty="0">
                <a:solidFill>
                  <a:schemeClr val="tx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p>
        </p:txBody>
      </p:sp>
      <p:sp>
        <p:nvSpPr>
          <p:cNvPr id="4" name="TextBox 3">
            <a:extLst>
              <a:ext uri="{FF2B5EF4-FFF2-40B4-BE49-F238E27FC236}">
                <a16:creationId xmlns:a16="http://schemas.microsoft.com/office/drawing/2014/main" id="{070DA75B-7DAB-4559-A658-ECB7DAA0C58D}"/>
              </a:ext>
            </a:extLst>
          </p:cNvPr>
          <p:cNvSpPr txBox="1"/>
          <p:nvPr/>
        </p:nvSpPr>
        <p:spPr>
          <a:xfrm>
            <a:off x="750366" y="1165686"/>
            <a:ext cx="7643267" cy="2800767"/>
          </a:xfrm>
          <a:prstGeom prst="rect">
            <a:avLst/>
          </a:prstGeom>
          <a:noFill/>
        </p:spPr>
        <p:txBody>
          <a:bodyPr wrap="square" rtlCol="0">
            <a:spAutoFit/>
          </a:bodyPr>
          <a:lstStyle/>
          <a:p>
            <a:pPr algn="ctr"/>
            <a:r>
              <a:rPr lang="en-US" sz="1600" dirty="0">
                <a:solidFill>
                  <a:schemeClr val="tx2">
                    <a:lumMod val="25000"/>
                  </a:schemeClr>
                </a:solidFill>
                <a:latin typeface="Times New Roman" panose="02020603050405020304" pitchFamily="18" charset="0"/>
                <a:ea typeface="Times New Roman" panose="02020603050405020304" pitchFamily="18" charset="0"/>
              </a:rPr>
              <a:t>In co-ordination with the project, it will be useful </a:t>
            </a:r>
            <a:r>
              <a:rPr lang="en-US" sz="1600" dirty="0">
                <a:solidFill>
                  <a:schemeClr val="tx2">
                    <a:lumMod val="25000"/>
                  </a:schemeClr>
                </a:solidFill>
                <a:effectLst/>
                <a:latin typeface="Times New Roman" panose="02020603050405020304" pitchFamily="18" charset="0"/>
                <a:ea typeface="Times New Roman" panose="02020603050405020304" pitchFamily="18" charset="0"/>
              </a:rPr>
              <a:t>to predict the accuracy of different statistical models and comparative study of them in order to predict the predisposition of a subject to diabetes. Such is the power of statistical learning that without much medical knowledge, and relying just on past patients’ data, a statistician is in a position to build surprisingly accurate prediction models. A possible application would be to create an app that predicts diabetes. This would help to reach out to masses and to spread awareness. Methods used in this project can be applied to other areas of medicine as well. The scope of the project goes as far as one can take it with better understanding of machine learning, improved techniques and sophisticated algorithms, thus transforming the future of medical diagnosis for the better.</a:t>
            </a:r>
          </a:p>
          <a:p>
            <a:pPr algn="ctr"/>
            <a:endParaRPr lang="en-US" sz="1600" dirty="0">
              <a:solidFill>
                <a:schemeClr val="tx2">
                  <a:lumMod val="25000"/>
                </a:schemeClr>
              </a:solidFill>
            </a:endParaRPr>
          </a:p>
        </p:txBody>
      </p:sp>
    </p:spTree>
    <p:extLst>
      <p:ext uri="{BB962C8B-B14F-4D97-AF65-F5344CB8AC3E}">
        <p14:creationId xmlns:p14="http://schemas.microsoft.com/office/powerpoint/2010/main" val="339956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4BB3-3837-41B4-A289-C06ABC7B019F}"/>
              </a:ext>
            </a:extLst>
          </p:cNvPr>
          <p:cNvSpPr>
            <a:spLocks noGrp="1"/>
          </p:cNvSpPr>
          <p:nvPr>
            <p:ph type="title"/>
          </p:nvPr>
        </p:nvSpPr>
        <p:spPr>
          <a:xfrm>
            <a:off x="455700" y="1100250"/>
            <a:ext cx="1623900" cy="3864000"/>
          </a:xfrm>
        </p:spPr>
        <p:txBody>
          <a:bodyPr/>
          <a:lstStyle/>
          <a:p>
            <a:pPr algn="r"/>
            <a:r>
              <a:rPr lang="en-US" sz="2800" dirty="0"/>
              <a:t>D</a:t>
            </a:r>
            <a:br>
              <a:rPr lang="en-US" sz="2800" dirty="0"/>
            </a:br>
            <a:r>
              <a:rPr lang="en-US" sz="2800" dirty="0"/>
              <a:t>I</a:t>
            </a:r>
            <a:br>
              <a:rPr lang="en-US" sz="2800" dirty="0"/>
            </a:br>
            <a:r>
              <a:rPr lang="en-US" sz="2800" dirty="0"/>
              <a:t>A</a:t>
            </a:r>
            <a:br>
              <a:rPr lang="en-US" sz="2800" dirty="0"/>
            </a:br>
            <a:r>
              <a:rPr lang="en-US" sz="2800" dirty="0"/>
              <a:t>B</a:t>
            </a:r>
            <a:br>
              <a:rPr lang="en-US" sz="2800" dirty="0"/>
            </a:br>
            <a:r>
              <a:rPr lang="en-US" sz="2800" dirty="0"/>
              <a:t>E</a:t>
            </a:r>
            <a:br>
              <a:rPr lang="en-US" sz="2800" dirty="0"/>
            </a:br>
            <a:r>
              <a:rPr lang="en-US" sz="2800" dirty="0"/>
              <a:t>T</a:t>
            </a:r>
            <a:br>
              <a:rPr lang="en-US" sz="2800" dirty="0"/>
            </a:br>
            <a:r>
              <a:rPr lang="en-US" sz="2800" dirty="0"/>
              <a:t>E</a:t>
            </a:r>
            <a:br>
              <a:rPr lang="en-US" sz="2800" dirty="0"/>
            </a:br>
            <a:r>
              <a:rPr lang="en-US" sz="2800" dirty="0"/>
              <a:t>S</a:t>
            </a:r>
          </a:p>
        </p:txBody>
      </p:sp>
      <p:sp>
        <p:nvSpPr>
          <p:cNvPr id="3" name="Text Placeholder 2">
            <a:extLst>
              <a:ext uri="{FF2B5EF4-FFF2-40B4-BE49-F238E27FC236}">
                <a16:creationId xmlns:a16="http://schemas.microsoft.com/office/drawing/2014/main" id="{F6E92F06-7170-4305-BBF1-9D65D6DF8A91}"/>
              </a:ext>
            </a:extLst>
          </p:cNvPr>
          <p:cNvSpPr>
            <a:spLocks noGrp="1"/>
          </p:cNvSpPr>
          <p:nvPr>
            <p:ph type="body" idx="1"/>
          </p:nvPr>
        </p:nvSpPr>
        <p:spPr>
          <a:xfrm>
            <a:off x="2504734" y="1100250"/>
            <a:ext cx="5925300" cy="3311100"/>
          </a:xfrm>
        </p:spPr>
        <p:txBody>
          <a:bodyPr/>
          <a:lstStyle/>
          <a:p>
            <a:pPr marL="101600" indent="0" algn="ctr">
              <a:buNone/>
            </a:pPr>
            <a:r>
              <a:rPr lang="en-US" sz="1600" dirty="0">
                <a:solidFill>
                  <a:schemeClr val="tx2">
                    <a:lumMod val="25000"/>
                  </a:schemeClr>
                </a:solidFill>
                <a:latin typeface="Times New Roman" panose="02020603050405020304" pitchFamily="18" charset="0"/>
                <a:ea typeface="Ebrima" panose="02000000000000000000" pitchFamily="2" charset="0"/>
                <a:cs typeface="Times New Roman" panose="02020603050405020304" pitchFamily="18" charset="0"/>
              </a:rPr>
              <a:t>Diabetes is a disease that occurs when your blood glucose, also called blood sugar, is too high and the relative change in other body factors .It contains three of its types and the patient gets diagnosed to one of those based on different types of human factors. </a:t>
            </a:r>
            <a:r>
              <a:rPr lang="en-IN" sz="1600" dirty="0">
                <a:solidFill>
                  <a:schemeClr val="tx2">
                    <a:lumMod val="25000"/>
                  </a:schemeClr>
                </a:solidFill>
                <a:effectLst/>
                <a:latin typeface="Times New Roman" panose="02020603050405020304" pitchFamily="18" charset="0"/>
                <a:ea typeface="Calibri" panose="020F0502020204030204" pitchFamily="34" charset="0"/>
              </a:rPr>
              <a:t>As per International Diabetes Federation (IDF), India is one of the participants with more diabetic people. It is reported that about 72 million people are affected by diabetes in 2017-18. Though the diabetes is not fatal, it is not curable, and the ill-effects continue till the lifetime of patient. Hence, it is better to predict rather than treat the disease. So here we are going to do similar kind of thing using different models of machine learning.</a:t>
            </a:r>
            <a:endParaRPr lang="en-US" sz="1600" dirty="0">
              <a:solidFill>
                <a:schemeClr val="tx2">
                  <a:lumMod val="25000"/>
                </a:schemeClr>
              </a:solidFill>
            </a:endParaRPr>
          </a:p>
          <a:p>
            <a:pPr marL="101600" indent="0" algn="ctr">
              <a:buNone/>
            </a:pPr>
            <a:r>
              <a:rPr lang="en-US" sz="1600" dirty="0">
                <a:solidFill>
                  <a:schemeClr val="tx2">
                    <a:lumMod val="25000"/>
                  </a:schemeClr>
                </a:solidFill>
                <a:latin typeface="Times New Roman" panose="02020603050405020304" pitchFamily="18" charset="0"/>
                <a:ea typeface="Ebrima" panose="02000000000000000000" pitchFamily="2" charset="0"/>
                <a:cs typeface="Times New Roman" panose="02020603050405020304" pitchFamily="18" charset="0"/>
              </a:rPr>
              <a:t>here with the use of statistical learning , we are going to predict the condition of patient by providing some basic  variables of human body to the machine and concluding the output.</a:t>
            </a:r>
          </a:p>
        </p:txBody>
      </p:sp>
      <p:sp>
        <p:nvSpPr>
          <p:cNvPr id="4" name="Slide Number Placeholder 3">
            <a:extLst>
              <a:ext uri="{FF2B5EF4-FFF2-40B4-BE49-F238E27FC236}">
                <a16:creationId xmlns:a16="http://schemas.microsoft.com/office/drawing/2014/main" id="{E1B85482-9D39-40E4-9B93-32105E2BCF4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5" name="TextBox 4">
            <a:extLst>
              <a:ext uri="{FF2B5EF4-FFF2-40B4-BE49-F238E27FC236}">
                <a16:creationId xmlns:a16="http://schemas.microsoft.com/office/drawing/2014/main" id="{02258CD6-2206-4B63-A058-2EFDDB7FB951}"/>
              </a:ext>
            </a:extLst>
          </p:cNvPr>
          <p:cNvSpPr txBox="1"/>
          <p:nvPr/>
        </p:nvSpPr>
        <p:spPr>
          <a:xfrm>
            <a:off x="2504734" y="85819"/>
            <a:ext cx="5149179" cy="646331"/>
          </a:xfrm>
          <a:prstGeom prst="rect">
            <a:avLst/>
          </a:prstGeom>
          <a:noFill/>
        </p:spPr>
        <p:txBody>
          <a:bodyPr wrap="square" rtlCol="0">
            <a:spAutoFit/>
          </a:bodyPr>
          <a:lstStyle/>
          <a:p>
            <a:pPr algn="ctr"/>
            <a:r>
              <a:rPr lang="en-US" sz="3600"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&amp; Motivation</a:t>
            </a:r>
          </a:p>
        </p:txBody>
      </p:sp>
    </p:spTree>
    <p:extLst>
      <p:ext uri="{BB962C8B-B14F-4D97-AF65-F5344CB8AC3E}">
        <p14:creationId xmlns:p14="http://schemas.microsoft.com/office/powerpoint/2010/main" val="129567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B31DBA-6519-48B7-8940-9BB09D0D01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3" name="TextBox 2">
            <a:extLst>
              <a:ext uri="{FF2B5EF4-FFF2-40B4-BE49-F238E27FC236}">
                <a16:creationId xmlns:a16="http://schemas.microsoft.com/office/drawing/2014/main" id="{22669F86-851B-49A4-BE12-FC8893D572D9}"/>
              </a:ext>
            </a:extLst>
          </p:cNvPr>
          <p:cNvSpPr txBox="1"/>
          <p:nvPr/>
        </p:nvSpPr>
        <p:spPr>
          <a:xfrm>
            <a:off x="568882" y="1363184"/>
            <a:ext cx="8006235" cy="3077766"/>
          </a:xfrm>
          <a:prstGeom prst="rect">
            <a:avLst/>
          </a:prstGeom>
          <a:noFill/>
        </p:spPr>
        <p:txBody>
          <a:bodyPr wrap="square" rtlCol="0">
            <a:spAutoFit/>
          </a:bodyPr>
          <a:lstStyle/>
          <a:p>
            <a:r>
              <a:rPr lang="en-IN" sz="1800" dirty="0">
                <a:solidFill>
                  <a:schemeClr val="tx1">
                    <a:lumMod val="75000"/>
                  </a:schemeClr>
                </a:solidFill>
                <a:effectLst/>
                <a:latin typeface="Times New Roman" panose="02020603050405020304" pitchFamily="18" charset="0"/>
                <a:ea typeface="Calibri" panose="020F0502020204030204" pitchFamily="34" charset="0"/>
              </a:rPr>
              <a:t>In this project we attempt to predict diabetes in patients by using different statistical models such as Naive Bayes, K-Nearest Neighbours, Random Forest, Logistic regression, Decision Trees, Support Vector Machine(linear and radial). There are 9 variables used in this classification which are pregnancies (no of times pregnant), glucose, blood pressure, skin thickness, BMI, insulin, age, diabetes pedigree function, and outcome. The 7 models are compared using metrics such as accuracy, AUC, sensitivity and specificity. In the process we obtain their confusion matrices and ROC curves. Our aim is to find the model which is best suited for predicting this data. Exploratory analysis has also been done to get a feel for the data and to detect any obvious relationships that might exist.                                                                                        </a:t>
            </a:r>
            <a:endParaRPr lang="en-US" sz="1800" dirty="0">
              <a:solidFill>
                <a:schemeClr val="tx1">
                  <a:lumMod val="75000"/>
                </a:schemeClr>
              </a:solidFill>
              <a:effectLst/>
              <a:latin typeface="Calibri" panose="020F0502020204030204" pitchFamily="34" charset="0"/>
              <a:ea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1693591B-0B0C-4A80-9BCD-9BB854E04484}"/>
              </a:ext>
            </a:extLst>
          </p:cNvPr>
          <p:cNvSpPr txBox="1"/>
          <p:nvPr/>
        </p:nvSpPr>
        <p:spPr>
          <a:xfrm>
            <a:off x="3214359" y="495591"/>
            <a:ext cx="2715280" cy="584775"/>
          </a:xfrm>
          <a:prstGeom prst="rect">
            <a:avLst/>
          </a:prstGeom>
          <a:noFill/>
        </p:spPr>
        <p:txBody>
          <a:bodyPr wrap="square" rtlCol="0">
            <a:spAutoFit/>
          </a:bodyPr>
          <a:lstStyle/>
          <a:p>
            <a:pPr algn="ctr"/>
            <a:r>
              <a:rPr lang="en-US" sz="3200" b="1" u="sng" dirty="0">
                <a:solidFill>
                  <a:schemeClr val="tx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102087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210F4A-F791-4536-B893-907D08FE6A0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TextBox 2">
            <a:extLst>
              <a:ext uri="{FF2B5EF4-FFF2-40B4-BE49-F238E27FC236}">
                <a16:creationId xmlns:a16="http://schemas.microsoft.com/office/drawing/2014/main" id="{523377B5-9D12-4269-BAFB-83A6F8C59E6E}"/>
              </a:ext>
            </a:extLst>
          </p:cNvPr>
          <p:cNvSpPr txBox="1"/>
          <p:nvPr/>
        </p:nvSpPr>
        <p:spPr>
          <a:xfrm>
            <a:off x="633205" y="1126653"/>
            <a:ext cx="8055095" cy="3456395"/>
          </a:xfrm>
          <a:prstGeom prst="rect">
            <a:avLst/>
          </a:prstGeom>
          <a:noFill/>
        </p:spPr>
        <p:txBody>
          <a:bodyPr wrap="square" rtlCol="0">
            <a:spAutoFit/>
          </a:bodyPr>
          <a:lstStyle/>
          <a:p>
            <a:pPr marL="0" marR="26035" indent="0">
              <a:lnSpc>
                <a:spcPct val="103000"/>
              </a:lnSpc>
              <a:spcBef>
                <a:spcPts val="0"/>
              </a:spcBef>
              <a:spcAft>
                <a:spcPts val="860"/>
              </a:spcAft>
            </a:pPr>
            <a:r>
              <a:rPr lang="en-US" sz="1800" dirty="0">
                <a:solidFill>
                  <a:schemeClr val="tx1">
                    <a:lumMod val="75000"/>
                  </a:schemeClr>
                </a:solidFill>
                <a:effectLst/>
                <a:latin typeface="Calibri" panose="020F0502020204030204" pitchFamily="34" charset="0"/>
                <a:ea typeface="Calibri" panose="020F0502020204030204" pitchFamily="34" charset="0"/>
              </a:rPr>
              <a:t>The objective of the dataset is to diagnostically predict whether or not a patient has diabetes, based on certain diagnostic measurements included in the dataset.</a:t>
            </a:r>
          </a:p>
          <a:p>
            <a:pPr marL="6350" marR="26035" indent="-6350">
              <a:lnSpc>
                <a:spcPct val="103000"/>
              </a:lnSpc>
              <a:spcBef>
                <a:spcPts val="0"/>
              </a:spcBef>
              <a:spcAft>
                <a:spcPts val="860"/>
              </a:spcAft>
            </a:pPr>
            <a:r>
              <a:rPr lang="en-IN" sz="1800" dirty="0">
                <a:solidFill>
                  <a:schemeClr val="tx1">
                    <a:lumMod val="75000"/>
                  </a:schemeClr>
                </a:solidFill>
                <a:effectLst/>
                <a:latin typeface="Times New Roman" panose="02020603050405020304" pitchFamily="18" charset="0"/>
                <a:ea typeface="Calibri" panose="020F0502020204030204" pitchFamily="34" charset="0"/>
              </a:rPr>
              <a:t>We will build and train following machine learning models during this analysis.  </a:t>
            </a:r>
            <a:endParaRPr lang="en-US" sz="1800" dirty="0">
              <a:solidFill>
                <a:schemeClr val="tx1">
                  <a:lumMod val="75000"/>
                </a:schemeClr>
              </a:solidFill>
              <a:effectLst/>
              <a:latin typeface="Calibri" panose="020F0502020204030204" pitchFamily="34" charset="0"/>
              <a:ea typeface="Calibri" panose="020F0502020204030204" pitchFamily="34" charset="0"/>
            </a:endParaRPr>
          </a:p>
          <a:p>
            <a:pPr marR="26035" lvl="0" fontAlgn="base">
              <a:lnSpc>
                <a:spcPct val="103000"/>
              </a:lnSpc>
              <a:spcBef>
                <a:spcPts val="0"/>
              </a:spcBef>
              <a:spcAft>
                <a:spcPts val="860"/>
              </a:spcAft>
              <a:buClr>
                <a:srgbClr val="000000"/>
              </a:buClr>
              <a:buSzPts val="1250"/>
            </a:pPr>
            <a:r>
              <a:rPr lang="en-IN" sz="1800" u="none" strike="noStrike" dirty="0">
                <a:solidFill>
                  <a:schemeClr val="tx1">
                    <a:lumMod val="75000"/>
                  </a:schemeClr>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1. Naive Bayes</a:t>
            </a:r>
            <a:endParaRPr lang="en-US" sz="1800" u="none" strike="noStrike" dirty="0">
              <a:solidFill>
                <a:schemeClr val="tx1">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R="26035" lvl="0" fontAlgn="base">
              <a:lnSpc>
                <a:spcPct val="103000"/>
              </a:lnSpc>
              <a:spcBef>
                <a:spcPts val="0"/>
              </a:spcBef>
              <a:spcAft>
                <a:spcPts val="860"/>
              </a:spcAft>
              <a:buClr>
                <a:srgbClr val="000000"/>
              </a:buClr>
              <a:buSzPts val="1250"/>
            </a:pPr>
            <a:r>
              <a:rPr lang="en-IN" sz="1800" u="none" strike="noStrike" dirty="0">
                <a:solidFill>
                  <a:schemeClr val="tx1">
                    <a:lumMod val="75000"/>
                  </a:schemeClr>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2. K-Nearest Neighbours</a:t>
            </a:r>
            <a:endParaRPr lang="en-US" sz="1800" u="none" strike="noStrike" dirty="0">
              <a:solidFill>
                <a:schemeClr val="tx1">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R="26035" lvl="0" fontAlgn="base">
              <a:lnSpc>
                <a:spcPct val="103000"/>
              </a:lnSpc>
              <a:spcBef>
                <a:spcPts val="0"/>
              </a:spcBef>
              <a:spcAft>
                <a:spcPts val="860"/>
              </a:spcAft>
              <a:buClr>
                <a:srgbClr val="000000"/>
              </a:buClr>
              <a:buSzPts val="1250"/>
            </a:pPr>
            <a:r>
              <a:rPr lang="en-IN" sz="1800" u="none" strike="noStrike" dirty="0">
                <a:solidFill>
                  <a:schemeClr val="tx1">
                    <a:lumMod val="75000"/>
                  </a:schemeClr>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3. Random Forest </a:t>
            </a:r>
            <a:endParaRPr lang="en-US" sz="1800" u="none" strike="noStrike" dirty="0">
              <a:solidFill>
                <a:schemeClr val="tx1">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R="26035" lvl="0" fontAlgn="base">
              <a:lnSpc>
                <a:spcPct val="103000"/>
              </a:lnSpc>
              <a:spcBef>
                <a:spcPts val="0"/>
              </a:spcBef>
              <a:spcAft>
                <a:spcPts val="860"/>
              </a:spcAft>
              <a:buClr>
                <a:srgbClr val="000000"/>
              </a:buClr>
              <a:buSzPts val="1250"/>
            </a:pPr>
            <a:r>
              <a:rPr lang="en-IN" sz="1800" u="none" strike="noStrike" dirty="0">
                <a:solidFill>
                  <a:schemeClr val="tx1">
                    <a:lumMod val="75000"/>
                  </a:schemeClr>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4. Logistic Regression</a:t>
            </a:r>
            <a:endParaRPr lang="en-US" sz="1800" dirty="0">
              <a:solidFill>
                <a:schemeClr val="tx1">
                  <a:lumMod val="75000"/>
                </a:schemeClr>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R="26035" lvl="0" fontAlgn="base">
              <a:lnSpc>
                <a:spcPct val="103000"/>
              </a:lnSpc>
              <a:spcBef>
                <a:spcPts val="0"/>
              </a:spcBef>
              <a:spcAft>
                <a:spcPts val="860"/>
              </a:spcAft>
              <a:buClr>
                <a:srgbClr val="000000"/>
              </a:buClr>
              <a:buSzPts val="1250"/>
            </a:pPr>
            <a:r>
              <a:rPr lang="en-US" sz="1800" u="none" strike="noStrike" dirty="0">
                <a:solidFill>
                  <a:schemeClr val="tx1">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5. </a:t>
            </a:r>
            <a:r>
              <a:rPr lang="en-IN" sz="1800" u="none" strike="noStrike" dirty="0">
                <a:solidFill>
                  <a:schemeClr val="tx1">
                    <a:lumMod val="75000"/>
                  </a:schemeClr>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Decision Trees</a:t>
            </a:r>
            <a:endParaRPr lang="en-US" sz="1800" u="none" strike="noStrike" dirty="0">
              <a:solidFill>
                <a:schemeClr val="tx1">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R="26035" lvl="0" fontAlgn="base">
              <a:lnSpc>
                <a:spcPct val="103000"/>
              </a:lnSpc>
              <a:spcBef>
                <a:spcPts val="0"/>
              </a:spcBef>
              <a:spcAft>
                <a:spcPts val="860"/>
              </a:spcAft>
              <a:buClr>
                <a:srgbClr val="000000"/>
              </a:buClr>
              <a:buSzPts val="1250"/>
            </a:pPr>
            <a:r>
              <a:rPr lang="en-IN" sz="1800" u="none" strike="noStrike" dirty="0">
                <a:solidFill>
                  <a:schemeClr val="tx1">
                    <a:lumMod val="75000"/>
                  </a:schemeClr>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6. Support Vector Machine</a:t>
            </a:r>
            <a:endParaRPr lang="en-US" sz="1800" u="none" strike="noStrike" dirty="0">
              <a:solidFill>
                <a:schemeClr val="tx1">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DEAF97C-C4AE-4FBC-97DB-A9DF34F33FD5}"/>
              </a:ext>
            </a:extLst>
          </p:cNvPr>
          <p:cNvSpPr txBox="1"/>
          <p:nvPr/>
        </p:nvSpPr>
        <p:spPr>
          <a:xfrm>
            <a:off x="3326042" y="432769"/>
            <a:ext cx="2900253" cy="584775"/>
          </a:xfrm>
          <a:prstGeom prst="rect">
            <a:avLst/>
          </a:prstGeom>
          <a:noFill/>
        </p:spPr>
        <p:txBody>
          <a:bodyPr wrap="square" rtlCol="0">
            <a:spAutoFit/>
          </a:bodyPr>
          <a:lstStyle/>
          <a:p>
            <a:pPr algn="ctr"/>
            <a:r>
              <a:rPr lang="en-US" sz="3200" b="1" u="sng" dirty="0">
                <a:solidFill>
                  <a:schemeClr val="tx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166013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525F9B-BA56-46E3-8255-E0F2F6E6BD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65C030C0-18B3-4133-8BBF-FBE4A028DC3F}"/>
              </a:ext>
            </a:extLst>
          </p:cNvPr>
          <p:cNvSpPr txBox="1"/>
          <p:nvPr/>
        </p:nvSpPr>
        <p:spPr>
          <a:xfrm>
            <a:off x="701505" y="1099952"/>
            <a:ext cx="7740989" cy="3970318"/>
          </a:xfrm>
          <a:prstGeom prst="rect">
            <a:avLst/>
          </a:prstGeom>
          <a:noFill/>
        </p:spPr>
        <p:txBody>
          <a:bodyPr wrap="square" rtlCol="0">
            <a:spAutoFit/>
          </a:bodyPr>
          <a:lstStyle/>
          <a:p>
            <a:pPr algn="l" fontAlgn="base"/>
            <a:r>
              <a:rPr lang="en-US" sz="1600" dirty="0">
                <a:solidFill>
                  <a:schemeClr val="tx1">
                    <a:lumMod val="50000"/>
                  </a:schemeClr>
                </a:solidFill>
              </a:rPr>
              <a:t>Secondary data is collected from following address</a:t>
            </a:r>
            <a:r>
              <a:rPr lang="en-US" sz="1600" dirty="0">
                <a:solidFill>
                  <a:srgbClr val="92D050"/>
                </a:solidFill>
              </a:rPr>
              <a:t>: </a:t>
            </a:r>
            <a:r>
              <a:rPr lang="en-US" sz="1600" dirty="0">
                <a:solidFill>
                  <a:srgbClr val="92D050"/>
                </a:solidFill>
                <a:hlinkClick r:id="rId2">
                  <a:extLst>
                    <a:ext uri="{A12FA001-AC4F-418D-AE19-62706E023703}">
                      <ahyp:hlinkClr xmlns:ahyp="http://schemas.microsoft.com/office/drawing/2018/hyperlinkcolor" val="tx"/>
                    </a:ext>
                  </a:extLst>
                </a:hlinkClick>
              </a:rPr>
              <a:t>https://www.kaggle.com/mathchi/diabetes-data-set</a:t>
            </a:r>
            <a:r>
              <a:rPr lang="en-US" sz="1600" dirty="0">
                <a:solidFill>
                  <a:schemeClr val="tx1">
                    <a:lumMod val="50000"/>
                  </a:schemeClr>
                </a:solidFill>
              </a:rPr>
              <a:t>. </a:t>
            </a:r>
            <a:r>
              <a:rPr lang="en-US" sz="1600" b="0" i="0" dirty="0">
                <a:solidFill>
                  <a:schemeClr val="tx1">
                    <a:lumMod val="50000"/>
                  </a:schemeClr>
                </a:solidFill>
                <a:effectLst/>
                <a:latin typeface="Inter"/>
              </a:rPr>
              <a:t>This dataset is originally from the National Institute of Diabetes and Digestive and Kidney Diseases.  In particular, all patients here are females at least 21 years old of Pima Indian heritage.</a:t>
            </a:r>
          </a:p>
          <a:p>
            <a:pPr fontAlgn="base"/>
            <a:r>
              <a:rPr lang="en-US" sz="1600" b="0" i="0" dirty="0">
                <a:solidFill>
                  <a:schemeClr val="tx1">
                    <a:lumMod val="50000"/>
                  </a:schemeClr>
                </a:solidFill>
                <a:effectLst/>
                <a:latin typeface="Inter"/>
              </a:rPr>
              <a:t>Number of Instances: 768 (all numeric-valued)           	Number of Attributes: 8 </a:t>
            </a:r>
          </a:p>
          <a:p>
            <a:pPr marL="285750" indent="-285750" algn="l" fontAlgn="base">
              <a:buFont typeface="Arial" panose="020B0604020202020204" pitchFamily="34" charset="0"/>
              <a:buChar char="•"/>
            </a:pPr>
            <a:r>
              <a:rPr lang="en-US" sz="1600" b="0" i="0" dirty="0">
                <a:solidFill>
                  <a:schemeClr val="tx1">
                    <a:lumMod val="50000"/>
                  </a:schemeClr>
                </a:solidFill>
                <a:effectLst/>
                <a:latin typeface="Inter"/>
              </a:rPr>
              <a:t>Pregnancies: Number of times pregnant</a:t>
            </a:r>
          </a:p>
          <a:p>
            <a:pPr algn="l" fontAlgn="base">
              <a:buFont typeface="Arial" panose="020B0604020202020204" pitchFamily="34" charset="0"/>
              <a:buChar char="•"/>
            </a:pPr>
            <a:r>
              <a:rPr lang="en-US" sz="1600" b="0" i="0" dirty="0">
                <a:solidFill>
                  <a:schemeClr val="tx1">
                    <a:lumMod val="50000"/>
                  </a:schemeClr>
                </a:solidFill>
                <a:effectLst/>
                <a:latin typeface="Inter"/>
              </a:rPr>
              <a:t>    Glucose: Plasma glucose concentration a 2 hours in an oral glucose tolerance test</a:t>
            </a:r>
          </a:p>
          <a:p>
            <a:pPr algn="l" fontAlgn="base">
              <a:buFont typeface="Arial" panose="020B0604020202020204" pitchFamily="34" charset="0"/>
              <a:buChar char="•"/>
            </a:pPr>
            <a:r>
              <a:rPr lang="en-US" sz="1600" b="0" i="0" dirty="0">
                <a:solidFill>
                  <a:schemeClr val="tx1">
                    <a:lumMod val="50000"/>
                  </a:schemeClr>
                </a:solidFill>
                <a:effectLst/>
                <a:latin typeface="Inter"/>
              </a:rPr>
              <a:t>    Blood Pressure : Diastolic blood pressure (mm Hg)</a:t>
            </a:r>
          </a:p>
          <a:p>
            <a:pPr algn="l" fontAlgn="base">
              <a:buFont typeface="Arial" panose="020B0604020202020204" pitchFamily="34" charset="0"/>
              <a:buChar char="•"/>
            </a:pPr>
            <a:r>
              <a:rPr lang="en-US" sz="1600" b="0" i="0" dirty="0">
                <a:solidFill>
                  <a:schemeClr val="tx1">
                    <a:lumMod val="50000"/>
                  </a:schemeClr>
                </a:solidFill>
                <a:effectLst/>
                <a:latin typeface="Inter"/>
              </a:rPr>
              <a:t>    Skin Thickness :  Triceps skin fold thickness (mm)</a:t>
            </a:r>
          </a:p>
          <a:p>
            <a:pPr algn="l" fontAlgn="base">
              <a:buFont typeface="Arial" panose="020B0604020202020204" pitchFamily="34" charset="0"/>
              <a:buChar char="•"/>
            </a:pPr>
            <a:r>
              <a:rPr lang="en-US" sz="1600" b="0" i="0" dirty="0">
                <a:solidFill>
                  <a:schemeClr val="tx1">
                    <a:lumMod val="50000"/>
                  </a:schemeClr>
                </a:solidFill>
                <a:effectLst/>
                <a:latin typeface="Inter"/>
              </a:rPr>
              <a:t>    Insulin: 2-Hour serum insulin (mu U/ml)</a:t>
            </a:r>
          </a:p>
          <a:p>
            <a:pPr algn="l" fontAlgn="base">
              <a:buFont typeface="Arial" panose="020B0604020202020204" pitchFamily="34" charset="0"/>
              <a:buChar char="•"/>
            </a:pPr>
            <a:r>
              <a:rPr lang="en-US" sz="1600" b="0" i="0" dirty="0">
                <a:solidFill>
                  <a:schemeClr val="tx1">
                    <a:lumMod val="50000"/>
                  </a:schemeClr>
                </a:solidFill>
                <a:effectLst/>
                <a:latin typeface="Inter"/>
              </a:rPr>
              <a:t>    BMI: Body mass index (weight in kg/(height in m)^2)</a:t>
            </a:r>
          </a:p>
          <a:p>
            <a:pPr algn="l" fontAlgn="base">
              <a:buFont typeface="Arial" panose="020B0604020202020204" pitchFamily="34" charset="0"/>
              <a:buChar char="•"/>
            </a:pPr>
            <a:r>
              <a:rPr lang="en-US" sz="1600" b="0" i="0" dirty="0">
                <a:solidFill>
                  <a:schemeClr val="tx1">
                    <a:lumMod val="50000"/>
                  </a:schemeClr>
                </a:solidFill>
                <a:effectLst/>
                <a:latin typeface="Inter"/>
              </a:rPr>
              <a:t>    DiabetesPedigreeFunction: Diabetes pedigree function</a:t>
            </a:r>
          </a:p>
          <a:p>
            <a:pPr algn="l" fontAlgn="base">
              <a:buFont typeface="Arial" panose="020B0604020202020204" pitchFamily="34" charset="0"/>
              <a:buChar char="•"/>
            </a:pPr>
            <a:r>
              <a:rPr lang="en-US" sz="1600" b="0" i="0" dirty="0">
                <a:solidFill>
                  <a:schemeClr val="tx1">
                    <a:lumMod val="50000"/>
                  </a:schemeClr>
                </a:solidFill>
                <a:effectLst/>
                <a:latin typeface="Inter"/>
              </a:rPr>
              <a:t>    Age: Age (years)</a:t>
            </a:r>
          </a:p>
          <a:p>
            <a:pPr algn="l" fontAlgn="base">
              <a:buFont typeface="Arial" panose="020B0604020202020204" pitchFamily="34" charset="0"/>
              <a:buChar char="•"/>
            </a:pPr>
            <a:r>
              <a:rPr lang="en-US" sz="1600" b="0" i="0" dirty="0">
                <a:solidFill>
                  <a:schemeClr val="tx1">
                    <a:lumMod val="50000"/>
                  </a:schemeClr>
                </a:solidFill>
                <a:effectLst/>
                <a:latin typeface="Inter"/>
              </a:rPr>
              <a:t>    Outcome: Class variable (0 or 1)</a:t>
            </a:r>
          </a:p>
          <a:p>
            <a:endParaRPr lang="en-US" dirty="0"/>
          </a:p>
          <a:p>
            <a:endParaRPr lang="en-US" dirty="0"/>
          </a:p>
        </p:txBody>
      </p:sp>
      <p:sp>
        <p:nvSpPr>
          <p:cNvPr id="4" name="TextBox 3">
            <a:extLst>
              <a:ext uri="{FF2B5EF4-FFF2-40B4-BE49-F238E27FC236}">
                <a16:creationId xmlns:a16="http://schemas.microsoft.com/office/drawing/2014/main" id="{C9CB0152-76D9-43D4-A225-615644F43638}"/>
              </a:ext>
            </a:extLst>
          </p:cNvPr>
          <p:cNvSpPr txBox="1"/>
          <p:nvPr/>
        </p:nvSpPr>
        <p:spPr>
          <a:xfrm>
            <a:off x="1689197" y="439749"/>
            <a:ext cx="5765606" cy="523220"/>
          </a:xfrm>
          <a:prstGeom prst="rect">
            <a:avLst/>
          </a:prstGeom>
          <a:noFill/>
        </p:spPr>
        <p:txBody>
          <a:bodyPr wrap="square" rtlCol="0">
            <a:spAutoFit/>
          </a:bodyPr>
          <a:lstStyle/>
          <a:p>
            <a:pPr algn="ctr"/>
            <a:r>
              <a:rPr lang="en-US" sz="28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Source</a:t>
            </a:r>
          </a:p>
        </p:txBody>
      </p:sp>
    </p:spTree>
    <p:extLst>
      <p:ext uri="{BB962C8B-B14F-4D97-AF65-F5344CB8AC3E}">
        <p14:creationId xmlns:p14="http://schemas.microsoft.com/office/powerpoint/2010/main" val="41896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6B9538-644A-4679-A7DB-A4AF882146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020AA5FF-796D-4CEC-BDE2-D45D4BBDA40B}"/>
              </a:ext>
            </a:extLst>
          </p:cNvPr>
          <p:cNvSpPr txBox="1"/>
          <p:nvPr/>
        </p:nvSpPr>
        <p:spPr>
          <a:xfrm>
            <a:off x="2797051" y="432771"/>
            <a:ext cx="3476116" cy="523220"/>
          </a:xfrm>
          <a:prstGeom prst="rect">
            <a:avLst/>
          </a:prstGeom>
          <a:noFill/>
        </p:spPr>
        <p:txBody>
          <a:bodyPr wrap="square" rtlCol="0">
            <a:spAutoFit/>
          </a:bodyPr>
          <a:lstStyle/>
          <a:p>
            <a:pPr algn="ctr"/>
            <a:r>
              <a:rPr lang="en-US" sz="28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US" sz="2800" dirty="0"/>
          </a:p>
        </p:txBody>
      </p:sp>
      <p:graphicFrame>
        <p:nvGraphicFramePr>
          <p:cNvPr id="4" name="Diagram 3">
            <a:extLst>
              <a:ext uri="{FF2B5EF4-FFF2-40B4-BE49-F238E27FC236}">
                <a16:creationId xmlns:a16="http://schemas.microsoft.com/office/drawing/2014/main" id="{19BB8A11-D058-4FE5-B765-6AEF0ABF9869}"/>
              </a:ext>
            </a:extLst>
          </p:cNvPr>
          <p:cNvGraphicFramePr/>
          <p:nvPr>
            <p:extLst>
              <p:ext uri="{D42A27DB-BD31-4B8C-83A1-F6EECF244321}">
                <p14:modId xmlns:p14="http://schemas.microsoft.com/office/powerpoint/2010/main" val="2894669725"/>
              </p:ext>
            </p:extLst>
          </p:nvPr>
        </p:nvGraphicFramePr>
        <p:xfrm>
          <a:off x="1631029" y="788779"/>
          <a:ext cx="588194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167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F26F14-70A7-4D81-AF81-D7FE6BC350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C4548F9F-A569-417B-B1EF-53369E5517E5}"/>
              </a:ext>
            </a:extLst>
          </p:cNvPr>
          <p:cNvSpPr txBox="1"/>
          <p:nvPr/>
        </p:nvSpPr>
        <p:spPr>
          <a:xfrm>
            <a:off x="1923032" y="0"/>
            <a:ext cx="5297935" cy="677108"/>
          </a:xfrm>
          <a:prstGeom prst="rect">
            <a:avLst/>
          </a:prstGeom>
          <a:noFill/>
        </p:spPr>
        <p:txBody>
          <a:bodyPr wrap="square" rtlCol="0">
            <a:spAutoFit/>
          </a:bodyPr>
          <a:lstStyle/>
          <a:p>
            <a:pPr algn="ctr"/>
            <a:r>
              <a:rPr lang="en-IN" sz="2400" b="1" u="sng" dirty="0">
                <a:solidFill>
                  <a:schemeClr val="tx1">
                    <a:lumMod val="75000"/>
                  </a:schemeClr>
                </a:solidFill>
                <a:effectLst>
                  <a:outerShdw blurRad="38100" dist="38100" dir="2700000" algn="tl">
                    <a:srgbClr val="000000">
                      <a:alpha val="43137"/>
                    </a:srgbClr>
                  </a:outerShdw>
                </a:effectLst>
                <a:uFill>
                  <a:solidFill>
                    <a:srgbClr val="000000"/>
                  </a:solidFill>
                </a:uFill>
                <a:latin typeface="Times New Roman" panose="02020603050405020304" pitchFamily="18" charset="0"/>
                <a:ea typeface="Calibri" panose="020F0502020204030204" pitchFamily="34" charset="0"/>
              </a:rPr>
              <a:t>EXPLORATORY DATA ANALYSIS</a:t>
            </a:r>
            <a:endParaRPr lang="en-US" sz="2400" dirty="0">
              <a:solidFill>
                <a:schemeClr val="tx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endParaRPr lang="en-US" dirty="0">
              <a:solidFill>
                <a:schemeClr val="tx2">
                  <a:lumMod val="25000"/>
                </a:schemeClr>
              </a:solidFill>
            </a:endParaRPr>
          </a:p>
        </p:txBody>
      </p:sp>
      <p:pic>
        <p:nvPicPr>
          <p:cNvPr id="4" name="Picture 3">
            <a:extLst>
              <a:ext uri="{FF2B5EF4-FFF2-40B4-BE49-F238E27FC236}">
                <a16:creationId xmlns:a16="http://schemas.microsoft.com/office/drawing/2014/main" id="{F88258AB-1663-4B3D-9441-B87883977A89}"/>
              </a:ext>
            </a:extLst>
          </p:cNvPr>
          <p:cNvPicPr/>
          <p:nvPr/>
        </p:nvPicPr>
        <p:blipFill rotWithShape="1">
          <a:blip r:embed="rId2">
            <a:extLst>
              <a:ext uri="{BEBA8EAE-BF5A-486C-A8C5-ECC9F3942E4B}">
                <a14:imgProps xmlns:a14="http://schemas.microsoft.com/office/drawing/2010/main">
                  <a14:imgLayer r:embed="rId3">
                    <a14:imgEffect>
                      <a14:backgroundRemoval t="17073" b="90732" l="9828" r="89926">
                        <a14:foregroundMark x1="67076" y1="35610" x2="67076" y2="35610"/>
                        <a14:foregroundMark x1="46683" y1="18780" x2="46683" y2="18780"/>
                        <a14:foregroundMark x1="61916" y1="24878" x2="61916" y2="24878"/>
                        <a14:foregroundMark x1="44472" y1="17073" x2="44472" y2="17073"/>
                      </a14:backgroundRemoval>
                    </a14:imgEffect>
                  </a14:imgLayer>
                </a14:imgProps>
              </a:ext>
              <a:ext uri="{28A0092B-C50C-407E-A947-70E740481C1C}">
                <a14:useLocalDpi xmlns:a14="http://schemas.microsoft.com/office/drawing/2010/main" val="0"/>
              </a:ext>
            </a:extLst>
          </a:blip>
          <a:srcRect t="8687"/>
          <a:stretch/>
        </p:blipFill>
        <p:spPr>
          <a:xfrm>
            <a:off x="4007937" y="486110"/>
            <a:ext cx="959684" cy="830638"/>
          </a:xfrm>
          <a:prstGeom prst="rect">
            <a:avLst/>
          </a:prstGeom>
        </p:spPr>
      </p:pic>
      <p:sp>
        <p:nvSpPr>
          <p:cNvPr id="5" name="TextBox 4">
            <a:extLst>
              <a:ext uri="{FF2B5EF4-FFF2-40B4-BE49-F238E27FC236}">
                <a16:creationId xmlns:a16="http://schemas.microsoft.com/office/drawing/2014/main" id="{11CD7003-317D-4F9E-A3D7-D2701E59B1A9}"/>
              </a:ext>
            </a:extLst>
          </p:cNvPr>
          <p:cNvSpPr txBox="1"/>
          <p:nvPr/>
        </p:nvSpPr>
        <p:spPr>
          <a:xfrm>
            <a:off x="3822068" y="1316748"/>
            <a:ext cx="1331421" cy="523220"/>
          </a:xfrm>
          <a:prstGeom prst="rect">
            <a:avLst/>
          </a:prstGeom>
          <a:noFill/>
        </p:spPr>
        <p:txBody>
          <a:bodyPr wrap="square" rtlCol="0">
            <a:spAutoFit/>
          </a:bodyPr>
          <a:lstStyle/>
          <a:p>
            <a:r>
              <a:rPr lang="en-US" dirty="0">
                <a:solidFill>
                  <a:schemeClr val="bg2">
                    <a:lumMod val="50000"/>
                  </a:schemeClr>
                </a:solidFill>
              </a:rPr>
              <a:t>Healthy- 65%</a:t>
            </a:r>
          </a:p>
          <a:p>
            <a:r>
              <a:rPr lang="en-US" dirty="0">
                <a:solidFill>
                  <a:schemeClr val="bg2">
                    <a:lumMod val="50000"/>
                  </a:schemeClr>
                </a:solidFill>
              </a:rPr>
              <a:t>Diabetic- 35%</a:t>
            </a:r>
          </a:p>
        </p:txBody>
      </p:sp>
      <p:pic>
        <p:nvPicPr>
          <p:cNvPr id="6" name="Picture 5">
            <a:extLst>
              <a:ext uri="{FF2B5EF4-FFF2-40B4-BE49-F238E27FC236}">
                <a16:creationId xmlns:a16="http://schemas.microsoft.com/office/drawing/2014/main" id="{FB36DD48-50A5-44DF-A6AF-F56CD3C8D4CE}"/>
              </a:ext>
            </a:extLst>
          </p:cNvPr>
          <p:cNvPicPr/>
          <p:nvPr/>
        </p:nvPicPr>
        <p:blipFill rotWithShape="1">
          <a:blip r:embed="rId4">
            <a:extLst>
              <a:ext uri="{28A0092B-C50C-407E-A947-70E740481C1C}">
                <a14:useLocalDpi xmlns:a14="http://schemas.microsoft.com/office/drawing/2010/main" val="0"/>
              </a:ext>
            </a:extLst>
          </a:blip>
          <a:srcRect t="4975"/>
          <a:stretch/>
        </p:blipFill>
        <p:spPr>
          <a:xfrm>
            <a:off x="676973" y="677108"/>
            <a:ext cx="2610136" cy="2015327"/>
          </a:xfrm>
          <a:prstGeom prst="rect">
            <a:avLst/>
          </a:prstGeom>
        </p:spPr>
      </p:pic>
      <p:pic>
        <p:nvPicPr>
          <p:cNvPr id="7" name="Picture 6">
            <a:extLst>
              <a:ext uri="{FF2B5EF4-FFF2-40B4-BE49-F238E27FC236}">
                <a16:creationId xmlns:a16="http://schemas.microsoft.com/office/drawing/2014/main" id="{F88D4ED1-AC72-4A78-9F9D-C71AF7B447AE}"/>
              </a:ext>
            </a:extLst>
          </p:cNvPr>
          <p:cNvPicPr>
            <a:picLocks noChangeAspect="1"/>
          </p:cNvPicPr>
          <p:nvPr/>
        </p:nvPicPr>
        <p:blipFill rotWithShape="1">
          <a:blip r:embed="rId5"/>
          <a:srcRect t="5215"/>
          <a:stretch/>
        </p:blipFill>
        <p:spPr>
          <a:xfrm>
            <a:off x="5589238" y="677108"/>
            <a:ext cx="2494920" cy="2015327"/>
          </a:xfrm>
          <a:prstGeom prst="rect">
            <a:avLst/>
          </a:prstGeom>
        </p:spPr>
      </p:pic>
      <p:sp>
        <p:nvSpPr>
          <p:cNvPr id="10" name="TextBox 9">
            <a:extLst>
              <a:ext uri="{FF2B5EF4-FFF2-40B4-BE49-F238E27FC236}">
                <a16:creationId xmlns:a16="http://schemas.microsoft.com/office/drawing/2014/main" id="{84584657-6C14-403D-AE49-CA174E908446}"/>
              </a:ext>
            </a:extLst>
          </p:cNvPr>
          <p:cNvSpPr txBox="1"/>
          <p:nvPr/>
        </p:nvSpPr>
        <p:spPr>
          <a:xfrm>
            <a:off x="1867486" y="4379973"/>
            <a:ext cx="5514321" cy="338554"/>
          </a:xfrm>
          <a:prstGeom prst="rect">
            <a:avLst/>
          </a:prstGeom>
          <a:noFill/>
        </p:spPr>
        <p:txBody>
          <a:bodyPr wrap="square" rtlCol="0">
            <a:spAutoFit/>
          </a:bodyPr>
          <a:lstStyle/>
          <a:p>
            <a:r>
              <a:rPr lang="en-US" sz="1600" dirty="0">
                <a:solidFill>
                  <a:schemeClr val="tx2">
                    <a:lumMod val="25000"/>
                  </a:schemeClr>
                </a:solidFill>
              </a:rPr>
              <a:t>Similarly we can comment about other variables also</a:t>
            </a:r>
            <a:r>
              <a:rPr lang="en-US" dirty="0"/>
              <a:t>.</a:t>
            </a:r>
          </a:p>
        </p:txBody>
      </p:sp>
      <p:sp>
        <p:nvSpPr>
          <p:cNvPr id="11" name="TextBox 10">
            <a:extLst>
              <a:ext uri="{FF2B5EF4-FFF2-40B4-BE49-F238E27FC236}">
                <a16:creationId xmlns:a16="http://schemas.microsoft.com/office/drawing/2014/main" id="{B3E073FE-EE57-4A2C-9693-27638B218BB0}"/>
              </a:ext>
            </a:extLst>
          </p:cNvPr>
          <p:cNvSpPr txBox="1"/>
          <p:nvPr/>
        </p:nvSpPr>
        <p:spPr>
          <a:xfrm>
            <a:off x="676973" y="407537"/>
            <a:ext cx="3142398" cy="307777"/>
          </a:xfrm>
          <a:prstGeom prst="rect">
            <a:avLst/>
          </a:prstGeom>
          <a:noFill/>
        </p:spPr>
        <p:txBody>
          <a:bodyPr wrap="square" rtlCol="0">
            <a:spAutoFit/>
          </a:bodyPr>
          <a:lstStyle/>
          <a:p>
            <a:r>
              <a:rPr lang="en-US" dirty="0">
                <a:solidFill>
                  <a:schemeClr val="bg2">
                    <a:lumMod val="50000"/>
                  </a:schemeClr>
                </a:solidFill>
              </a:rPr>
              <a:t>Healthy vs. Diabetic by Pregnancy</a:t>
            </a:r>
          </a:p>
        </p:txBody>
      </p:sp>
      <p:sp>
        <p:nvSpPr>
          <p:cNvPr id="13" name="TextBox 12">
            <a:extLst>
              <a:ext uri="{FF2B5EF4-FFF2-40B4-BE49-F238E27FC236}">
                <a16:creationId xmlns:a16="http://schemas.microsoft.com/office/drawing/2014/main" id="{70DAF4FA-AF8E-4FE3-B219-403723CE2BBE}"/>
              </a:ext>
            </a:extLst>
          </p:cNvPr>
          <p:cNvSpPr txBox="1"/>
          <p:nvPr/>
        </p:nvSpPr>
        <p:spPr>
          <a:xfrm>
            <a:off x="5502580" y="411328"/>
            <a:ext cx="2966564" cy="307777"/>
          </a:xfrm>
          <a:prstGeom prst="rect">
            <a:avLst/>
          </a:prstGeom>
          <a:noFill/>
        </p:spPr>
        <p:txBody>
          <a:bodyPr wrap="square" rtlCol="0">
            <a:spAutoFit/>
          </a:bodyPr>
          <a:lstStyle/>
          <a:p>
            <a:r>
              <a:rPr lang="en-US" dirty="0">
                <a:solidFill>
                  <a:schemeClr val="bg2">
                    <a:lumMod val="50000"/>
                  </a:schemeClr>
                </a:solidFill>
              </a:rPr>
              <a:t>Healthy vs. Diabetic by Glucose</a:t>
            </a:r>
          </a:p>
        </p:txBody>
      </p:sp>
      <p:pic>
        <p:nvPicPr>
          <p:cNvPr id="14" name="Picture 13">
            <a:extLst>
              <a:ext uri="{FF2B5EF4-FFF2-40B4-BE49-F238E27FC236}">
                <a16:creationId xmlns:a16="http://schemas.microsoft.com/office/drawing/2014/main" id="{AF14697B-F65A-4C93-93B9-4CEDF51C03E5}"/>
              </a:ext>
            </a:extLst>
          </p:cNvPr>
          <p:cNvPicPr/>
          <p:nvPr/>
        </p:nvPicPr>
        <p:blipFill>
          <a:blip r:embed="rId6">
            <a:extLst>
              <a:ext uri="{28A0092B-C50C-407E-A947-70E740481C1C}">
                <a14:useLocalDpi xmlns:a14="http://schemas.microsoft.com/office/drawing/2010/main" val="0"/>
              </a:ext>
            </a:extLst>
          </a:blip>
          <a:srcRect/>
          <a:stretch>
            <a:fillRect/>
          </a:stretch>
        </p:blipFill>
        <p:spPr>
          <a:xfrm>
            <a:off x="676974" y="2692435"/>
            <a:ext cx="2610136" cy="1970396"/>
          </a:xfrm>
          <a:prstGeom prst="rect">
            <a:avLst/>
          </a:prstGeom>
          <a:noFill/>
        </p:spPr>
      </p:pic>
      <p:pic>
        <p:nvPicPr>
          <p:cNvPr id="15" name="Picture 14">
            <a:extLst>
              <a:ext uri="{FF2B5EF4-FFF2-40B4-BE49-F238E27FC236}">
                <a16:creationId xmlns:a16="http://schemas.microsoft.com/office/drawing/2014/main" id="{488B5C5E-47D4-4C23-97E2-D99CCA6033FA}"/>
              </a:ext>
            </a:extLst>
          </p:cNvPr>
          <p:cNvPicPr/>
          <p:nvPr/>
        </p:nvPicPr>
        <p:blipFill>
          <a:blip r:embed="rId7">
            <a:extLst>
              <a:ext uri="{28A0092B-C50C-407E-A947-70E740481C1C}">
                <a14:useLocalDpi xmlns:a14="http://schemas.microsoft.com/office/drawing/2010/main" val="0"/>
              </a:ext>
            </a:extLst>
          </a:blip>
          <a:stretch>
            <a:fillRect/>
          </a:stretch>
        </p:blipFill>
        <p:spPr>
          <a:xfrm>
            <a:off x="5630889" y="2692435"/>
            <a:ext cx="2614082" cy="1970396"/>
          </a:xfrm>
          <a:prstGeom prst="rect">
            <a:avLst/>
          </a:prstGeom>
        </p:spPr>
      </p:pic>
      <p:sp>
        <p:nvSpPr>
          <p:cNvPr id="12" name="TextBox 11">
            <a:extLst>
              <a:ext uri="{FF2B5EF4-FFF2-40B4-BE49-F238E27FC236}">
                <a16:creationId xmlns:a16="http://schemas.microsoft.com/office/drawing/2014/main" id="{4190751C-6F58-4A7A-B178-E79D8ABEA94C}"/>
              </a:ext>
            </a:extLst>
          </p:cNvPr>
          <p:cNvSpPr txBox="1"/>
          <p:nvPr/>
        </p:nvSpPr>
        <p:spPr>
          <a:xfrm>
            <a:off x="3250101" y="2870997"/>
            <a:ext cx="1052370" cy="1569660"/>
          </a:xfrm>
          <a:prstGeom prst="rect">
            <a:avLst/>
          </a:prstGeom>
          <a:noFill/>
        </p:spPr>
        <p:txBody>
          <a:bodyPr wrap="square" rtlCol="0">
            <a:spAutoFit/>
          </a:bodyPr>
          <a:lstStyle/>
          <a:p>
            <a:r>
              <a:rPr lang="en-IN" sz="1600" dirty="0">
                <a:solidFill>
                  <a:schemeClr val="bg2">
                    <a:lumMod val="50000"/>
                  </a:schemeClr>
                </a:solidFill>
                <a:effectLst/>
                <a:latin typeface="Times New Roman" panose="02020603050405020304" pitchFamily="18" charset="0"/>
                <a:ea typeface="Calibri" panose="020F0502020204030204" pitchFamily="34" charset="0"/>
              </a:rPr>
              <a:t>Healthy vs. Diabetic by Blood Pressure</a:t>
            </a:r>
            <a:endParaRPr lang="en-US" sz="1600" dirty="0">
              <a:solidFill>
                <a:schemeClr val="bg2">
                  <a:lumMod val="50000"/>
                </a:schemeClr>
              </a:solidFill>
              <a:effectLst/>
              <a:latin typeface="Calibri" panose="020F0502020204030204" pitchFamily="34" charset="0"/>
              <a:ea typeface="Calibri" panose="020F0502020204030204" pitchFamily="34" charset="0"/>
            </a:endParaRPr>
          </a:p>
          <a:p>
            <a:endParaRPr lang="en-US" sz="1600" dirty="0">
              <a:solidFill>
                <a:schemeClr val="bg2">
                  <a:lumMod val="50000"/>
                </a:schemeClr>
              </a:solidFill>
            </a:endParaRPr>
          </a:p>
        </p:txBody>
      </p:sp>
      <p:sp>
        <p:nvSpPr>
          <p:cNvPr id="16" name="TextBox 15">
            <a:extLst>
              <a:ext uri="{FF2B5EF4-FFF2-40B4-BE49-F238E27FC236}">
                <a16:creationId xmlns:a16="http://schemas.microsoft.com/office/drawing/2014/main" id="{0C41E4CB-A432-4EF6-A981-4CB0A13C6596}"/>
              </a:ext>
            </a:extLst>
          </p:cNvPr>
          <p:cNvSpPr txBox="1"/>
          <p:nvPr/>
        </p:nvSpPr>
        <p:spPr>
          <a:xfrm>
            <a:off x="4642315" y="2885545"/>
            <a:ext cx="1111615" cy="1569660"/>
          </a:xfrm>
          <a:prstGeom prst="rect">
            <a:avLst/>
          </a:prstGeom>
          <a:noFill/>
        </p:spPr>
        <p:txBody>
          <a:bodyPr wrap="square" rtlCol="0">
            <a:spAutoFit/>
          </a:bodyPr>
          <a:lstStyle/>
          <a:p>
            <a:pPr algn="r"/>
            <a:r>
              <a:rPr lang="en-IN" sz="1600" dirty="0">
                <a:solidFill>
                  <a:schemeClr val="bg2">
                    <a:lumMod val="50000"/>
                  </a:schemeClr>
                </a:solidFill>
                <a:effectLst/>
                <a:latin typeface="Times New Roman" panose="02020603050405020304" pitchFamily="18" charset="0"/>
                <a:ea typeface="Calibri" panose="020F0502020204030204" pitchFamily="34" charset="0"/>
              </a:rPr>
              <a:t>Healthy </a:t>
            </a:r>
          </a:p>
          <a:p>
            <a:pPr algn="r"/>
            <a:r>
              <a:rPr lang="en-IN" sz="1600" dirty="0">
                <a:solidFill>
                  <a:schemeClr val="bg2">
                    <a:lumMod val="50000"/>
                  </a:schemeClr>
                </a:solidFill>
                <a:effectLst/>
                <a:latin typeface="Times New Roman" panose="02020603050405020304" pitchFamily="18" charset="0"/>
                <a:ea typeface="Calibri" panose="020F0502020204030204" pitchFamily="34" charset="0"/>
              </a:rPr>
              <a:t>vs. Diabetic by Skin Thickness</a:t>
            </a:r>
            <a:endParaRPr lang="en-US" sz="1600" dirty="0">
              <a:solidFill>
                <a:schemeClr val="bg2">
                  <a:lumMod val="50000"/>
                </a:schemeClr>
              </a:solidFill>
              <a:effectLst/>
              <a:latin typeface="Calibri" panose="020F0502020204030204" pitchFamily="34" charset="0"/>
              <a:ea typeface="Calibri" panose="020F0502020204030204" pitchFamily="34" charset="0"/>
            </a:endParaRPr>
          </a:p>
          <a:p>
            <a:pPr algn="r"/>
            <a:endParaRPr lang="en-US" sz="1600" dirty="0">
              <a:solidFill>
                <a:schemeClr val="bg2">
                  <a:lumMod val="50000"/>
                </a:schemeClr>
              </a:solidFill>
            </a:endParaRPr>
          </a:p>
        </p:txBody>
      </p:sp>
    </p:spTree>
    <p:extLst>
      <p:ext uri="{BB962C8B-B14F-4D97-AF65-F5344CB8AC3E}">
        <p14:creationId xmlns:p14="http://schemas.microsoft.com/office/powerpoint/2010/main" val="30535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EC7429-DE0A-44B2-A0A8-02C2AAEF64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3" name="Picture 2">
            <a:extLst>
              <a:ext uri="{FF2B5EF4-FFF2-40B4-BE49-F238E27FC236}">
                <a16:creationId xmlns:a16="http://schemas.microsoft.com/office/drawing/2014/main" id="{5289DF86-A483-4152-8A34-4FDF124ED042}"/>
              </a:ext>
            </a:extLst>
          </p:cNvPr>
          <p:cNvPicPr/>
          <p:nvPr/>
        </p:nvPicPr>
        <p:blipFill>
          <a:blip r:embed="rId2">
            <a:extLst>
              <a:ext uri="{28A0092B-C50C-407E-A947-70E740481C1C}">
                <a14:useLocalDpi xmlns:a14="http://schemas.microsoft.com/office/drawing/2010/main" val="0"/>
              </a:ext>
            </a:extLst>
          </a:blip>
          <a:srcRect/>
          <a:stretch>
            <a:fillRect/>
          </a:stretch>
        </p:blipFill>
        <p:spPr>
          <a:xfrm>
            <a:off x="485531" y="467463"/>
            <a:ext cx="2362600" cy="2068441"/>
          </a:xfrm>
          <a:prstGeom prst="rect">
            <a:avLst/>
          </a:prstGeom>
          <a:noFill/>
        </p:spPr>
      </p:pic>
      <p:pic>
        <p:nvPicPr>
          <p:cNvPr id="4" name="Picture 3">
            <a:extLst>
              <a:ext uri="{FF2B5EF4-FFF2-40B4-BE49-F238E27FC236}">
                <a16:creationId xmlns:a16="http://schemas.microsoft.com/office/drawing/2014/main" id="{D822410A-408E-492E-920F-35C1D5B9A6B7}"/>
              </a:ext>
            </a:extLst>
          </p:cNvPr>
          <p:cNvPicPr/>
          <p:nvPr/>
        </p:nvPicPr>
        <p:blipFill>
          <a:blip r:embed="rId3">
            <a:extLst>
              <a:ext uri="{28A0092B-C50C-407E-A947-70E740481C1C}">
                <a14:useLocalDpi xmlns:a14="http://schemas.microsoft.com/office/drawing/2010/main" val="0"/>
              </a:ext>
            </a:extLst>
          </a:blip>
          <a:stretch>
            <a:fillRect/>
          </a:stretch>
        </p:blipFill>
        <p:spPr>
          <a:xfrm>
            <a:off x="6370970" y="467463"/>
            <a:ext cx="2287500" cy="2056726"/>
          </a:xfrm>
          <a:prstGeom prst="rect">
            <a:avLst/>
          </a:prstGeom>
        </p:spPr>
      </p:pic>
      <p:pic>
        <p:nvPicPr>
          <p:cNvPr id="5" name="Picture 4">
            <a:extLst>
              <a:ext uri="{FF2B5EF4-FFF2-40B4-BE49-F238E27FC236}">
                <a16:creationId xmlns:a16="http://schemas.microsoft.com/office/drawing/2014/main" id="{D41A574C-6390-4E6A-A79B-4DDE25F5695B}"/>
              </a:ext>
            </a:extLst>
          </p:cNvPr>
          <p:cNvPicPr/>
          <p:nvPr/>
        </p:nvPicPr>
        <p:blipFill>
          <a:blip r:embed="rId4">
            <a:extLst>
              <a:ext uri="{28A0092B-C50C-407E-A947-70E740481C1C}">
                <a14:useLocalDpi xmlns:a14="http://schemas.microsoft.com/office/drawing/2010/main" val="0"/>
              </a:ext>
            </a:extLst>
          </a:blip>
          <a:stretch>
            <a:fillRect/>
          </a:stretch>
        </p:blipFill>
        <p:spPr>
          <a:xfrm>
            <a:off x="455700" y="2535905"/>
            <a:ext cx="2392431" cy="2140131"/>
          </a:xfrm>
          <a:prstGeom prst="rect">
            <a:avLst/>
          </a:prstGeom>
        </p:spPr>
      </p:pic>
      <p:pic>
        <p:nvPicPr>
          <p:cNvPr id="6" name="Picture 5">
            <a:extLst>
              <a:ext uri="{FF2B5EF4-FFF2-40B4-BE49-F238E27FC236}">
                <a16:creationId xmlns:a16="http://schemas.microsoft.com/office/drawing/2014/main" id="{D9B3CF55-ADDB-40E4-84CA-AAC8DE7D54E5}"/>
              </a:ext>
            </a:extLst>
          </p:cNvPr>
          <p:cNvPicPr/>
          <p:nvPr/>
        </p:nvPicPr>
        <p:blipFill>
          <a:blip r:embed="rId5">
            <a:extLst>
              <a:ext uri="{28A0092B-C50C-407E-A947-70E740481C1C}">
                <a14:useLocalDpi xmlns:a14="http://schemas.microsoft.com/office/drawing/2010/main" val="0"/>
              </a:ext>
            </a:extLst>
          </a:blip>
          <a:stretch>
            <a:fillRect/>
          </a:stretch>
        </p:blipFill>
        <p:spPr>
          <a:xfrm>
            <a:off x="6400800" y="2535904"/>
            <a:ext cx="2287500" cy="2140131"/>
          </a:xfrm>
          <a:prstGeom prst="rect">
            <a:avLst/>
          </a:prstGeom>
        </p:spPr>
      </p:pic>
      <p:sp>
        <p:nvSpPr>
          <p:cNvPr id="7" name="TextBox 6">
            <a:extLst>
              <a:ext uri="{FF2B5EF4-FFF2-40B4-BE49-F238E27FC236}">
                <a16:creationId xmlns:a16="http://schemas.microsoft.com/office/drawing/2014/main" id="{9300A2F0-FE4C-40D1-8A7C-20F0B05CB811}"/>
              </a:ext>
            </a:extLst>
          </p:cNvPr>
          <p:cNvSpPr txBox="1"/>
          <p:nvPr/>
        </p:nvSpPr>
        <p:spPr>
          <a:xfrm>
            <a:off x="5433784" y="2944249"/>
            <a:ext cx="967016" cy="1323439"/>
          </a:xfrm>
          <a:prstGeom prst="rect">
            <a:avLst/>
          </a:prstGeom>
          <a:noFill/>
        </p:spPr>
        <p:txBody>
          <a:bodyPr wrap="square" rtlCol="0">
            <a:spAutoFit/>
          </a:bodyPr>
          <a:lstStyle/>
          <a:p>
            <a:pPr algn="r"/>
            <a:r>
              <a:rPr lang="en-IN" sz="1600" dirty="0">
                <a:solidFill>
                  <a:schemeClr val="bg2">
                    <a:lumMod val="50000"/>
                  </a:schemeClr>
                </a:solidFill>
                <a:effectLst/>
                <a:latin typeface="Times New Roman" panose="02020603050405020304" pitchFamily="18" charset="0"/>
                <a:ea typeface="Calibri" panose="020F0502020204030204" pitchFamily="34" charset="0"/>
              </a:rPr>
              <a:t>Healthy vs. Diabetic by Age</a:t>
            </a:r>
            <a:endParaRPr lang="en-US" sz="1600" dirty="0">
              <a:solidFill>
                <a:schemeClr val="bg2">
                  <a:lumMod val="50000"/>
                </a:schemeClr>
              </a:solidFill>
              <a:effectLst/>
              <a:latin typeface="Calibri" panose="020F0502020204030204" pitchFamily="34" charset="0"/>
              <a:ea typeface="Calibri" panose="020F0502020204030204" pitchFamily="34" charset="0"/>
            </a:endParaRPr>
          </a:p>
          <a:p>
            <a:pPr algn="r"/>
            <a:endParaRPr lang="en-US" sz="1600" dirty="0">
              <a:solidFill>
                <a:schemeClr val="bg2">
                  <a:lumMod val="50000"/>
                </a:schemeClr>
              </a:solidFill>
            </a:endParaRPr>
          </a:p>
        </p:txBody>
      </p:sp>
      <p:sp>
        <p:nvSpPr>
          <p:cNvPr id="8" name="TextBox 7">
            <a:extLst>
              <a:ext uri="{FF2B5EF4-FFF2-40B4-BE49-F238E27FC236}">
                <a16:creationId xmlns:a16="http://schemas.microsoft.com/office/drawing/2014/main" id="{F07EF4BC-132D-46D6-94F8-0F20E30D4733}"/>
              </a:ext>
            </a:extLst>
          </p:cNvPr>
          <p:cNvSpPr txBox="1"/>
          <p:nvPr/>
        </p:nvSpPr>
        <p:spPr>
          <a:xfrm>
            <a:off x="2900597" y="2660754"/>
            <a:ext cx="914550" cy="2062103"/>
          </a:xfrm>
          <a:prstGeom prst="rect">
            <a:avLst/>
          </a:prstGeom>
          <a:noFill/>
        </p:spPr>
        <p:txBody>
          <a:bodyPr wrap="square" rtlCol="0">
            <a:spAutoFit/>
          </a:bodyPr>
          <a:lstStyle/>
          <a:p>
            <a:r>
              <a:rPr lang="en-IN" sz="1600" dirty="0">
                <a:solidFill>
                  <a:schemeClr val="bg2">
                    <a:lumMod val="50000"/>
                  </a:schemeClr>
                </a:solidFill>
                <a:effectLst/>
                <a:latin typeface="Times New Roman" panose="02020603050405020304" pitchFamily="18" charset="0"/>
                <a:ea typeface="Calibri" panose="020F0502020204030204" pitchFamily="34" charset="0"/>
              </a:rPr>
              <a:t>Healthy vs. Diabetic by Diabetes Pedigree Function</a:t>
            </a:r>
            <a:endParaRPr lang="en-US" sz="1600" dirty="0">
              <a:solidFill>
                <a:schemeClr val="bg2">
                  <a:lumMod val="50000"/>
                </a:schemeClr>
              </a:solidFill>
              <a:effectLst/>
              <a:latin typeface="Calibri" panose="020F0502020204030204" pitchFamily="34" charset="0"/>
              <a:ea typeface="Calibri" panose="020F0502020204030204" pitchFamily="34" charset="0"/>
            </a:endParaRPr>
          </a:p>
          <a:p>
            <a:endParaRPr lang="en-US" sz="1600" dirty="0">
              <a:solidFill>
                <a:schemeClr val="bg2">
                  <a:lumMod val="50000"/>
                </a:schemeClr>
              </a:solidFill>
            </a:endParaRPr>
          </a:p>
        </p:txBody>
      </p:sp>
      <p:sp>
        <p:nvSpPr>
          <p:cNvPr id="9" name="TextBox 8">
            <a:extLst>
              <a:ext uri="{FF2B5EF4-FFF2-40B4-BE49-F238E27FC236}">
                <a16:creationId xmlns:a16="http://schemas.microsoft.com/office/drawing/2014/main" id="{11007E59-A7CA-4ECA-BB1D-CC66F3A2F162}"/>
              </a:ext>
            </a:extLst>
          </p:cNvPr>
          <p:cNvSpPr txBox="1"/>
          <p:nvPr/>
        </p:nvSpPr>
        <p:spPr>
          <a:xfrm>
            <a:off x="5486250" y="785741"/>
            <a:ext cx="914550" cy="1837362"/>
          </a:xfrm>
          <a:prstGeom prst="rect">
            <a:avLst/>
          </a:prstGeom>
          <a:noFill/>
        </p:spPr>
        <p:txBody>
          <a:bodyPr wrap="square" rtlCol="0">
            <a:spAutoFit/>
          </a:bodyPr>
          <a:lstStyle/>
          <a:p>
            <a:pPr marL="6350" marR="0" indent="-6350" algn="r">
              <a:lnSpc>
                <a:spcPct val="103000"/>
              </a:lnSpc>
              <a:spcBef>
                <a:spcPts val="0"/>
              </a:spcBef>
              <a:spcAft>
                <a:spcPts val="860"/>
              </a:spcAft>
            </a:pPr>
            <a:r>
              <a:rPr lang="en-IN" sz="1600" dirty="0">
                <a:solidFill>
                  <a:schemeClr val="bg2">
                    <a:lumMod val="50000"/>
                  </a:schemeClr>
                </a:solidFill>
                <a:effectLst/>
                <a:latin typeface="Times New Roman" panose="02020603050405020304" pitchFamily="18" charset="0"/>
                <a:ea typeface="Calibri" panose="020F0502020204030204" pitchFamily="34" charset="0"/>
              </a:rPr>
              <a:t>Healthy vs. Diabetic by BMI</a:t>
            </a:r>
            <a:endParaRPr lang="en-US" sz="1600" dirty="0">
              <a:solidFill>
                <a:schemeClr val="bg2">
                  <a:lumMod val="50000"/>
                </a:schemeClr>
              </a:solidFill>
              <a:effectLst/>
              <a:latin typeface="Calibri" panose="020F0502020204030204" pitchFamily="34" charset="0"/>
              <a:ea typeface="Calibri" panose="020F0502020204030204" pitchFamily="34" charset="0"/>
            </a:endParaRPr>
          </a:p>
          <a:p>
            <a:pPr marL="6350" marR="0" indent="-6350" algn="r">
              <a:lnSpc>
                <a:spcPct val="103000"/>
              </a:lnSpc>
              <a:spcBef>
                <a:spcPts val="0"/>
              </a:spcBef>
              <a:spcAft>
                <a:spcPts val="860"/>
              </a:spcAft>
            </a:pPr>
            <a:r>
              <a:rPr lang="en-IN" sz="1600" dirty="0">
                <a:solidFill>
                  <a:schemeClr val="bg2">
                    <a:lumMod val="50000"/>
                  </a:schemeClr>
                </a:solidFill>
                <a:effectLst/>
                <a:latin typeface="Calibri" panose="020F0502020204030204" pitchFamily="34" charset="0"/>
                <a:ea typeface="Calibri" panose="020F0502020204030204" pitchFamily="34" charset="0"/>
              </a:rPr>
              <a:t> </a:t>
            </a:r>
            <a:endParaRPr lang="en-US" sz="1600" dirty="0">
              <a:solidFill>
                <a:schemeClr val="bg2">
                  <a:lumMod val="50000"/>
                </a:schemeClr>
              </a:solidFill>
              <a:effectLst/>
              <a:latin typeface="Calibri" panose="020F0502020204030204" pitchFamily="34" charset="0"/>
              <a:ea typeface="Calibri" panose="020F0502020204030204" pitchFamily="34" charset="0"/>
            </a:endParaRPr>
          </a:p>
          <a:p>
            <a:pPr algn="r"/>
            <a:endParaRPr lang="en-US" sz="1600" dirty="0">
              <a:solidFill>
                <a:schemeClr val="bg2">
                  <a:lumMod val="50000"/>
                </a:schemeClr>
              </a:solidFill>
            </a:endParaRPr>
          </a:p>
        </p:txBody>
      </p:sp>
      <p:sp>
        <p:nvSpPr>
          <p:cNvPr id="10" name="TextBox 9">
            <a:extLst>
              <a:ext uri="{FF2B5EF4-FFF2-40B4-BE49-F238E27FC236}">
                <a16:creationId xmlns:a16="http://schemas.microsoft.com/office/drawing/2014/main" id="{12823405-685B-4869-A27A-45DA0BEF17BA}"/>
              </a:ext>
            </a:extLst>
          </p:cNvPr>
          <p:cNvSpPr txBox="1"/>
          <p:nvPr/>
        </p:nvSpPr>
        <p:spPr>
          <a:xfrm>
            <a:off x="3020518" y="569626"/>
            <a:ext cx="1071797" cy="1323439"/>
          </a:xfrm>
          <a:prstGeom prst="rect">
            <a:avLst/>
          </a:prstGeom>
          <a:noFill/>
        </p:spPr>
        <p:txBody>
          <a:bodyPr wrap="square" rtlCol="0">
            <a:spAutoFit/>
          </a:bodyPr>
          <a:lstStyle/>
          <a:p>
            <a:r>
              <a:rPr lang="en-IN" sz="1600" dirty="0">
                <a:solidFill>
                  <a:schemeClr val="bg2">
                    <a:lumMod val="50000"/>
                  </a:schemeClr>
                </a:solidFill>
                <a:effectLst/>
                <a:latin typeface="Times New Roman" panose="02020603050405020304" pitchFamily="18" charset="0"/>
                <a:ea typeface="Calibri" panose="020F0502020204030204" pitchFamily="34" charset="0"/>
              </a:rPr>
              <a:t>Healthy vs. Diabetic by Insulin </a:t>
            </a:r>
            <a:endParaRPr lang="en-US" sz="1600" dirty="0">
              <a:solidFill>
                <a:schemeClr val="bg2">
                  <a:lumMod val="50000"/>
                </a:schemeClr>
              </a:solidFill>
              <a:effectLst/>
              <a:latin typeface="Calibri" panose="020F0502020204030204" pitchFamily="34" charset="0"/>
              <a:ea typeface="Calibri" panose="020F0502020204030204" pitchFamily="34" charset="0"/>
            </a:endParaRPr>
          </a:p>
          <a:p>
            <a:endParaRPr lang="en-US" sz="1600" dirty="0">
              <a:solidFill>
                <a:schemeClr val="bg2">
                  <a:lumMod val="50000"/>
                </a:schemeClr>
              </a:solidFill>
            </a:endParaRPr>
          </a:p>
        </p:txBody>
      </p:sp>
    </p:spTree>
    <p:extLst>
      <p:ext uri="{BB962C8B-B14F-4D97-AF65-F5344CB8AC3E}">
        <p14:creationId xmlns:p14="http://schemas.microsoft.com/office/powerpoint/2010/main" val="110234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D7FACA-BA16-4FE9-BE4B-AEF9FD1233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04656984-EEF5-4AEC-B96B-EA2098E204E0}"/>
              </a:ext>
            </a:extLst>
          </p:cNvPr>
          <p:cNvPicPr/>
          <p:nvPr/>
        </p:nvPicPr>
        <p:blipFill rotWithShape="1">
          <a:blip r:embed="rId2">
            <a:extLst>
              <a:ext uri="{28A0092B-C50C-407E-A947-70E740481C1C}">
                <a14:useLocalDpi xmlns:a14="http://schemas.microsoft.com/office/drawing/2010/main" val="0"/>
              </a:ext>
            </a:extLst>
          </a:blip>
          <a:srcRect l="9758" t="6608" r="16247" b="15488"/>
          <a:stretch/>
        </p:blipFill>
        <p:spPr>
          <a:xfrm>
            <a:off x="5800507" y="807628"/>
            <a:ext cx="2887793" cy="1584495"/>
          </a:xfrm>
          <a:prstGeom prst="rect">
            <a:avLst/>
          </a:prstGeom>
        </p:spPr>
      </p:pic>
      <p:sp>
        <p:nvSpPr>
          <p:cNvPr id="3" name="TextBox 2">
            <a:extLst>
              <a:ext uri="{FF2B5EF4-FFF2-40B4-BE49-F238E27FC236}">
                <a16:creationId xmlns:a16="http://schemas.microsoft.com/office/drawing/2014/main" id="{AD4F9596-4E77-49E7-8241-7C16750BC999}"/>
              </a:ext>
            </a:extLst>
          </p:cNvPr>
          <p:cNvSpPr txBox="1"/>
          <p:nvPr/>
        </p:nvSpPr>
        <p:spPr>
          <a:xfrm>
            <a:off x="404849" y="818649"/>
            <a:ext cx="6254217" cy="1867627"/>
          </a:xfrm>
          <a:prstGeom prst="rect">
            <a:avLst/>
          </a:prstGeom>
          <a:noFill/>
        </p:spPr>
        <p:txBody>
          <a:bodyPr wrap="square" rtlCol="0">
            <a:spAutoFit/>
          </a:bodyPr>
          <a:lstStyle/>
          <a:p>
            <a:pPr marL="0" marR="0" indent="0">
              <a:lnSpc>
                <a:spcPct val="107000"/>
              </a:lnSpc>
              <a:spcBef>
                <a:spcPts val="0"/>
              </a:spcBef>
              <a:spcAft>
                <a:spcPts val="0"/>
              </a:spcAft>
            </a:pPr>
            <a:r>
              <a:rPr lang="en-IN" sz="1600" dirty="0">
                <a:solidFill>
                  <a:schemeClr val="tx2">
                    <a:lumMod val="25000"/>
                  </a:schemeClr>
                </a:solidFill>
                <a:effectLst/>
                <a:latin typeface="Times New Roman" panose="02020603050405020304" pitchFamily="18" charset="0"/>
                <a:ea typeface="Calibri" panose="020F0502020204030204" pitchFamily="34" charset="0"/>
              </a:rPr>
              <a:t>Naive Bayes classifiers are a collection of classification algorithms based on Bayes’ Theorem. ‘Naive Bayes</a:t>
            </a:r>
            <a:r>
              <a:rPr lang="en-US" sz="1600" dirty="0">
                <a:solidFill>
                  <a:schemeClr val="tx2">
                    <a:lumMod val="25000"/>
                  </a:schemeClr>
                </a:solidFill>
                <a:effectLst/>
                <a:latin typeface="Times New Roman" panose="02020603050405020304" pitchFamily="18" charset="0"/>
                <a:ea typeface="Calibri" panose="020F0502020204030204" pitchFamily="34" charset="0"/>
              </a:rPr>
              <a:t>’</a:t>
            </a:r>
            <a:r>
              <a:rPr lang="en-IN" sz="1600" dirty="0">
                <a:solidFill>
                  <a:schemeClr val="tx2">
                    <a:lumMod val="25000"/>
                  </a:schemeClr>
                </a:solidFill>
                <a:effectLst/>
                <a:latin typeface="Times New Roman" panose="02020603050405020304" pitchFamily="18" charset="0"/>
                <a:ea typeface="Calibri" panose="020F0502020204030204" pitchFamily="34" charset="0"/>
              </a:rPr>
              <a:t> theorem provides a way of calculating posterior probability P(c|x) from P(c),</a:t>
            </a:r>
            <a:endParaRPr lang="en-US" sz="1600" dirty="0">
              <a:solidFill>
                <a:schemeClr val="tx2">
                  <a:lumMod val="25000"/>
                </a:schemeClr>
              </a:solidFill>
              <a:effectLst/>
              <a:latin typeface="Calibri" panose="020F0502020204030204" pitchFamily="34" charset="0"/>
              <a:ea typeface="Calibri" panose="020F0502020204030204" pitchFamily="34" charset="0"/>
            </a:endParaRPr>
          </a:p>
          <a:p>
            <a:r>
              <a:rPr lang="en-IN" sz="1600" dirty="0">
                <a:solidFill>
                  <a:schemeClr val="tx2">
                    <a:lumMod val="25000"/>
                  </a:schemeClr>
                </a:solidFill>
                <a:effectLst/>
                <a:latin typeface="Times New Roman" panose="02020603050405020304" pitchFamily="18" charset="0"/>
                <a:ea typeface="Calibri" panose="020F0502020204030204" pitchFamily="34" charset="0"/>
              </a:rPr>
              <a:t>P(x) and P(x|c). Naive Bayesian equation to calculate the posterior probability for each class. The class with the highest posterior probability is the outcome of prediction.</a:t>
            </a:r>
            <a:endParaRPr lang="en-US" sz="1600" dirty="0">
              <a:solidFill>
                <a:schemeClr val="tx2">
                  <a:lumMod val="25000"/>
                </a:schemeClr>
              </a:solidFill>
              <a:effectLst/>
              <a:latin typeface="Calibri" panose="020F0502020204030204" pitchFamily="34" charset="0"/>
              <a:ea typeface="Calibri" panose="020F0502020204030204" pitchFamily="34" charset="0"/>
            </a:endParaRPr>
          </a:p>
          <a:p>
            <a:endParaRPr lang="en-US" sz="1600" dirty="0">
              <a:solidFill>
                <a:schemeClr val="tx2">
                  <a:lumMod val="25000"/>
                </a:schemeClr>
              </a:solidFill>
            </a:endParaRPr>
          </a:p>
        </p:txBody>
      </p:sp>
      <p:sp>
        <p:nvSpPr>
          <p:cNvPr id="4" name="TextBox 3">
            <a:extLst>
              <a:ext uri="{FF2B5EF4-FFF2-40B4-BE49-F238E27FC236}">
                <a16:creationId xmlns:a16="http://schemas.microsoft.com/office/drawing/2014/main" id="{7DFF21E1-6249-4948-BEB9-8520B3A52CB6}"/>
              </a:ext>
            </a:extLst>
          </p:cNvPr>
          <p:cNvSpPr txBox="1"/>
          <p:nvPr/>
        </p:nvSpPr>
        <p:spPr>
          <a:xfrm>
            <a:off x="404849" y="392130"/>
            <a:ext cx="2282510" cy="830997"/>
          </a:xfrm>
          <a:prstGeom prst="rect">
            <a:avLst/>
          </a:prstGeom>
          <a:noFill/>
        </p:spPr>
        <p:txBody>
          <a:bodyPr wrap="square" rtlCol="0">
            <a:spAutoFit/>
          </a:bodyPr>
          <a:lstStyle/>
          <a:p>
            <a:r>
              <a:rPr lang="en-IN" sz="2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-Naive Bayes</a:t>
            </a:r>
            <a:endParaRPr lang="en-US" sz="2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endParaRPr lang="en-US" sz="2400" dirty="0">
              <a:solidFill>
                <a:schemeClr val="accent1">
                  <a:lumMod val="50000"/>
                </a:schemeClr>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C01FBCA-732D-4574-A851-28726B94CCB5}"/>
              </a:ext>
            </a:extLst>
          </p:cNvPr>
          <p:cNvSpPr txBox="1"/>
          <p:nvPr/>
        </p:nvSpPr>
        <p:spPr>
          <a:xfrm>
            <a:off x="404849" y="2446480"/>
            <a:ext cx="4411457" cy="830997"/>
          </a:xfrm>
          <a:prstGeom prst="rect">
            <a:avLst/>
          </a:prstGeom>
          <a:noFill/>
        </p:spPr>
        <p:txBody>
          <a:bodyPr wrap="square" rtlCol="0">
            <a:spAutoFit/>
          </a:bodyPr>
          <a:lstStyle/>
          <a:p>
            <a:r>
              <a:rPr lang="en-IN" sz="2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K-Nearest Neighbours (K-NN)</a:t>
            </a:r>
            <a:endParaRPr lang="en-US" sz="24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endParaRPr lang="en-US" sz="2400" dirty="0">
              <a:solidFill>
                <a:schemeClr val="accent1">
                  <a:lumMod val="50000"/>
                </a:schemeClr>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B6C568F-C1E4-4DFB-BBAA-1E91194254DE}"/>
              </a:ext>
            </a:extLst>
          </p:cNvPr>
          <p:cNvSpPr txBox="1"/>
          <p:nvPr/>
        </p:nvSpPr>
        <p:spPr>
          <a:xfrm>
            <a:off x="404849" y="2910840"/>
            <a:ext cx="7983305" cy="2554545"/>
          </a:xfrm>
          <a:prstGeom prst="rect">
            <a:avLst/>
          </a:prstGeom>
          <a:noFill/>
        </p:spPr>
        <p:txBody>
          <a:bodyPr wrap="square" rtlCol="0">
            <a:spAutoFit/>
          </a:bodyPr>
          <a:lstStyle/>
          <a:p>
            <a:r>
              <a:rPr lang="en-IN" sz="1600" dirty="0">
                <a:solidFill>
                  <a:srgbClr val="000000"/>
                </a:solidFill>
                <a:effectLst/>
                <a:latin typeface="Times New Roman" panose="02020603050405020304" pitchFamily="18" charset="0"/>
                <a:ea typeface="Calibri" panose="020F0502020204030204" pitchFamily="34" charset="0"/>
              </a:rPr>
              <a:t>K-NN is based on feature similarity i.e., it is going to look around and look at the feature and check how similar I am as compared to my neighbours. K-NN algorithm assumes the similarity between the new case/data and available cases and puts the new case into the available category that shows the most similarity.</a:t>
            </a:r>
            <a:r>
              <a:rPr lang="en-IN" sz="1600" dirty="0">
                <a:effectLst/>
                <a:latin typeface="Times New Roman" panose="02020603050405020304" pitchFamily="18" charset="0"/>
                <a:ea typeface="Calibri" panose="020F0502020204030204" pitchFamily="34" charset="0"/>
              </a:rPr>
              <a:t> It is going to take </a:t>
            </a:r>
            <a:r>
              <a:rPr lang="en-IN" sz="1600" u="sng" dirty="0">
                <a:effectLst/>
                <a:latin typeface="Times New Roman" panose="02020603050405020304" pitchFamily="18" charset="0"/>
                <a:ea typeface="Calibri" panose="020F0502020204030204" pitchFamily="34" charset="0"/>
              </a:rPr>
              <a:t>the K nearest neighbours </a:t>
            </a:r>
            <a:r>
              <a:rPr lang="en-IN" sz="1600" dirty="0">
                <a:effectLst/>
                <a:latin typeface="Times New Roman" panose="02020603050405020304" pitchFamily="18" charset="0"/>
                <a:ea typeface="Calibri" panose="020F0502020204030204" pitchFamily="34" charset="0"/>
              </a:rPr>
              <a:t>as per the calculated Euclidean distance.</a:t>
            </a:r>
            <a:r>
              <a:rPr lang="en-IN" sz="1600" dirty="0">
                <a:solidFill>
                  <a:srgbClr val="000000"/>
                </a:solidFill>
                <a:effectLst/>
                <a:latin typeface="Times New Roman" panose="02020603050405020304" pitchFamily="18" charset="0"/>
                <a:ea typeface="Calibri" panose="020F0502020204030204" pitchFamily="34" charset="0"/>
              </a:rPr>
              <a:t> Among these K neighbours, count the number of the data points in each category. Assign the new data points to that category for which the number of the neighbour is maximum.</a:t>
            </a:r>
            <a:endParaRPr lang="en-US" sz="1600" dirty="0">
              <a:solidFill>
                <a:srgbClr val="000000"/>
              </a:solidFill>
              <a:effectLst/>
              <a:latin typeface="Calibri" panose="020F0502020204030204" pitchFamily="34" charset="0"/>
              <a:ea typeface="Calibri" panose="020F0502020204030204" pitchFamily="34" charset="0"/>
            </a:endParaRPr>
          </a:p>
          <a:p>
            <a:endParaRPr lang="en-US" sz="1600" dirty="0">
              <a:solidFill>
                <a:srgbClr val="000000"/>
              </a:solidFill>
              <a:effectLst/>
              <a:latin typeface="Calibri" panose="020F0502020204030204" pitchFamily="34" charset="0"/>
              <a:ea typeface="Calibri" panose="020F0502020204030204" pitchFamily="34" charset="0"/>
            </a:endParaRPr>
          </a:p>
          <a:p>
            <a:endParaRPr lang="en-US" sz="1600" dirty="0">
              <a:solidFill>
                <a:srgbClr val="000000"/>
              </a:solidFill>
              <a:effectLst/>
              <a:latin typeface="Calibri" panose="020F0502020204030204" pitchFamily="34" charset="0"/>
              <a:ea typeface="Calibri" panose="020F0502020204030204" pitchFamily="34" charset="0"/>
            </a:endParaRPr>
          </a:p>
          <a:p>
            <a:endParaRPr lang="en-US" sz="1600" dirty="0"/>
          </a:p>
        </p:txBody>
      </p:sp>
      <p:sp>
        <p:nvSpPr>
          <p:cNvPr id="8" name="TextBox 7">
            <a:extLst>
              <a:ext uri="{FF2B5EF4-FFF2-40B4-BE49-F238E27FC236}">
                <a16:creationId xmlns:a16="http://schemas.microsoft.com/office/drawing/2014/main" id="{174BA5D3-D343-42AF-AC31-4482AC99B953}"/>
              </a:ext>
            </a:extLst>
          </p:cNvPr>
          <p:cNvSpPr txBox="1"/>
          <p:nvPr/>
        </p:nvSpPr>
        <p:spPr>
          <a:xfrm>
            <a:off x="2977035" y="-21031"/>
            <a:ext cx="3189930" cy="461665"/>
          </a:xfrm>
          <a:prstGeom prst="rect">
            <a:avLst/>
          </a:prstGeom>
          <a:noFill/>
        </p:spPr>
        <p:txBody>
          <a:bodyPr wrap="square" rtlCol="0">
            <a:spAutoFit/>
          </a:bodyPr>
          <a:lstStyle/>
          <a:p>
            <a:pPr algn="ctr"/>
            <a:r>
              <a:rPr lang="en-US" sz="2400" b="1" u="sng" dirty="0">
                <a:solidFill>
                  <a:schemeClr val="accent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Analysis</a:t>
            </a:r>
          </a:p>
        </p:txBody>
      </p:sp>
    </p:spTree>
    <p:extLst>
      <p:ext uri="{BB962C8B-B14F-4D97-AF65-F5344CB8AC3E}">
        <p14:creationId xmlns:p14="http://schemas.microsoft.com/office/powerpoint/2010/main" val="184304510"/>
      </p:ext>
    </p:extLst>
  </p:cSld>
  <p:clrMapOvr>
    <a:masterClrMapping/>
  </p:clrMapOvr>
</p:sld>
</file>

<file path=ppt/theme/theme1.xml><?xml version="1.0" encoding="utf-8"?>
<a:theme xmlns:a="http://schemas.openxmlformats.org/drawingml/2006/main"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1576</Words>
  <Application>Microsoft Office PowerPoint</Application>
  <PresentationFormat>On-screen Show (16:9)</PresentationFormat>
  <Paragraphs>93</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Playfair Display Regular</vt:lpstr>
      <vt:lpstr>Inter</vt:lpstr>
      <vt:lpstr>Arial</vt:lpstr>
      <vt:lpstr>Calibri</vt:lpstr>
      <vt:lpstr>Times New Roman</vt:lpstr>
      <vt:lpstr>Inria Serif Light</vt:lpstr>
      <vt:lpstr>Cambria Math</vt:lpstr>
      <vt:lpstr>Inria Serif</vt:lpstr>
      <vt:lpstr>Paulina template</vt:lpstr>
      <vt:lpstr>DIA(β)ES PREDICTION</vt:lpstr>
      <vt:lpstr>D I A B E T E 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DIA(β)ES PREDICTION</dc:title>
  <dc:creator>Akshay Deshmukh</dc:creator>
  <cp:lastModifiedBy>Akshay Deshmukh</cp:lastModifiedBy>
  <cp:revision>47</cp:revision>
  <dcterms:modified xsi:type="dcterms:W3CDTF">2021-07-06T04:09:17Z</dcterms:modified>
</cp:coreProperties>
</file>