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9" r:id="rId3"/>
    <p:sldId id="270" r:id="rId4"/>
    <p:sldId id="256" r:id="rId5"/>
    <p:sldId id="271" r:id="rId6"/>
    <p:sldId id="257" r:id="rId7"/>
    <p:sldId id="272" r:id="rId8"/>
    <p:sldId id="258" r:id="rId9"/>
    <p:sldId id="273" r:id="rId10"/>
    <p:sldId id="259" r:id="rId11"/>
    <p:sldId id="277" r:id="rId12"/>
    <p:sldId id="260" r:id="rId13"/>
    <p:sldId id="276" r:id="rId14"/>
    <p:sldId id="261" r:id="rId15"/>
    <p:sldId id="274" r:id="rId16"/>
    <p:sldId id="262" r:id="rId17"/>
    <p:sldId id="264" r:id="rId18"/>
    <p:sldId id="265" r:id="rId19"/>
    <p:sldId id="266" r:id="rId20"/>
    <p:sldId id="275" r:id="rId21"/>
    <p:sldId id="26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A9EDD240-4B70-40CB-8E51-406BA4141B4E}">
          <p14:sldIdLst>
            <p14:sldId id="263"/>
            <p14:sldId id="269"/>
          </p14:sldIdLst>
        </p14:section>
        <p14:section name="MOTIVATION AND INTRODUCTION" id="{79A9DD86-0350-4468-9AE5-5B66BFEEAA7F}">
          <p14:sldIdLst>
            <p14:sldId id="270"/>
            <p14:sldId id="256"/>
          </p14:sldIdLst>
        </p14:section>
        <p14:section name="OBJECTIVE" id="{8DC58E6E-F75D-4162-862A-BBB194E5630C}">
          <p14:sldIdLst>
            <p14:sldId id="271"/>
            <p14:sldId id="257"/>
          </p14:sldIdLst>
        </p14:section>
        <p14:section name="DATA SOURCE" id="{E90241B3-CD9F-4392-84B2-F55F4E735742}">
          <p14:sldIdLst>
            <p14:sldId id="272"/>
            <p14:sldId id="258"/>
          </p14:sldIdLst>
        </p14:section>
        <p14:section name="EXPLORATORY" id="{74035D35-77DF-4B6C-ACBC-EEA915C37942}">
          <p14:sldIdLst>
            <p14:sldId id="273"/>
            <p14:sldId id="259"/>
            <p14:sldId id="277"/>
            <p14:sldId id="260"/>
            <p14:sldId id="276"/>
            <p14:sldId id="261"/>
          </p14:sldIdLst>
        </p14:section>
        <p14:section name="ANALYSIS" id="{5A83E35A-94A5-4A46-BA30-26A7791DCD0A}">
          <p14:sldIdLst>
            <p14:sldId id="274"/>
            <p14:sldId id="262"/>
            <p14:sldId id="264"/>
            <p14:sldId id="265"/>
            <p14:sldId id="266"/>
          </p14:sldIdLst>
        </p14:section>
        <p14:section name="LIMITATIONS" id="{CC3D9A07-6D05-462E-B4BA-04C1EA1A0FDD}">
          <p14:sldIdLst>
            <p14:sldId id="27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6E13EE-3AD6-4FC8-BD1C-C099369233F6}"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9405336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E13EE-3AD6-4FC8-BD1C-C099369233F6}"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85051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E13EE-3AD6-4FC8-BD1C-C099369233F6}"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131896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E13EE-3AD6-4FC8-BD1C-C099369233F6}"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408021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6E13EE-3AD6-4FC8-BD1C-C099369233F6}"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4059115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66E13EE-3AD6-4FC8-BD1C-C099369233F6}" type="datetimeFigureOut">
              <a:rPr lang="en-IN" smtClean="0"/>
              <a:t>30-11-2022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48759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6E13EE-3AD6-4FC8-BD1C-C099369233F6}"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B95E2F-1649-4A8B-9DB2-E9E14EBB0E6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189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E13EE-3AD6-4FC8-BD1C-C099369233F6}"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104128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E13EE-3AD6-4FC8-BD1C-C099369233F6}"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308130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66E13EE-3AD6-4FC8-BD1C-C099369233F6}" type="datetimeFigureOut">
              <a:rPr lang="en-IN" smtClean="0"/>
              <a:t>30-11-2022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403138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6E13EE-3AD6-4FC8-BD1C-C099369233F6}" type="datetimeFigureOut">
              <a:rPr lang="en-IN" smtClean="0"/>
              <a:t>30-11-2022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4BB95E2F-1649-4A8B-9DB2-E9E14EBB0E67}" type="slidenum">
              <a:rPr lang="en-IN" smtClean="0"/>
              <a:t>‹#›</a:t>
            </a:fld>
            <a:endParaRPr lang="en-IN"/>
          </a:p>
        </p:txBody>
      </p:sp>
    </p:spTree>
    <p:extLst>
      <p:ext uri="{BB962C8B-B14F-4D97-AF65-F5344CB8AC3E}">
        <p14:creationId xmlns:p14="http://schemas.microsoft.com/office/powerpoint/2010/main" val="69175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tx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6E13EE-3AD6-4FC8-BD1C-C099369233F6}" type="datetimeFigureOut">
              <a:rPr lang="en-IN" smtClean="0"/>
              <a:t>30-11-2022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B95E2F-1649-4A8B-9DB2-E9E14EBB0E67}" type="slidenum">
              <a:rPr lang="en-IN" smtClean="0"/>
              <a:t>‹#›</a:t>
            </a:fld>
            <a:endParaRPr lang="en-IN"/>
          </a:p>
        </p:txBody>
      </p:sp>
    </p:spTree>
    <p:extLst>
      <p:ext uri="{BB962C8B-B14F-4D97-AF65-F5344CB8AC3E}">
        <p14:creationId xmlns:p14="http://schemas.microsoft.com/office/powerpoint/2010/main" val="1566648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15.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slide" Target="slide3.xml"/><Relationship Id="rId5" Type="http://schemas.openxmlformats.org/officeDocument/2006/relationships/slide" Target="slide7.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F06BDF-D1B6-E66B-49B9-ED325EC9DEB4}"/>
              </a:ext>
            </a:extLst>
          </p:cNvPr>
          <p:cNvSpPr txBox="1"/>
          <p:nvPr/>
        </p:nvSpPr>
        <p:spPr>
          <a:xfrm>
            <a:off x="1547743" y="533179"/>
            <a:ext cx="9096513" cy="954107"/>
          </a:xfrm>
          <a:prstGeom prst="rect">
            <a:avLst/>
          </a:prstGeom>
          <a:noFill/>
        </p:spPr>
        <p:txBody>
          <a:bodyPr wrap="square">
            <a:spAutoFit/>
          </a:bodyPr>
          <a:lstStyle/>
          <a:p>
            <a:pPr algn="ctr">
              <a:tabLst>
                <a:tab pos="2865755" algn="ctr"/>
                <a:tab pos="5731510" algn="r"/>
              </a:tabLst>
            </a:pPr>
            <a:r>
              <a:rPr lang="en-IN" sz="2800" b="1" dirty="0">
                <a:effectLst/>
                <a:latin typeface="Copperplate Gothic Bold" panose="020E0705020206020404" pitchFamily="34" charset="0"/>
                <a:ea typeface="Calibri" panose="020F0502020204030204" pitchFamily="34" charset="0"/>
                <a:cs typeface="Times New Roman" panose="02020603050405020304" pitchFamily="18" charset="0"/>
              </a:rPr>
              <a:t>MULTIVARIATE TIME SERIES ANALYSIS OF INDIAN GDP AND IT’S COMPONENTS</a:t>
            </a:r>
          </a:p>
        </p:txBody>
      </p:sp>
      <p:sp>
        <p:nvSpPr>
          <p:cNvPr id="6" name="TextBox 5">
            <a:extLst>
              <a:ext uri="{FF2B5EF4-FFF2-40B4-BE49-F238E27FC236}">
                <a16:creationId xmlns:a16="http://schemas.microsoft.com/office/drawing/2014/main" id="{9810ED26-A9B2-29EE-E831-F904BD47860E}"/>
              </a:ext>
            </a:extLst>
          </p:cNvPr>
          <p:cNvSpPr txBox="1"/>
          <p:nvPr/>
        </p:nvSpPr>
        <p:spPr>
          <a:xfrm>
            <a:off x="7265505" y="3175000"/>
            <a:ext cx="3857818" cy="1712328"/>
          </a:xfrm>
          <a:prstGeom prst="rect">
            <a:avLst/>
          </a:prstGeom>
          <a:noFill/>
        </p:spPr>
        <p:txBody>
          <a:bodyPr wrap="square" rtlCol="0">
            <a:spAutoFit/>
          </a:bodyPr>
          <a:lstStyle/>
          <a:p>
            <a:pPr algn="ctr"/>
            <a:r>
              <a:rPr lang="en-IN" sz="2000" b="1" dirty="0">
                <a:latin typeface="Copperplate Gothic Bold" panose="020E0705020206020404" pitchFamily="34" charset="0"/>
              </a:rPr>
              <a:t>PRESENTED</a:t>
            </a:r>
            <a:r>
              <a:rPr lang="en-IN" sz="2000" b="1" dirty="0">
                <a:solidFill>
                  <a:schemeClr val="tx2">
                    <a:lumMod val="50000"/>
                  </a:schemeClr>
                </a:solidFill>
                <a:latin typeface="Copperplate Gothic Bold" panose="020E0705020206020404" pitchFamily="34" charset="0"/>
              </a:rPr>
              <a:t> </a:t>
            </a:r>
            <a:r>
              <a:rPr lang="en-IN" sz="2000" b="1" dirty="0">
                <a:latin typeface="Copperplate Gothic Bold" panose="020E0705020206020404" pitchFamily="34" charset="0"/>
              </a:rPr>
              <a:t>BY</a:t>
            </a:r>
          </a:p>
          <a:p>
            <a:endParaRPr lang="en-IN" sz="1600" b="1" dirty="0">
              <a:solidFill>
                <a:schemeClr val="tx2">
                  <a:lumMod val="50000"/>
                </a:schemeClr>
              </a:solidFill>
              <a:latin typeface="Arial Rounded MT Bold" panose="020F0704030504030204" pitchFamily="34" charset="0"/>
            </a:endParaRPr>
          </a:p>
          <a:p>
            <a:pPr algn="ctr">
              <a:lnSpc>
                <a:spcPct val="150000"/>
              </a:lnSpc>
            </a:pPr>
            <a:r>
              <a:rPr lang="en-IN" sz="1600" b="1" dirty="0">
                <a:solidFill>
                  <a:schemeClr val="tx2">
                    <a:lumMod val="50000"/>
                  </a:schemeClr>
                </a:solidFill>
                <a:latin typeface="Copperplate Gothic Bold" panose="020E0705020206020404" pitchFamily="34" charset="0"/>
              </a:rPr>
              <a:t>AKSHAY DESHMUKH </a:t>
            </a:r>
          </a:p>
          <a:p>
            <a:pPr algn="ctr">
              <a:lnSpc>
                <a:spcPct val="150000"/>
              </a:lnSpc>
            </a:pPr>
            <a:r>
              <a:rPr lang="en-IN" sz="1600" b="1" dirty="0">
                <a:solidFill>
                  <a:schemeClr val="tx2">
                    <a:lumMod val="50000"/>
                  </a:schemeClr>
                </a:solidFill>
                <a:latin typeface="Copperplate Gothic Bold" panose="020E0705020206020404" pitchFamily="34" charset="0"/>
              </a:rPr>
              <a:t>SRISHTI BATRA </a:t>
            </a:r>
          </a:p>
          <a:p>
            <a:pPr algn="ctr">
              <a:lnSpc>
                <a:spcPct val="150000"/>
              </a:lnSpc>
            </a:pPr>
            <a:r>
              <a:rPr lang="en-IN" sz="1600" b="1" dirty="0">
                <a:solidFill>
                  <a:schemeClr val="tx2">
                    <a:lumMod val="50000"/>
                  </a:schemeClr>
                </a:solidFill>
                <a:latin typeface="Copperplate Gothic Bold" panose="020E0705020206020404" pitchFamily="34" charset="0"/>
              </a:rPr>
              <a:t>VAISHNAVI INGLE  </a:t>
            </a:r>
          </a:p>
        </p:txBody>
      </p:sp>
    </p:spTree>
    <p:extLst>
      <p:ext uri="{BB962C8B-B14F-4D97-AF65-F5344CB8AC3E}">
        <p14:creationId xmlns:p14="http://schemas.microsoft.com/office/powerpoint/2010/main" val="3223807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gs>
          </a:gsLst>
          <a:lin ang="5400000" scaled="1"/>
          <a:tileRect/>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2A7E54-210A-B9A7-0ED0-B5827F88BC77}"/>
              </a:ext>
            </a:extLst>
          </p:cNvPr>
          <p:cNvPicPr>
            <a:picLocks noGrp="1" noChangeAspect="1"/>
          </p:cNvPicPr>
          <p:nvPr>
            <p:ph idx="1"/>
          </p:nvPr>
        </p:nvPicPr>
        <p:blipFill>
          <a:blip r:embed="rId2"/>
          <a:stretch>
            <a:fillRect/>
          </a:stretch>
        </p:blipFill>
        <p:spPr>
          <a:xfrm>
            <a:off x="549964" y="1083364"/>
            <a:ext cx="10509179" cy="5160707"/>
          </a:xfrm>
          <a:prstGeom prst="rect">
            <a:avLst/>
          </a:prstGeom>
        </p:spPr>
      </p:pic>
      <p:sp>
        <p:nvSpPr>
          <p:cNvPr id="6" name="TextBox 5">
            <a:extLst>
              <a:ext uri="{FF2B5EF4-FFF2-40B4-BE49-F238E27FC236}">
                <a16:creationId xmlns:a16="http://schemas.microsoft.com/office/drawing/2014/main" id="{AC6862F6-45BE-FB5A-BAA0-E974BC692FB8}"/>
              </a:ext>
            </a:extLst>
          </p:cNvPr>
          <p:cNvSpPr txBox="1"/>
          <p:nvPr/>
        </p:nvSpPr>
        <p:spPr>
          <a:xfrm>
            <a:off x="3854726" y="6259030"/>
            <a:ext cx="4482547" cy="369332"/>
          </a:xfrm>
          <a:prstGeom prst="rect">
            <a:avLst/>
          </a:prstGeom>
          <a:noFill/>
        </p:spPr>
        <p:txBody>
          <a:bodyPr wrap="square" rtlCol="0">
            <a:spAutoFit/>
          </a:bodyPr>
          <a:lstStyle/>
          <a:p>
            <a:r>
              <a:rPr lang="en-IN" dirty="0">
                <a:latin typeface="Arial Rounded MT Bold" panose="020F0704030504030204" pitchFamily="34" charset="0"/>
              </a:rPr>
              <a:t>                   Plots of Variables</a:t>
            </a:r>
          </a:p>
        </p:txBody>
      </p:sp>
      <p:sp>
        <p:nvSpPr>
          <p:cNvPr id="16" name="Rectangle 15">
            <a:extLst>
              <a:ext uri="{FF2B5EF4-FFF2-40B4-BE49-F238E27FC236}">
                <a16:creationId xmlns:a16="http://schemas.microsoft.com/office/drawing/2014/main" id="{D8C97C2C-1FB6-43E8-9BE3-386745F2530E}"/>
              </a:ext>
            </a:extLst>
          </p:cNvPr>
          <p:cNvSpPr/>
          <p:nvPr/>
        </p:nvSpPr>
        <p:spPr>
          <a:xfrm>
            <a:off x="1643605" y="129601"/>
            <a:ext cx="8107710" cy="884436"/>
          </a:xfrm>
          <a:prstGeom prst="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B90F3609-B4C2-8F51-B94E-C1830AEEBEDF}"/>
              </a:ext>
            </a:extLst>
          </p:cNvPr>
          <p:cNvSpPr txBox="1"/>
          <p:nvPr/>
        </p:nvSpPr>
        <p:spPr>
          <a:xfrm>
            <a:off x="1776356" y="229638"/>
            <a:ext cx="11071541" cy="769441"/>
          </a:xfrm>
          <a:prstGeom prst="rect">
            <a:avLst/>
          </a:prstGeom>
          <a:noFill/>
        </p:spPr>
        <p:txBody>
          <a:bodyPr wrap="square" rtlCol="0">
            <a:spAutoFit/>
          </a:bodyPr>
          <a:lstStyle/>
          <a:p>
            <a:r>
              <a:rPr lang="en-IN" sz="4400" dirty="0"/>
              <a:t>EXPLORATORY DATA ANALYSIS</a:t>
            </a:r>
          </a:p>
        </p:txBody>
      </p:sp>
      <p:pic>
        <p:nvPicPr>
          <p:cNvPr id="18" name="Graphic 17" descr="Bar graph with upward trend with solid fill">
            <a:extLst>
              <a:ext uri="{FF2B5EF4-FFF2-40B4-BE49-F238E27FC236}">
                <a16:creationId xmlns:a16="http://schemas.microsoft.com/office/drawing/2014/main" id="{D31F925D-3618-97B0-C624-56033DB05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7646" y="61868"/>
            <a:ext cx="1021497" cy="1021497"/>
          </a:xfrm>
          <a:prstGeom prst="rect">
            <a:avLst/>
          </a:prstGeom>
        </p:spPr>
      </p:pic>
    </p:spTree>
    <p:extLst>
      <p:ext uri="{BB962C8B-B14F-4D97-AF65-F5344CB8AC3E}">
        <p14:creationId xmlns:p14="http://schemas.microsoft.com/office/powerpoint/2010/main" val="494657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gs>
          </a:gsLst>
          <a:lin ang="54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59305-B00B-E935-5535-E40274061C23}"/>
              </a:ext>
            </a:extLst>
          </p:cNvPr>
          <p:cNvPicPr>
            <a:picLocks noChangeAspect="1"/>
          </p:cNvPicPr>
          <p:nvPr/>
        </p:nvPicPr>
        <p:blipFill>
          <a:blip r:embed="rId2"/>
          <a:stretch>
            <a:fillRect/>
          </a:stretch>
        </p:blipFill>
        <p:spPr>
          <a:xfrm>
            <a:off x="293887" y="1405351"/>
            <a:ext cx="5403573" cy="5323047"/>
          </a:xfrm>
          <a:prstGeom prst="rect">
            <a:avLst/>
          </a:prstGeom>
        </p:spPr>
      </p:pic>
      <p:sp>
        <p:nvSpPr>
          <p:cNvPr id="7" name="TextBox 6">
            <a:extLst>
              <a:ext uri="{FF2B5EF4-FFF2-40B4-BE49-F238E27FC236}">
                <a16:creationId xmlns:a16="http://schemas.microsoft.com/office/drawing/2014/main" id="{EBAA8D42-CF3D-ED48-3C20-F178E779C0C2}"/>
              </a:ext>
            </a:extLst>
          </p:cNvPr>
          <p:cNvSpPr txBox="1"/>
          <p:nvPr/>
        </p:nvSpPr>
        <p:spPr>
          <a:xfrm>
            <a:off x="5913120" y="1405352"/>
            <a:ext cx="4975857" cy="437042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IN" sz="2200" b="0" i="0" u="none" strike="noStrike" kern="1200" cap="none" spc="0" normalizeH="0" baseline="0" noProof="0" dirty="0">
                <a:ln>
                  <a:noFill/>
                </a:ln>
                <a:solidFill>
                  <a:srgbClr val="000000"/>
                </a:solidFill>
                <a:effectLst/>
                <a:uLnTx/>
                <a:uFillTx/>
                <a:latin typeface="Arial Rounded MT Bold" panose="020F0704030504030204" pitchFamily="34" charset="0"/>
                <a:ea typeface="Times New Roman" panose="02020603050405020304" pitchFamily="18" charset="0"/>
                <a:cs typeface="+mn-cs"/>
              </a:rPr>
              <a:t> Final Consumption Expenditure</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US"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For the first 30 years, average percentage contribution is around 4 %.</a:t>
            </a:r>
            <a:r>
              <a:rPr kumimoji="0" lang="en-US" sz="3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a:t>
            </a:r>
            <a:r>
              <a:rPr kumimoji="0" lang="en-US"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the average for the next 30 years is around 6 % which concludes average growth rate for consumption is increased over the years</a:t>
            </a:r>
            <a:r>
              <a:rPr kumimoji="0" lang="en-US" sz="3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IN"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We also observe negative growth in consumption in the year 1979-80 because the preceding year under the Janata Party government had led to the strongest recession in the history of modern India.</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en-IN" sz="19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8C97C2C-1FB6-43E8-9BE3-386745F2530E}"/>
              </a:ext>
            </a:extLst>
          </p:cNvPr>
          <p:cNvSpPr/>
          <p:nvPr/>
        </p:nvSpPr>
        <p:spPr>
          <a:xfrm>
            <a:off x="1643605" y="129601"/>
            <a:ext cx="8107710" cy="884436"/>
          </a:xfrm>
          <a:prstGeom prst="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7" name="TextBox 16">
            <a:extLst>
              <a:ext uri="{FF2B5EF4-FFF2-40B4-BE49-F238E27FC236}">
                <a16:creationId xmlns:a16="http://schemas.microsoft.com/office/drawing/2014/main" id="{B90F3609-B4C2-8F51-B94E-C1830AEEBEDF}"/>
              </a:ext>
            </a:extLst>
          </p:cNvPr>
          <p:cNvSpPr txBox="1"/>
          <p:nvPr/>
        </p:nvSpPr>
        <p:spPr>
          <a:xfrm>
            <a:off x="1776356" y="229638"/>
            <a:ext cx="11071541"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srgbClr val="000000"/>
                </a:solidFill>
                <a:effectLst/>
                <a:uLnTx/>
                <a:uFillTx/>
                <a:latin typeface="Gill Sans MT" panose="020B0502020104020203"/>
                <a:ea typeface="+mn-ea"/>
                <a:cs typeface="+mn-cs"/>
              </a:rPr>
              <a:t>EXPLORATORY DATA ANALYSIS</a:t>
            </a:r>
          </a:p>
        </p:txBody>
      </p:sp>
      <p:pic>
        <p:nvPicPr>
          <p:cNvPr id="18" name="Graphic 17" descr="Bar graph with upward trend with solid fill">
            <a:extLst>
              <a:ext uri="{FF2B5EF4-FFF2-40B4-BE49-F238E27FC236}">
                <a16:creationId xmlns:a16="http://schemas.microsoft.com/office/drawing/2014/main" id="{D31F925D-3618-97B0-C624-56033DB05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7646" y="61868"/>
            <a:ext cx="1021497" cy="1021497"/>
          </a:xfrm>
          <a:prstGeom prst="rect">
            <a:avLst/>
          </a:prstGeom>
        </p:spPr>
      </p:pic>
    </p:spTree>
    <p:extLst>
      <p:ext uri="{BB962C8B-B14F-4D97-AF65-F5344CB8AC3E}">
        <p14:creationId xmlns:p14="http://schemas.microsoft.com/office/powerpoint/2010/main" val="3479482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gs>
          </a:gsLst>
          <a:lin ang="5400000" scaled="1"/>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37BA87-DECB-D6C1-6EFC-DD9DDEE190ED}"/>
              </a:ext>
            </a:extLst>
          </p:cNvPr>
          <p:cNvPicPr>
            <a:picLocks noChangeAspect="1"/>
          </p:cNvPicPr>
          <p:nvPr/>
        </p:nvPicPr>
        <p:blipFill>
          <a:blip r:embed="rId2"/>
          <a:stretch>
            <a:fillRect/>
          </a:stretch>
        </p:blipFill>
        <p:spPr>
          <a:xfrm>
            <a:off x="0" y="131870"/>
            <a:ext cx="5395428" cy="6020452"/>
          </a:xfrm>
          <a:prstGeom prst="rect">
            <a:avLst/>
          </a:prstGeom>
        </p:spPr>
      </p:pic>
      <p:sp>
        <p:nvSpPr>
          <p:cNvPr id="4" name="TextBox 3">
            <a:extLst>
              <a:ext uri="{FF2B5EF4-FFF2-40B4-BE49-F238E27FC236}">
                <a16:creationId xmlns:a16="http://schemas.microsoft.com/office/drawing/2014/main" id="{B25DB8EA-BD86-BBF7-7D4F-9D5EBF10DC23}"/>
              </a:ext>
            </a:extLst>
          </p:cNvPr>
          <p:cNvSpPr txBox="1"/>
          <p:nvPr/>
        </p:nvSpPr>
        <p:spPr>
          <a:xfrm>
            <a:off x="5770659" y="463826"/>
            <a:ext cx="4379181" cy="515474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Gross Capital Formation</a:t>
            </a: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
                <a:srgbClr val="9BAFB5"/>
              </a:buClr>
              <a:buSzTx/>
              <a:buFontTx/>
              <a:buNone/>
              <a:tabLst/>
              <a:defRPr/>
            </a:pPr>
            <a:r>
              <a:rPr kumimoji="0" lang="en-US"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Here we observe that, there are considerable negative downfalls in the graph but for the first 30 years, average is around 6% and as we go further, the average for next 30 years is around   8 % which concludes average growth rate for Gross capital formation is increased over the years.</a:t>
            </a:r>
            <a:endParaRPr kumimoji="0" lang="en-IN"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90000"/>
              </a:lnSpc>
              <a:spcBef>
                <a:spcPts val="1000"/>
              </a:spcBef>
              <a:spcAft>
                <a:spcPts val="0"/>
              </a:spcAft>
              <a:buClr>
                <a:srgbClr val="9BAFB5"/>
              </a:buClr>
              <a:buSzTx/>
              <a:buFontTx/>
              <a:buNone/>
              <a:tabLst/>
              <a:defRPr/>
            </a:pPr>
            <a:r>
              <a:rPr kumimoji="0" lang="en-IN"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We also observe that the maximum negative growth in the gross capital formation is in the year 1991-1992 because of the 1991 Indian economic crisis.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 </a:t>
            </a:r>
            <a:endParaRPr kumimoji="0" lang="en-IN"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93902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B13F13-DDE3-BABF-AFA5-EA73D04F14F2}"/>
              </a:ext>
            </a:extLst>
          </p:cNvPr>
          <p:cNvPicPr>
            <a:picLocks noChangeAspect="1"/>
          </p:cNvPicPr>
          <p:nvPr/>
        </p:nvPicPr>
        <p:blipFill>
          <a:blip r:embed="rId2"/>
          <a:stretch>
            <a:fillRect/>
          </a:stretch>
        </p:blipFill>
        <p:spPr>
          <a:xfrm>
            <a:off x="172278" y="310774"/>
            <a:ext cx="5923722" cy="6020452"/>
          </a:xfrm>
          <a:prstGeom prst="rect">
            <a:avLst/>
          </a:prstGeom>
        </p:spPr>
      </p:pic>
      <p:sp>
        <p:nvSpPr>
          <p:cNvPr id="5" name="TextBox 4">
            <a:extLst>
              <a:ext uri="{FF2B5EF4-FFF2-40B4-BE49-F238E27FC236}">
                <a16:creationId xmlns:a16="http://schemas.microsoft.com/office/drawing/2014/main" id="{E79CF323-1919-7CA4-1AD3-ED7A8E2807AC}"/>
              </a:ext>
            </a:extLst>
          </p:cNvPr>
          <p:cNvSpPr txBox="1"/>
          <p:nvPr/>
        </p:nvSpPr>
        <p:spPr>
          <a:xfrm>
            <a:off x="6202681" y="526774"/>
            <a:ext cx="4587239" cy="528862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Rounded MT Bold" panose="020F0704030504030204" pitchFamily="34" charset="0"/>
                <a:ea typeface="+mn-ea"/>
                <a:cs typeface="+mn-cs"/>
              </a:rPr>
              <a:t>GDP</a:t>
            </a:r>
            <a:endParaRPr kumimoji="0" lang="en-US"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US"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Here we observe that, there are few negative downfalls and some zero growth rate in the graph, while for the first 30 years, the average is around 4 % but as we go further, the average GDP for the next 30 years is around 6 % which concludes average growth rate for GDP is increased over the years.</a:t>
            </a:r>
            <a:endParaRPr kumimoji="0" lang="en-IN"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US"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We also observe that the highest growth in GDP is seen in the year 1970-1971 because the then prime minister Indira Gandhi announced to the nation that 14 major commercial banks which between them controlled 85 percent of bank deposits in the country, had been nationalized</a:t>
            </a:r>
            <a:endParaRPr kumimoji="0" lang="en-IN" sz="19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Rounded MT Bold" panose="020F0704030504030204" pitchFamily="34" charset="0"/>
              <a:ea typeface="+mn-ea"/>
              <a:cs typeface="+mn-cs"/>
            </a:endParaRPr>
          </a:p>
        </p:txBody>
      </p:sp>
    </p:spTree>
    <p:extLst>
      <p:ext uri="{BB962C8B-B14F-4D97-AF65-F5344CB8AC3E}">
        <p14:creationId xmlns:p14="http://schemas.microsoft.com/office/powerpoint/2010/main" val="124112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18000">
              <a:schemeClr val="bg1">
                <a:lumMod val="95000"/>
              </a:schemeClr>
            </a:gs>
          </a:gsLst>
          <a:lin ang="5400000" scaled="1"/>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C9990D-B824-28B4-474E-2AAD621E0BAF}"/>
              </a:ext>
            </a:extLst>
          </p:cNvPr>
          <p:cNvPicPr>
            <a:picLocks noChangeAspect="1"/>
          </p:cNvPicPr>
          <p:nvPr/>
        </p:nvPicPr>
        <p:blipFill>
          <a:blip r:embed="rId2"/>
          <a:stretch>
            <a:fillRect/>
          </a:stretch>
        </p:blipFill>
        <p:spPr>
          <a:xfrm>
            <a:off x="0" y="168965"/>
            <a:ext cx="5178287" cy="5575852"/>
          </a:xfrm>
          <a:prstGeom prst="rect">
            <a:avLst/>
          </a:prstGeom>
        </p:spPr>
      </p:pic>
      <p:pic>
        <p:nvPicPr>
          <p:cNvPr id="4" name="Picture 3">
            <a:extLst>
              <a:ext uri="{FF2B5EF4-FFF2-40B4-BE49-F238E27FC236}">
                <a16:creationId xmlns:a16="http://schemas.microsoft.com/office/drawing/2014/main" id="{691BB144-B408-F40C-3343-C7611A64F1D1}"/>
              </a:ext>
            </a:extLst>
          </p:cNvPr>
          <p:cNvPicPr>
            <a:picLocks noChangeAspect="1"/>
          </p:cNvPicPr>
          <p:nvPr/>
        </p:nvPicPr>
        <p:blipFill>
          <a:blip r:embed="rId3"/>
          <a:stretch>
            <a:fillRect/>
          </a:stretch>
        </p:blipFill>
        <p:spPr>
          <a:xfrm>
            <a:off x="5516217" y="2148190"/>
            <a:ext cx="6390860" cy="1617401"/>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5" name="TextBox 4">
            <a:extLst>
              <a:ext uri="{FF2B5EF4-FFF2-40B4-BE49-F238E27FC236}">
                <a16:creationId xmlns:a16="http://schemas.microsoft.com/office/drawing/2014/main" id="{DB73850A-CE6B-522C-3B00-9FFD2B2C4AB7}"/>
              </a:ext>
            </a:extLst>
          </p:cNvPr>
          <p:cNvSpPr txBox="1"/>
          <p:nvPr/>
        </p:nvSpPr>
        <p:spPr>
          <a:xfrm>
            <a:off x="178904" y="5933662"/>
            <a:ext cx="5337313" cy="646331"/>
          </a:xfrm>
          <a:prstGeom prst="rect">
            <a:avLst/>
          </a:prstGeom>
          <a:noFill/>
        </p:spPr>
        <p:txBody>
          <a:bodyPr wrap="square" rtlCol="0">
            <a:spAutoFit/>
          </a:bodyPr>
          <a:lstStyle/>
          <a:p>
            <a:pPr lvl="0"/>
            <a:r>
              <a:rPr lang="en-IN" sz="1800" b="1" dirty="0">
                <a:solidFill>
                  <a:srgbClr val="000000"/>
                </a:solidFill>
                <a:effectLst/>
                <a:latin typeface="Arial Rounded MT Bold" panose="020F0704030504030204" pitchFamily="34" charset="0"/>
                <a:ea typeface="Times New Roman" panose="02020603050405020304" pitchFamily="18" charset="0"/>
              </a:rPr>
              <a:t>Percentage Contribution (Final Consumption and Gross Capital formation towards GDP)</a:t>
            </a:r>
            <a:endParaRPr lang="en-IN" sz="1800" b="1" dirty="0">
              <a:effectLst/>
              <a:latin typeface="Arial Rounded MT Bold" panose="020F0704030504030204" pitchFamily="34" charset="0"/>
              <a:ea typeface="Times New Roman" panose="02020603050405020304" pitchFamily="18" charset="0"/>
            </a:endParaRPr>
          </a:p>
        </p:txBody>
      </p:sp>
      <p:sp>
        <p:nvSpPr>
          <p:cNvPr id="6" name="TextBox 5">
            <a:extLst>
              <a:ext uri="{FF2B5EF4-FFF2-40B4-BE49-F238E27FC236}">
                <a16:creationId xmlns:a16="http://schemas.microsoft.com/office/drawing/2014/main" id="{ECDBD09F-DF4D-F3D7-8770-06E28646F65B}"/>
              </a:ext>
            </a:extLst>
          </p:cNvPr>
          <p:cNvSpPr txBox="1"/>
          <p:nvPr/>
        </p:nvSpPr>
        <p:spPr>
          <a:xfrm>
            <a:off x="6407425" y="3886521"/>
            <a:ext cx="4608443" cy="646331"/>
          </a:xfrm>
          <a:prstGeom prst="rect">
            <a:avLst/>
          </a:prstGeom>
          <a:noFill/>
        </p:spPr>
        <p:txBody>
          <a:bodyPr wrap="square" rtlCol="0">
            <a:spAutoFit/>
          </a:bodyPr>
          <a:lstStyle/>
          <a:p>
            <a:pPr algn="ctr"/>
            <a:r>
              <a:rPr lang="en-IN" sz="1800" b="1" dirty="0">
                <a:solidFill>
                  <a:srgbClr val="000000"/>
                </a:solidFill>
                <a:effectLst/>
                <a:latin typeface="Arial Rounded MT Bold" panose="020F0704030504030204" pitchFamily="34" charset="0"/>
                <a:ea typeface="Times New Roman" panose="02020603050405020304" pitchFamily="18" charset="0"/>
              </a:rPr>
              <a:t>Correlation Analysis</a:t>
            </a:r>
            <a:endParaRPr lang="en-IN" sz="1800" dirty="0">
              <a:effectLst/>
              <a:latin typeface="Arial Rounded MT Bold" panose="020F070403050403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3695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F6A869-B89E-C953-BEC0-3C0F2A7C1776}"/>
              </a:ext>
            </a:extLst>
          </p:cNvPr>
          <p:cNvSpPr/>
          <p:nvPr/>
        </p:nvSpPr>
        <p:spPr>
          <a:xfrm>
            <a:off x="2496274" y="1875099"/>
            <a:ext cx="7010400" cy="3426106"/>
          </a:xfrm>
          <a:prstGeom prst="rect">
            <a:avLst/>
          </a:prstGeom>
          <a:solidFill>
            <a:schemeClr val="tx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7F563B7-A03B-EAE7-296D-F884BB96BE59}"/>
              </a:ext>
            </a:extLst>
          </p:cNvPr>
          <p:cNvSpPr txBox="1"/>
          <p:nvPr/>
        </p:nvSpPr>
        <p:spPr>
          <a:xfrm>
            <a:off x="2685327" y="2117205"/>
            <a:ext cx="5127584" cy="2862322"/>
          </a:xfrm>
          <a:prstGeom prst="rect">
            <a:avLst/>
          </a:prstGeom>
          <a:noFill/>
        </p:spPr>
        <p:txBody>
          <a:bodyPr wrap="square" rtlCol="0">
            <a:spAutoFit/>
          </a:bodyPr>
          <a:lstStyle/>
          <a:p>
            <a:r>
              <a:rPr lang="en-IN" sz="6000" dirty="0"/>
              <a:t>STATISTICAL</a:t>
            </a:r>
          </a:p>
          <a:p>
            <a:r>
              <a:rPr lang="en-IN" sz="6000" dirty="0"/>
              <a:t>DATA ANALYSIS</a:t>
            </a:r>
          </a:p>
        </p:txBody>
      </p:sp>
      <p:pic>
        <p:nvPicPr>
          <p:cNvPr id="10" name="Graphic 9" descr="Mathematics with solid fill">
            <a:extLst>
              <a:ext uri="{FF2B5EF4-FFF2-40B4-BE49-F238E27FC236}">
                <a16:creationId xmlns:a16="http://schemas.microsoft.com/office/drawing/2014/main" id="{28BA2DDD-661B-DEFF-E043-39A29492E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2390" y="2805417"/>
            <a:ext cx="2028462" cy="2028462"/>
          </a:xfrm>
          <a:prstGeom prst="rect">
            <a:avLst/>
          </a:prstGeom>
        </p:spPr>
      </p:pic>
    </p:spTree>
    <p:extLst>
      <p:ext uri="{BB962C8B-B14F-4D97-AF65-F5344CB8AC3E}">
        <p14:creationId xmlns:p14="http://schemas.microsoft.com/office/powerpoint/2010/main" val="1341641338"/>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1BC39-D7FE-9D5D-3E20-FA19CB280DED}"/>
              </a:ext>
            </a:extLst>
          </p:cNvPr>
          <p:cNvSpPr>
            <a:spLocks noGrp="1"/>
          </p:cNvSpPr>
          <p:nvPr>
            <p:ph idx="1"/>
          </p:nvPr>
        </p:nvSpPr>
        <p:spPr>
          <a:xfrm>
            <a:off x="838200" y="1590262"/>
            <a:ext cx="10515600" cy="4902612"/>
          </a:xfrm>
        </p:spPr>
        <p:txBody>
          <a:bodyPr/>
          <a:lstStyle/>
          <a:p>
            <a:pPr>
              <a:buFont typeface="Wingdings" panose="05000000000000000000" pitchFamily="2" charset="2"/>
              <a:buChar char="v"/>
            </a:pPr>
            <a:r>
              <a:rPr lang="en-IN" dirty="0"/>
              <a:t>All the three Variables were not stationary.</a:t>
            </a:r>
          </a:p>
          <a:p>
            <a:pPr>
              <a:buFont typeface="Wingdings" panose="05000000000000000000" pitchFamily="2" charset="2"/>
              <a:buChar char="v"/>
            </a:pPr>
            <a:r>
              <a:rPr lang="en-IN" dirty="0"/>
              <a:t>Consumption follows ARIMA(1,2,0).</a:t>
            </a:r>
          </a:p>
          <a:p>
            <a:pPr>
              <a:buFont typeface="Wingdings" panose="05000000000000000000" pitchFamily="2" charset="2"/>
              <a:buChar char="v"/>
            </a:pPr>
            <a:r>
              <a:rPr lang="en-IN" dirty="0"/>
              <a:t>GCF follows ARIMA(0,2,1).</a:t>
            </a:r>
          </a:p>
          <a:p>
            <a:pPr>
              <a:buFont typeface="Wingdings" panose="05000000000000000000" pitchFamily="2" charset="2"/>
              <a:buChar char="v"/>
            </a:pPr>
            <a:r>
              <a:rPr lang="en-IN" dirty="0"/>
              <a:t>Univariate time series modelling for independent variables.</a:t>
            </a:r>
          </a:p>
          <a:p>
            <a:pPr>
              <a:buFont typeface="Wingdings" panose="05000000000000000000" pitchFamily="2" charset="2"/>
              <a:buChar char="v"/>
            </a:pPr>
            <a:r>
              <a:rPr lang="en-IN" dirty="0"/>
              <a:t>Since, all of the variables showed exponential trend we performed log transformation on all of them.</a:t>
            </a:r>
          </a:p>
          <a:p>
            <a:pPr>
              <a:buFont typeface="Wingdings" panose="05000000000000000000" pitchFamily="2" charset="2"/>
              <a:buChar char="v"/>
            </a:pPr>
            <a:r>
              <a:rPr lang="en-IN" dirty="0"/>
              <a:t>We calculated the order of integration of all the series and found out that all the series are integrated of order I(1).</a:t>
            </a:r>
          </a:p>
          <a:p>
            <a:pPr>
              <a:buFont typeface="Wingdings" panose="05000000000000000000" pitchFamily="2" charset="2"/>
              <a:buChar char="v"/>
            </a:pPr>
            <a:r>
              <a:rPr lang="en-IN" dirty="0"/>
              <a:t>We performed the Johansen’s test for cointegration and observed that cointegration is present between the series.</a:t>
            </a:r>
          </a:p>
          <a:p>
            <a:pPr>
              <a:buFont typeface="Wingdings" panose="05000000000000000000" pitchFamily="2" charset="2"/>
              <a:buChar char="v"/>
            </a:pPr>
            <a:r>
              <a:rPr lang="en-IN" dirty="0"/>
              <a:t>Since the order of integration for all the variables is less than 2 which satisfies the assumption for applying the ARDL model, therefore we fitted the model ARDL(10,1) and checked the goodness of fit.</a:t>
            </a:r>
          </a:p>
          <a:p>
            <a:pPr>
              <a:buFont typeface="Wingdings" panose="05000000000000000000" pitchFamily="2" charset="2"/>
              <a:buChar char="v"/>
            </a:pPr>
            <a:r>
              <a:rPr lang="en-IN" dirty="0"/>
              <a:t>Using the ARDL model, we found the forecasted values for the GDP for the 5 years that is to say, 2020-2024.</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
        <p:nvSpPr>
          <p:cNvPr id="9" name="Rectangle 8">
            <a:extLst>
              <a:ext uri="{FF2B5EF4-FFF2-40B4-BE49-F238E27FC236}">
                <a16:creationId xmlns:a16="http://schemas.microsoft.com/office/drawing/2014/main" id="{531147D0-1917-4032-61FE-A6A0B6AE0017}"/>
              </a:ext>
            </a:extLst>
          </p:cNvPr>
          <p:cNvSpPr/>
          <p:nvPr/>
        </p:nvSpPr>
        <p:spPr>
          <a:xfrm>
            <a:off x="1689904" y="365126"/>
            <a:ext cx="7911296" cy="1011547"/>
          </a:xfrm>
          <a:prstGeom prst="rect">
            <a:avLst/>
          </a:prstGeom>
          <a:solidFill>
            <a:schemeClr val="tx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0EBD202-8210-4764-C2BE-8738CCC6B135}"/>
              </a:ext>
            </a:extLst>
          </p:cNvPr>
          <p:cNvSpPr txBox="1"/>
          <p:nvPr/>
        </p:nvSpPr>
        <p:spPr>
          <a:xfrm>
            <a:off x="2027498" y="486178"/>
            <a:ext cx="8573947" cy="769441"/>
          </a:xfrm>
          <a:prstGeom prst="rect">
            <a:avLst/>
          </a:prstGeom>
          <a:noFill/>
        </p:spPr>
        <p:txBody>
          <a:bodyPr wrap="square" rtlCol="0">
            <a:spAutoFit/>
          </a:bodyPr>
          <a:lstStyle/>
          <a:p>
            <a:r>
              <a:rPr lang="en-IN" sz="4400" dirty="0"/>
              <a:t>STATISTICAL DATA ANALYSIS</a:t>
            </a:r>
          </a:p>
        </p:txBody>
      </p:sp>
      <p:pic>
        <p:nvPicPr>
          <p:cNvPr id="11" name="Graphic 10" descr="Mathematics with solid fill">
            <a:extLst>
              <a:ext uri="{FF2B5EF4-FFF2-40B4-BE49-F238E27FC236}">
                <a16:creationId xmlns:a16="http://schemas.microsoft.com/office/drawing/2014/main" id="{468E68DE-9EF5-4CB8-726B-760E5497D5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0555" y="103833"/>
            <a:ext cx="1534129" cy="1534129"/>
          </a:xfrm>
          <a:prstGeom prst="rect">
            <a:avLst/>
          </a:prstGeom>
        </p:spPr>
      </p:pic>
    </p:spTree>
    <p:extLst>
      <p:ext uri="{BB962C8B-B14F-4D97-AF65-F5344CB8AC3E}">
        <p14:creationId xmlns:p14="http://schemas.microsoft.com/office/powerpoint/2010/main" val="2272857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33EBF-C24A-9685-EA2B-9AAEAEF4A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599" y="1010920"/>
            <a:ext cx="7833361" cy="4836160"/>
          </a:xfrm>
          <a:prstGeom prst="rect">
            <a:avLst/>
          </a:prstGeom>
        </p:spPr>
      </p:pic>
      <p:sp>
        <p:nvSpPr>
          <p:cNvPr id="4" name="TextBox 3">
            <a:extLst>
              <a:ext uri="{FF2B5EF4-FFF2-40B4-BE49-F238E27FC236}">
                <a16:creationId xmlns:a16="http://schemas.microsoft.com/office/drawing/2014/main" id="{5351CECE-A970-B559-3172-3F1CAE48DEE2}"/>
              </a:ext>
            </a:extLst>
          </p:cNvPr>
          <p:cNvSpPr txBox="1"/>
          <p:nvPr/>
        </p:nvSpPr>
        <p:spPr>
          <a:xfrm>
            <a:off x="152400" y="6035040"/>
            <a:ext cx="11856720" cy="646331"/>
          </a:xfrm>
          <a:prstGeom prst="rect">
            <a:avLst/>
          </a:prstGeom>
          <a:noFill/>
        </p:spPr>
        <p:txBody>
          <a:bodyPr wrap="square" rtlCol="0">
            <a:spAutoFit/>
          </a:bodyPr>
          <a:lstStyle/>
          <a:p>
            <a:r>
              <a:rPr lang="en-IN" dirty="0"/>
              <a:t>R-square=0.9986 .The proportion of the variance for the GDP that is explained by consumption and Gross Capital Formation  is 99.86%.</a:t>
            </a:r>
          </a:p>
        </p:txBody>
      </p:sp>
      <p:sp>
        <p:nvSpPr>
          <p:cNvPr id="5" name="TextBox 4">
            <a:extLst>
              <a:ext uri="{FF2B5EF4-FFF2-40B4-BE49-F238E27FC236}">
                <a16:creationId xmlns:a16="http://schemas.microsoft.com/office/drawing/2014/main" id="{161CFE50-18C5-CA4B-B0E7-629EF8C07AC8}"/>
              </a:ext>
            </a:extLst>
          </p:cNvPr>
          <p:cNvSpPr txBox="1"/>
          <p:nvPr/>
        </p:nvSpPr>
        <p:spPr>
          <a:xfrm>
            <a:off x="2260598" y="568960"/>
            <a:ext cx="7833362" cy="400110"/>
          </a:xfrm>
          <a:prstGeom prst="rect">
            <a:avLst/>
          </a:prstGeom>
          <a:noFill/>
        </p:spPr>
        <p:txBody>
          <a:bodyPr wrap="square" rtlCol="0">
            <a:spAutoFit/>
          </a:bodyPr>
          <a:lstStyle/>
          <a:p>
            <a:pPr algn="ctr"/>
            <a:r>
              <a:rPr lang="en-IN" sz="2000" b="1" u="sng" dirty="0"/>
              <a:t>MODEL SUMMARY</a:t>
            </a:r>
          </a:p>
        </p:txBody>
      </p:sp>
    </p:spTree>
    <p:extLst>
      <p:ext uri="{BB962C8B-B14F-4D97-AF65-F5344CB8AC3E}">
        <p14:creationId xmlns:p14="http://schemas.microsoft.com/office/powerpoint/2010/main" val="4085164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15000">
              <a:schemeClr val="bg1">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38BFB-9141-92DC-9F4B-95822F057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 y="1205984"/>
            <a:ext cx="10322560" cy="947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BDA70DEE-CD41-BDD0-B79F-0E72B63859A4}"/>
              </a:ext>
            </a:extLst>
          </p:cNvPr>
          <p:cNvSpPr txBox="1"/>
          <p:nvPr/>
        </p:nvSpPr>
        <p:spPr>
          <a:xfrm>
            <a:off x="934720" y="568186"/>
            <a:ext cx="10271760" cy="400110"/>
          </a:xfrm>
          <a:prstGeom prst="rect">
            <a:avLst/>
          </a:prstGeom>
          <a:noFill/>
        </p:spPr>
        <p:txBody>
          <a:bodyPr wrap="square" rtlCol="0">
            <a:spAutoFit/>
          </a:bodyPr>
          <a:lstStyle/>
          <a:p>
            <a:pPr algn="ctr"/>
            <a:r>
              <a:rPr lang="en-IN" sz="2000" b="1" u="sng" dirty="0"/>
              <a:t>GOODNESS OF FIT</a:t>
            </a:r>
          </a:p>
        </p:txBody>
      </p:sp>
      <p:sp>
        <p:nvSpPr>
          <p:cNvPr id="8" name="TextBox 7">
            <a:extLst>
              <a:ext uri="{FF2B5EF4-FFF2-40B4-BE49-F238E27FC236}">
                <a16:creationId xmlns:a16="http://schemas.microsoft.com/office/drawing/2014/main" id="{325CDAE6-474A-86E0-CF47-3481888331D6}"/>
              </a:ext>
            </a:extLst>
          </p:cNvPr>
          <p:cNvSpPr txBox="1"/>
          <p:nvPr/>
        </p:nvSpPr>
        <p:spPr>
          <a:xfrm>
            <a:off x="934720" y="3028890"/>
            <a:ext cx="10322560" cy="400110"/>
          </a:xfrm>
          <a:prstGeom prst="rect">
            <a:avLst/>
          </a:prstGeom>
          <a:noFill/>
        </p:spPr>
        <p:txBody>
          <a:bodyPr wrap="square">
            <a:spAutoFit/>
          </a:bodyPr>
          <a:lstStyle/>
          <a:p>
            <a:pPr algn="ctr"/>
            <a:r>
              <a:rPr lang="en-IN" sz="2000" b="1" u="sng" dirty="0"/>
              <a:t>FORECASTS FOR GDP FOR THE YEARS 2020-2024</a:t>
            </a:r>
          </a:p>
        </p:txBody>
      </p:sp>
      <p:pic>
        <p:nvPicPr>
          <p:cNvPr id="10" name="Picture 9">
            <a:extLst>
              <a:ext uri="{FF2B5EF4-FFF2-40B4-BE49-F238E27FC236}">
                <a16:creationId xmlns:a16="http://schemas.microsoft.com/office/drawing/2014/main" id="{00009A97-5960-8298-C69F-11563F58F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847" y="3708401"/>
            <a:ext cx="4197033" cy="2461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3FEEDFC1-5193-6CBC-73AE-8B5C3631FF05}"/>
              </a:ext>
            </a:extLst>
          </p:cNvPr>
          <p:cNvSpPr txBox="1"/>
          <p:nvPr/>
        </p:nvSpPr>
        <p:spPr>
          <a:xfrm>
            <a:off x="1844040" y="2287824"/>
            <a:ext cx="9230360" cy="461665"/>
          </a:xfrm>
          <a:prstGeom prst="rect">
            <a:avLst/>
          </a:prstGeom>
          <a:noFill/>
        </p:spPr>
        <p:txBody>
          <a:bodyPr wrap="square" rtlCol="0">
            <a:spAutoFit/>
          </a:bodyPr>
          <a:lstStyle/>
          <a:p>
            <a:r>
              <a:rPr lang="en-IN" sz="2400" dirty="0"/>
              <a:t>As the errors are small , we conclude that the model is a good fit. </a:t>
            </a:r>
          </a:p>
        </p:txBody>
      </p:sp>
    </p:spTree>
    <p:extLst>
      <p:ext uri="{BB962C8B-B14F-4D97-AF65-F5344CB8AC3E}">
        <p14:creationId xmlns:p14="http://schemas.microsoft.com/office/powerpoint/2010/main" val="137093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lumMod val="95000"/>
              </a:schemeClr>
            </a:gs>
          </a:gsLst>
          <a:lin ang="5400000" scaled="1"/>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B42434-9CC7-B44B-B292-5CCCF8BD9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1137602"/>
            <a:ext cx="9977120" cy="5273358"/>
          </a:xfrm>
          <a:prstGeom prst="rect">
            <a:avLst/>
          </a:prstGeom>
        </p:spPr>
      </p:pic>
      <p:sp>
        <p:nvSpPr>
          <p:cNvPr id="7" name="TextBox 6">
            <a:extLst>
              <a:ext uri="{FF2B5EF4-FFF2-40B4-BE49-F238E27FC236}">
                <a16:creationId xmlns:a16="http://schemas.microsoft.com/office/drawing/2014/main" id="{FE560595-C5FE-82AE-5D66-90C1ACC8966E}"/>
              </a:ext>
            </a:extLst>
          </p:cNvPr>
          <p:cNvSpPr txBox="1"/>
          <p:nvPr/>
        </p:nvSpPr>
        <p:spPr>
          <a:xfrm>
            <a:off x="1107440" y="218440"/>
            <a:ext cx="9977120" cy="400110"/>
          </a:xfrm>
          <a:prstGeom prst="rect">
            <a:avLst/>
          </a:prstGeom>
          <a:noFill/>
        </p:spPr>
        <p:txBody>
          <a:bodyPr wrap="square" rtlCol="0">
            <a:spAutoFit/>
          </a:bodyPr>
          <a:lstStyle/>
          <a:p>
            <a:pPr algn="ctr"/>
            <a:r>
              <a:rPr lang="en-IN" sz="2000" b="1" u="sng" dirty="0"/>
              <a:t>FORECASTS OF GDP</a:t>
            </a:r>
          </a:p>
        </p:txBody>
      </p:sp>
    </p:spTree>
    <p:extLst>
      <p:ext uri="{BB962C8B-B14F-4D97-AF65-F5344CB8AC3E}">
        <p14:creationId xmlns:p14="http://schemas.microsoft.com/office/powerpoint/2010/main" val="46110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accent3">
                <a:lumMod val="20000"/>
                <a:lumOff val="80000"/>
              </a:schemeClr>
            </a:gs>
            <a:gs pos="82000">
              <a:schemeClr val="accent2">
                <a:lumMod val="40000"/>
                <a:lumOff val="6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psez="http://schemas.microsoft.com/office/powerpoint/2016/sectionzoom" Requires="psez">
          <p:graphicFrame>
            <p:nvGraphicFramePr>
              <p:cNvPr id="13" name="Section Zoom 12">
                <a:extLst>
                  <a:ext uri="{FF2B5EF4-FFF2-40B4-BE49-F238E27FC236}">
                    <a16:creationId xmlns:a16="http://schemas.microsoft.com/office/drawing/2014/main" id="{4DA720AB-A97C-F62A-D24F-D04DB8E44243}"/>
                  </a:ext>
                </a:extLst>
              </p:cNvPr>
              <p:cNvGraphicFramePr>
                <a:graphicFrameLocks noChangeAspect="1"/>
              </p:cNvGraphicFramePr>
              <p:nvPr>
                <p:extLst>
                  <p:ext uri="{D42A27DB-BD31-4B8C-83A1-F6EECF244321}">
                    <p14:modId xmlns:p14="http://schemas.microsoft.com/office/powerpoint/2010/main" val="3058328"/>
                  </p:ext>
                </p:extLst>
              </p:nvPr>
            </p:nvGraphicFramePr>
            <p:xfrm>
              <a:off x="4969487" y="560444"/>
              <a:ext cx="3929603" cy="2210402"/>
            </p:xfrm>
            <a:graphic>
              <a:graphicData uri="http://schemas.microsoft.com/office/powerpoint/2016/sectionzoom">
                <psez:sectionZm>
                  <psez:sectionZmObj sectionId="{74035D35-77DF-4B6C-ACBC-EEA915C37942}">
                    <psez:zmPr id="{E0D34BDD-60F1-49FB-9291-F46A9592AE42}" transitionDur="1000" showBg="0">
                      <p166:blipFill xmlns:p166="http://schemas.microsoft.com/office/powerpoint/2016/6/main">
                        <a:blip r:embed="rId2"/>
                        <a:stretch>
                          <a:fillRect/>
                        </a:stretch>
                      </p166:blipFill>
                      <p166:spPr xmlns:p166="http://schemas.microsoft.com/office/powerpoint/2016/6/main">
                        <a:xfrm>
                          <a:off x="0" y="0"/>
                          <a:ext cx="3929603" cy="2210402"/>
                        </a:xfrm>
                        <a:prstGeom prst="rect">
                          <a:avLst/>
                        </a:prstGeom>
                      </p166:spPr>
                    </psez:zmPr>
                  </psez:sectionZmObj>
                </psez:sectionZm>
              </a:graphicData>
            </a:graphic>
          </p:graphicFrame>
        </mc:Choice>
        <mc:Fallback>
          <p:pic>
            <p:nvPicPr>
              <p:cNvPr id="13" name="Section Zoom 12">
                <a:hlinkClick r:id="rId3" action="ppaction://hlinksldjump"/>
                <a:extLst>
                  <a:ext uri="{FF2B5EF4-FFF2-40B4-BE49-F238E27FC236}">
                    <a16:creationId xmlns:a16="http://schemas.microsoft.com/office/drawing/2014/main" id="{4DA720AB-A97C-F62A-D24F-D04DB8E44243}"/>
                  </a:ext>
                </a:extLst>
              </p:cNvPr>
              <p:cNvPicPr>
                <a:picLocks noGrp="1" noRot="1" noChangeAspect="1" noMove="1" noResize="1" noEditPoints="1" noAdjustHandles="1" noChangeArrowheads="1" noChangeShapeType="1"/>
              </p:cNvPicPr>
              <p:nvPr/>
            </p:nvPicPr>
            <p:blipFill>
              <a:blip r:embed="rId2"/>
              <a:stretch>
                <a:fillRect/>
              </a:stretch>
            </p:blipFill>
            <p:spPr>
              <a:xfrm>
                <a:off x="4969487" y="560444"/>
                <a:ext cx="3929603" cy="2210402"/>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1" name="Section Zoom 10">
                <a:extLst>
                  <a:ext uri="{FF2B5EF4-FFF2-40B4-BE49-F238E27FC236}">
                    <a16:creationId xmlns:a16="http://schemas.microsoft.com/office/drawing/2014/main" id="{461D050B-1A49-A2A0-96B8-324CFB89D358}"/>
                  </a:ext>
                </a:extLst>
              </p:cNvPr>
              <p:cNvGraphicFramePr>
                <a:graphicFrameLocks noChangeAspect="1"/>
              </p:cNvGraphicFramePr>
              <p:nvPr>
                <p:extLst>
                  <p:ext uri="{D42A27DB-BD31-4B8C-83A1-F6EECF244321}">
                    <p14:modId xmlns:p14="http://schemas.microsoft.com/office/powerpoint/2010/main" val="3337563895"/>
                  </p:ext>
                </p:extLst>
              </p:nvPr>
            </p:nvGraphicFramePr>
            <p:xfrm>
              <a:off x="4583719" y="4157535"/>
              <a:ext cx="3651811" cy="2054144"/>
            </p:xfrm>
            <a:graphic>
              <a:graphicData uri="http://schemas.microsoft.com/office/powerpoint/2016/sectionzoom">
                <psez:sectionZm>
                  <psez:sectionZmObj sectionId="{E90241B3-CD9F-4392-84B2-F55F4E735742}">
                    <psez:zmPr id="{1522D6A6-3670-42E9-9EEC-1DC5D3DF2409}" transitionDur="1000" showBg="0">
                      <p166:blipFill xmlns:p166="http://schemas.microsoft.com/office/powerpoint/2016/6/main">
                        <a:blip r:embed="rId4"/>
                        <a:stretch>
                          <a:fillRect/>
                        </a:stretch>
                      </p166:blipFill>
                      <p166:spPr xmlns:p166="http://schemas.microsoft.com/office/powerpoint/2016/6/main">
                        <a:xfrm>
                          <a:off x="0" y="0"/>
                          <a:ext cx="3651811" cy="2054144"/>
                        </a:xfrm>
                        <a:prstGeom prst="rect">
                          <a:avLst/>
                        </a:prstGeom>
                      </p166:spPr>
                    </psez:zmPr>
                  </psez:sectionZmObj>
                </psez:sectionZm>
              </a:graphicData>
            </a:graphic>
          </p:graphicFrame>
        </mc:Choice>
        <mc:Fallback>
          <p:pic>
            <p:nvPicPr>
              <p:cNvPr id="11" name="Section Zoom 10">
                <a:hlinkClick r:id="rId5" action="ppaction://hlinksldjump"/>
                <a:extLst>
                  <a:ext uri="{FF2B5EF4-FFF2-40B4-BE49-F238E27FC236}">
                    <a16:creationId xmlns:a16="http://schemas.microsoft.com/office/drawing/2014/main" id="{461D050B-1A49-A2A0-96B8-324CFB89D358}"/>
                  </a:ext>
                </a:extLst>
              </p:cNvPr>
              <p:cNvPicPr>
                <a:picLocks noGrp="1" noRot="1" noChangeAspect="1" noMove="1" noResize="1" noEditPoints="1" noAdjustHandles="1" noChangeArrowheads="1" noChangeShapeType="1"/>
              </p:cNvPicPr>
              <p:nvPr/>
            </p:nvPicPr>
            <p:blipFill>
              <a:blip r:embed="rId4"/>
              <a:stretch>
                <a:fillRect/>
              </a:stretch>
            </p:blipFill>
            <p:spPr>
              <a:xfrm>
                <a:off x="4583719" y="4157535"/>
                <a:ext cx="3651811" cy="2054144"/>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5" name="Section Zoom 14">
                <a:extLst>
                  <a:ext uri="{FF2B5EF4-FFF2-40B4-BE49-F238E27FC236}">
                    <a16:creationId xmlns:a16="http://schemas.microsoft.com/office/drawing/2014/main" id="{97816646-30E3-088F-8472-3BE874A76F1B}"/>
                  </a:ext>
                </a:extLst>
              </p:cNvPr>
              <p:cNvGraphicFramePr>
                <a:graphicFrameLocks noChangeAspect="1"/>
              </p:cNvGraphicFramePr>
              <p:nvPr>
                <p:extLst>
                  <p:ext uri="{D42A27DB-BD31-4B8C-83A1-F6EECF244321}">
                    <p14:modId xmlns:p14="http://schemas.microsoft.com/office/powerpoint/2010/main" val="1074877922"/>
                  </p:ext>
                </p:extLst>
              </p:nvPr>
            </p:nvGraphicFramePr>
            <p:xfrm>
              <a:off x="8114321" y="3012458"/>
              <a:ext cx="4039351" cy="2272135"/>
            </p:xfrm>
            <a:graphic>
              <a:graphicData uri="http://schemas.microsoft.com/office/powerpoint/2016/sectionzoom">
                <psez:sectionZm>
                  <psez:sectionZmObj sectionId="{5A83E35A-94A5-4A46-BA30-26A7791DCD0A}">
                    <psez:zmPr id="{0AB6CD82-3FBD-444E-8CBC-4DE1C25CA592}" transitionDur="1000" showBg="0">
                      <p166:blipFill xmlns:p166="http://schemas.microsoft.com/office/powerpoint/2016/6/main">
                        <a:blip r:embed="rId6"/>
                        <a:stretch>
                          <a:fillRect/>
                        </a:stretch>
                      </p166:blipFill>
                      <p166:spPr xmlns:p166="http://schemas.microsoft.com/office/powerpoint/2016/6/main">
                        <a:xfrm>
                          <a:off x="0" y="0"/>
                          <a:ext cx="4039351" cy="2272135"/>
                        </a:xfrm>
                        <a:prstGeom prst="rect">
                          <a:avLst/>
                        </a:prstGeom>
                      </p166:spPr>
                    </psez:zmPr>
                  </psez:sectionZmObj>
                </psez:sectionZm>
              </a:graphicData>
            </a:graphic>
          </p:graphicFrame>
        </mc:Choice>
        <mc:Fallback>
          <p:pic>
            <p:nvPicPr>
              <p:cNvPr id="15" name="Section Zoom 14">
                <a:hlinkClick r:id="rId7" action="ppaction://hlinksldjump"/>
                <a:extLst>
                  <a:ext uri="{FF2B5EF4-FFF2-40B4-BE49-F238E27FC236}">
                    <a16:creationId xmlns:a16="http://schemas.microsoft.com/office/drawing/2014/main" id="{97816646-30E3-088F-8472-3BE874A76F1B}"/>
                  </a:ext>
                </a:extLst>
              </p:cNvPr>
              <p:cNvPicPr>
                <a:picLocks noGrp="1" noRot="1" noChangeAspect="1" noMove="1" noResize="1" noEditPoints="1" noAdjustHandles="1" noChangeArrowheads="1" noChangeShapeType="1"/>
              </p:cNvPicPr>
              <p:nvPr/>
            </p:nvPicPr>
            <p:blipFill>
              <a:blip r:embed="rId6"/>
              <a:stretch>
                <a:fillRect/>
              </a:stretch>
            </p:blipFill>
            <p:spPr>
              <a:xfrm>
                <a:off x="8114321" y="3012458"/>
                <a:ext cx="4039351" cy="2272135"/>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7" name="Section Zoom 16">
                <a:extLst>
                  <a:ext uri="{FF2B5EF4-FFF2-40B4-BE49-F238E27FC236}">
                    <a16:creationId xmlns:a16="http://schemas.microsoft.com/office/drawing/2014/main" id="{6A23272F-1580-3259-B299-8B0F500E3A08}"/>
                  </a:ext>
                </a:extLst>
              </p:cNvPr>
              <p:cNvGraphicFramePr>
                <a:graphicFrameLocks noChangeAspect="1"/>
              </p:cNvGraphicFramePr>
              <p:nvPr>
                <p:extLst>
                  <p:ext uri="{D42A27DB-BD31-4B8C-83A1-F6EECF244321}">
                    <p14:modId xmlns:p14="http://schemas.microsoft.com/office/powerpoint/2010/main" val="3398069668"/>
                  </p:ext>
                </p:extLst>
              </p:nvPr>
            </p:nvGraphicFramePr>
            <p:xfrm>
              <a:off x="8937585" y="25233"/>
              <a:ext cx="3254415" cy="1830608"/>
            </p:xfrm>
            <a:graphic>
              <a:graphicData uri="http://schemas.microsoft.com/office/powerpoint/2016/sectionzoom">
                <psez:sectionZm>
                  <psez:sectionZmObj sectionId="{CC3D9A07-6D05-462E-B4BA-04C1EA1A0FDD}">
                    <psez:zmPr id="{9020CD87-D4C1-4673-940B-627428FF321B}" transitionDur="1000" showBg="0">
                      <p166:blipFill xmlns:p166="http://schemas.microsoft.com/office/powerpoint/2016/6/main">
                        <a:blip r:embed="rId8"/>
                        <a:stretch>
                          <a:fillRect/>
                        </a:stretch>
                      </p166:blipFill>
                      <p166:spPr xmlns:p166="http://schemas.microsoft.com/office/powerpoint/2016/6/main">
                        <a:xfrm>
                          <a:off x="0" y="0"/>
                          <a:ext cx="3254415" cy="1830608"/>
                        </a:xfrm>
                        <a:prstGeom prst="rect">
                          <a:avLst/>
                        </a:prstGeom>
                      </p166:spPr>
                    </psez:zmPr>
                  </psez:sectionZmObj>
                </psez:sectionZm>
              </a:graphicData>
            </a:graphic>
          </p:graphicFrame>
        </mc:Choice>
        <mc:Fallback>
          <p:pic>
            <p:nvPicPr>
              <p:cNvPr id="17" name="Section Zoom 16">
                <a:hlinkClick r:id="rId9" action="ppaction://hlinksldjump"/>
                <a:extLst>
                  <a:ext uri="{FF2B5EF4-FFF2-40B4-BE49-F238E27FC236}">
                    <a16:creationId xmlns:a16="http://schemas.microsoft.com/office/drawing/2014/main" id="{6A23272F-1580-3259-B299-8B0F500E3A08}"/>
                  </a:ext>
                </a:extLst>
              </p:cNvPr>
              <p:cNvPicPr>
                <a:picLocks noGrp="1" noRot="1" noChangeAspect="1" noMove="1" noResize="1" noEditPoints="1" noAdjustHandles="1" noChangeArrowheads="1" noChangeShapeType="1"/>
              </p:cNvPicPr>
              <p:nvPr/>
            </p:nvPicPr>
            <p:blipFill>
              <a:blip r:embed="rId8"/>
              <a:stretch>
                <a:fillRect/>
              </a:stretch>
            </p:blipFill>
            <p:spPr>
              <a:xfrm>
                <a:off x="8937585" y="25233"/>
                <a:ext cx="3254415" cy="1830608"/>
              </a:xfrm>
              <a:prstGeom prst="rect">
                <a:avLst/>
              </a:prstGeom>
            </p:spPr>
          </p:pic>
        </mc:Fallback>
      </mc:AlternateContent>
      <p:cxnSp>
        <p:nvCxnSpPr>
          <p:cNvPr id="19" name="Straight Connector 18">
            <a:extLst>
              <a:ext uri="{FF2B5EF4-FFF2-40B4-BE49-F238E27FC236}">
                <a16:creationId xmlns:a16="http://schemas.microsoft.com/office/drawing/2014/main" id="{90DE45E1-57F4-3F09-ED0D-15F78AF17083}"/>
              </a:ext>
            </a:extLst>
          </p:cNvPr>
          <p:cNvCxnSpPr>
            <a:cxnSpLocks/>
          </p:cNvCxnSpPr>
          <p:nvPr/>
        </p:nvCxnSpPr>
        <p:spPr>
          <a:xfrm flipV="1">
            <a:off x="2128046" y="4106621"/>
            <a:ext cx="139642" cy="264788"/>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515D47-00E7-81B0-5D33-896E977A308D}"/>
              </a:ext>
            </a:extLst>
          </p:cNvPr>
          <p:cNvCxnSpPr>
            <a:cxnSpLocks/>
          </p:cNvCxnSpPr>
          <p:nvPr/>
        </p:nvCxnSpPr>
        <p:spPr>
          <a:xfrm flipV="1">
            <a:off x="5802732" y="3295124"/>
            <a:ext cx="264963" cy="648950"/>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62F1C3E-C889-76DE-0BA2-EE597DC5D0AE}"/>
              </a:ext>
            </a:extLst>
          </p:cNvPr>
          <p:cNvCxnSpPr>
            <a:cxnSpLocks/>
          </p:cNvCxnSpPr>
          <p:nvPr/>
        </p:nvCxnSpPr>
        <p:spPr>
          <a:xfrm flipH="1" flipV="1">
            <a:off x="3745023" y="3768307"/>
            <a:ext cx="526970" cy="549244"/>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0C5C1D-5DA9-D2D2-8741-32EE1653FEC8}"/>
              </a:ext>
            </a:extLst>
          </p:cNvPr>
          <p:cNvCxnSpPr>
            <a:cxnSpLocks/>
          </p:cNvCxnSpPr>
          <p:nvPr/>
        </p:nvCxnSpPr>
        <p:spPr>
          <a:xfrm>
            <a:off x="7493346" y="2816658"/>
            <a:ext cx="520941" cy="508319"/>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4AC3B9-84BE-EA6E-EECE-ABCD50CE8854}"/>
              </a:ext>
            </a:extLst>
          </p:cNvPr>
          <p:cNvCxnSpPr>
            <a:cxnSpLocks/>
          </p:cNvCxnSpPr>
          <p:nvPr/>
        </p:nvCxnSpPr>
        <p:spPr>
          <a:xfrm flipV="1">
            <a:off x="9951680" y="1813635"/>
            <a:ext cx="207692" cy="818752"/>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sez="http://schemas.microsoft.com/office/powerpoint/2016/sectionzoom" Requires="psez">
          <p:graphicFrame>
            <p:nvGraphicFramePr>
              <p:cNvPr id="7" name="Section Zoom 6">
                <a:extLst>
                  <a:ext uri="{FF2B5EF4-FFF2-40B4-BE49-F238E27FC236}">
                    <a16:creationId xmlns:a16="http://schemas.microsoft.com/office/drawing/2014/main" id="{DA961DA9-EB4A-3D0C-6E22-AFC3C7417A4F}"/>
                  </a:ext>
                </a:extLst>
              </p:cNvPr>
              <p:cNvGraphicFramePr>
                <a:graphicFrameLocks noChangeAspect="1"/>
              </p:cNvGraphicFramePr>
              <p:nvPr>
                <p:extLst>
                  <p:ext uri="{D42A27DB-BD31-4B8C-83A1-F6EECF244321}">
                    <p14:modId xmlns:p14="http://schemas.microsoft.com/office/powerpoint/2010/main" val="2230388305"/>
                  </p:ext>
                </p:extLst>
              </p:nvPr>
            </p:nvGraphicFramePr>
            <p:xfrm>
              <a:off x="0" y="4499114"/>
              <a:ext cx="4199682" cy="2362321"/>
            </p:xfrm>
            <a:graphic>
              <a:graphicData uri="http://schemas.microsoft.com/office/powerpoint/2016/sectionzoom">
                <psez:sectionZm>
                  <psez:sectionZmObj sectionId="{79A9DD86-0350-4468-9AE5-5B66BFEEAA7F}">
                    <psez:zmPr id="{2348A835-FB71-4C85-904D-5B3B1F2307C7}" transitionDur="1000" showBg="0">
                      <p166:blipFill xmlns:p166="http://schemas.microsoft.com/office/powerpoint/2016/6/main">
                        <a:blip r:embed="rId10"/>
                        <a:stretch>
                          <a:fillRect/>
                        </a:stretch>
                      </p166:blipFill>
                      <p166:spPr xmlns:p166="http://schemas.microsoft.com/office/powerpoint/2016/6/main">
                        <a:xfrm>
                          <a:off x="0" y="0"/>
                          <a:ext cx="4199682" cy="2362321"/>
                        </a:xfrm>
                        <a:prstGeom prst="rect">
                          <a:avLst/>
                        </a:prstGeom>
                      </p166:spPr>
                    </psez:zmPr>
                  </psez:sectionZmObj>
                </psez:sectionZm>
              </a:graphicData>
            </a:graphic>
          </p:graphicFrame>
        </mc:Choice>
        <mc:Fallback>
          <p:pic>
            <p:nvPicPr>
              <p:cNvPr id="7" name="Section Zoom 6">
                <a:hlinkClick r:id="rId11" action="ppaction://hlinksldjump"/>
                <a:extLst>
                  <a:ext uri="{FF2B5EF4-FFF2-40B4-BE49-F238E27FC236}">
                    <a16:creationId xmlns:a16="http://schemas.microsoft.com/office/drawing/2014/main" id="{DA961DA9-EB4A-3D0C-6E22-AFC3C7417A4F}"/>
                  </a:ext>
                </a:extLst>
              </p:cNvPr>
              <p:cNvPicPr>
                <a:picLocks noGrp="1" noRot="1" noChangeAspect="1" noMove="1" noResize="1" noEditPoints="1" noAdjustHandles="1" noChangeArrowheads="1" noChangeShapeType="1"/>
              </p:cNvPicPr>
              <p:nvPr/>
            </p:nvPicPr>
            <p:blipFill>
              <a:blip r:embed="rId10"/>
              <a:stretch>
                <a:fillRect/>
              </a:stretch>
            </p:blipFill>
            <p:spPr>
              <a:xfrm>
                <a:off x="0" y="4499114"/>
                <a:ext cx="4199682" cy="2362321"/>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5" name="Section Zoom 4">
                <a:extLst>
                  <a:ext uri="{FF2B5EF4-FFF2-40B4-BE49-F238E27FC236}">
                    <a16:creationId xmlns:a16="http://schemas.microsoft.com/office/drawing/2014/main" id="{8DD395DA-7B6E-2A3D-922F-EA203AC08820}"/>
                  </a:ext>
                </a:extLst>
              </p:cNvPr>
              <p:cNvGraphicFramePr>
                <a:graphicFrameLocks noChangeAspect="1"/>
              </p:cNvGraphicFramePr>
              <p:nvPr>
                <p:extLst>
                  <p:ext uri="{D42A27DB-BD31-4B8C-83A1-F6EECF244321}">
                    <p14:modId xmlns:p14="http://schemas.microsoft.com/office/powerpoint/2010/main" val="1658826222"/>
                  </p:ext>
                </p:extLst>
              </p:nvPr>
            </p:nvGraphicFramePr>
            <p:xfrm>
              <a:off x="654349" y="1328111"/>
              <a:ext cx="4327823" cy="2434400"/>
            </p:xfrm>
            <a:graphic>
              <a:graphicData uri="http://schemas.microsoft.com/office/powerpoint/2016/sectionzoom">
                <psez:sectionZm>
                  <psez:sectionZmObj sectionId="{8DC58E6E-F75D-4162-862A-BBB194E5630C}">
                    <psez:zmPr id="{D72BA9A4-2876-4F12-8163-26F926ADAF02}" transitionDur="1000" showBg="0">
                      <p166:blipFill xmlns:p166="http://schemas.microsoft.com/office/powerpoint/2016/6/main">
                        <a:blip r:embed="rId12"/>
                        <a:stretch>
                          <a:fillRect/>
                        </a:stretch>
                      </p166:blipFill>
                      <p166:spPr xmlns:p166="http://schemas.microsoft.com/office/powerpoint/2016/6/main">
                        <a:xfrm>
                          <a:off x="0" y="0"/>
                          <a:ext cx="4327823" cy="2434400"/>
                        </a:xfrm>
                        <a:prstGeom prst="rect">
                          <a:avLst/>
                        </a:prstGeom>
                      </p166:spPr>
                    </psez:zmPr>
                  </psez:sectionZmObj>
                </psez:sectionZm>
              </a:graphicData>
            </a:graphic>
          </p:graphicFrame>
        </mc:Choice>
        <mc:Fallback>
          <p:pic>
            <p:nvPicPr>
              <p:cNvPr id="5" name="Section Zoom 4">
                <a:hlinkClick r:id="rId13" action="ppaction://hlinksldjump"/>
                <a:extLst>
                  <a:ext uri="{FF2B5EF4-FFF2-40B4-BE49-F238E27FC236}">
                    <a16:creationId xmlns:a16="http://schemas.microsoft.com/office/drawing/2014/main" id="{8DD395DA-7B6E-2A3D-922F-EA203AC08820}"/>
                  </a:ext>
                </a:extLst>
              </p:cNvPr>
              <p:cNvPicPr>
                <a:picLocks noGrp="1" noRot="1" noChangeAspect="1" noMove="1" noResize="1" noEditPoints="1" noAdjustHandles="1" noChangeArrowheads="1" noChangeShapeType="1"/>
              </p:cNvPicPr>
              <p:nvPr/>
            </p:nvPicPr>
            <p:blipFill>
              <a:blip r:embed="rId12"/>
              <a:stretch>
                <a:fillRect/>
              </a:stretch>
            </p:blipFill>
            <p:spPr>
              <a:xfrm>
                <a:off x="654349" y="1328111"/>
                <a:ext cx="4327823" cy="2434400"/>
              </a:xfrm>
              <a:prstGeom prst="rect">
                <a:avLst/>
              </a:prstGeom>
            </p:spPr>
          </p:pic>
        </mc:Fallback>
      </mc:AlternateContent>
      <p:sp>
        <p:nvSpPr>
          <p:cNvPr id="37" name="TextBox 36">
            <a:extLst>
              <a:ext uri="{FF2B5EF4-FFF2-40B4-BE49-F238E27FC236}">
                <a16:creationId xmlns:a16="http://schemas.microsoft.com/office/drawing/2014/main" id="{CD85BFCC-989F-7D2D-AA66-E11EF1FC9AD6}"/>
              </a:ext>
            </a:extLst>
          </p:cNvPr>
          <p:cNvSpPr txBox="1"/>
          <p:nvPr/>
        </p:nvSpPr>
        <p:spPr>
          <a:xfrm rot="17830104">
            <a:off x="2018184" y="3646746"/>
            <a:ext cx="602392" cy="769441"/>
          </a:xfrm>
          <a:prstGeom prst="rect">
            <a:avLst/>
          </a:prstGeom>
          <a:noFill/>
        </p:spPr>
        <p:txBody>
          <a:bodyPr wrap="square" rtlCol="0">
            <a:spAutoFit/>
          </a:bodyPr>
          <a:lstStyle/>
          <a:p>
            <a:r>
              <a:rPr lang="en-IN" sz="4400" dirty="0"/>
              <a:t>&gt;</a:t>
            </a:r>
          </a:p>
        </p:txBody>
      </p:sp>
      <p:sp>
        <p:nvSpPr>
          <p:cNvPr id="39" name="TextBox 38">
            <a:extLst>
              <a:ext uri="{FF2B5EF4-FFF2-40B4-BE49-F238E27FC236}">
                <a16:creationId xmlns:a16="http://schemas.microsoft.com/office/drawing/2014/main" id="{DFF7FE1E-7A10-F4E7-7FC7-1BBF5CA9CFBD}"/>
              </a:ext>
            </a:extLst>
          </p:cNvPr>
          <p:cNvSpPr txBox="1"/>
          <p:nvPr/>
        </p:nvSpPr>
        <p:spPr>
          <a:xfrm rot="2827251">
            <a:off x="4092185" y="4041852"/>
            <a:ext cx="602392" cy="769441"/>
          </a:xfrm>
          <a:prstGeom prst="rect">
            <a:avLst/>
          </a:prstGeom>
          <a:noFill/>
        </p:spPr>
        <p:txBody>
          <a:bodyPr wrap="square" rtlCol="0">
            <a:spAutoFit/>
          </a:bodyPr>
          <a:lstStyle/>
          <a:p>
            <a:r>
              <a:rPr lang="en-IN" sz="4400" dirty="0"/>
              <a:t>&gt;</a:t>
            </a:r>
          </a:p>
        </p:txBody>
      </p:sp>
      <p:sp>
        <p:nvSpPr>
          <p:cNvPr id="40" name="TextBox 39">
            <a:extLst>
              <a:ext uri="{FF2B5EF4-FFF2-40B4-BE49-F238E27FC236}">
                <a16:creationId xmlns:a16="http://schemas.microsoft.com/office/drawing/2014/main" id="{5CB73F03-132D-CFEC-D456-CB81FD94378D}"/>
              </a:ext>
            </a:extLst>
          </p:cNvPr>
          <p:cNvSpPr txBox="1"/>
          <p:nvPr/>
        </p:nvSpPr>
        <p:spPr>
          <a:xfrm rot="17504472">
            <a:off x="5838425" y="2758378"/>
            <a:ext cx="602392" cy="769441"/>
          </a:xfrm>
          <a:prstGeom prst="rect">
            <a:avLst/>
          </a:prstGeom>
          <a:noFill/>
        </p:spPr>
        <p:txBody>
          <a:bodyPr wrap="square" rtlCol="0">
            <a:spAutoFit/>
          </a:bodyPr>
          <a:lstStyle/>
          <a:p>
            <a:r>
              <a:rPr lang="en-IN" sz="4400" dirty="0"/>
              <a:t>&gt;</a:t>
            </a:r>
          </a:p>
        </p:txBody>
      </p:sp>
      <p:sp>
        <p:nvSpPr>
          <p:cNvPr id="41" name="TextBox 40">
            <a:extLst>
              <a:ext uri="{FF2B5EF4-FFF2-40B4-BE49-F238E27FC236}">
                <a16:creationId xmlns:a16="http://schemas.microsoft.com/office/drawing/2014/main" id="{5F3B20FC-2E0C-FD4F-4948-A70661575825}"/>
              </a:ext>
            </a:extLst>
          </p:cNvPr>
          <p:cNvSpPr txBox="1"/>
          <p:nvPr/>
        </p:nvSpPr>
        <p:spPr>
          <a:xfrm rot="2687910">
            <a:off x="7737041" y="2910403"/>
            <a:ext cx="492766" cy="769441"/>
          </a:xfrm>
          <a:prstGeom prst="rect">
            <a:avLst/>
          </a:prstGeom>
          <a:noFill/>
        </p:spPr>
        <p:txBody>
          <a:bodyPr wrap="square" rtlCol="0">
            <a:spAutoFit/>
          </a:bodyPr>
          <a:lstStyle/>
          <a:p>
            <a:r>
              <a:rPr lang="en-IN" sz="4400" dirty="0"/>
              <a:t>&gt;</a:t>
            </a:r>
          </a:p>
        </p:txBody>
      </p:sp>
      <p:sp>
        <p:nvSpPr>
          <p:cNvPr id="42" name="TextBox 41">
            <a:extLst>
              <a:ext uri="{FF2B5EF4-FFF2-40B4-BE49-F238E27FC236}">
                <a16:creationId xmlns:a16="http://schemas.microsoft.com/office/drawing/2014/main" id="{C5BA2B67-B3D6-F897-0AB2-9BD15C46BCB1}"/>
              </a:ext>
            </a:extLst>
          </p:cNvPr>
          <p:cNvSpPr txBox="1"/>
          <p:nvPr/>
        </p:nvSpPr>
        <p:spPr>
          <a:xfrm rot="17335999">
            <a:off x="9832799" y="1598416"/>
            <a:ext cx="602392" cy="769441"/>
          </a:xfrm>
          <a:prstGeom prst="rect">
            <a:avLst/>
          </a:prstGeom>
          <a:noFill/>
        </p:spPr>
        <p:txBody>
          <a:bodyPr wrap="square" rtlCol="0">
            <a:spAutoFit/>
          </a:bodyPr>
          <a:lstStyle/>
          <a:p>
            <a:r>
              <a:rPr lang="en-IN" sz="4400" dirty="0"/>
              <a:t>&gt;</a:t>
            </a:r>
          </a:p>
        </p:txBody>
      </p:sp>
    </p:spTree>
    <p:extLst>
      <p:ext uri="{BB962C8B-B14F-4D97-AF65-F5344CB8AC3E}">
        <p14:creationId xmlns:p14="http://schemas.microsoft.com/office/powerpoint/2010/main" val="1967718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CC1954E-18AE-A2B1-4576-26CC3355F72C}"/>
              </a:ext>
            </a:extLst>
          </p:cNvPr>
          <p:cNvSpPr/>
          <p:nvPr/>
        </p:nvSpPr>
        <p:spPr>
          <a:xfrm>
            <a:off x="3009418" y="1577050"/>
            <a:ext cx="6481823" cy="3703899"/>
          </a:xfrm>
          <a:prstGeom prst="rect">
            <a:avLst/>
          </a:prstGeom>
          <a:solidFill>
            <a:schemeClr val="bg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5140414F-B9DC-9ADB-0C1E-EB5FC552B1F0}"/>
              </a:ext>
            </a:extLst>
          </p:cNvPr>
          <p:cNvSpPr txBox="1"/>
          <p:nvPr/>
        </p:nvSpPr>
        <p:spPr>
          <a:xfrm>
            <a:off x="3970116" y="1944547"/>
            <a:ext cx="4942390" cy="1015663"/>
          </a:xfrm>
          <a:prstGeom prst="rect">
            <a:avLst/>
          </a:prstGeom>
          <a:noFill/>
        </p:spPr>
        <p:txBody>
          <a:bodyPr wrap="square" rtlCol="0">
            <a:spAutoFit/>
          </a:bodyPr>
          <a:lstStyle/>
          <a:p>
            <a:r>
              <a:rPr lang="en-IN" sz="6000" dirty="0"/>
              <a:t>LIMITATIONS</a:t>
            </a:r>
          </a:p>
        </p:txBody>
      </p:sp>
      <p:pic>
        <p:nvPicPr>
          <p:cNvPr id="10" name="Graphic 9" descr="Warning with solid fill">
            <a:extLst>
              <a:ext uri="{FF2B5EF4-FFF2-40B4-BE49-F238E27FC236}">
                <a16:creationId xmlns:a16="http://schemas.microsoft.com/office/drawing/2014/main" id="{614F1C08-7A47-810F-1B13-35B62E119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6422" y="2804465"/>
            <a:ext cx="2186651" cy="2186651"/>
          </a:xfrm>
          <a:prstGeom prst="rect">
            <a:avLst/>
          </a:prstGeom>
        </p:spPr>
      </p:pic>
    </p:spTree>
    <p:extLst>
      <p:ext uri="{BB962C8B-B14F-4D97-AF65-F5344CB8AC3E}">
        <p14:creationId xmlns:p14="http://schemas.microsoft.com/office/powerpoint/2010/main" val="1571948447"/>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9DB8BB-397F-157D-BB5F-1A1908CA1441}"/>
              </a:ext>
            </a:extLst>
          </p:cNvPr>
          <p:cNvSpPr>
            <a:spLocks noGrp="1"/>
          </p:cNvSpPr>
          <p:nvPr>
            <p:ph type="subTitle" idx="1"/>
          </p:nvPr>
        </p:nvSpPr>
        <p:spPr>
          <a:xfrm>
            <a:off x="487680" y="1660144"/>
            <a:ext cx="10972800" cy="4811776"/>
          </a:xfrm>
        </p:spPr>
        <p:txBody>
          <a:bodyPr>
            <a:normAutofit/>
          </a:bodyPr>
          <a:lstStyle/>
          <a:p>
            <a:pPr marL="285750" indent="-285750" algn="l">
              <a:buFont typeface="Wingdings" panose="05000000000000000000" pitchFamily="2" charset="2"/>
              <a:buChar char="v"/>
            </a:pPr>
            <a:r>
              <a:rPr lang="en-IN" sz="1900" dirty="0">
                <a:solidFill>
                  <a:schemeClr val="bg1"/>
                </a:solidFill>
                <a:effectLst/>
                <a:ea typeface="Times New Roman" panose="02020603050405020304" pitchFamily="18" charset="0"/>
              </a:rPr>
              <a:t>One of the biggest limitations of GDP is that it doesn't count environmental costs. For example, the price of plastic is low because it doesn't include the cost of pollution. GDP doesn't measure how these costs impact the well-being of society. A more accurate measurement of a country's standard of living may include environmental conditions.</a:t>
            </a:r>
          </a:p>
          <a:p>
            <a:pPr marL="285750" indent="-285750" algn="l">
              <a:buFont typeface="Wingdings" panose="05000000000000000000" pitchFamily="2" charset="2"/>
              <a:buChar char="v"/>
            </a:pPr>
            <a:endParaRPr lang="en-IN" sz="1900" dirty="0">
              <a:solidFill>
                <a:schemeClr val="bg1"/>
              </a:solidFill>
              <a:effectLst/>
              <a:ea typeface="Times New Roman" panose="02020603050405020304" pitchFamily="18" charset="0"/>
            </a:endParaRPr>
          </a:p>
          <a:p>
            <a:pPr marL="285750" indent="-285750" algn="l">
              <a:buFont typeface="Wingdings" panose="05000000000000000000" pitchFamily="2" charset="2"/>
              <a:buChar char="v"/>
            </a:pPr>
            <a:r>
              <a:rPr lang="en-IN" sz="1900" dirty="0">
                <a:solidFill>
                  <a:srgbClr val="000000"/>
                </a:solidFill>
                <a:effectLst/>
                <a:latin typeface="Calibri" panose="020F0502020204030204" pitchFamily="34" charset="0"/>
                <a:ea typeface="Times New Roman" panose="02020603050405020304" pitchFamily="18" charset="0"/>
              </a:rPr>
              <a:t>Another limitation is that GDP doesn't include unpaid services. It leaves out unpaid child care and volunteer work, for example, despite the significant impact they have on the economy and a country's quality of life.</a:t>
            </a:r>
          </a:p>
          <a:p>
            <a:pPr marL="285750" indent="-285750" algn="l">
              <a:buFont typeface="Wingdings" panose="05000000000000000000" pitchFamily="2" charset="2"/>
              <a:buChar char="v"/>
            </a:pPr>
            <a:endParaRPr lang="en-IN" sz="1900" dirty="0">
              <a:effectLst/>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v"/>
            </a:pPr>
            <a:r>
              <a:rPr lang="en-US" sz="1900" dirty="0">
                <a:solidFill>
                  <a:schemeClr val="bg1"/>
                </a:solidFill>
                <a:effectLst/>
                <a:ea typeface="Times New Roman" panose="02020603050405020304" pitchFamily="18" charset="0"/>
              </a:rPr>
              <a:t>GDP also does not count the shadow or black economy. It underestimates economic output in countries where many people receive their income from illegal activities. </a:t>
            </a:r>
            <a:endParaRPr lang="en-IN" sz="1900" dirty="0">
              <a:solidFill>
                <a:schemeClr val="bg1"/>
              </a:solidFill>
              <a:effectLst/>
              <a:ea typeface="Times New Roman" panose="02020603050405020304" pitchFamily="18" charset="0"/>
            </a:endParaRPr>
          </a:p>
          <a:p>
            <a:endParaRPr lang="en-IN" dirty="0"/>
          </a:p>
        </p:txBody>
      </p:sp>
      <p:sp>
        <p:nvSpPr>
          <p:cNvPr id="6" name="Rectangle 5">
            <a:extLst>
              <a:ext uri="{FF2B5EF4-FFF2-40B4-BE49-F238E27FC236}">
                <a16:creationId xmlns:a16="http://schemas.microsoft.com/office/drawing/2014/main" id="{2F01A974-611C-B6BC-803A-1E31F12C13D2}"/>
              </a:ext>
            </a:extLst>
          </p:cNvPr>
          <p:cNvSpPr/>
          <p:nvPr/>
        </p:nvSpPr>
        <p:spPr>
          <a:xfrm>
            <a:off x="2581154" y="477455"/>
            <a:ext cx="6481823" cy="946231"/>
          </a:xfrm>
          <a:prstGeom prst="rect">
            <a:avLst/>
          </a:prstGeom>
          <a:solidFill>
            <a:schemeClr val="bg1">
              <a:alpha val="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300450B1-2500-B0E5-1A77-47DE15A0632B}"/>
              </a:ext>
            </a:extLst>
          </p:cNvPr>
          <p:cNvSpPr txBox="1"/>
          <p:nvPr/>
        </p:nvSpPr>
        <p:spPr>
          <a:xfrm>
            <a:off x="3877518" y="565849"/>
            <a:ext cx="4942390" cy="769441"/>
          </a:xfrm>
          <a:prstGeom prst="rect">
            <a:avLst/>
          </a:prstGeom>
          <a:noFill/>
        </p:spPr>
        <p:txBody>
          <a:bodyPr wrap="square" rtlCol="0">
            <a:spAutoFit/>
          </a:bodyPr>
          <a:lstStyle/>
          <a:p>
            <a:r>
              <a:rPr lang="en-IN" sz="4400" dirty="0">
                <a:solidFill>
                  <a:schemeClr val="bg1"/>
                </a:solidFill>
              </a:rPr>
              <a:t>LIMITATIONS</a:t>
            </a:r>
          </a:p>
        </p:txBody>
      </p:sp>
      <p:pic>
        <p:nvPicPr>
          <p:cNvPr id="8" name="Graphic 7" descr="Warning with solid fill">
            <a:extLst>
              <a:ext uri="{FF2B5EF4-FFF2-40B4-BE49-F238E27FC236}">
                <a16:creationId xmlns:a16="http://schemas.microsoft.com/office/drawing/2014/main" id="{5C9969B5-6FB7-C7AB-4875-CDD7B10F54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0317" y="275935"/>
            <a:ext cx="1291542" cy="1291542"/>
          </a:xfrm>
          <a:prstGeom prst="rect">
            <a:avLst/>
          </a:prstGeom>
        </p:spPr>
      </p:pic>
    </p:spTree>
    <p:extLst>
      <p:ext uri="{BB962C8B-B14F-4D97-AF65-F5344CB8AC3E}">
        <p14:creationId xmlns:p14="http://schemas.microsoft.com/office/powerpoint/2010/main" val="3047909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C76BD4-B93C-940C-9DEB-F05A9571E43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7852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lumMod val="95000"/>
              </a:schemeClr>
            </a:gs>
          </a:gsLst>
          <a:lin ang="5400000" scaled="1"/>
          <a:tileRect/>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E07A426-ABE0-6837-DBA5-ECE52E6AE6A2}"/>
              </a:ext>
            </a:extLst>
          </p:cNvPr>
          <p:cNvSpPr/>
          <p:nvPr/>
        </p:nvSpPr>
        <p:spPr>
          <a:xfrm>
            <a:off x="1666754" y="1886673"/>
            <a:ext cx="8160152" cy="3113590"/>
          </a:xfrm>
          <a:prstGeom prst="rect">
            <a:avLst/>
          </a:prstGeom>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6" name="Graphic 5" descr="Brain in head with solid fill">
            <a:extLst>
              <a:ext uri="{FF2B5EF4-FFF2-40B4-BE49-F238E27FC236}">
                <a16:creationId xmlns:a16="http://schemas.microsoft.com/office/drawing/2014/main" id="{41B062DD-DDC7-22AB-2B72-2C88557529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5511" y="2304207"/>
            <a:ext cx="1755493" cy="1755493"/>
          </a:xfrm>
          <a:prstGeom prst="rect">
            <a:avLst/>
          </a:prstGeom>
        </p:spPr>
      </p:pic>
      <p:sp useBgFill="1">
        <p:nvSpPr>
          <p:cNvPr id="8" name="TextBox 7">
            <a:extLst>
              <a:ext uri="{FF2B5EF4-FFF2-40B4-BE49-F238E27FC236}">
                <a16:creationId xmlns:a16="http://schemas.microsoft.com/office/drawing/2014/main" id="{D6843263-8F14-5184-E0D8-0524E1818113}"/>
              </a:ext>
            </a:extLst>
          </p:cNvPr>
          <p:cNvSpPr txBox="1"/>
          <p:nvPr/>
        </p:nvSpPr>
        <p:spPr>
          <a:xfrm>
            <a:off x="1921396" y="2012307"/>
            <a:ext cx="6215608" cy="2862322"/>
          </a:xfrm>
          <a:prstGeom prst="rect">
            <a:avLst/>
          </a:prstGeom>
        </p:spPr>
        <p:txBody>
          <a:bodyPr wrap="square" rtlCol="0">
            <a:spAutoFit/>
          </a:bodyPr>
          <a:lstStyle/>
          <a:p>
            <a:r>
              <a:rPr lang="en-IN" sz="6000" dirty="0"/>
              <a:t>MOTIVATION AND INTRODUCTION</a:t>
            </a:r>
          </a:p>
        </p:txBody>
      </p:sp>
    </p:spTree>
    <p:extLst>
      <p:ext uri="{BB962C8B-B14F-4D97-AF65-F5344CB8AC3E}">
        <p14:creationId xmlns:p14="http://schemas.microsoft.com/office/powerpoint/2010/main" val="2948035775"/>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ADF0D1-8059-D75C-AB53-1DA051A72EFF}"/>
              </a:ext>
            </a:extLst>
          </p:cNvPr>
          <p:cNvSpPr>
            <a:spLocks noGrp="1"/>
          </p:cNvSpPr>
          <p:nvPr>
            <p:ph type="subTitle" idx="1"/>
          </p:nvPr>
        </p:nvSpPr>
        <p:spPr>
          <a:xfrm>
            <a:off x="616225" y="1361660"/>
            <a:ext cx="10545417" cy="5496339"/>
          </a:xfrm>
        </p:spPr>
        <p:txBody>
          <a:bodyPr>
            <a:normAutofit fontScale="25000" lnSpcReduction="20000"/>
          </a:bodyPr>
          <a:lstStyle/>
          <a:p>
            <a:pPr algn="l"/>
            <a:r>
              <a:rPr lang="en-IN" sz="7200" dirty="0">
                <a:solidFill>
                  <a:srgbClr val="000000"/>
                </a:solidFill>
                <a:effectLst/>
                <a:latin typeface="+mj-lt"/>
                <a:ea typeface="Calibri" panose="020F0502020204030204" pitchFamily="34" charset="0"/>
                <a:cs typeface="Times New Roman" panose="02020603050405020304" pitchFamily="18" charset="0"/>
              </a:rPr>
              <a:t>A</a:t>
            </a:r>
            <a:r>
              <a:rPr lang="en-IN" sz="7200" dirty="0">
                <a:solidFill>
                  <a:srgbClr val="000000"/>
                </a:solidFill>
                <a:latin typeface="+mj-lt"/>
                <a:ea typeface="Calibri" panose="020F0502020204030204" pitchFamily="34" charset="0"/>
                <a:cs typeface="Times New Roman" panose="02020603050405020304" pitchFamily="18" charset="0"/>
              </a:rPr>
              <a:t>s  statistics students and having close relation with economics w</a:t>
            </a:r>
            <a:r>
              <a:rPr lang="en-IN" sz="7200" dirty="0">
                <a:solidFill>
                  <a:srgbClr val="000000"/>
                </a:solidFill>
                <a:effectLst/>
                <a:latin typeface="+mj-lt"/>
                <a:ea typeface="Calibri" panose="020F0502020204030204" pitchFamily="34" charset="0"/>
                <a:cs typeface="Times New Roman" panose="02020603050405020304" pitchFamily="18" charset="0"/>
              </a:rPr>
              <a:t>e’ve always been fond of how </a:t>
            </a:r>
          </a:p>
          <a:p>
            <a:pPr algn="l"/>
            <a:r>
              <a:rPr lang="en-IN" sz="7200" dirty="0">
                <a:solidFill>
                  <a:srgbClr val="000000"/>
                </a:solidFill>
                <a:effectLst/>
                <a:latin typeface="+mj-lt"/>
                <a:ea typeface="Calibri" panose="020F0502020204030204" pitchFamily="34" charset="0"/>
                <a:cs typeface="Times New Roman" panose="02020603050405020304" pitchFamily="18" charset="0"/>
              </a:rPr>
              <a:t>we can study about our country’s economic growth using statistics.</a:t>
            </a:r>
          </a:p>
          <a:p>
            <a:pPr algn="l">
              <a:tabLst>
                <a:tab pos="2865755" algn="ctr"/>
                <a:tab pos="5731510" algn="r"/>
              </a:tabLst>
            </a:pPr>
            <a:r>
              <a:rPr lang="en-IN" sz="7200" dirty="0">
                <a:solidFill>
                  <a:srgbClr val="000000"/>
                </a:solidFill>
                <a:effectLst/>
                <a:latin typeface="+mj-lt"/>
                <a:ea typeface="Calibri" panose="020F0502020204030204" pitchFamily="34" charset="0"/>
                <a:cs typeface="Times New Roman" panose="02020603050405020304" pitchFamily="18" charset="0"/>
              </a:rPr>
              <a:t>Then, we searched how we can measure the country’s economic growth. The answer is GDP. </a:t>
            </a:r>
            <a:r>
              <a:rPr lang="en-IN" sz="7200" dirty="0">
                <a:solidFill>
                  <a:schemeClr val="bg1"/>
                </a:solidFill>
                <a:effectLst/>
                <a:latin typeface="+mj-lt"/>
                <a:ea typeface="Times New Roman" panose="02020603050405020304" pitchFamily="18" charset="0"/>
                <a:cs typeface="Helvetica" panose="020B0604020202020204" pitchFamily="34" charset="0"/>
              </a:rPr>
              <a:t>Economists </a:t>
            </a:r>
          </a:p>
          <a:p>
            <a:pPr algn="l">
              <a:tabLst>
                <a:tab pos="2865755" algn="ctr"/>
                <a:tab pos="5731510" algn="r"/>
              </a:tabLst>
            </a:pPr>
            <a:r>
              <a:rPr lang="en-IN" sz="7200" dirty="0">
                <a:solidFill>
                  <a:schemeClr val="bg1"/>
                </a:solidFill>
                <a:effectLst/>
                <a:latin typeface="+mj-lt"/>
                <a:ea typeface="Times New Roman" panose="02020603050405020304" pitchFamily="18" charset="0"/>
                <a:cs typeface="Helvetica" panose="020B0604020202020204" pitchFamily="34" charset="0"/>
              </a:rPr>
              <a:t>consider GDP as an important factor that determines whether an economy is growing or experiencing a recession.</a:t>
            </a:r>
          </a:p>
          <a:p>
            <a:pPr algn="l">
              <a:tabLst>
                <a:tab pos="2865755" algn="ctr"/>
                <a:tab pos="5731510" algn="r"/>
              </a:tabLst>
            </a:pPr>
            <a:endParaRPr lang="en-IN" sz="7200" b="1" u="sng" dirty="0">
              <a:solidFill>
                <a:schemeClr val="bg1"/>
              </a:solidFill>
              <a:latin typeface="+mj-lt"/>
              <a:ea typeface="Times New Roman" panose="02020603050405020304" pitchFamily="18" charset="0"/>
              <a:cs typeface="Helvetica" panose="020B0604020202020204" pitchFamily="34" charset="0"/>
            </a:endParaRPr>
          </a:p>
          <a:p>
            <a:pPr algn="l">
              <a:tabLst>
                <a:tab pos="2865755" algn="ctr"/>
                <a:tab pos="5731510" algn="r"/>
              </a:tabLst>
            </a:pPr>
            <a:endParaRPr lang="en-IN" sz="7200" b="1" u="sng" dirty="0">
              <a:solidFill>
                <a:schemeClr val="bg1"/>
              </a:solidFill>
              <a:latin typeface="+mj-lt"/>
              <a:ea typeface="Times New Roman" panose="02020603050405020304" pitchFamily="18" charset="0"/>
              <a:cs typeface="Helvetica" panose="020B0604020202020204" pitchFamily="34" charset="0"/>
            </a:endParaRPr>
          </a:p>
          <a:p>
            <a:pPr algn="l">
              <a:tabLst>
                <a:tab pos="2865755" algn="ctr"/>
                <a:tab pos="5731510" algn="r"/>
              </a:tabLst>
            </a:pPr>
            <a:r>
              <a:rPr lang="en-IN" sz="7200" b="1" u="sng" dirty="0">
                <a:solidFill>
                  <a:schemeClr val="bg1"/>
                </a:solidFill>
                <a:latin typeface="+mj-lt"/>
                <a:ea typeface="Times New Roman" panose="02020603050405020304" pitchFamily="18" charset="0"/>
                <a:cs typeface="Helvetica" panose="020B0604020202020204" pitchFamily="34" charset="0"/>
              </a:rPr>
              <a:t>WHAT IS GDP?</a:t>
            </a:r>
            <a:endParaRPr lang="en-IN" sz="7200" b="1" u="sng" dirty="0">
              <a:solidFill>
                <a:schemeClr val="bg1"/>
              </a:solidFill>
              <a:effectLst/>
              <a:latin typeface="+mj-lt"/>
              <a:ea typeface="Times New Roman" panose="02020603050405020304" pitchFamily="18" charset="0"/>
              <a:cs typeface="Helvetica" panose="020B0604020202020204" pitchFamily="34" charset="0"/>
            </a:endParaRPr>
          </a:p>
          <a:p>
            <a:pPr algn="l">
              <a:tabLst>
                <a:tab pos="2865755" algn="ctr"/>
                <a:tab pos="5731510" algn="r"/>
              </a:tabLst>
            </a:pPr>
            <a:r>
              <a:rPr lang="en-IN" sz="7200" dirty="0">
                <a:solidFill>
                  <a:schemeClr val="bg1"/>
                </a:solidFill>
                <a:latin typeface="+mj-lt"/>
                <a:ea typeface="Calibri" panose="020F0502020204030204" pitchFamily="34" charset="0"/>
                <a:cs typeface="Helvetica" panose="020B0604020202020204" pitchFamily="34" charset="0"/>
              </a:rPr>
              <a:t>GDP is the final value of the goods and services produced within</a:t>
            </a:r>
          </a:p>
          <a:p>
            <a:pPr algn="l">
              <a:tabLst>
                <a:tab pos="2865755" algn="ctr"/>
                <a:tab pos="5731510" algn="r"/>
              </a:tabLst>
            </a:pPr>
            <a:r>
              <a:rPr lang="en-IN" sz="7200" dirty="0">
                <a:solidFill>
                  <a:schemeClr val="bg1"/>
                </a:solidFill>
                <a:latin typeface="+mj-lt"/>
                <a:ea typeface="Calibri" panose="020F0502020204030204" pitchFamily="34" charset="0"/>
                <a:cs typeface="Helvetica" panose="020B0604020202020204" pitchFamily="34" charset="0"/>
              </a:rPr>
              <a:t>the geographic boundaries of a country during a specified period </a:t>
            </a:r>
          </a:p>
          <a:p>
            <a:pPr algn="l">
              <a:tabLst>
                <a:tab pos="2865755" algn="ctr"/>
                <a:tab pos="5731510" algn="r"/>
              </a:tabLst>
            </a:pPr>
            <a:r>
              <a:rPr lang="en-IN" sz="7200" dirty="0">
                <a:solidFill>
                  <a:schemeClr val="bg1"/>
                </a:solidFill>
                <a:latin typeface="+mj-lt"/>
                <a:ea typeface="Calibri" panose="020F0502020204030204" pitchFamily="34" charset="0"/>
                <a:cs typeface="Helvetica" panose="020B0604020202020204" pitchFamily="34" charset="0"/>
              </a:rPr>
              <a:t>of time, normally a year. GDP growth rate is an important indicator </a:t>
            </a:r>
          </a:p>
          <a:p>
            <a:pPr algn="l">
              <a:tabLst>
                <a:tab pos="2865755" algn="ctr"/>
                <a:tab pos="5731510" algn="r"/>
              </a:tabLst>
            </a:pPr>
            <a:r>
              <a:rPr lang="en-IN" sz="7200" dirty="0">
                <a:solidFill>
                  <a:schemeClr val="bg1"/>
                </a:solidFill>
                <a:latin typeface="+mj-lt"/>
                <a:ea typeface="Calibri" panose="020F0502020204030204" pitchFamily="34" charset="0"/>
                <a:cs typeface="Helvetica" panose="020B0604020202020204" pitchFamily="34" charset="0"/>
              </a:rPr>
              <a:t>of the economic performance of a country.</a:t>
            </a:r>
          </a:p>
          <a:p>
            <a:pPr algn="l">
              <a:tabLst>
                <a:tab pos="2865755" algn="ctr"/>
                <a:tab pos="5731510" algn="r"/>
              </a:tabLst>
            </a:pPr>
            <a:endParaRPr lang="en-IN" sz="7200" dirty="0">
              <a:solidFill>
                <a:schemeClr val="bg1"/>
              </a:solidFill>
              <a:latin typeface="+mj-lt"/>
              <a:ea typeface="Calibri" panose="020F0502020204030204" pitchFamily="34" charset="0"/>
              <a:cs typeface="Helvetica" panose="020B0604020202020204" pitchFamily="34" charset="0"/>
            </a:endParaRPr>
          </a:p>
          <a:p>
            <a:pPr algn="l">
              <a:tabLst>
                <a:tab pos="2865755" algn="ctr"/>
                <a:tab pos="5731510" algn="r"/>
              </a:tabLst>
            </a:pPr>
            <a:r>
              <a:rPr lang="en-IN" sz="7200" dirty="0">
                <a:solidFill>
                  <a:schemeClr val="bg1"/>
                </a:solidFill>
                <a:latin typeface="+mj-lt"/>
                <a:ea typeface="Calibri" panose="020F0502020204030204" pitchFamily="34" charset="0"/>
                <a:cs typeface="Helvetica" panose="020B0604020202020204" pitchFamily="34" charset="0"/>
              </a:rPr>
              <a:t>India uses expenditure method to calculate GDP.</a:t>
            </a:r>
          </a:p>
          <a:p>
            <a:pPr algn="l">
              <a:tabLst>
                <a:tab pos="2865755" algn="ctr"/>
                <a:tab pos="5731510" algn="r"/>
              </a:tabLst>
            </a:pPr>
            <a:endParaRPr lang="en-IN" sz="1800" dirty="0">
              <a:latin typeface="Helvetica" panose="020B0604020202020204" pitchFamily="34" charset="0"/>
              <a:ea typeface="Calibri" panose="020F0502020204030204" pitchFamily="34" charset="0"/>
              <a:cs typeface="Helvetica" panose="020B0604020202020204" pitchFamily="34" charset="0"/>
            </a:endParaRPr>
          </a:p>
          <a:p>
            <a:pPr algn="l">
              <a:tabLst>
                <a:tab pos="2865755" algn="ctr"/>
                <a:tab pos="5731510" algn="r"/>
              </a:tabLst>
            </a:pPr>
            <a:endParaRPr lang="en-IN" sz="1800" dirty="0">
              <a:latin typeface="Helvetica" panose="020B0604020202020204" pitchFamily="34" charset="0"/>
              <a:ea typeface="Calibri" panose="020F0502020204030204" pitchFamily="34" charset="0"/>
              <a:cs typeface="Helvetica" panose="020B0604020202020204" pitchFamily="34" charset="0"/>
            </a:endParaRPr>
          </a:p>
          <a:p>
            <a:pPr algn="l">
              <a:tabLst>
                <a:tab pos="2865755" algn="ctr"/>
                <a:tab pos="5731510" algn="r"/>
              </a:tabLst>
            </a:pPr>
            <a:endParaRPr lang="en-IN" sz="1800" dirty="0">
              <a:latin typeface="Helvetica" panose="020B0604020202020204" pitchFamily="34" charset="0"/>
              <a:ea typeface="Calibri" panose="020F0502020204030204" pitchFamily="34" charset="0"/>
              <a:cs typeface="Helvetica" panose="020B0604020202020204" pitchFamily="34" charset="0"/>
            </a:endParaRPr>
          </a:p>
          <a:p>
            <a:pPr algn="l">
              <a:tabLst>
                <a:tab pos="2865755" algn="ctr"/>
                <a:tab pos="5731510" algn="r"/>
              </a:tabLst>
            </a:pPr>
            <a:endParaRPr lang="en-IN" sz="1800" dirty="0">
              <a:latin typeface="Helvetica" panose="020B0604020202020204" pitchFamily="34" charset="0"/>
              <a:ea typeface="Calibri" panose="020F0502020204030204" pitchFamily="34" charset="0"/>
              <a:cs typeface="Helvetica" panose="020B0604020202020204" pitchFamily="34" charset="0"/>
            </a:endParaRPr>
          </a:p>
          <a:p>
            <a:pPr>
              <a:tabLst>
                <a:tab pos="2865755" algn="ctr"/>
                <a:tab pos="5731510" algn="r"/>
              </a:tabLst>
            </a:pPr>
            <a:r>
              <a:rPr lang="en-IN" sz="1800" dirty="0">
                <a:latin typeface="Helvetica" panose="020B0604020202020204" pitchFamily="34" charset="0"/>
                <a:ea typeface="Calibri" panose="020F0502020204030204" pitchFamily="34" charset="0"/>
                <a:cs typeface="Helvetica" panose="020B0604020202020204" pitchFamily="34" charset="0"/>
              </a:rPr>
              <a:t> </a:t>
            </a:r>
          </a:p>
          <a:p>
            <a:pPr algn="l">
              <a:tabLst>
                <a:tab pos="2865755" algn="ctr"/>
                <a:tab pos="5731510" algn="r"/>
              </a:tabLst>
            </a:pPr>
            <a:endParaRPr lang="en-IN" sz="1800" dirty="0">
              <a:effectLst/>
              <a:latin typeface="Helvetica" panose="020B0604020202020204" pitchFamily="34" charset="0"/>
              <a:ea typeface="Calibri" panose="020F0502020204030204" pitchFamily="34" charset="0"/>
              <a:cs typeface="Helvetica" panose="020B0604020202020204" pitchFamily="34" charset="0"/>
            </a:endParaRPr>
          </a:p>
          <a:p>
            <a:pPr algn="l">
              <a:tabLst>
                <a:tab pos="2865755" algn="ctr"/>
                <a:tab pos="5731510" algn="r"/>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C49C3820-358B-408E-07DC-A531497CA71B}"/>
              </a:ext>
            </a:extLst>
          </p:cNvPr>
          <p:cNvPicPr>
            <a:picLocks noChangeAspect="1"/>
          </p:cNvPicPr>
          <p:nvPr/>
        </p:nvPicPr>
        <p:blipFill>
          <a:blip r:embed="rId2"/>
          <a:stretch>
            <a:fillRect/>
          </a:stretch>
        </p:blipFill>
        <p:spPr>
          <a:xfrm>
            <a:off x="7166963" y="3749040"/>
            <a:ext cx="4408812" cy="2663577"/>
          </a:xfrm>
          <a:prstGeom prst="rect">
            <a:avLst/>
          </a:prstGeom>
          <a:effectLst>
            <a:innerShdw blurRad="114300">
              <a:prstClr val="black"/>
            </a:innerShdw>
          </a:effectLst>
        </p:spPr>
      </p:pic>
      <p:sp useBgFill="1">
        <p:nvSpPr>
          <p:cNvPr id="13" name="Rectangle 12">
            <a:extLst>
              <a:ext uri="{FF2B5EF4-FFF2-40B4-BE49-F238E27FC236}">
                <a16:creationId xmlns:a16="http://schemas.microsoft.com/office/drawing/2014/main" id="{177CF8F3-55B5-73AE-9DAC-06604D92EC1C}"/>
              </a:ext>
            </a:extLst>
          </p:cNvPr>
          <p:cNvSpPr/>
          <p:nvPr/>
        </p:nvSpPr>
        <p:spPr>
          <a:xfrm>
            <a:off x="1267679" y="142163"/>
            <a:ext cx="9410217" cy="1052704"/>
          </a:xfrm>
          <a:prstGeom prst="rect">
            <a:avLst/>
          </a:prstGeom>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14" name="Graphic 13" descr="Brain in head with solid fill">
            <a:extLst>
              <a:ext uri="{FF2B5EF4-FFF2-40B4-BE49-F238E27FC236}">
                <a16:creationId xmlns:a16="http://schemas.microsoft.com/office/drawing/2014/main" id="{48ABDB94-8F95-08FC-C30C-66E3EC1474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4001" y="142163"/>
            <a:ext cx="1052703" cy="1052703"/>
          </a:xfrm>
          <a:prstGeom prst="rect">
            <a:avLst/>
          </a:prstGeom>
        </p:spPr>
      </p:pic>
      <p:sp>
        <p:nvSpPr>
          <p:cNvPr id="15" name="TextBox 14">
            <a:extLst>
              <a:ext uri="{FF2B5EF4-FFF2-40B4-BE49-F238E27FC236}">
                <a16:creationId xmlns:a16="http://schemas.microsoft.com/office/drawing/2014/main" id="{0E63915D-1813-6688-7407-4B4D8458EB50}"/>
              </a:ext>
            </a:extLst>
          </p:cNvPr>
          <p:cNvSpPr txBox="1"/>
          <p:nvPr/>
        </p:nvSpPr>
        <p:spPr>
          <a:xfrm>
            <a:off x="1436728" y="335000"/>
            <a:ext cx="10166433" cy="769441"/>
          </a:xfrm>
          <a:prstGeom prst="rect">
            <a:avLst/>
          </a:prstGeom>
          <a:noFill/>
        </p:spPr>
        <p:txBody>
          <a:bodyPr wrap="square" rtlCol="0">
            <a:spAutoFit/>
          </a:bodyPr>
          <a:lstStyle/>
          <a:p>
            <a:r>
              <a:rPr lang="en-IN" sz="4400" dirty="0">
                <a:solidFill>
                  <a:schemeClr val="bg1"/>
                </a:solidFill>
              </a:rPr>
              <a:t>MOTIVATION AND INTRODUCTION</a:t>
            </a:r>
          </a:p>
        </p:txBody>
      </p:sp>
    </p:spTree>
    <p:extLst>
      <p:ext uri="{BB962C8B-B14F-4D97-AF65-F5344CB8AC3E}">
        <p14:creationId xmlns:p14="http://schemas.microsoft.com/office/powerpoint/2010/main" val="2199494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77A9DE-B2C3-04EB-19A3-F2BB666DB8B8}"/>
              </a:ext>
            </a:extLst>
          </p:cNvPr>
          <p:cNvSpPr>
            <a:spLocks/>
          </p:cNvSpPr>
          <p:nvPr/>
        </p:nvSpPr>
        <p:spPr>
          <a:xfrm>
            <a:off x="2664106" y="2118164"/>
            <a:ext cx="6863788" cy="2338089"/>
          </a:xfrm>
          <a:prstGeom prst="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5FD465A-7C0F-1478-3EFA-DFF2F7860238}"/>
              </a:ext>
            </a:extLst>
          </p:cNvPr>
          <p:cNvSpPr txBox="1"/>
          <p:nvPr/>
        </p:nvSpPr>
        <p:spPr>
          <a:xfrm>
            <a:off x="3856296" y="2271545"/>
            <a:ext cx="7321373" cy="1015663"/>
          </a:xfrm>
          <a:prstGeom prst="rect">
            <a:avLst/>
          </a:prstGeom>
          <a:noFill/>
        </p:spPr>
        <p:txBody>
          <a:bodyPr wrap="square" rtlCol="0">
            <a:spAutoFit/>
          </a:bodyPr>
          <a:lstStyle/>
          <a:p>
            <a:r>
              <a:rPr lang="en-IN" sz="6000" dirty="0"/>
              <a:t>OBJECTIVE</a:t>
            </a:r>
          </a:p>
        </p:txBody>
      </p:sp>
      <p:pic>
        <p:nvPicPr>
          <p:cNvPr id="5" name="Graphic 4" descr="Research with solid fill">
            <a:extLst>
              <a:ext uri="{FF2B5EF4-FFF2-40B4-BE49-F238E27FC236}">
                <a16:creationId xmlns:a16="http://schemas.microsoft.com/office/drawing/2014/main" id="{41BAC04C-F65B-C73C-61CE-EDDA2035D4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3052" y="3125164"/>
            <a:ext cx="1331089" cy="1331089"/>
          </a:xfrm>
          <a:prstGeom prst="rect">
            <a:avLst/>
          </a:prstGeom>
        </p:spPr>
      </p:pic>
    </p:spTree>
    <p:extLst>
      <p:ext uri="{BB962C8B-B14F-4D97-AF65-F5344CB8AC3E}">
        <p14:creationId xmlns:p14="http://schemas.microsoft.com/office/powerpoint/2010/main" val="423278788"/>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2000">
              <a:schemeClr val="accent2">
                <a:lumMod val="60000"/>
                <a:lumOff val="40000"/>
              </a:schemeClr>
            </a:gs>
            <a:gs pos="9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348A12-136E-623A-EE1F-2B45C713D2B7}"/>
              </a:ext>
            </a:extLst>
          </p:cNvPr>
          <p:cNvSpPr/>
          <p:nvPr/>
        </p:nvSpPr>
        <p:spPr>
          <a:xfrm>
            <a:off x="1202635" y="2561866"/>
            <a:ext cx="4562058" cy="2397759"/>
          </a:xfrm>
          <a:prstGeom prst="rect">
            <a:avLst/>
          </a:prstGeom>
          <a:gradFill>
            <a:gsLst>
              <a:gs pos="6000">
                <a:schemeClr val="bg1"/>
              </a:gs>
              <a:gs pos="100000">
                <a:schemeClr val="accent2">
                  <a:shade val="100000"/>
                  <a:satMod val="103000"/>
                  <a:lumMod val="100000"/>
                </a:schemeClr>
              </a:gs>
              <a:gs pos="100000">
                <a:schemeClr val="accent2">
                  <a:shade val="93000"/>
                  <a:satMod val="110000"/>
                  <a:lumMod val="99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800" b="1" dirty="0">
                <a:solidFill>
                  <a:srgbClr val="000000"/>
                </a:solidFill>
                <a:effectLst/>
                <a:ea typeface="Times New Roman" panose="02020603050405020304" pitchFamily="18" charset="0"/>
              </a:rPr>
              <a:t>To forecast the values of </a:t>
            </a:r>
          </a:p>
          <a:p>
            <a:pPr algn="ctr"/>
            <a:r>
              <a:rPr lang="en-IN" sz="1800" b="1" dirty="0">
                <a:solidFill>
                  <a:srgbClr val="000000"/>
                </a:solidFill>
                <a:effectLst/>
                <a:ea typeface="Times New Roman" panose="02020603050405020304" pitchFamily="18" charset="0"/>
              </a:rPr>
              <a:t>GDP for upcoming years.</a:t>
            </a:r>
            <a:endParaRPr lang="en-IN" sz="1800" b="1" dirty="0">
              <a:effectLst/>
              <a:ea typeface="Times New Roman" panose="02020603050405020304" pitchFamily="18" charset="0"/>
            </a:endParaRPr>
          </a:p>
          <a:p>
            <a:pPr algn="ctr"/>
            <a:endParaRPr lang="en-IN" dirty="0"/>
          </a:p>
        </p:txBody>
      </p:sp>
      <p:sp>
        <p:nvSpPr>
          <p:cNvPr id="6" name="Rectangle 5">
            <a:extLst>
              <a:ext uri="{FF2B5EF4-FFF2-40B4-BE49-F238E27FC236}">
                <a16:creationId xmlns:a16="http://schemas.microsoft.com/office/drawing/2014/main" id="{FE576EAF-2F73-9C38-C117-9FA9C024EC43}"/>
              </a:ext>
            </a:extLst>
          </p:cNvPr>
          <p:cNvSpPr/>
          <p:nvPr/>
        </p:nvSpPr>
        <p:spPr>
          <a:xfrm>
            <a:off x="6427308" y="2561866"/>
            <a:ext cx="4422912" cy="2397759"/>
          </a:xfrm>
          <a:prstGeom prst="rect">
            <a:avLst/>
          </a:prstGeom>
          <a:gradFill>
            <a:gsLst>
              <a:gs pos="6000">
                <a:schemeClr val="bg1"/>
              </a:gs>
              <a:gs pos="100000">
                <a:schemeClr val="accent2">
                  <a:shade val="100000"/>
                  <a:satMod val="103000"/>
                  <a:lumMod val="100000"/>
                </a:schemeClr>
              </a:gs>
              <a:gs pos="100000">
                <a:schemeClr val="accent2">
                  <a:shade val="93000"/>
                  <a:satMod val="110000"/>
                  <a:lumMod val="99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a:solidFill>
                  <a:srgbClr val="000000"/>
                </a:solidFill>
              </a:rPr>
              <a:t>To learn about the practical application of multivariate time series analysis.</a:t>
            </a:r>
          </a:p>
        </p:txBody>
      </p:sp>
      <p:sp>
        <p:nvSpPr>
          <p:cNvPr id="7" name="Rectangle 6">
            <a:extLst>
              <a:ext uri="{FF2B5EF4-FFF2-40B4-BE49-F238E27FC236}">
                <a16:creationId xmlns:a16="http://schemas.microsoft.com/office/drawing/2014/main" id="{818F1D05-CB55-8BD0-70D7-5E48960D34AD}"/>
              </a:ext>
            </a:extLst>
          </p:cNvPr>
          <p:cNvSpPr/>
          <p:nvPr/>
        </p:nvSpPr>
        <p:spPr>
          <a:xfrm>
            <a:off x="2629382" y="408973"/>
            <a:ext cx="6863788" cy="1118886"/>
          </a:xfrm>
          <a:prstGeom prst="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34BF25E7-06B0-B560-CC83-7F065E46121C}"/>
              </a:ext>
            </a:extLst>
          </p:cNvPr>
          <p:cNvSpPr txBox="1"/>
          <p:nvPr/>
        </p:nvSpPr>
        <p:spPr>
          <a:xfrm>
            <a:off x="4315927" y="552917"/>
            <a:ext cx="4631304" cy="830997"/>
          </a:xfrm>
          <a:prstGeom prst="rect">
            <a:avLst/>
          </a:prstGeom>
          <a:noFill/>
        </p:spPr>
        <p:txBody>
          <a:bodyPr wrap="square" rtlCol="0">
            <a:spAutoFit/>
          </a:bodyPr>
          <a:lstStyle/>
          <a:p>
            <a:r>
              <a:rPr lang="en-IN" sz="4800" dirty="0"/>
              <a:t>OBJECTIVE</a:t>
            </a:r>
          </a:p>
        </p:txBody>
      </p:sp>
      <p:pic>
        <p:nvPicPr>
          <p:cNvPr id="10" name="Graphic 9" descr="Research with solid fill">
            <a:extLst>
              <a:ext uri="{FF2B5EF4-FFF2-40B4-BE49-F238E27FC236}">
                <a16:creationId xmlns:a16="http://schemas.microsoft.com/office/drawing/2014/main" id="{A125A67E-EC95-49B7-081D-0641F63871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2831" y="555811"/>
            <a:ext cx="914400" cy="914400"/>
          </a:xfrm>
          <a:prstGeom prst="rect">
            <a:avLst/>
          </a:prstGeom>
        </p:spPr>
      </p:pic>
    </p:spTree>
    <p:extLst>
      <p:ext uri="{BB962C8B-B14F-4D97-AF65-F5344CB8AC3E}">
        <p14:creationId xmlns:p14="http://schemas.microsoft.com/office/powerpoint/2010/main" val="3421511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lumMod val="95000"/>
              </a:schemeClr>
            </a:gs>
          </a:gsLst>
          <a:lin ang="5400000" scaled="1"/>
          <a:tileRect/>
        </a:gradFill>
        <a:effectLst/>
      </p:bgPr>
    </p:bg>
    <p:spTree>
      <p:nvGrpSpPr>
        <p:cNvPr id="1" name=""/>
        <p:cNvGrpSpPr/>
        <p:nvPr/>
      </p:nvGrpSpPr>
      <p:grpSpPr>
        <a:xfrm>
          <a:off x="0" y="0"/>
          <a:ext cx="0" cy="0"/>
          <a:chOff x="0" y="0"/>
          <a:chExt cx="0" cy="0"/>
        </a:xfrm>
      </p:grpSpPr>
      <p:pic>
        <p:nvPicPr>
          <p:cNvPr id="7" name="Graphic 6" descr="Daily calendar with solid fill">
            <a:extLst>
              <a:ext uri="{FF2B5EF4-FFF2-40B4-BE49-F238E27FC236}">
                <a16:creationId xmlns:a16="http://schemas.microsoft.com/office/drawing/2014/main" id="{64DBC59E-5A35-33BF-B061-5521E7A039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9930" y="2308715"/>
            <a:ext cx="2551444" cy="2551444"/>
          </a:xfrm>
          <a:prstGeom prst="rect">
            <a:avLst/>
          </a:prstGeom>
        </p:spPr>
      </p:pic>
      <p:sp>
        <p:nvSpPr>
          <p:cNvPr id="8" name="Rectangle 7">
            <a:extLst>
              <a:ext uri="{FF2B5EF4-FFF2-40B4-BE49-F238E27FC236}">
                <a16:creationId xmlns:a16="http://schemas.microsoft.com/office/drawing/2014/main" id="{955A3C10-6097-6BB9-C591-9E93F0B453BA}"/>
              </a:ext>
            </a:extLst>
          </p:cNvPr>
          <p:cNvSpPr/>
          <p:nvPr/>
        </p:nvSpPr>
        <p:spPr>
          <a:xfrm>
            <a:off x="2096947" y="1678329"/>
            <a:ext cx="7998106" cy="4004841"/>
          </a:xfrm>
          <a:prstGeom prst="rect">
            <a:avLst/>
          </a:prstGeom>
          <a:solidFill>
            <a:srgbClr val="000000">
              <a:alpha val="0"/>
            </a:srgb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F8346CC6-72D2-52C7-1E14-018BFD878024}"/>
              </a:ext>
            </a:extLst>
          </p:cNvPr>
          <p:cNvSpPr txBox="1"/>
          <p:nvPr/>
        </p:nvSpPr>
        <p:spPr>
          <a:xfrm>
            <a:off x="2280213" y="1997837"/>
            <a:ext cx="6250329" cy="2862322"/>
          </a:xfrm>
          <a:prstGeom prst="rect">
            <a:avLst/>
          </a:prstGeom>
          <a:noFill/>
        </p:spPr>
        <p:txBody>
          <a:bodyPr wrap="square" rtlCol="0">
            <a:spAutoFit/>
          </a:bodyPr>
          <a:lstStyle/>
          <a:p>
            <a:r>
              <a:rPr lang="en-IN" sz="6000" dirty="0"/>
              <a:t>DATA SOURCE AND COLLECTION</a:t>
            </a:r>
          </a:p>
        </p:txBody>
      </p:sp>
    </p:spTree>
    <p:extLst>
      <p:ext uri="{BB962C8B-B14F-4D97-AF65-F5344CB8AC3E}">
        <p14:creationId xmlns:p14="http://schemas.microsoft.com/office/powerpoint/2010/main" val="1957084293"/>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tx1"/>
            </a:gs>
          </a:gsLst>
          <a:lin ang="5400000" scaled="1"/>
          <a:tileRect/>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836255-9340-7280-D90E-CC509F1C1D40}"/>
              </a:ext>
            </a:extLst>
          </p:cNvPr>
          <p:cNvSpPr>
            <a:spLocks noGrp="1"/>
          </p:cNvSpPr>
          <p:nvPr>
            <p:ph type="subTitle" idx="1"/>
          </p:nvPr>
        </p:nvSpPr>
        <p:spPr>
          <a:xfrm>
            <a:off x="1524000" y="1928192"/>
            <a:ext cx="9144000" cy="4383156"/>
          </a:xfrm>
        </p:spPr>
        <p:txBody>
          <a:bodyPr/>
          <a:lstStyle/>
          <a:p>
            <a:r>
              <a:rPr lang="en-IN" dirty="0"/>
              <a:t>,mm</a:t>
            </a:r>
          </a:p>
          <a:p>
            <a:endParaRPr lang="en-IN" dirty="0"/>
          </a:p>
          <a:p>
            <a:endParaRPr lang="en-IN" dirty="0"/>
          </a:p>
          <a:p>
            <a:endParaRPr lang="en-IN" dirty="0"/>
          </a:p>
          <a:p>
            <a:endParaRPr lang="en-IN" dirty="0"/>
          </a:p>
          <a:p>
            <a:endParaRPr lang="en-IN" dirty="0"/>
          </a:p>
          <a:p>
            <a:pPr algn="l"/>
            <a:endParaRPr lang="en-IN" b="1" u="sng" dirty="0">
              <a:solidFill>
                <a:schemeClr val="bg1"/>
              </a:solidFill>
            </a:endParaRPr>
          </a:p>
          <a:p>
            <a:pPr algn="l"/>
            <a:r>
              <a:rPr lang="en-IN" b="1" u="sng" dirty="0">
                <a:solidFill>
                  <a:schemeClr val="bg1"/>
                </a:solidFill>
              </a:rPr>
              <a:t>STATISTICAL TOOLS:-</a:t>
            </a:r>
          </a:p>
          <a:p>
            <a:pPr algn="l"/>
            <a:r>
              <a:rPr lang="en-IN" sz="1800" b="1" dirty="0">
                <a:solidFill>
                  <a:srgbClr val="000000"/>
                </a:solidFill>
                <a:effectLst/>
                <a:latin typeface="Calibri" panose="020F0502020204030204" pitchFamily="34" charset="0"/>
                <a:ea typeface="Times New Roman" panose="02020603050405020304" pitchFamily="18" charset="0"/>
              </a:rPr>
              <a:t> 1.Time Series Analysis</a:t>
            </a:r>
          </a:p>
          <a:p>
            <a:pPr algn="l"/>
            <a:r>
              <a:rPr lang="en-IN" sz="1800" b="1" dirty="0">
                <a:solidFill>
                  <a:srgbClr val="000000"/>
                </a:solidFill>
                <a:effectLst/>
                <a:latin typeface="Calibri" panose="020F0502020204030204" pitchFamily="34" charset="0"/>
                <a:ea typeface="Times New Roman" panose="02020603050405020304" pitchFamily="18" charset="0"/>
              </a:rPr>
              <a:t>2.Econometrics</a:t>
            </a:r>
            <a:endParaRPr lang="en-IN" sz="1800" dirty="0">
              <a:effectLst/>
              <a:latin typeface="Times New Roman" panose="02020603050405020304" pitchFamily="18" charset="0"/>
              <a:ea typeface="Times New Roman" panose="02020603050405020304" pitchFamily="18" charset="0"/>
            </a:endParaRPr>
          </a:p>
          <a:p>
            <a:pPr algn="l"/>
            <a:endParaRPr lang="en-IN" sz="1800" dirty="0">
              <a:effectLst/>
              <a:latin typeface="Times New Roman" panose="02020603050405020304" pitchFamily="18" charset="0"/>
              <a:ea typeface="Times New Roman" panose="02020603050405020304" pitchFamily="18" charset="0"/>
            </a:endParaRPr>
          </a:p>
          <a:p>
            <a:pPr algn="l"/>
            <a:endParaRPr lang="en-IN" dirty="0"/>
          </a:p>
        </p:txBody>
      </p:sp>
      <p:graphicFrame>
        <p:nvGraphicFramePr>
          <p:cNvPr id="4" name="Table 3">
            <a:extLst>
              <a:ext uri="{FF2B5EF4-FFF2-40B4-BE49-F238E27FC236}">
                <a16:creationId xmlns:a16="http://schemas.microsoft.com/office/drawing/2014/main" id="{993F2F59-CD03-EA13-0A7C-3E89C8A905E1}"/>
              </a:ext>
            </a:extLst>
          </p:cNvPr>
          <p:cNvGraphicFramePr>
            <a:graphicFrameLocks noGrp="1"/>
          </p:cNvGraphicFramePr>
          <p:nvPr>
            <p:extLst>
              <p:ext uri="{D42A27DB-BD31-4B8C-83A1-F6EECF244321}">
                <p14:modId xmlns:p14="http://schemas.microsoft.com/office/powerpoint/2010/main" val="256577612"/>
              </p:ext>
            </p:extLst>
          </p:nvPr>
        </p:nvGraphicFramePr>
        <p:xfrm>
          <a:off x="1524000" y="1928192"/>
          <a:ext cx="9144000" cy="2604051"/>
        </p:xfrm>
        <a:graphic>
          <a:graphicData uri="http://schemas.openxmlformats.org/drawingml/2006/table">
            <a:tbl>
              <a:tblPr>
                <a:tableStyleId>{5C22544A-7EE6-4342-B048-85BDC9FD1C3A}</a:tableStyleId>
              </a:tblPr>
              <a:tblGrid>
                <a:gridCol w="9144000">
                  <a:extLst>
                    <a:ext uri="{9D8B030D-6E8A-4147-A177-3AD203B41FA5}">
                      <a16:colId xmlns:a16="http://schemas.microsoft.com/office/drawing/2014/main" val="3026976794"/>
                    </a:ext>
                  </a:extLst>
                </a:gridCol>
              </a:tblGrid>
              <a:tr h="2604051">
                <a:tc>
                  <a:txBody>
                    <a:bodyPr/>
                    <a:lstStyle/>
                    <a:p>
                      <a:pPr marL="180340">
                        <a:lnSpc>
                          <a:spcPct val="107000"/>
                        </a:lnSpc>
                      </a:pPr>
                      <a:r>
                        <a:rPr lang="en-IN" sz="1800" dirty="0">
                          <a:effectLst/>
                        </a:rPr>
                        <a:t>We have collected secondary data from the official site of world bank.</a:t>
                      </a:r>
                    </a:p>
                    <a:p>
                      <a:pPr marL="180340">
                        <a:lnSpc>
                          <a:spcPct val="107000"/>
                        </a:lnSpc>
                      </a:pPr>
                      <a:r>
                        <a:rPr lang="en-IN" sz="1800" dirty="0">
                          <a:effectLst/>
                        </a:rPr>
                        <a:t>We got the data of three variables from the year 1960 to 2021.</a:t>
                      </a:r>
                    </a:p>
                    <a:p>
                      <a:pPr marL="180340">
                        <a:lnSpc>
                          <a:spcPct val="107000"/>
                        </a:lnSpc>
                      </a:pPr>
                      <a:r>
                        <a:rPr lang="en-IN" sz="1800" dirty="0">
                          <a:effectLst/>
                        </a:rPr>
                        <a:t>1.GDP at constant LCU (Dependent Variable)</a:t>
                      </a:r>
                    </a:p>
                    <a:p>
                      <a:pPr marL="180340">
                        <a:lnSpc>
                          <a:spcPct val="107000"/>
                        </a:lnSpc>
                      </a:pPr>
                      <a:r>
                        <a:rPr lang="en-IN" sz="1800" dirty="0">
                          <a:effectLst/>
                        </a:rPr>
                        <a:t>2.Consumption at constant LCU(Independent variable)</a:t>
                      </a:r>
                    </a:p>
                    <a:p>
                      <a:pPr marL="180340">
                        <a:lnSpc>
                          <a:spcPct val="107000"/>
                        </a:lnSpc>
                      </a:pPr>
                      <a:r>
                        <a:rPr lang="en-IN" sz="1800" dirty="0">
                          <a:effectLst/>
                        </a:rPr>
                        <a:t>3.Gross Capital formation at constant LCU (Independent variable)</a:t>
                      </a:r>
                    </a:p>
                    <a:p>
                      <a:pPr marL="180340">
                        <a:lnSpc>
                          <a:spcPct val="107000"/>
                        </a:lnSpc>
                      </a:pPr>
                      <a:r>
                        <a:rPr lang="en-IN" sz="1800" dirty="0">
                          <a:effectLst/>
                        </a:rPr>
                        <a:t>(Here LCU means Local Currency Unit)</a:t>
                      </a:r>
                    </a:p>
                    <a:p>
                      <a:pPr marL="180340">
                        <a:lnSpc>
                          <a:spcPct val="107000"/>
                        </a:lnSpc>
                      </a:pPr>
                      <a:r>
                        <a:rPr lang="en-IN" sz="1800" dirty="0">
                          <a:effectLst/>
                        </a:rPr>
                        <a:t>We have dropped the data of the pandemic years to be specific, 2020 and 2021 as it could have given us erroneous results</a:t>
                      </a:r>
                      <a:r>
                        <a:rPr lang="en-IN" sz="1350" dirty="0">
                          <a:effectLst/>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88773706"/>
                  </a:ext>
                </a:extLst>
              </a:tr>
            </a:tbl>
          </a:graphicData>
        </a:graphic>
      </p:graphicFrame>
      <p:pic>
        <p:nvPicPr>
          <p:cNvPr id="9" name="Graphic 8" descr="Daily calendar with solid fill">
            <a:extLst>
              <a:ext uri="{FF2B5EF4-FFF2-40B4-BE49-F238E27FC236}">
                <a16:creationId xmlns:a16="http://schemas.microsoft.com/office/drawing/2014/main" id="{81C464AD-B919-8604-6D44-2E7606F7D0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78006" y="0"/>
            <a:ext cx="1340152" cy="1340152"/>
          </a:xfrm>
          <a:prstGeom prst="rect">
            <a:avLst/>
          </a:prstGeom>
        </p:spPr>
      </p:pic>
      <p:sp>
        <p:nvSpPr>
          <p:cNvPr id="12" name="Rectangle 11">
            <a:extLst>
              <a:ext uri="{FF2B5EF4-FFF2-40B4-BE49-F238E27FC236}">
                <a16:creationId xmlns:a16="http://schemas.microsoft.com/office/drawing/2014/main" id="{48C21A08-6B57-AEC7-A61A-7C2A8E65A2A4}"/>
              </a:ext>
            </a:extLst>
          </p:cNvPr>
          <p:cNvSpPr/>
          <p:nvPr/>
        </p:nvSpPr>
        <p:spPr>
          <a:xfrm>
            <a:off x="1336876" y="182684"/>
            <a:ext cx="9331124" cy="1157468"/>
          </a:xfrm>
          <a:prstGeom prst="rect">
            <a:avLst/>
          </a:prstGeom>
          <a:solidFill>
            <a:schemeClr val="accent1">
              <a:alpha val="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99BC6B7C-1F26-FAF6-85F5-B73D2B5B3F45}"/>
              </a:ext>
            </a:extLst>
          </p:cNvPr>
          <p:cNvSpPr txBox="1"/>
          <p:nvPr/>
        </p:nvSpPr>
        <p:spPr>
          <a:xfrm>
            <a:off x="1690241" y="376697"/>
            <a:ext cx="9271321" cy="769441"/>
          </a:xfrm>
          <a:prstGeom prst="rect">
            <a:avLst/>
          </a:prstGeom>
          <a:solidFill>
            <a:schemeClr val="accent1">
              <a:alpha val="0"/>
            </a:schemeClr>
          </a:solidFill>
        </p:spPr>
        <p:txBody>
          <a:bodyPr wrap="square" rtlCol="0">
            <a:spAutoFit/>
          </a:bodyPr>
          <a:lstStyle/>
          <a:p>
            <a:r>
              <a:rPr lang="en-IN" sz="4400" dirty="0">
                <a:solidFill>
                  <a:schemeClr val="bg1"/>
                </a:solidFill>
              </a:rPr>
              <a:t>DATA SOURCE AND COLLECTION</a:t>
            </a:r>
          </a:p>
        </p:txBody>
      </p:sp>
    </p:spTree>
    <p:extLst>
      <p:ext uri="{BB962C8B-B14F-4D97-AF65-F5344CB8AC3E}">
        <p14:creationId xmlns:p14="http://schemas.microsoft.com/office/powerpoint/2010/main" val="2181949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chemeClr val="accent2">
                <a:lumMod val="60000"/>
                <a:lumOff val="40000"/>
              </a:schemeClr>
            </a:gs>
            <a:gs pos="9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32FB4E9-A953-9295-12C1-D0E1D46BFC4B}"/>
              </a:ext>
            </a:extLst>
          </p:cNvPr>
          <p:cNvSpPr/>
          <p:nvPr/>
        </p:nvSpPr>
        <p:spPr>
          <a:xfrm>
            <a:off x="1886673" y="1469985"/>
            <a:ext cx="7199454" cy="3646025"/>
          </a:xfrm>
          <a:prstGeom prst="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E4C5F4A-38D9-FB62-884A-3D377E354825}"/>
              </a:ext>
            </a:extLst>
          </p:cNvPr>
          <p:cNvSpPr txBox="1"/>
          <p:nvPr/>
        </p:nvSpPr>
        <p:spPr>
          <a:xfrm>
            <a:off x="2129742" y="1805650"/>
            <a:ext cx="5382228" cy="2862322"/>
          </a:xfrm>
          <a:prstGeom prst="rect">
            <a:avLst/>
          </a:prstGeom>
          <a:noFill/>
        </p:spPr>
        <p:txBody>
          <a:bodyPr wrap="square" rtlCol="0">
            <a:spAutoFit/>
          </a:bodyPr>
          <a:lstStyle/>
          <a:p>
            <a:r>
              <a:rPr lang="en-IN" sz="6000" dirty="0"/>
              <a:t>EXPLORATORY DATA ANALYSIS</a:t>
            </a:r>
          </a:p>
        </p:txBody>
      </p:sp>
      <p:pic>
        <p:nvPicPr>
          <p:cNvPr id="13" name="Graphic 12" descr="Bar graph with upward trend with solid fill">
            <a:extLst>
              <a:ext uri="{FF2B5EF4-FFF2-40B4-BE49-F238E27FC236}">
                <a16:creationId xmlns:a16="http://schemas.microsoft.com/office/drawing/2014/main" id="{34A28942-58AC-E931-592D-A265FCE81F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8589" y="2661213"/>
            <a:ext cx="1682667" cy="1682667"/>
          </a:xfrm>
          <a:prstGeom prst="rect">
            <a:avLst/>
          </a:prstGeom>
        </p:spPr>
      </p:pic>
    </p:spTree>
    <p:extLst>
      <p:ext uri="{BB962C8B-B14F-4D97-AF65-F5344CB8AC3E}">
        <p14:creationId xmlns:p14="http://schemas.microsoft.com/office/powerpoint/2010/main" val="1834024229"/>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958</TotalTime>
  <Words>927</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Rounded MT Bold</vt:lpstr>
      <vt:lpstr>Calibri</vt:lpstr>
      <vt:lpstr>Copperplate Gothic Bold</vt:lpstr>
      <vt:lpstr>Gill Sans MT</vt:lpstr>
      <vt:lpstr>Helvetica</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Vaishnvi Ingle</dc:creator>
  <cp:lastModifiedBy>Akshay Deshmukh</cp:lastModifiedBy>
  <cp:revision>13</cp:revision>
  <dcterms:created xsi:type="dcterms:W3CDTF">2022-11-29T15:42:14Z</dcterms:created>
  <dcterms:modified xsi:type="dcterms:W3CDTF">2022-11-30T12:35:02Z</dcterms:modified>
</cp:coreProperties>
</file>