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21" r:id="rId5"/>
    <p:sldId id="322" r:id="rId6"/>
    <p:sldId id="311" r:id="rId7"/>
    <p:sldId id="323" r:id="rId8"/>
    <p:sldId id="313" r:id="rId9"/>
    <p:sldId id="309" r:id="rId10"/>
    <p:sldId id="312" r:id="rId11"/>
    <p:sldId id="318" r:id="rId12"/>
    <p:sldId id="314" r:id="rId13"/>
    <p:sldId id="319" r:id="rId14"/>
    <p:sldId id="315" r:id="rId15"/>
    <p:sldId id="325" r:id="rId16"/>
    <p:sldId id="320" r:id="rId17"/>
    <p:sldId id="316" r:id="rId18"/>
    <p:sldId id="308"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 id="{E426E3C3-5DF5-4358-9224-7D4A1784F0E6}">
          <p14:sldIdLst>
            <p14:sldId id="256"/>
          </p14:sldIdLst>
        </p14:section>
        <p14:section name="Introduction" id="{589C43EB-AAF9-4168-959E-2B08A35DB91B}">
          <p14:sldIdLst>
            <p14:sldId id="321"/>
          </p14:sldIdLst>
        </p14:section>
        <p14:section name="intro" id="{6E8807AA-CAD4-4DD4-96A5-D15E776CF011}">
          <p14:sldIdLst>
            <p14:sldId id="322"/>
            <p14:sldId id="311"/>
          </p14:sldIdLst>
        </p14:section>
        <p14:section name="objective" id="{7DAA1195-CDDF-459E-A64F-1C4152943F64}">
          <p14:sldIdLst>
            <p14:sldId id="323"/>
            <p14:sldId id="313"/>
          </p14:sldIdLst>
        </p14:section>
        <p14:section name="data" id="{AB6C8102-069D-4601-A8D3-81F3B45C074E}">
          <p14:sldIdLst>
            <p14:sldId id="309"/>
            <p14:sldId id="312"/>
          </p14:sldIdLst>
        </p14:section>
        <p14:section name="eda" id="{2B9DD21E-94F0-45FA-8EFA-DED59604B02E}">
          <p14:sldIdLst>
            <p14:sldId id="318"/>
            <p14:sldId id="314"/>
          </p14:sldIdLst>
        </p14:section>
        <p14:section name="statistics" id="{00BC3F13-B65E-42AF-AEC4-CA5C671646B7}">
          <p14:sldIdLst>
            <p14:sldId id="319"/>
            <p14:sldId id="315"/>
            <p14:sldId id="325"/>
          </p14:sldIdLst>
        </p14:section>
        <p14:section name="Limitations" id="{4D902E06-E425-4E32-B854-F7D3F86DA94B}">
          <p14:sldIdLst>
            <p14:sldId id="320"/>
            <p14:sldId id="316"/>
            <p14:sldId id="308"/>
          </p14:sldIdLst>
        </p14:section>
      </p14:sectionLst>
    </p:ex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85" d="100"/>
          <a:sy n="85" d="100"/>
        </p:scale>
        <p:origin x="854"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41.sv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png"/><Relationship Id="rId18" Type="http://schemas.openxmlformats.org/officeDocument/2006/relationships/slide" Target="slide14.xml"/><Relationship Id="rId3" Type="http://schemas.openxmlformats.org/officeDocument/2006/relationships/slide" Target="slide3.xml"/><Relationship Id="rId21" Type="http://schemas.openxmlformats.org/officeDocument/2006/relationships/image" Target="../media/image15.svg"/><Relationship Id="rId7" Type="http://schemas.openxmlformats.org/officeDocument/2006/relationships/image" Target="../media/image8.png"/><Relationship Id="rId12" Type="http://schemas.openxmlformats.org/officeDocument/2006/relationships/slide" Target="slide9.xml"/><Relationship Id="rId17" Type="http://schemas.openxmlformats.org/officeDocument/2006/relationships/image" Target="../media/image13.png"/><Relationship Id="rId2" Type="http://schemas.openxmlformats.org/officeDocument/2006/relationships/image" Target="../media/image7.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slide" Target="slide11.xml"/><Relationship Id="rId23" Type="http://schemas.openxmlformats.org/officeDocument/2006/relationships/image" Target="../media/image17.svg"/><Relationship Id="rId10" Type="http://schemas.openxmlformats.org/officeDocument/2006/relationships/image" Target="../media/image10.png"/><Relationship Id="rId19" Type="http://schemas.openxmlformats.org/officeDocument/2006/relationships/image" Target="../media/image130.png"/><Relationship Id="rId4" Type="http://schemas.openxmlformats.org/officeDocument/2006/relationships/image" Target="../media/image7.png"/><Relationship Id="rId9" Type="http://schemas.openxmlformats.org/officeDocument/2006/relationships/slide" Target="slide7.xml"/><Relationship Id="rId14" Type="http://schemas.openxmlformats.org/officeDocument/2006/relationships/image" Target="../media/image12.png"/><Relationship Id="rId22"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sv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7887340" y="2910210"/>
            <a:ext cx="3962537" cy="1384995"/>
          </a:xfrm>
          <a:prstGeom prst="rect">
            <a:avLst/>
          </a:prstGeom>
          <a:noFill/>
        </p:spPr>
        <p:txBody>
          <a:bodyPr wrap="square" rtlCol="0">
            <a:spAutoFit/>
          </a:bodyPr>
          <a:lstStyle/>
          <a:p>
            <a:r>
              <a:rPr lang="en-US" altLang="ko-KR" sz="2800" dirty="0">
                <a:solidFill>
                  <a:schemeClr val="bg1"/>
                </a:solidFill>
                <a:cs typeface="Arial" pitchFamily="34" charset="0"/>
              </a:rPr>
              <a:t>Weighing the importance of work life and personal life.</a:t>
            </a:r>
            <a:endParaRPr lang="ko-KR" altLang="en-US" sz="2800" dirty="0">
              <a:solidFill>
                <a:schemeClr val="bg1"/>
              </a:solidFill>
              <a:cs typeface="Arial" pitchFamily="34" charset="0"/>
            </a:endParaRPr>
          </a:p>
        </p:txBody>
      </p:sp>
      <p:pic>
        <p:nvPicPr>
          <p:cNvPr id="5" name="Picture 4">
            <a:extLst>
              <a:ext uri="{FF2B5EF4-FFF2-40B4-BE49-F238E27FC236}">
                <a16:creationId xmlns:a16="http://schemas.microsoft.com/office/drawing/2014/main" id="{4058A91F-39D5-AB21-A6B5-E680C33A2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7" y="963106"/>
            <a:ext cx="7397682" cy="4931788"/>
          </a:xfrm>
          <a:prstGeom prst="rect">
            <a:avLst/>
          </a:prstGeom>
          <a:ln>
            <a:noFill/>
          </a:ln>
          <a:effectLst>
            <a:softEdge rad="112500"/>
          </a:effectLst>
        </p:spPr>
      </p:pic>
      <p:sp>
        <p:nvSpPr>
          <p:cNvPr id="2" name="Rectangle 1">
            <a:extLst>
              <a:ext uri="{FF2B5EF4-FFF2-40B4-BE49-F238E27FC236}">
                <a16:creationId xmlns:a16="http://schemas.microsoft.com/office/drawing/2014/main" id="{3E871DCB-34B7-7F8C-C580-C783C8FAAE9E}"/>
              </a:ext>
            </a:extLst>
          </p:cNvPr>
          <p:cNvSpPr/>
          <p:nvPr/>
        </p:nvSpPr>
        <p:spPr>
          <a:xfrm>
            <a:off x="7766815" y="1155884"/>
            <a:ext cx="4173258" cy="1754326"/>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Work – Life </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Balance</a:t>
            </a:r>
          </a:p>
        </p:txBody>
      </p:sp>
      <p:sp>
        <p:nvSpPr>
          <p:cNvPr id="3" name="TextBox 2">
            <a:extLst>
              <a:ext uri="{FF2B5EF4-FFF2-40B4-BE49-F238E27FC236}">
                <a16:creationId xmlns:a16="http://schemas.microsoft.com/office/drawing/2014/main" id="{3AA36253-8BCB-B5A2-C81C-F36DD1286080}"/>
              </a:ext>
            </a:extLst>
          </p:cNvPr>
          <p:cNvSpPr txBox="1"/>
          <p:nvPr/>
        </p:nvSpPr>
        <p:spPr>
          <a:xfrm>
            <a:off x="222510" y="963106"/>
            <a:ext cx="7544305" cy="4931788"/>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B6754B1-4D9C-30C6-82BC-15A753F6573E}"/>
              </a:ext>
            </a:extLst>
          </p:cNvPr>
          <p:cNvPicPr>
            <a:picLocks noChangeAspect="1"/>
          </p:cNvPicPr>
          <p:nvPr/>
        </p:nvPicPr>
        <p:blipFill rotWithShape="1">
          <a:blip r:embed="rId2"/>
          <a:srcRect t="19646" r="10067" b="31915"/>
          <a:stretch/>
        </p:blipFill>
        <p:spPr>
          <a:xfrm>
            <a:off x="-19711" y="124394"/>
            <a:ext cx="6701741" cy="1187602"/>
          </a:xfrm>
          <a:prstGeom prst="rect">
            <a:avLst/>
          </a:prstGeom>
        </p:spPr>
      </p:pic>
      <p:pic>
        <p:nvPicPr>
          <p:cNvPr id="9" name="Picture 8">
            <a:extLst>
              <a:ext uri="{FF2B5EF4-FFF2-40B4-BE49-F238E27FC236}">
                <a16:creationId xmlns:a16="http://schemas.microsoft.com/office/drawing/2014/main" id="{FA8C48CB-F350-CED0-F553-7BF1A32DC89A}"/>
              </a:ext>
            </a:extLst>
          </p:cNvPr>
          <p:cNvPicPr>
            <a:picLocks noChangeAspect="1"/>
          </p:cNvPicPr>
          <p:nvPr/>
        </p:nvPicPr>
        <p:blipFill>
          <a:blip r:embed="rId3"/>
          <a:stretch>
            <a:fillRect/>
          </a:stretch>
        </p:blipFill>
        <p:spPr>
          <a:xfrm>
            <a:off x="2116568" y="1256814"/>
            <a:ext cx="4046571" cy="2903472"/>
          </a:xfrm>
          <a:prstGeom prst="rect">
            <a:avLst/>
          </a:prstGeom>
        </p:spPr>
      </p:pic>
      <p:pic>
        <p:nvPicPr>
          <p:cNvPr id="12" name="Picture 11">
            <a:extLst>
              <a:ext uri="{FF2B5EF4-FFF2-40B4-BE49-F238E27FC236}">
                <a16:creationId xmlns:a16="http://schemas.microsoft.com/office/drawing/2014/main" id="{D0B62140-4BEF-A473-31AD-43C1679CC496}"/>
              </a:ext>
            </a:extLst>
          </p:cNvPr>
          <p:cNvPicPr>
            <a:picLocks noChangeAspect="1"/>
          </p:cNvPicPr>
          <p:nvPr/>
        </p:nvPicPr>
        <p:blipFill>
          <a:blip r:embed="rId4"/>
          <a:stretch>
            <a:fillRect/>
          </a:stretch>
        </p:blipFill>
        <p:spPr>
          <a:xfrm>
            <a:off x="2276412" y="4266975"/>
            <a:ext cx="2636748" cy="2591025"/>
          </a:xfrm>
          <a:prstGeom prst="rect">
            <a:avLst/>
          </a:prstGeom>
        </p:spPr>
      </p:pic>
      <p:pic>
        <p:nvPicPr>
          <p:cNvPr id="15" name="Picture 14">
            <a:extLst>
              <a:ext uri="{FF2B5EF4-FFF2-40B4-BE49-F238E27FC236}">
                <a16:creationId xmlns:a16="http://schemas.microsoft.com/office/drawing/2014/main" id="{AB01BB17-4994-8917-2250-5FC39373CBB7}"/>
              </a:ext>
            </a:extLst>
          </p:cNvPr>
          <p:cNvPicPr>
            <a:picLocks noChangeAspect="1"/>
          </p:cNvPicPr>
          <p:nvPr/>
        </p:nvPicPr>
        <p:blipFill>
          <a:blip r:embed="rId5"/>
          <a:stretch>
            <a:fillRect/>
          </a:stretch>
        </p:blipFill>
        <p:spPr>
          <a:xfrm>
            <a:off x="7488223" y="4160286"/>
            <a:ext cx="2545301" cy="2697714"/>
          </a:xfrm>
          <a:prstGeom prst="rect">
            <a:avLst/>
          </a:prstGeom>
        </p:spPr>
      </p:pic>
      <p:sp>
        <p:nvSpPr>
          <p:cNvPr id="18" name="TextBox 17">
            <a:extLst>
              <a:ext uri="{FF2B5EF4-FFF2-40B4-BE49-F238E27FC236}">
                <a16:creationId xmlns:a16="http://schemas.microsoft.com/office/drawing/2014/main" id="{A2C50D30-3839-79F8-57BE-3D90EA133B35}"/>
              </a:ext>
            </a:extLst>
          </p:cNvPr>
          <p:cNvSpPr txBox="1"/>
          <p:nvPr/>
        </p:nvSpPr>
        <p:spPr>
          <a:xfrm>
            <a:off x="3331160" y="5938264"/>
            <a:ext cx="2251994" cy="369332"/>
          </a:xfrm>
          <a:prstGeom prst="rect">
            <a:avLst/>
          </a:prstGeom>
          <a:noFill/>
        </p:spPr>
        <p:txBody>
          <a:bodyPr wrap="square" rtlCol="0">
            <a:spAutoFit/>
          </a:bodyPr>
          <a:lstStyle/>
          <a:p>
            <a:r>
              <a:rPr lang="en-IN" dirty="0"/>
              <a:t>Male – 35.3%</a:t>
            </a:r>
          </a:p>
        </p:txBody>
      </p:sp>
      <p:sp>
        <p:nvSpPr>
          <p:cNvPr id="19" name="TextBox 18">
            <a:extLst>
              <a:ext uri="{FF2B5EF4-FFF2-40B4-BE49-F238E27FC236}">
                <a16:creationId xmlns:a16="http://schemas.microsoft.com/office/drawing/2014/main" id="{D8F7BED8-ECE6-F3B2-AA83-912C8C06F193}"/>
              </a:ext>
            </a:extLst>
          </p:cNvPr>
          <p:cNvSpPr txBox="1"/>
          <p:nvPr/>
        </p:nvSpPr>
        <p:spPr>
          <a:xfrm>
            <a:off x="8083681" y="6014762"/>
            <a:ext cx="2251994" cy="369332"/>
          </a:xfrm>
          <a:prstGeom prst="rect">
            <a:avLst/>
          </a:prstGeom>
          <a:noFill/>
        </p:spPr>
        <p:txBody>
          <a:bodyPr wrap="square" rtlCol="0">
            <a:spAutoFit/>
          </a:bodyPr>
          <a:lstStyle/>
          <a:p>
            <a:r>
              <a:rPr lang="en-IN" dirty="0"/>
              <a:t>Married– 38.6%</a:t>
            </a:r>
          </a:p>
        </p:txBody>
      </p:sp>
      <p:sp>
        <p:nvSpPr>
          <p:cNvPr id="20" name="TextBox 19">
            <a:extLst>
              <a:ext uri="{FF2B5EF4-FFF2-40B4-BE49-F238E27FC236}">
                <a16:creationId xmlns:a16="http://schemas.microsoft.com/office/drawing/2014/main" id="{0D74FC55-F977-1752-CB61-6414B85733DC}"/>
              </a:ext>
            </a:extLst>
          </p:cNvPr>
          <p:cNvSpPr txBox="1"/>
          <p:nvPr/>
        </p:nvSpPr>
        <p:spPr>
          <a:xfrm>
            <a:off x="2596492" y="4981995"/>
            <a:ext cx="2251994" cy="369332"/>
          </a:xfrm>
          <a:prstGeom prst="rect">
            <a:avLst/>
          </a:prstGeom>
          <a:noFill/>
        </p:spPr>
        <p:txBody>
          <a:bodyPr wrap="square" rtlCol="0">
            <a:spAutoFit/>
          </a:bodyPr>
          <a:lstStyle/>
          <a:p>
            <a:r>
              <a:rPr lang="en-IN" dirty="0"/>
              <a:t>Female – 64.7%</a:t>
            </a:r>
          </a:p>
        </p:txBody>
      </p:sp>
      <p:sp>
        <p:nvSpPr>
          <p:cNvPr id="21" name="TextBox 20">
            <a:extLst>
              <a:ext uri="{FF2B5EF4-FFF2-40B4-BE49-F238E27FC236}">
                <a16:creationId xmlns:a16="http://schemas.microsoft.com/office/drawing/2014/main" id="{B9CAC5A9-B585-4F85-ACEC-3355EB2E2C20}"/>
              </a:ext>
            </a:extLst>
          </p:cNvPr>
          <p:cNvSpPr txBox="1"/>
          <p:nvPr/>
        </p:nvSpPr>
        <p:spPr>
          <a:xfrm>
            <a:off x="7663594" y="4882629"/>
            <a:ext cx="2251994" cy="369332"/>
          </a:xfrm>
          <a:prstGeom prst="rect">
            <a:avLst/>
          </a:prstGeom>
          <a:noFill/>
        </p:spPr>
        <p:txBody>
          <a:bodyPr wrap="square" rtlCol="0">
            <a:spAutoFit/>
          </a:bodyPr>
          <a:lstStyle/>
          <a:p>
            <a:r>
              <a:rPr lang="en-IN" dirty="0"/>
              <a:t>Unmarried – 61.4%</a:t>
            </a:r>
          </a:p>
        </p:txBody>
      </p:sp>
      <p:sp>
        <p:nvSpPr>
          <p:cNvPr id="23" name="TextBox 22">
            <a:extLst>
              <a:ext uri="{FF2B5EF4-FFF2-40B4-BE49-F238E27FC236}">
                <a16:creationId xmlns:a16="http://schemas.microsoft.com/office/drawing/2014/main" id="{536E836F-ACAF-D96C-2C84-0BF4C72C3854}"/>
              </a:ext>
            </a:extLst>
          </p:cNvPr>
          <p:cNvSpPr txBox="1"/>
          <p:nvPr/>
        </p:nvSpPr>
        <p:spPr>
          <a:xfrm>
            <a:off x="6322584" y="1950005"/>
            <a:ext cx="5994400" cy="1477328"/>
          </a:xfrm>
          <a:prstGeom prst="rect">
            <a:avLst/>
          </a:prstGeom>
          <a:noFill/>
        </p:spPr>
        <p:txBody>
          <a:bodyPr wrap="square" rtlCol="0">
            <a:spAutoFit/>
          </a:bodyPr>
          <a:lstStyle/>
          <a:p>
            <a:r>
              <a:rPr lang="en-IN" dirty="0"/>
              <a:t>Less than or equal to 20      - 3.27 %</a:t>
            </a:r>
          </a:p>
          <a:p>
            <a:r>
              <a:rPr lang="en-IN" dirty="0"/>
              <a:t>21 – 30            		 - 68.0 %</a:t>
            </a:r>
          </a:p>
          <a:p>
            <a:r>
              <a:rPr lang="en-IN" dirty="0"/>
              <a:t>31 – 40	         		 - 3.9   %</a:t>
            </a:r>
          </a:p>
          <a:p>
            <a:r>
              <a:rPr lang="en-IN" dirty="0"/>
              <a:t>41 – 50	         		 - 23.5 %</a:t>
            </a:r>
          </a:p>
          <a:p>
            <a:r>
              <a:rPr lang="en-IN" dirty="0"/>
              <a:t>More than 50   		 - 1.33 %</a:t>
            </a:r>
          </a:p>
        </p:txBody>
      </p:sp>
      <p:sp>
        <p:nvSpPr>
          <p:cNvPr id="24" name="TextBox 23">
            <a:extLst>
              <a:ext uri="{FF2B5EF4-FFF2-40B4-BE49-F238E27FC236}">
                <a16:creationId xmlns:a16="http://schemas.microsoft.com/office/drawing/2014/main" id="{BB1F2A21-9D93-FC72-18F9-D5E0CBF0ED24}"/>
              </a:ext>
            </a:extLst>
          </p:cNvPr>
          <p:cNvSpPr txBox="1"/>
          <p:nvPr/>
        </p:nvSpPr>
        <p:spPr>
          <a:xfrm>
            <a:off x="6187928" y="4468360"/>
            <a:ext cx="2251994" cy="954107"/>
          </a:xfrm>
          <a:prstGeom prst="rect">
            <a:avLst/>
          </a:prstGeom>
          <a:noFill/>
        </p:spPr>
        <p:txBody>
          <a:bodyPr wrap="square" rtlCol="0">
            <a:spAutoFit/>
          </a:bodyPr>
          <a:lstStyle/>
          <a:p>
            <a:r>
              <a:rPr lang="en-IN" sz="2800" dirty="0"/>
              <a:t>Marital Status</a:t>
            </a:r>
          </a:p>
        </p:txBody>
      </p:sp>
      <p:sp>
        <p:nvSpPr>
          <p:cNvPr id="25" name="TextBox 24">
            <a:extLst>
              <a:ext uri="{FF2B5EF4-FFF2-40B4-BE49-F238E27FC236}">
                <a16:creationId xmlns:a16="http://schemas.microsoft.com/office/drawing/2014/main" id="{1DD10A3E-8896-5B76-E8E9-BD9111874FCC}"/>
              </a:ext>
            </a:extLst>
          </p:cNvPr>
          <p:cNvSpPr txBox="1"/>
          <p:nvPr/>
        </p:nvSpPr>
        <p:spPr>
          <a:xfrm>
            <a:off x="994737" y="4608827"/>
            <a:ext cx="2251994" cy="523220"/>
          </a:xfrm>
          <a:prstGeom prst="rect">
            <a:avLst/>
          </a:prstGeom>
          <a:noFill/>
        </p:spPr>
        <p:txBody>
          <a:bodyPr wrap="square" rtlCol="0">
            <a:spAutoFit/>
          </a:bodyPr>
          <a:lstStyle/>
          <a:p>
            <a:r>
              <a:rPr lang="en-IN" sz="2800" dirty="0"/>
              <a:t>Gender</a:t>
            </a:r>
          </a:p>
        </p:txBody>
      </p:sp>
      <p:sp>
        <p:nvSpPr>
          <p:cNvPr id="26" name="TextBox 25">
            <a:extLst>
              <a:ext uri="{FF2B5EF4-FFF2-40B4-BE49-F238E27FC236}">
                <a16:creationId xmlns:a16="http://schemas.microsoft.com/office/drawing/2014/main" id="{AD7A81E9-4ADB-AA44-A2E0-AFD7EAF4951E}"/>
              </a:ext>
            </a:extLst>
          </p:cNvPr>
          <p:cNvSpPr txBox="1"/>
          <p:nvPr/>
        </p:nvSpPr>
        <p:spPr>
          <a:xfrm>
            <a:off x="344498" y="1506673"/>
            <a:ext cx="2251994" cy="523220"/>
          </a:xfrm>
          <a:prstGeom prst="rect">
            <a:avLst/>
          </a:prstGeom>
          <a:noFill/>
        </p:spPr>
        <p:txBody>
          <a:bodyPr wrap="square" rtlCol="0">
            <a:spAutoFit/>
          </a:bodyPr>
          <a:lstStyle/>
          <a:p>
            <a:r>
              <a:rPr lang="en-IN" sz="2800" dirty="0"/>
              <a:t>Age group</a:t>
            </a:r>
          </a:p>
        </p:txBody>
      </p:sp>
      <p:sp>
        <p:nvSpPr>
          <p:cNvPr id="30" name="Rectangle 29">
            <a:extLst>
              <a:ext uri="{FF2B5EF4-FFF2-40B4-BE49-F238E27FC236}">
                <a16:creationId xmlns:a16="http://schemas.microsoft.com/office/drawing/2014/main" id="{6A81299D-3092-9713-A66B-CDEEF6373192}"/>
              </a:ext>
            </a:extLst>
          </p:cNvPr>
          <p:cNvSpPr/>
          <p:nvPr/>
        </p:nvSpPr>
        <p:spPr>
          <a:xfrm>
            <a:off x="276332" y="93196"/>
            <a:ext cx="11220091" cy="1107996"/>
          </a:xfrm>
          <a:prstGeom prst="rect">
            <a:avLst/>
          </a:prstGeom>
          <a:noFill/>
        </p:spPr>
        <p:txBody>
          <a:bodyPr wrap="square" lIns="91440" tIns="45720" rIns="91440" bIns="45720">
            <a:spAutoFit/>
          </a:bodyPr>
          <a:lstStyle/>
          <a:p>
            <a:r>
              <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Exploratory Data Analysis</a:t>
            </a:r>
          </a:p>
        </p:txBody>
      </p:sp>
      <p:pic>
        <p:nvPicPr>
          <p:cNvPr id="31" name="Graphic 30" descr="Bar graph with upward trend with solid fill">
            <a:extLst>
              <a:ext uri="{FF2B5EF4-FFF2-40B4-BE49-F238E27FC236}">
                <a16:creationId xmlns:a16="http://schemas.microsoft.com/office/drawing/2014/main" id="{676A5D44-8AF2-2EF7-8659-562BF5153FA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31064" y="206291"/>
            <a:ext cx="922804" cy="922804"/>
          </a:xfrm>
          <a:prstGeom prst="rect">
            <a:avLst/>
          </a:prstGeom>
        </p:spPr>
      </p:pic>
      <p:sp>
        <p:nvSpPr>
          <p:cNvPr id="33" name="TextBox 32">
            <a:extLst>
              <a:ext uri="{FF2B5EF4-FFF2-40B4-BE49-F238E27FC236}">
                <a16:creationId xmlns:a16="http://schemas.microsoft.com/office/drawing/2014/main" id="{059F358A-5A32-ABD4-81DF-B0401C308A7A}"/>
              </a:ext>
            </a:extLst>
          </p:cNvPr>
          <p:cNvSpPr txBox="1"/>
          <p:nvPr/>
        </p:nvSpPr>
        <p:spPr>
          <a:xfrm>
            <a:off x="-3447012" y="-731520"/>
            <a:ext cx="15666720" cy="7863840"/>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3347200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71DCB-34B7-7F8C-C580-C783C8FAAE9E}"/>
              </a:ext>
            </a:extLst>
          </p:cNvPr>
          <p:cNvSpPr/>
          <p:nvPr/>
        </p:nvSpPr>
        <p:spPr>
          <a:xfrm>
            <a:off x="1330960" y="1653781"/>
            <a:ext cx="8371840" cy="3046988"/>
          </a:xfrm>
          <a:prstGeom prst="rect">
            <a:avLst/>
          </a:prstGeom>
          <a:noFill/>
        </p:spPr>
        <p:txBody>
          <a:bodyPr wrap="square" lIns="91440" tIns="45720" rIns="91440" bIns="45720">
            <a:spAutoFit/>
          </a:bodyPr>
          <a:lstStyle/>
          <a:p>
            <a:pPr algn="ct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Statistical Analysis</a:t>
            </a:r>
          </a:p>
        </p:txBody>
      </p:sp>
      <p:pic>
        <p:nvPicPr>
          <p:cNvPr id="3" name="Graphic 2" descr="Mathematics with solid fill">
            <a:extLst>
              <a:ext uri="{FF2B5EF4-FFF2-40B4-BE49-F238E27FC236}">
                <a16:creationId xmlns:a16="http://schemas.microsoft.com/office/drawing/2014/main" id="{F7BB6981-FA40-554C-4CAD-C337CA2BB8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8003" y="2507070"/>
            <a:ext cx="1645210" cy="1645210"/>
          </a:xfrm>
          <a:prstGeom prst="rect">
            <a:avLst/>
          </a:prstGeom>
        </p:spPr>
      </p:pic>
      <p:sp>
        <p:nvSpPr>
          <p:cNvPr id="4" name="TextBox 3">
            <a:extLst>
              <a:ext uri="{FF2B5EF4-FFF2-40B4-BE49-F238E27FC236}">
                <a16:creationId xmlns:a16="http://schemas.microsoft.com/office/drawing/2014/main" id="{1631E59A-8057-A9F9-C01C-20AC9100C781}"/>
              </a:ext>
            </a:extLst>
          </p:cNvPr>
          <p:cNvSpPr txBox="1"/>
          <p:nvPr/>
        </p:nvSpPr>
        <p:spPr>
          <a:xfrm>
            <a:off x="2524760" y="1798320"/>
            <a:ext cx="7658453" cy="2902449"/>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20517065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F87D1184-462E-BF4E-8D64-D9DBDFED0820}"/>
              </a:ext>
            </a:extLst>
          </p:cNvPr>
          <p:cNvSpPr txBox="1"/>
          <p:nvPr/>
        </p:nvSpPr>
        <p:spPr>
          <a:xfrm>
            <a:off x="-563880" y="-807720"/>
            <a:ext cx="14127480" cy="8564880"/>
          </a:xfrm>
          <a:prstGeom prst="rect">
            <a:avLst/>
          </a:prstGeom>
          <a:noFill/>
          <a:ln w="57150">
            <a:solidFill>
              <a:schemeClr val="bg1"/>
            </a:solidFill>
          </a:ln>
        </p:spPr>
        <p:txBody>
          <a:bodyPr wrap="square" rtlCol="0">
            <a:spAutoFit/>
          </a:bodyPr>
          <a:lstStyle/>
          <a:p>
            <a:endParaRPr lang="en-IN" dirty="0"/>
          </a:p>
        </p:txBody>
      </p:sp>
      <p:pic>
        <p:nvPicPr>
          <p:cNvPr id="14" name="Picture 13">
            <a:extLst>
              <a:ext uri="{FF2B5EF4-FFF2-40B4-BE49-F238E27FC236}">
                <a16:creationId xmlns:a16="http://schemas.microsoft.com/office/drawing/2014/main" id="{CFB86DA7-D451-17FB-0F29-2E0BB63D7BC8}"/>
              </a:ext>
            </a:extLst>
          </p:cNvPr>
          <p:cNvPicPr>
            <a:picLocks noChangeAspect="1"/>
          </p:cNvPicPr>
          <p:nvPr/>
        </p:nvPicPr>
        <p:blipFill rotWithShape="1">
          <a:blip r:embed="rId2">
            <a:extLst>
              <a:ext uri="{28A0092B-C50C-407E-A947-70E740481C1C}">
                <a14:useLocalDpi xmlns:a14="http://schemas.microsoft.com/office/drawing/2010/main" val="0"/>
              </a:ext>
            </a:extLst>
          </a:blip>
          <a:srcRect b="6826"/>
          <a:stretch/>
        </p:blipFill>
        <p:spPr bwMode="auto">
          <a:xfrm>
            <a:off x="7343611" y="1134941"/>
            <a:ext cx="4848389" cy="2579328"/>
          </a:xfrm>
          <a:prstGeom prst="rect">
            <a:avLst/>
          </a:prstGeom>
          <a:noFill/>
        </p:spPr>
      </p:pic>
      <p:sp>
        <p:nvSpPr>
          <p:cNvPr id="4" name="TextBox 3">
            <a:extLst>
              <a:ext uri="{FF2B5EF4-FFF2-40B4-BE49-F238E27FC236}">
                <a16:creationId xmlns:a16="http://schemas.microsoft.com/office/drawing/2014/main" id="{D31C95C4-FCA2-1D33-3A3A-6F0EF360934E}"/>
              </a:ext>
            </a:extLst>
          </p:cNvPr>
          <p:cNvSpPr txBox="1"/>
          <p:nvPr/>
        </p:nvSpPr>
        <p:spPr>
          <a:xfrm>
            <a:off x="617948" y="1505524"/>
            <a:ext cx="640080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Using Relative Importance Index , we obtained </a:t>
            </a:r>
            <a:r>
              <a:rPr lang="en-IN" sz="2000" b="1" dirty="0"/>
              <a:t>Income</a:t>
            </a:r>
            <a:r>
              <a:rPr lang="en-IN" sz="2000" dirty="0"/>
              <a:t> as the most relevant question among employees ,followed by remaining questions.</a:t>
            </a:r>
          </a:p>
          <a:p>
            <a:pPr marL="285750" indent="-285750">
              <a:buFont typeface="Arial" panose="020B0604020202020204" pitchFamily="34" charset="0"/>
              <a:buChar char="•"/>
            </a:pPr>
            <a:r>
              <a:rPr lang="en-IN" sz="2000" dirty="0"/>
              <a:t>Therefore, taking income into consideration with   the application of Likert scale, we   can observe   that income is positively related to  Work life balance.</a:t>
            </a:r>
          </a:p>
        </p:txBody>
      </p:sp>
      <p:sp>
        <p:nvSpPr>
          <p:cNvPr id="5" name="TextBox 4">
            <a:extLst>
              <a:ext uri="{FF2B5EF4-FFF2-40B4-BE49-F238E27FC236}">
                <a16:creationId xmlns:a16="http://schemas.microsoft.com/office/drawing/2014/main" id="{750EA5A4-D584-BEF8-1CA9-5C123D1289C1}"/>
              </a:ext>
            </a:extLst>
          </p:cNvPr>
          <p:cNvSpPr txBox="1"/>
          <p:nvPr/>
        </p:nvSpPr>
        <p:spPr>
          <a:xfrm>
            <a:off x="6565675" y="1505524"/>
            <a:ext cx="1110146" cy="1200329"/>
          </a:xfrm>
          <a:prstGeom prst="rect">
            <a:avLst/>
          </a:prstGeom>
          <a:noFill/>
        </p:spPr>
        <p:txBody>
          <a:bodyPr wrap="square" rtlCol="0">
            <a:spAutoFit/>
          </a:bodyPr>
          <a:lstStyle/>
          <a:p>
            <a:r>
              <a:rPr lang="en-IN" dirty="0"/>
              <a:t>Have Work Life Balance</a:t>
            </a:r>
          </a:p>
        </p:txBody>
      </p:sp>
      <p:sp>
        <p:nvSpPr>
          <p:cNvPr id="6" name="TextBox 5">
            <a:extLst>
              <a:ext uri="{FF2B5EF4-FFF2-40B4-BE49-F238E27FC236}">
                <a16:creationId xmlns:a16="http://schemas.microsoft.com/office/drawing/2014/main" id="{BDFE7343-CA53-05DD-C6DD-6C3418B6EB84}"/>
              </a:ext>
            </a:extLst>
          </p:cNvPr>
          <p:cNvSpPr txBox="1"/>
          <p:nvPr/>
        </p:nvSpPr>
        <p:spPr>
          <a:xfrm>
            <a:off x="11239063" y="3693745"/>
            <a:ext cx="1540203" cy="584775"/>
          </a:xfrm>
          <a:prstGeom prst="rect">
            <a:avLst/>
          </a:prstGeom>
          <a:noFill/>
        </p:spPr>
        <p:txBody>
          <a:bodyPr wrap="square" rtlCol="0">
            <a:spAutoFit/>
          </a:bodyPr>
          <a:lstStyle/>
          <a:p>
            <a:r>
              <a:rPr lang="en-IN" sz="1600" dirty="0"/>
              <a:t>Strongly satisfied</a:t>
            </a:r>
          </a:p>
        </p:txBody>
      </p:sp>
      <p:sp>
        <p:nvSpPr>
          <p:cNvPr id="7" name="TextBox 6">
            <a:extLst>
              <a:ext uri="{FF2B5EF4-FFF2-40B4-BE49-F238E27FC236}">
                <a16:creationId xmlns:a16="http://schemas.microsoft.com/office/drawing/2014/main" id="{180F9D32-3BE8-B8E7-8FE3-09A0453542FD}"/>
              </a:ext>
            </a:extLst>
          </p:cNvPr>
          <p:cNvSpPr txBox="1"/>
          <p:nvPr/>
        </p:nvSpPr>
        <p:spPr>
          <a:xfrm>
            <a:off x="10520360" y="2367299"/>
            <a:ext cx="444825" cy="523220"/>
          </a:xfrm>
          <a:prstGeom prst="rect">
            <a:avLst/>
          </a:prstGeom>
          <a:noFill/>
        </p:spPr>
        <p:txBody>
          <a:bodyPr wrap="square" rtlCol="0">
            <a:spAutoFit/>
          </a:bodyPr>
          <a:lstStyle/>
          <a:p>
            <a:r>
              <a:rPr lang="en-IN" sz="2800" dirty="0"/>
              <a:t>3</a:t>
            </a:r>
          </a:p>
        </p:txBody>
      </p:sp>
      <p:sp>
        <p:nvSpPr>
          <p:cNvPr id="8" name="TextBox 7">
            <a:extLst>
              <a:ext uri="{FF2B5EF4-FFF2-40B4-BE49-F238E27FC236}">
                <a16:creationId xmlns:a16="http://schemas.microsoft.com/office/drawing/2014/main" id="{22FDFE3D-81AB-2E3B-AB0A-11DC7202EBDD}"/>
              </a:ext>
            </a:extLst>
          </p:cNvPr>
          <p:cNvSpPr txBox="1"/>
          <p:nvPr/>
        </p:nvSpPr>
        <p:spPr>
          <a:xfrm>
            <a:off x="9632815" y="2888875"/>
            <a:ext cx="1110146" cy="523220"/>
          </a:xfrm>
          <a:prstGeom prst="rect">
            <a:avLst/>
          </a:prstGeom>
          <a:noFill/>
        </p:spPr>
        <p:txBody>
          <a:bodyPr wrap="square" rtlCol="0">
            <a:spAutoFit/>
          </a:bodyPr>
          <a:lstStyle/>
          <a:p>
            <a:r>
              <a:rPr lang="en-IN" sz="2800" dirty="0"/>
              <a:t>2</a:t>
            </a:r>
          </a:p>
        </p:txBody>
      </p:sp>
      <p:sp>
        <p:nvSpPr>
          <p:cNvPr id="10" name="TextBox 9">
            <a:extLst>
              <a:ext uri="{FF2B5EF4-FFF2-40B4-BE49-F238E27FC236}">
                <a16:creationId xmlns:a16="http://schemas.microsoft.com/office/drawing/2014/main" id="{BCEB105F-0601-B50F-1D71-E772FA6462EF}"/>
              </a:ext>
            </a:extLst>
          </p:cNvPr>
          <p:cNvSpPr txBox="1"/>
          <p:nvPr/>
        </p:nvSpPr>
        <p:spPr>
          <a:xfrm>
            <a:off x="8749663" y="2422790"/>
            <a:ext cx="543883" cy="523220"/>
          </a:xfrm>
          <a:prstGeom prst="rect">
            <a:avLst/>
          </a:prstGeom>
          <a:noFill/>
        </p:spPr>
        <p:txBody>
          <a:bodyPr wrap="square" rtlCol="0">
            <a:spAutoFit/>
          </a:bodyPr>
          <a:lstStyle/>
          <a:p>
            <a:r>
              <a:rPr lang="en-IN" sz="2800" dirty="0"/>
              <a:t>3</a:t>
            </a:r>
          </a:p>
        </p:txBody>
      </p:sp>
      <p:sp>
        <p:nvSpPr>
          <p:cNvPr id="11" name="TextBox 10">
            <a:extLst>
              <a:ext uri="{FF2B5EF4-FFF2-40B4-BE49-F238E27FC236}">
                <a16:creationId xmlns:a16="http://schemas.microsoft.com/office/drawing/2014/main" id="{5F57DB40-E9AF-A10F-770A-A34D676B85B7}"/>
              </a:ext>
            </a:extLst>
          </p:cNvPr>
          <p:cNvSpPr txBox="1"/>
          <p:nvPr/>
        </p:nvSpPr>
        <p:spPr>
          <a:xfrm>
            <a:off x="7900555" y="2348656"/>
            <a:ext cx="281996" cy="523220"/>
          </a:xfrm>
          <a:prstGeom prst="rect">
            <a:avLst/>
          </a:prstGeom>
          <a:noFill/>
        </p:spPr>
        <p:txBody>
          <a:bodyPr wrap="square" rtlCol="0">
            <a:spAutoFit/>
          </a:bodyPr>
          <a:lstStyle/>
          <a:p>
            <a:r>
              <a:rPr lang="en-IN" sz="2800" dirty="0"/>
              <a:t>3</a:t>
            </a:r>
          </a:p>
        </p:txBody>
      </p:sp>
      <p:sp>
        <p:nvSpPr>
          <p:cNvPr id="13" name="TextBox 12">
            <a:extLst>
              <a:ext uri="{FF2B5EF4-FFF2-40B4-BE49-F238E27FC236}">
                <a16:creationId xmlns:a16="http://schemas.microsoft.com/office/drawing/2014/main" id="{5147685F-29E8-1687-3F17-E50F9EBE5EAB}"/>
              </a:ext>
            </a:extLst>
          </p:cNvPr>
          <p:cNvSpPr txBox="1"/>
          <p:nvPr/>
        </p:nvSpPr>
        <p:spPr>
          <a:xfrm>
            <a:off x="11376952" y="3253228"/>
            <a:ext cx="520507" cy="523220"/>
          </a:xfrm>
          <a:prstGeom prst="rect">
            <a:avLst/>
          </a:prstGeom>
          <a:noFill/>
        </p:spPr>
        <p:txBody>
          <a:bodyPr wrap="square" rtlCol="0">
            <a:spAutoFit/>
          </a:bodyPr>
          <a:lstStyle/>
          <a:p>
            <a:r>
              <a:rPr lang="en-IN" sz="2800" dirty="0"/>
              <a:t>1</a:t>
            </a:r>
          </a:p>
        </p:txBody>
      </p:sp>
      <p:sp>
        <p:nvSpPr>
          <p:cNvPr id="16" name="TextBox 15">
            <a:extLst>
              <a:ext uri="{FF2B5EF4-FFF2-40B4-BE49-F238E27FC236}">
                <a16:creationId xmlns:a16="http://schemas.microsoft.com/office/drawing/2014/main" id="{7076D4CE-D1BF-631E-F5C0-7DA02CFBCF2A}"/>
              </a:ext>
            </a:extLst>
          </p:cNvPr>
          <p:cNvSpPr txBox="1"/>
          <p:nvPr/>
        </p:nvSpPr>
        <p:spPr>
          <a:xfrm>
            <a:off x="10128917" y="3672061"/>
            <a:ext cx="1228088" cy="584775"/>
          </a:xfrm>
          <a:prstGeom prst="rect">
            <a:avLst/>
          </a:prstGeom>
          <a:noFill/>
        </p:spPr>
        <p:txBody>
          <a:bodyPr wrap="square" rtlCol="0">
            <a:spAutoFit/>
          </a:bodyPr>
          <a:lstStyle/>
          <a:p>
            <a:pPr algn="ctr"/>
            <a:r>
              <a:rPr lang="en-IN" sz="1600" dirty="0"/>
              <a:t>Strongly Dissatisfied</a:t>
            </a:r>
          </a:p>
        </p:txBody>
      </p:sp>
      <p:sp>
        <p:nvSpPr>
          <p:cNvPr id="17" name="TextBox 16">
            <a:extLst>
              <a:ext uri="{FF2B5EF4-FFF2-40B4-BE49-F238E27FC236}">
                <a16:creationId xmlns:a16="http://schemas.microsoft.com/office/drawing/2014/main" id="{D951B201-C3BA-EB88-91FE-E2CD6682BBBC}"/>
              </a:ext>
            </a:extLst>
          </p:cNvPr>
          <p:cNvSpPr txBox="1"/>
          <p:nvPr/>
        </p:nvSpPr>
        <p:spPr>
          <a:xfrm>
            <a:off x="9309588" y="3726029"/>
            <a:ext cx="1110146" cy="338554"/>
          </a:xfrm>
          <a:prstGeom prst="rect">
            <a:avLst/>
          </a:prstGeom>
          <a:noFill/>
        </p:spPr>
        <p:txBody>
          <a:bodyPr wrap="square" rtlCol="0">
            <a:spAutoFit/>
          </a:bodyPr>
          <a:lstStyle/>
          <a:p>
            <a:r>
              <a:rPr lang="en-IN" sz="1600" dirty="0"/>
              <a:t>Satisfied </a:t>
            </a:r>
          </a:p>
        </p:txBody>
      </p:sp>
      <p:sp>
        <p:nvSpPr>
          <p:cNvPr id="22" name="TextBox 21">
            <a:extLst>
              <a:ext uri="{FF2B5EF4-FFF2-40B4-BE49-F238E27FC236}">
                <a16:creationId xmlns:a16="http://schemas.microsoft.com/office/drawing/2014/main" id="{0A79868E-BAED-B1F2-9A3D-46C6CF4E0161}"/>
              </a:ext>
            </a:extLst>
          </p:cNvPr>
          <p:cNvSpPr txBox="1"/>
          <p:nvPr/>
        </p:nvSpPr>
        <p:spPr>
          <a:xfrm>
            <a:off x="8655382" y="4234201"/>
            <a:ext cx="3119120" cy="369332"/>
          </a:xfrm>
          <a:prstGeom prst="rect">
            <a:avLst/>
          </a:prstGeom>
          <a:noFill/>
        </p:spPr>
        <p:txBody>
          <a:bodyPr wrap="square" rtlCol="0">
            <a:spAutoFit/>
          </a:bodyPr>
          <a:lstStyle/>
          <a:p>
            <a:r>
              <a:rPr lang="en-IN" dirty="0"/>
              <a:t>Satisfied with Income?</a:t>
            </a:r>
          </a:p>
        </p:txBody>
      </p:sp>
      <p:sp>
        <p:nvSpPr>
          <p:cNvPr id="27" name="TextBox 26">
            <a:extLst>
              <a:ext uri="{FF2B5EF4-FFF2-40B4-BE49-F238E27FC236}">
                <a16:creationId xmlns:a16="http://schemas.microsoft.com/office/drawing/2014/main" id="{B09F2CC0-D65C-3FDE-E280-145941CFE41B}"/>
              </a:ext>
            </a:extLst>
          </p:cNvPr>
          <p:cNvSpPr txBox="1"/>
          <p:nvPr/>
        </p:nvSpPr>
        <p:spPr>
          <a:xfrm>
            <a:off x="8513401" y="3705054"/>
            <a:ext cx="1110146" cy="338554"/>
          </a:xfrm>
          <a:prstGeom prst="rect">
            <a:avLst/>
          </a:prstGeom>
          <a:noFill/>
        </p:spPr>
        <p:txBody>
          <a:bodyPr wrap="square" rtlCol="0">
            <a:spAutoFit/>
          </a:bodyPr>
          <a:lstStyle/>
          <a:p>
            <a:r>
              <a:rPr lang="en-IN" sz="1600" dirty="0"/>
              <a:t>Neutral</a:t>
            </a:r>
          </a:p>
        </p:txBody>
      </p:sp>
      <p:sp>
        <p:nvSpPr>
          <p:cNvPr id="28" name="TextBox 27">
            <a:extLst>
              <a:ext uri="{FF2B5EF4-FFF2-40B4-BE49-F238E27FC236}">
                <a16:creationId xmlns:a16="http://schemas.microsoft.com/office/drawing/2014/main" id="{F32587BD-2C32-48FC-1A3F-52A8EBDCD287}"/>
              </a:ext>
            </a:extLst>
          </p:cNvPr>
          <p:cNvSpPr txBox="1"/>
          <p:nvPr/>
        </p:nvSpPr>
        <p:spPr>
          <a:xfrm>
            <a:off x="7339388" y="3715119"/>
            <a:ext cx="1250643" cy="338554"/>
          </a:xfrm>
          <a:prstGeom prst="rect">
            <a:avLst/>
          </a:prstGeom>
          <a:noFill/>
        </p:spPr>
        <p:txBody>
          <a:bodyPr wrap="square" rtlCol="0">
            <a:spAutoFit/>
          </a:bodyPr>
          <a:lstStyle/>
          <a:p>
            <a:r>
              <a:rPr lang="en-IN" sz="1600" dirty="0"/>
              <a:t>Dissatisfied</a:t>
            </a:r>
          </a:p>
        </p:txBody>
      </p:sp>
      <p:pic>
        <p:nvPicPr>
          <p:cNvPr id="30" name="Picture 29">
            <a:extLst>
              <a:ext uri="{FF2B5EF4-FFF2-40B4-BE49-F238E27FC236}">
                <a16:creationId xmlns:a16="http://schemas.microsoft.com/office/drawing/2014/main" id="{65DECC7D-4246-458D-6965-0FE80B0433D4}"/>
              </a:ext>
            </a:extLst>
          </p:cNvPr>
          <p:cNvPicPr>
            <a:picLocks noChangeAspect="1"/>
          </p:cNvPicPr>
          <p:nvPr/>
        </p:nvPicPr>
        <p:blipFill>
          <a:blip r:embed="rId3"/>
          <a:stretch>
            <a:fillRect/>
          </a:stretch>
        </p:blipFill>
        <p:spPr>
          <a:xfrm>
            <a:off x="648270" y="3705054"/>
            <a:ext cx="6400800" cy="1007534"/>
          </a:xfrm>
          <a:prstGeom prst="rect">
            <a:avLst/>
          </a:prstGeom>
        </p:spPr>
      </p:pic>
      <p:sp>
        <p:nvSpPr>
          <p:cNvPr id="32" name="TextBox 31">
            <a:extLst>
              <a:ext uri="{FF2B5EF4-FFF2-40B4-BE49-F238E27FC236}">
                <a16:creationId xmlns:a16="http://schemas.microsoft.com/office/drawing/2014/main" id="{9D3326FD-E7DC-7A2B-03F3-4DE5AE8E738A}"/>
              </a:ext>
            </a:extLst>
          </p:cNvPr>
          <p:cNvSpPr txBox="1"/>
          <p:nvPr/>
        </p:nvSpPr>
        <p:spPr>
          <a:xfrm>
            <a:off x="620802" y="4481946"/>
            <a:ext cx="6400800" cy="1938992"/>
          </a:xfrm>
          <a:prstGeom prst="rect">
            <a:avLst/>
          </a:prstGeom>
          <a:noFill/>
        </p:spPr>
        <p:txBody>
          <a:bodyPr wrap="square" rtlCol="0">
            <a:spAutoFit/>
          </a:bodyPr>
          <a:lstStyle/>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After considering various variables into consideration, overall result of Likert Scale says that Government employees </a:t>
            </a:r>
            <a:r>
              <a:rPr lang="en-IN" sz="2000" b="1" dirty="0"/>
              <a:t>Agree</a:t>
            </a:r>
            <a:r>
              <a:rPr lang="en-IN" sz="2000" dirty="0"/>
              <a:t> to the statement of having work life balance while Private people are </a:t>
            </a:r>
            <a:r>
              <a:rPr lang="en-IN" sz="2000" b="1" dirty="0"/>
              <a:t>Neutral</a:t>
            </a:r>
            <a:r>
              <a:rPr lang="en-IN" sz="2000" dirty="0"/>
              <a:t> about work –life balance.</a:t>
            </a:r>
          </a:p>
        </p:txBody>
      </p:sp>
      <p:pic>
        <p:nvPicPr>
          <p:cNvPr id="33" name="Picture 32">
            <a:extLst>
              <a:ext uri="{FF2B5EF4-FFF2-40B4-BE49-F238E27FC236}">
                <a16:creationId xmlns:a16="http://schemas.microsoft.com/office/drawing/2014/main" id="{EBDA36CD-0BC1-9BCF-C01A-D7F50E0927B2}"/>
              </a:ext>
            </a:extLst>
          </p:cNvPr>
          <p:cNvPicPr>
            <a:picLocks noChangeAspect="1"/>
          </p:cNvPicPr>
          <p:nvPr/>
        </p:nvPicPr>
        <p:blipFill>
          <a:blip r:embed="rId4"/>
          <a:stretch>
            <a:fillRect/>
          </a:stretch>
        </p:blipFill>
        <p:spPr>
          <a:xfrm>
            <a:off x="0" y="0"/>
            <a:ext cx="1021168" cy="1470787"/>
          </a:xfrm>
          <a:prstGeom prst="rect">
            <a:avLst/>
          </a:prstGeom>
        </p:spPr>
      </p:pic>
      <p:sp>
        <p:nvSpPr>
          <p:cNvPr id="34" name="Rectangle 33">
            <a:extLst>
              <a:ext uri="{FF2B5EF4-FFF2-40B4-BE49-F238E27FC236}">
                <a16:creationId xmlns:a16="http://schemas.microsoft.com/office/drawing/2014/main" id="{1DB484FC-AB7B-F449-0AFA-1408FCC9A5F9}"/>
              </a:ext>
            </a:extLst>
          </p:cNvPr>
          <p:cNvSpPr/>
          <p:nvPr/>
        </p:nvSpPr>
        <p:spPr>
          <a:xfrm>
            <a:off x="1910080" y="49349"/>
            <a:ext cx="8793010"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Statistical Analysis</a:t>
            </a:r>
          </a:p>
        </p:txBody>
      </p:sp>
      <p:pic>
        <p:nvPicPr>
          <p:cNvPr id="35" name="Graphic 34" descr="Mathematics with solid fill">
            <a:extLst>
              <a:ext uri="{FF2B5EF4-FFF2-40B4-BE49-F238E27FC236}">
                <a16:creationId xmlns:a16="http://schemas.microsoft.com/office/drawing/2014/main" id="{ED020ACA-8484-5360-1D5C-46FD7C22BFB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5702" y="273395"/>
            <a:ext cx="756298" cy="756298"/>
          </a:xfrm>
          <a:prstGeom prst="rect">
            <a:avLst/>
          </a:prstGeom>
        </p:spPr>
      </p:pic>
    </p:spTree>
    <p:extLst>
      <p:ext uri="{BB962C8B-B14F-4D97-AF65-F5344CB8AC3E}">
        <p14:creationId xmlns:p14="http://schemas.microsoft.com/office/powerpoint/2010/main" val="3520269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053567-D38C-2FE3-8E6C-AD35F313E89E}"/>
              </a:ext>
            </a:extLst>
          </p:cNvPr>
          <p:cNvSpPr txBox="1"/>
          <p:nvPr/>
        </p:nvSpPr>
        <p:spPr>
          <a:xfrm>
            <a:off x="476929" y="849172"/>
            <a:ext cx="10324736" cy="590931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Times New Roman" panose="02020603050405020304" pitchFamily="18" charset="0"/>
              </a:rPr>
              <a:t>We discovered that if the number of working hours is increased,                                        employees find it difficult to manage their work-life balance.</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Times New Roman" panose="02020603050405020304" pitchFamily="18" charset="0"/>
              </a:rPr>
              <a:t>Being married  or unmarried does not affect a person's Work-Life Balance.</a:t>
            </a:r>
          </a:p>
          <a:p>
            <a:pPr marL="285750" indent="-285750">
              <a:buFont typeface="Wingdings" panose="05000000000000000000" pitchFamily="2" charset="2"/>
              <a:buChar char="Ø"/>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Times New Roman" panose="02020603050405020304" pitchFamily="18" charset="0"/>
              </a:rPr>
              <a:t>As employees gain work experience, they become better able to manage their professional and personal lives.</a:t>
            </a:r>
          </a:p>
          <a:p>
            <a:pPr marL="285750" indent="-285750">
              <a:buFont typeface="Wingdings" panose="05000000000000000000" pitchFamily="2" charset="2"/>
              <a:buChar char="Ø"/>
            </a:pPr>
            <a:endParaRPr lang="en-IN" dirty="0">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Times New Roman" panose="02020603050405020304" pitchFamily="18" charset="0"/>
              </a:rPr>
              <a:t>Males have a better Work-Life Balance than females.</a:t>
            </a:r>
          </a:p>
          <a:p>
            <a:pPr marL="285750" indent="-285750">
              <a:buFont typeface="Wingdings" panose="05000000000000000000" pitchFamily="2" charset="2"/>
              <a:buChar char="Ø"/>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Times New Roman" panose="02020603050405020304" pitchFamily="18" charset="0"/>
              </a:rPr>
              <a:t>Work-life balance is negatively related to the employees thinking about their work after working hours.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5DA15CD-AFEA-58E0-49FB-FD725D7C074C}"/>
              </a:ext>
            </a:extLst>
          </p:cNvPr>
          <p:cNvPicPr>
            <a:picLocks noChangeAspect="1"/>
          </p:cNvPicPr>
          <p:nvPr/>
        </p:nvPicPr>
        <p:blipFill rotWithShape="1">
          <a:blip r:embed="rId2">
            <a:extLst>
              <a:ext uri="{28A0092B-C50C-407E-A947-70E740481C1C}">
                <a14:useLocalDpi xmlns:a14="http://schemas.microsoft.com/office/drawing/2010/main" val="0"/>
              </a:ext>
            </a:extLst>
          </a:blip>
          <a:srcRect b="7490"/>
          <a:stretch/>
        </p:blipFill>
        <p:spPr bwMode="auto">
          <a:xfrm>
            <a:off x="8555950" y="1182605"/>
            <a:ext cx="3622654" cy="1971848"/>
          </a:xfrm>
          <a:prstGeom prst="rect">
            <a:avLst/>
          </a:prstGeom>
          <a:noFill/>
        </p:spPr>
      </p:pic>
      <p:sp>
        <p:nvSpPr>
          <p:cNvPr id="6" name="TextBox 5">
            <a:extLst>
              <a:ext uri="{FF2B5EF4-FFF2-40B4-BE49-F238E27FC236}">
                <a16:creationId xmlns:a16="http://schemas.microsoft.com/office/drawing/2014/main" id="{72A5DCB7-2C21-2B7F-A882-DD739A14D4A7}"/>
              </a:ext>
            </a:extLst>
          </p:cNvPr>
          <p:cNvSpPr txBox="1"/>
          <p:nvPr/>
        </p:nvSpPr>
        <p:spPr>
          <a:xfrm>
            <a:off x="7706016" y="1569142"/>
            <a:ext cx="1067929" cy="1200329"/>
          </a:xfrm>
          <a:prstGeom prst="rect">
            <a:avLst/>
          </a:prstGeom>
          <a:noFill/>
        </p:spPr>
        <p:txBody>
          <a:bodyPr wrap="square" rtlCol="0">
            <a:spAutoFit/>
          </a:bodyPr>
          <a:lstStyle/>
          <a:p>
            <a:r>
              <a:rPr lang="en-IN" dirty="0"/>
              <a:t>Have Work Life Balance</a:t>
            </a:r>
          </a:p>
        </p:txBody>
      </p:sp>
      <p:sp>
        <p:nvSpPr>
          <p:cNvPr id="7" name="TextBox 6">
            <a:extLst>
              <a:ext uri="{FF2B5EF4-FFF2-40B4-BE49-F238E27FC236}">
                <a16:creationId xmlns:a16="http://schemas.microsoft.com/office/drawing/2014/main" id="{52436544-2E44-F918-D79B-4E35D6926B0F}"/>
              </a:ext>
            </a:extLst>
          </p:cNvPr>
          <p:cNvSpPr txBox="1"/>
          <p:nvPr/>
        </p:nvSpPr>
        <p:spPr>
          <a:xfrm>
            <a:off x="11475853" y="2435083"/>
            <a:ext cx="494098" cy="528942"/>
          </a:xfrm>
          <a:prstGeom prst="rect">
            <a:avLst/>
          </a:prstGeom>
          <a:noFill/>
        </p:spPr>
        <p:txBody>
          <a:bodyPr wrap="square" rtlCol="0">
            <a:spAutoFit/>
          </a:bodyPr>
          <a:lstStyle/>
          <a:p>
            <a:r>
              <a:rPr lang="en-IN" sz="2800" dirty="0"/>
              <a:t>2</a:t>
            </a:r>
          </a:p>
        </p:txBody>
      </p:sp>
      <p:sp>
        <p:nvSpPr>
          <p:cNvPr id="8" name="TextBox 7">
            <a:extLst>
              <a:ext uri="{FF2B5EF4-FFF2-40B4-BE49-F238E27FC236}">
                <a16:creationId xmlns:a16="http://schemas.microsoft.com/office/drawing/2014/main" id="{8ED05977-9A17-823D-ED42-21CD3AEB8179}"/>
              </a:ext>
            </a:extLst>
          </p:cNvPr>
          <p:cNvSpPr txBox="1"/>
          <p:nvPr/>
        </p:nvSpPr>
        <p:spPr>
          <a:xfrm>
            <a:off x="10598883" y="2070576"/>
            <a:ext cx="242069" cy="528942"/>
          </a:xfrm>
          <a:prstGeom prst="rect">
            <a:avLst/>
          </a:prstGeom>
          <a:noFill/>
        </p:spPr>
        <p:txBody>
          <a:bodyPr wrap="square" rtlCol="0">
            <a:spAutoFit/>
          </a:bodyPr>
          <a:lstStyle/>
          <a:p>
            <a:r>
              <a:rPr lang="en-IN" sz="2800" dirty="0"/>
              <a:t>3</a:t>
            </a:r>
          </a:p>
        </p:txBody>
      </p:sp>
      <p:sp>
        <p:nvSpPr>
          <p:cNvPr id="9" name="TextBox 8">
            <a:extLst>
              <a:ext uri="{FF2B5EF4-FFF2-40B4-BE49-F238E27FC236}">
                <a16:creationId xmlns:a16="http://schemas.microsoft.com/office/drawing/2014/main" id="{DFAF657A-EB7C-A1E8-487E-0FA25B4ABF5F}"/>
              </a:ext>
            </a:extLst>
          </p:cNvPr>
          <p:cNvSpPr txBox="1"/>
          <p:nvPr/>
        </p:nvSpPr>
        <p:spPr>
          <a:xfrm>
            <a:off x="8982116" y="2070576"/>
            <a:ext cx="494098" cy="528942"/>
          </a:xfrm>
          <a:prstGeom prst="rect">
            <a:avLst/>
          </a:prstGeom>
          <a:noFill/>
        </p:spPr>
        <p:txBody>
          <a:bodyPr wrap="square" rtlCol="0">
            <a:spAutoFit/>
          </a:bodyPr>
          <a:lstStyle/>
          <a:p>
            <a:r>
              <a:rPr lang="en-IN" sz="2800" dirty="0"/>
              <a:t>3</a:t>
            </a:r>
          </a:p>
        </p:txBody>
      </p:sp>
      <p:sp>
        <p:nvSpPr>
          <p:cNvPr id="10" name="TextBox 9">
            <a:extLst>
              <a:ext uri="{FF2B5EF4-FFF2-40B4-BE49-F238E27FC236}">
                <a16:creationId xmlns:a16="http://schemas.microsoft.com/office/drawing/2014/main" id="{E4F0281C-130B-BAA8-873D-949444016539}"/>
              </a:ext>
            </a:extLst>
          </p:cNvPr>
          <p:cNvSpPr txBox="1"/>
          <p:nvPr/>
        </p:nvSpPr>
        <p:spPr>
          <a:xfrm>
            <a:off x="9793664" y="1806105"/>
            <a:ext cx="231664" cy="528942"/>
          </a:xfrm>
          <a:prstGeom prst="rect">
            <a:avLst/>
          </a:prstGeom>
          <a:noFill/>
        </p:spPr>
        <p:txBody>
          <a:bodyPr wrap="square" rtlCol="0">
            <a:spAutoFit/>
          </a:bodyPr>
          <a:lstStyle/>
          <a:p>
            <a:r>
              <a:rPr lang="en-IN" sz="2800" dirty="0"/>
              <a:t>4</a:t>
            </a:r>
          </a:p>
        </p:txBody>
      </p:sp>
      <p:sp>
        <p:nvSpPr>
          <p:cNvPr id="11" name="TextBox 10">
            <a:extLst>
              <a:ext uri="{FF2B5EF4-FFF2-40B4-BE49-F238E27FC236}">
                <a16:creationId xmlns:a16="http://schemas.microsoft.com/office/drawing/2014/main" id="{1FEA9DF0-9445-3036-25E1-3EA45CC5014F}"/>
              </a:ext>
            </a:extLst>
          </p:cNvPr>
          <p:cNvSpPr txBox="1"/>
          <p:nvPr/>
        </p:nvSpPr>
        <p:spPr>
          <a:xfrm>
            <a:off x="8663039" y="3156009"/>
            <a:ext cx="1246457" cy="584775"/>
          </a:xfrm>
          <a:prstGeom prst="rect">
            <a:avLst/>
          </a:prstGeom>
          <a:noFill/>
        </p:spPr>
        <p:txBody>
          <a:bodyPr wrap="square" rtlCol="0">
            <a:spAutoFit/>
          </a:bodyPr>
          <a:lstStyle/>
          <a:p>
            <a:r>
              <a:rPr lang="en-IN" sz="1600" dirty="0"/>
              <a:t>10 – 12 hours</a:t>
            </a:r>
          </a:p>
        </p:txBody>
      </p:sp>
      <p:sp>
        <p:nvSpPr>
          <p:cNvPr id="12" name="TextBox 11">
            <a:extLst>
              <a:ext uri="{FF2B5EF4-FFF2-40B4-BE49-F238E27FC236}">
                <a16:creationId xmlns:a16="http://schemas.microsoft.com/office/drawing/2014/main" id="{66DF02EA-49C0-9CC9-33D6-613A11327FA7}"/>
              </a:ext>
            </a:extLst>
          </p:cNvPr>
          <p:cNvSpPr txBox="1"/>
          <p:nvPr/>
        </p:nvSpPr>
        <p:spPr>
          <a:xfrm>
            <a:off x="10420414" y="3157566"/>
            <a:ext cx="841075" cy="584775"/>
          </a:xfrm>
          <a:prstGeom prst="rect">
            <a:avLst/>
          </a:prstGeom>
          <a:noFill/>
        </p:spPr>
        <p:txBody>
          <a:bodyPr wrap="square" rtlCol="0">
            <a:spAutoFit/>
          </a:bodyPr>
          <a:lstStyle/>
          <a:p>
            <a:r>
              <a:rPr lang="en-IN" sz="1600" dirty="0"/>
              <a:t>8 – 10 Hours</a:t>
            </a:r>
          </a:p>
        </p:txBody>
      </p:sp>
      <p:sp>
        <p:nvSpPr>
          <p:cNvPr id="13" name="TextBox 12">
            <a:extLst>
              <a:ext uri="{FF2B5EF4-FFF2-40B4-BE49-F238E27FC236}">
                <a16:creationId xmlns:a16="http://schemas.microsoft.com/office/drawing/2014/main" id="{FE73D4E6-8055-D5FF-0977-0AF1F61E170D}"/>
              </a:ext>
            </a:extLst>
          </p:cNvPr>
          <p:cNvSpPr txBox="1"/>
          <p:nvPr/>
        </p:nvSpPr>
        <p:spPr>
          <a:xfrm>
            <a:off x="9538845" y="3157565"/>
            <a:ext cx="1067929" cy="584775"/>
          </a:xfrm>
          <a:prstGeom prst="rect">
            <a:avLst/>
          </a:prstGeom>
          <a:noFill/>
        </p:spPr>
        <p:txBody>
          <a:bodyPr wrap="square" rtlCol="0">
            <a:spAutoFit/>
          </a:bodyPr>
          <a:lstStyle/>
          <a:p>
            <a:r>
              <a:rPr lang="en-IN" sz="1600" dirty="0"/>
              <a:t>12 – 14 Hours</a:t>
            </a:r>
          </a:p>
        </p:txBody>
      </p:sp>
      <p:sp>
        <p:nvSpPr>
          <p:cNvPr id="14" name="TextBox 13">
            <a:extLst>
              <a:ext uri="{FF2B5EF4-FFF2-40B4-BE49-F238E27FC236}">
                <a16:creationId xmlns:a16="http://schemas.microsoft.com/office/drawing/2014/main" id="{00BF4019-1A60-BDFB-A438-CF5BCE3CEC95}"/>
              </a:ext>
            </a:extLst>
          </p:cNvPr>
          <p:cNvSpPr txBox="1"/>
          <p:nvPr/>
        </p:nvSpPr>
        <p:spPr>
          <a:xfrm>
            <a:off x="11119115" y="3157567"/>
            <a:ext cx="1072885" cy="584775"/>
          </a:xfrm>
          <a:prstGeom prst="rect">
            <a:avLst/>
          </a:prstGeom>
          <a:noFill/>
        </p:spPr>
        <p:txBody>
          <a:bodyPr wrap="square" rtlCol="0">
            <a:spAutoFit/>
          </a:bodyPr>
          <a:lstStyle/>
          <a:p>
            <a:r>
              <a:rPr lang="en-IN" sz="1600" dirty="0"/>
              <a:t>Less than  8 hours</a:t>
            </a:r>
          </a:p>
        </p:txBody>
      </p:sp>
      <p:pic>
        <p:nvPicPr>
          <p:cNvPr id="15" name="Picture 14">
            <a:extLst>
              <a:ext uri="{FF2B5EF4-FFF2-40B4-BE49-F238E27FC236}">
                <a16:creationId xmlns:a16="http://schemas.microsoft.com/office/drawing/2014/main" id="{B3922EC5-868C-09C2-56FF-D527A0274974}"/>
              </a:ext>
            </a:extLst>
          </p:cNvPr>
          <p:cNvPicPr>
            <a:picLocks noChangeAspect="1"/>
          </p:cNvPicPr>
          <p:nvPr/>
        </p:nvPicPr>
        <p:blipFill>
          <a:blip r:embed="rId3"/>
          <a:stretch>
            <a:fillRect/>
          </a:stretch>
        </p:blipFill>
        <p:spPr>
          <a:xfrm>
            <a:off x="741579" y="1692020"/>
            <a:ext cx="6400800" cy="1007534"/>
          </a:xfrm>
          <a:prstGeom prst="rect">
            <a:avLst/>
          </a:prstGeom>
        </p:spPr>
      </p:pic>
    </p:spTree>
    <p:extLst>
      <p:ext uri="{BB962C8B-B14F-4D97-AF65-F5344CB8AC3E}">
        <p14:creationId xmlns:p14="http://schemas.microsoft.com/office/powerpoint/2010/main" val="157355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9B2C334-C95F-EB9E-F361-8A7B801C6CC4}"/>
              </a:ext>
            </a:extLst>
          </p:cNvPr>
          <p:cNvSpPr txBox="1"/>
          <p:nvPr/>
        </p:nvSpPr>
        <p:spPr>
          <a:xfrm>
            <a:off x="1295400" y="934720"/>
            <a:ext cx="9601200" cy="4612640"/>
          </a:xfrm>
          <a:prstGeom prst="rect">
            <a:avLst/>
          </a:prstGeom>
          <a:noFill/>
          <a:ln w="57150">
            <a:solidFill>
              <a:schemeClr val="bg1"/>
            </a:solidFill>
          </a:ln>
        </p:spPr>
        <p:txBody>
          <a:bodyPr wrap="square" rtlCol="0">
            <a:spAutoFit/>
          </a:bodyPr>
          <a:lstStyle/>
          <a:p>
            <a:endParaRPr lang="en-IN" dirty="0"/>
          </a:p>
        </p:txBody>
      </p:sp>
      <p:pic>
        <p:nvPicPr>
          <p:cNvPr id="8" name="Graphic 7" descr="Thought bubble with solid fill">
            <a:extLst>
              <a:ext uri="{FF2B5EF4-FFF2-40B4-BE49-F238E27FC236}">
                <a16:creationId xmlns:a16="http://schemas.microsoft.com/office/drawing/2014/main" id="{98986511-8FDE-B8A6-B977-0389290867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4664" y="3429000"/>
            <a:ext cx="1889760" cy="1889760"/>
          </a:xfrm>
          <a:prstGeom prst="rect">
            <a:avLst/>
          </a:prstGeom>
        </p:spPr>
      </p:pic>
      <p:sp>
        <p:nvSpPr>
          <p:cNvPr id="3" name="Rectangle 2">
            <a:extLst>
              <a:ext uri="{FF2B5EF4-FFF2-40B4-BE49-F238E27FC236}">
                <a16:creationId xmlns:a16="http://schemas.microsoft.com/office/drawing/2014/main" id="{F43AFB9F-EC22-2D3B-F75F-73B8B119AB44}"/>
              </a:ext>
            </a:extLst>
          </p:cNvPr>
          <p:cNvSpPr/>
          <p:nvPr/>
        </p:nvSpPr>
        <p:spPr>
          <a:xfrm>
            <a:off x="1248335" y="1188045"/>
            <a:ext cx="9695329" cy="3785652"/>
          </a:xfrm>
          <a:prstGeom prst="rect">
            <a:avLst/>
          </a:prstGeom>
          <a:noFill/>
        </p:spPr>
        <p:txBody>
          <a:bodyPr wrap="square" lIns="91440" tIns="45720" rIns="91440" bIns="45720">
            <a:spAutoFit/>
          </a:bodyPr>
          <a:lstStyle/>
          <a:p>
            <a:pPr algn="ctr"/>
            <a:r>
              <a:rPr lang="en-US"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Limitations, Possible Solutions and Scope</a:t>
            </a:r>
          </a:p>
        </p:txBody>
      </p:sp>
    </p:spTree>
    <p:extLst>
      <p:ext uri="{BB962C8B-B14F-4D97-AF65-F5344CB8AC3E}">
        <p14:creationId xmlns:p14="http://schemas.microsoft.com/office/powerpoint/2010/main" val="4340285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AF77B2A-5204-F682-2263-BD4EF710139F}"/>
              </a:ext>
            </a:extLst>
          </p:cNvPr>
          <p:cNvSpPr txBox="1"/>
          <p:nvPr/>
        </p:nvSpPr>
        <p:spPr>
          <a:xfrm>
            <a:off x="-2400366" y="-2883877"/>
            <a:ext cx="17420493" cy="11441723"/>
          </a:xfrm>
          <a:prstGeom prst="rect">
            <a:avLst/>
          </a:prstGeom>
          <a:noFill/>
          <a:ln w="57150">
            <a:solidFill>
              <a:schemeClr val="bg1"/>
            </a:solidFill>
          </a:ln>
        </p:spPr>
        <p:txBody>
          <a:bodyPr wrap="square" rtlCol="0">
            <a:spAutoFit/>
          </a:bodyPr>
          <a:lstStyle/>
          <a:p>
            <a:endParaRPr lang="en-IN" dirty="0"/>
          </a:p>
        </p:txBody>
      </p:sp>
      <p:pic>
        <p:nvPicPr>
          <p:cNvPr id="9" name="Picture 8">
            <a:extLst>
              <a:ext uri="{FF2B5EF4-FFF2-40B4-BE49-F238E27FC236}">
                <a16:creationId xmlns:a16="http://schemas.microsoft.com/office/drawing/2014/main" id="{C8B18A49-ACBB-8618-93E4-1A9548A08717}"/>
              </a:ext>
            </a:extLst>
          </p:cNvPr>
          <p:cNvPicPr>
            <a:picLocks noChangeAspect="1"/>
          </p:cNvPicPr>
          <p:nvPr/>
        </p:nvPicPr>
        <p:blipFill rotWithShape="1">
          <a:blip r:embed="rId2"/>
          <a:srcRect t="18034"/>
          <a:stretch/>
        </p:blipFill>
        <p:spPr>
          <a:xfrm>
            <a:off x="1623170" y="662468"/>
            <a:ext cx="9585413" cy="2009612"/>
          </a:xfrm>
          <a:prstGeom prst="rect">
            <a:avLst/>
          </a:prstGeom>
        </p:spPr>
      </p:pic>
      <p:sp>
        <p:nvSpPr>
          <p:cNvPr id="32" name="TextBox 31">
            <a:extLst>
              <a:ext uri="{FF2B5EF4-FFF2-40B4-BE49-F238E27FC236}">
                <a16:creationId xmlns:a16="http://schemas.microsoft.com/office/drawing/2014/main" id="{9D3326FD-E7DC-7A2B-03F3-4DE5AE8E738A}"/>
              </a:ext>
            </a:extLst>
          </p:cNvPr>
          <p:cNvSpPr txBox="1"/>
          <p:nvPr/>
        </p:nvSpPr>
        <p:spPr>
          <a:xfrm>
            <a:off x="1021168" y="2334451"/>
            <a:ext cx="10463758"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t>It’s not necessary that only these factors are responsible for Work- Life Balance , since this project is a small scale study ,that’s why we have considered only possible factors.</a:t>
            </a:r>
          </a:p>
          <a:p>
            <a:pPr marL="285750" indent="-285750">
              <a:buFont typeface="Arial" panose="020B0604020202020204" pitchFamily="34" charset="0"/>
              <a:buChar char="•"/>
            </a:pPr>
            <a:r>
              <a:rPr lang="en-IN" sz="2000" dirty="0"/>
              <a:t>As per our analysis, various factors can be taken into consideration both by the employer and employee so that both of them can get the maximum outputs.</a:t>
            </a:r>
          </a:p>
          <a:p>
            <a:pPr marL="285750" indent="-285750">
              <a:buFont typeface="Arial" panose="020B0604020202020204" pitchFamily="34" charset="0"/>
              <a:buChar char="•"/>
            </a:pPr>
            <a:r>
              <a:rPr lang="en-IN" sz="2000" dirty="0"/>
              <a:t>The employee will be able to manage his personal life and work life getting a perfect balance.</a:t>
            </a:r>
          </a:p>
          <a:p>
            <a:pPr marL="285750" indent="-285750">
              <a:buFont typeface="Arial" panose="020B0604020202020204" pitchFamily="34" charset="0"/>
              <a:buChar char="•"/>
            </a:pPr>
            <a:r>
              <a:rPr lang="en-IN" sz="2000" dirty="0"/>
              <a:t>Also, this can help increase the productivity of employees which indirectly will profit the employer.</a:t>
            </a:r>
          </a:p>
          <a:p>
            <a:pPr marL="285750" indent="-285750">
              <a:buFont typeface="Arial" panose="020B0604020202020204" pitchFamily="34" charset="0"/>
              <a:buChar char="•"/>
            </a:pPr>
            <a:r>
              <a:rPr lang="en-IN" sz="2000" dirty="0"/>
              <a:t>Taking steps like, not worrying about work during non-working hours , sparing time to destress yourself from the work, performing body exercises, etc can be a possible solution. For this organisations can incorporate policies which help to distress and plan activities which involve physical exercise. </a:t>
            </a:r>
          </a:p>
          <a:p>
            <a:pPr marL="285750" indent="-285750">
              <a:buFont typeface="Arial" panose="020B0604020202020204" pitchFamily="34" charset="0"/>
              <a:buChar char="•"/>
            </a:pPr>
            <a:r>
              <a:rPr lang="en-US" sz="2000" dirty="0"/>
              <a:t>This project has the potential to be scaled up to cover a wide range of areas.</a:t>
            </a:r>
            <a:endParaRPr lang="en-IN" sz="2000" dirty="0"/>
          </a:p>
        </p:txBody>
      </p:sp>
      <p:pic>
        <p:nvPicPr>
          <p:cNvPr id="12" name="Picture 11">
            <a:extLst>
              <a:ext uri="{FF2B5EF4-FFF2-40B4-BE49-F238E27FC236}">
                <a16:creationId xmlns:a16="http://schemas.microsoft.com/office/drawing/2014/main" id="{2A68D5D6-F45C-B925-D9FE-5AC3C4F7D8FB}"/>
              </a:ext>
            </a:extLst>
          </p:cNvPr>
          <p:cNvPicPr>
            <a:picLocks noChangeAspect="1"/>
          </p:cNvPicPr>
          <p:nvPr/>
        </p:nvPicPr>
        <p:blipFill>
          <a:blip r:embed="rId3"/>
          <a:stretch>
            <a:fillRect/>
          </a:stretch>
        </p:blipFill>
        <p:spPr>
          <a:xfrm>
            <a:off x="0" y="0"/>
            <a:ext cx="1021168" cy="1470787"/>
          </a:xfrm>
          <a:prstGeom prst="rect">
            <a:avLst/>
          </a:prstGeom>
        </p:spPr>
      </p:pic>
      <p:pic>
        <p:nvPicPr>
          <p:cNvPr id="19" name="Graphic 18" descr="Thought bubble with solid fill">
            <a:extLst>
              <a:ext uri="{FF2B5EF4-FFF2-40B4-BE49-F238E27FC236}">
                <a16:creationId xmlns:a16="http://schemas.microsoft.com/office/drawing/2014/main" id="{8068650D-7729-F817-5CC1-0BC4BA9407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4368" y="165035"/>
            <a:ext cx="810557" cy="1054165"/>
          </a:xfrm>
          <a:prstGeom prst="rect">
            <a:avLst/>
          </a:prstGeom>
        </p:spPr>
      </p:pic>
      <p:sp>
        <p:nvSpPr>
          <p:cNvPr id="2" name="Rectangle 1">
            <a:extLst>
              <a:ext uri="{FF2B5EF4-FFF2-40B4-BE49-F238E27FC236}">
                <a16:creationId xmlns:a16="http://schemas.microsoft.com/office/drawing/2014/main" id="{676277EC-370B-5DC3-6FAE-227F6469DE07}"/>
              </a:ext>
            </a:extLst>
          </p:cNvPr>
          <p:cNvSpPr/>
          <p:nvPr/>
        </p:nvSpPr>
        <p:spPr>
          <a:xfrm>
            <a:off x="1146735" y="9793"/>
            <a:ext cx="9695329" cy="1754326"/>
          </a:xfrm>
          <a:prstGeom prst="rect">
            <a:avLst/>
          </a:prstGeom>
          <a:noFill/>
        </p:spPr>
        <p:txBody>
          <a:bodyPr wrap="squar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Limitations, Possible Solutions and Scope</a:t>
            </a:r>
          </a:p>
        </p:txBody>
      </p:sp>
    </p:spTree>
    <p:extLst>
      <p:ext uri="{BB962C8B-B14F-4D97-AF65-F5344CB8AC3E}">
        <p14:creationId xmlns:p14="http://schemas.microsoft.com/office/powerpoint/2010/main" val="1850353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1661160" y="2965759"/>
            <a:ext cx="8026757" cy="1569660"/>
          </a:xfrm>
          <a:prstGeom prst="rect">
            <a:avLst/>
          </a:prstGeom>
          <a:noFill/>
        </p:spPr>
        <p:txBody>
          <a:bodyPr wrap="square" rtlCol="0" anchor="ctr">
            <a:spAutoFit/>
          </a:bodyPr>
          <a:lstStyle/>
          <a:p>
            <a:r>
              <a:rPr lang="en-US" altLang="ko-KR" sz="9600" b="1" dirty="0">
                <a:solidFill>
                  <a:schemeClr val="bg1"/>
                </a:solidFill>
                <a:cs typeface="Arial" pitchFamily="34" charset="0"/>
              </a:rPr>
              <a:t>Thankyou…</a:t>
            </a:r>
            <a:endParaRPr lang="ko-KR" altLang="en-US" sz="9600" b="1" dirty="0">
              <a:solidFill>
                <a:schemeClr val="bg1"/>
              </a:solidFill>
              <a:cs typeface="Arial" pitchFamily="34" charset="0"/>
            </a:endParaRPr>
          </a:p>
        </p:txBody>
      </p:sp>
      <p:pic>
        <p:nvPicPr>
          <p:cNvPr id="3" name="Graphic 2" descr="Fireworks with solid fill">
            <a:extLst>
              <a:ext uri="{FF2B5EF4-FFF2-40B4-BE49-F238E27FC236}">
                <a16:creationId xmlns:a16="http://schemas.microsoft.com/office/drawing/2014/main" id="{89C1826B-6F0B-0913-0E9E-23A48D1CA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4956" y="1494972"/>
            <a:ext cx="3040447" cy="3040447"/>
          </a:xfrm>
          <a:prstGeom prst="rect">
            <a:avLst/>
          </a:prstGeom>
        </p:spPr>
      </p:pic>
    </p:spTree>
    <p:extLst>
      <p:ext uri="{BB962C8B-B14F-4D97-AF65-F5344CB8AC3E}">
        <p14:creationId xmlns:p14="http://schemas.microsoft.com/office/powerpoint/2010/main" val="363641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11F4B2E2-8A61-DB97-C4EF-800323CED321}"/>
                  </a:ext>
                </a:extLst>
              </p:cNvPr>
              <p:cNvGraphicFramePr>
                <a:graphicFrameLocks noChangeAspect="1"/>
              </p:cNvGraphicFramePr>
              <p:nvPr>
                <p:extLst>
                  <p:ext uri="{D42A27DB-BD31-4B8C-83A1-F6EECF244321}">
                    <p14:modId xmlns:p14="http://schemas.microsoft.com/office/powerpoint/2010/main" val="326570251"/>
                  </p:ext>
                </p:extLst>
              </p:nvPr>
            </p:nvGraphicFramePr>
            <p:xfrm>
              <a:off x="15240" y="0"/>
              <a:ext cx="3048000" cy="1714500"/>
            </p:xfrm>
            <a:graphic>
              <a:graphicData uri="http://schemas.microsoft.com/office/powerpoint/2016/sectionzoom">
                <psez:sectionZm>
                  <psez:sectionZmObj sectionId="{6E8807AA-CAD4-4DD4-96A5-D15E776CF011}">
                    <psez:zmPr id="{D5F569F3-4084-4245-970C-9A4085A3E9C2}"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xmlns="" id="{11F4B2E2-8A61-DB97-C4EF-800323CED321}"/>
                  </a:ext>
                </a:extLst>
              </p:cNvPr>
              <p:cNvPicPr>
                <a:picLocks noGrp="1" noRot="1" noChangeAspect="1" noMove="1" noResize="1" noEditPoints="1" noAdjustHandles="1" noChangeArrowheads="1" noChangeShapeType="1"/>
              </p:cNvPicPr>
              <p:nvPr/>
            </p:nvPicPr>
            <p:blipFill>
              <a:blip r:embed="rId4"/>
              <a:stretch>
                <a:fillRect/>
              </a:stretch>
            </p:blipFill>
            <p:spPr>
              <a:xfrm>
                <a:off x="15240" y="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0A91BE62-21A0-1BB1-4086-0661A5543C48}"/>
                  </a:ext>
                </a:extLst>
              </p:cNvPr>
              <p:cNvGraphicFramePr>
                <a:graphicFrameLocks noChangeAspect="1"/>
              </p:cNvGraphicFramePr>
              <p:nvPr>
                <p:extLst>
                  <p:ext uri="{D42A27DB-BD31-4B8C-83A1-F6EECF244321}">
                    <p14:modId xmlns:p14="http://schemas.microsoft.com/office/powerpoint/2010/main" val="1373485748"/>
                  </p:ext>
                </p:extLst>
              </p:nvPr>
            </p:nvGraphicFramePr>
            <p:xfrm>
              <a:off x="946785" y="2895600"/>
              <a:ext cx="3048000" cy="1714500"/>
            </p:xfrm>
            <a:graphic>
              <a:graphicData uri="http://schemas.microsoft.com/office/powerpoint/2016/sectionzoom">
                <psez:sectionZm>
                  <psez:sectionZmObj sectionId="{7DAA1195-CDDF-459E-A64F-1C4152943F64}">
                    <psez:zmPr id="{79DE4569-7D23-4117-ABAA-EEEB126190FA}"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8" name="Section Zoom 7">
                <a:hlinkClick r:id="rId6" action="ppaction://hlinksldjump"/>
                <a:extLst>
                  <a:ext uri="{FF2B5EF4-FFF2-40B4-BE49-F238E27FC236}">
                    <a16:creationId xmlns:a16="http://schemas.microsoft.com/office/drawing/2014/main" xmlns="" id="{0A91BE62-21A0-1BB1-4086-0661A5543C48}"/>
                  </a:ext>
                </a:extLst>
              </p:cNvPr>
              <p:cNvPicPr>
                <a:picLocks noGrp="1" noRot="1" noChangeAspect="1" noMove="1" noResize="1" noEditPoints="1" noAdjustHandles="1" noChangeArrowheads="1" noChangeShapeType="1"/>
              </p:cNvPicPr>
              <p:nvPr/>
            </p:nvPicPr>
            <p:blipFill>
              <a:blip r:embed="rId7"/>
              <a:stretch>
                <a:fillRect/>
              </a:stretch>
            </p:blipFill>
            <p:spPr>
              <a:xfrm>
                <a:off x="946785" y="28956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2EA29B79-568B-7D49-B8E8-26D6A9CDE0E5}"/>
                  </a:ext>
                </a:extLst>
              </p:cNvPr>
              <p:cNvGraphicFramePr>
                <a:graphicFrameLocks noChangeAspect="1"/>
              </p:cNvGraphicFramePr>
              <p:nvPr>
                <p:extLst>
                  <p:ext uri="{D42A27DB-BD31-4B8C-83A1-F6EECF244321}">
                    <p14:modId xmlns:p14="http://schemas.microsoft.com/office/powerpoint/2010/main" val="1583409398"/>
                  </p:ext>
                </p:extLst>
              </p:nvPr>
            </p:nvGraphicFramePr>
            <p:xfrm>
              <a:off x="3979545" y="650557"/>
              <a:ext cx="3048000" cy="1714500"/>
            </p:xfrm>
            <a:graphic>
              <a:graphicData uri="http://schemas.microsoft.com/office/powerpoint/2016/sectionzoom">
                <psez:sectionZm>
                  <psez:sectionZmObj sectionId="{AB6C8102-069D-4601-A8D3-81F3B45C074E}">
                    <psez:zmPr id="{DFE6DE35-AAE0-457F-BA65-D68DFED7E469}"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xmlns="" id="{2EA29B79-568B-7D49-B8E8-26D6A9CDE0E5}"/>
                  </a:ext>
                </a:extLst>
              </p:cNvPr>
              <p:cNvPicPr>
                <a:picLocks noGrp="1" noRot="1" noChangeAspect="1" noMove="1" noResize="1" noEditPoints="1" noAdjustHandles="1" noChangeArrowheads="1" noChangeShapeType="1"/>
              </p:cNvPicPr>
              <p:nvPr/>
            </p:nvPicPr>
            <p:blipFill>
              <a:blip r:embed="rId10"/>
              <a:stretch>
                <a:fillRect/>
              </a:stretch>
            </p:blipFill>
            <p:spPr>
              <a:xfrm>
                <a:off x="3979545" y="650557"/>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EA0A55F8-36E8-A5BD-15FB-F3F019FB0F57}"/>
                  </a:ext>
                </a:extLst>
              </p:cNvPr>
              <p:cNvGraphicFramePr>
                <a:graphicFrameLocks noChangeAspect="1"/>
              </p:cNvGraphicFramePr>
              <p:nvPr>
                <p:extLst>
                  <p:ext uri="{D42A27DB-BD31-4B8C-83A1-F6EECF244321}">
                    <p14:modId xmlns:p14="http://schemas.microsoft.com/office/powerpoint/2010/main" val="81097108"/>
                  </p:ext>
                </p:extLst>
              </p:nvPr>
            </p:nvGraphicFramePr>
            <p:xfrm>
              <a:off x="5503545" y="3752850"/>
              <a:ext cx="3048000" cy="1714500"/>
            </p:xfrm>
            <a:graphic>
              <a:graphicData uri="http://schemas.microsoft.com/office/powerpoint/2016/sectionzoom">
                <psez:sectionZm>
                  <psez:sectionZmObj sectionId="{2B9DD21E-94F0-45FA-8EFA-DED59604B02E}">
                    <psez:zmPr id="{48CF5913-B78D-4137-8114-AE8E1DD58E15}"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2" name="Section Zoom 11">
                <a:hlinkClick r:id="rId12" action="ppaction://hlinksldjump"/>
                <a:extLst>
                  <a:ext uri="{FF2B5EF4-FFF2-40B4-BE49-F238E27FC236}">
                    <a16:creationId xmlns:a16="http://schemas.microsoft.com/office/drawing/2014/main" xmlns="" id="{EA0A55F8-36E8-A5BD-15FB-F3F019FB0F57}"/>
                  </a:ext>
                </a:extLst>
              </p:cNvPr>
              <p:cNvPicPr>
                <a:picLocks noGrp="1" noRot="1" noChangeAspect="1" noMove="1" noResize="1" noEditPoints="1" noAdjustHandles="1" noChangeArrowheads="1" noChangeShapeType="1"/>
              </p:cNvPicPr>
              <p:nvPr/>
            </p:nvPicPr>
            <p:blipFill>
              <a:blip r:embed="rId13"/>
              <a:stretch>
                <a:fillRect/>
              </a:stretch>
            </p:blipFill>
            <p:spPr>
              <a:xfrm>
                <a:off x="5503545" y="375285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7C0B432B-79E0-FA67-BA1A-00396494A9B2}"/>
                  </a:ext>
                </a:extLst>
              </p:cNvPr>
              <p:cNvGraphicFramePr>
                <a:graphicFrameLocks noChangeAspect="1"/>
              </p:cNvGraphicFramePr>
              <p:nvPr>
                <p:extLst>
                  <p:ext uri="{D42A27DB-BD31-4B8C-83A1-F6EECF244321}">
                    <p14:modId xmlns:p14="http://schemas.microsoft.com/office/powerpoint/2010/main" val="3628752906"/>
                  </p:ext>
                </p:extLst>
              </p:nvPr>
            </p:nvGraphicFramePr>
            <p:xfrm>
              <a:off x="8734425" y="1851660"/>
              <a:ext cx="3048000" cy="1714500"/>
            </p:xfrm>
            <a:graphic>
              <a:graphicData uri="http://schemas.microsoft.com/office/powerpoint/2016/sectionzoom">
                <psez:sectionZm>
                  <psez:sectionZmObj sectionId="{00BC3F13-B65E-42AF-AEC4-CA5C671646B7}">
                    <psez:zmPr id="{99A57F0D-6524-4CA1-BA98-3DF23601542B}"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4" name="Section Zoom 13">
                <a:hlinkClick r:id="rId15" action="ppaction://hlinksldjump"/>
                <a:extLst>
                  <a:ext uri="{FF2B5EF4-FFF2-40B4-BE49-F238E27FC236}">
                    <a16:creationId xmlns:a16="http://schemas.microsoft.com/office/drawing/2014/main" xmlns="" id="{7C0B432B-79E0-FA67-BA1A-00396494A9B2}"/>
                  </a:ext>
                </a:extLst>
              </p:cNvPr>
              <p:cNvPicPr>
                <a:picLocks noGrp="1" noRot="1" noChangeAspect="1" noMove="1" noResize="1" noEditPoints="1" noAdjustHandles="1" noChangeArrowheads="1" noChangeShapeType="1"/>
              </p:cNvPicPr>
              <p:nvPr/>
            </p:nvPicPr>
            <p:blipFill>
              <a:blip r:embed="rId16"/>
              <a:stretch>
                <a:fillRect/>
              </a:stretch>
            </p:blipFill>
            <p:spPr>
              <a:xfrm>
                <a:off x="8734425" y="185166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0169120E-A527-0CE9-4A3E-F0FF9326563A}"/>
                  </a:ext>
                </a:extLst>
              </p:cNvPr>
              <p:cNvGraphicFramePr>
                <a:graphicFrameLocks noChangeAspect="1"/>
              </p:cNvGraphicFramePr>
              <p:nvPr>
                <p:extLst>
                  <p:ext uri="{D42A27DB-BD31-4B8C-83A1-F6EECF244321}">
                    <p14:modId xmlns:p14="http://schemas.microsoft.com/office/powerpoint/2010/main" val="1104563147"/>
                  </p:ext>
                </p:extLst>
              </p:nvPr>
            </p:nvGraphicFramePr>
            <p:xfrm>
              <a:off x="9144000" y="5143500"/>
              <a:ext cx="3048000" cy="1714500"/>
            </p:xfrm>
            <a:graphic>
              <a:graphicData uri="http://schemas.microsoft.com/office/powerpoint/2016/sectionzoom">
                <psez:sectionZm>
                  <psez:sectionZmObj sectionId="{4D902E06-E425-4E32-B854-F7D3F86DA94B}">
                    <psez:zmPr id="{687F7B90-E267-4A8D-8B0A-320DF4087EAC}"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6" name="Section Zoom 15">
                <a:hlinkClick r:id="rId18" action="ppaction://hlinksldjump"/>
                <a:extLst>
                  <a:ext uri="{FF2B5EF4-FFF2-40B4-BE49-F238E27FC236}">
                    <a16:creationId xmlns:a16="http://schemas.microsoft.com/office/drawing/2014/main" xmlns="" id="{0169120E-A527-0CE9-4A3E-F0FF9326563A}"/>
                  </a:ext>
                </a:extLst>
              </p:cNvPr>
              <p:cNvPicPr>
                <a:picLocks noGrp="1" noRot="1" noChangeAspect="1" noMove="1" noResize="1" noEditPoints="1" noAdjustHandles="1" noChangeArrowheads="1" noChangeShapeType="1"/>
              </p:cNvPicPr>
              <p:nvPr/>
            </p:nvPicPr>
            <p:blipFill>
              <a:blip r:embed="rId19"/>
              <a:stretch>
                <a:fillRect/>
              </a:stretch>
            </p:blipFill>
            <p:spPr>
              <a:xfrm>
                <a:off x="9144000" y="5143500"/>
                <a:ext cx="3048000" cy="1714500"/>
              </a:xfrm>
              <a:prstGeom prst="rect">
                <a:avLst/>
              </a:prstGeom>
              <a:ln w="3175">
                <a:solidFill>
                  <a:prstClr val="ltGray"/>
                </a:solidFill>
              </a:ln>
            </p:spPr>
          </p:pic>
        </mc:Fallback>
      </mc:AlternateContent>
      <p:pic>
        <p:nvPicPr>
          <p:cNvPr id="18" name="Graphic 17" descr="Back with solid fill">
            <a:extLst>
              <a:ext uri="{FF2B5EF4-FFF2-40B4-BE49-F238E27FC236}">
                <a16:creationId xmlns:a16="http://schemas.microsoft.com/office/drawing/2014/main" id="{1183F987-9BDF-6E7E-D12C-8DA2C9EDE4A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4259656">
            <a:off x="1143953" y="1907857"/>
            <a:ext cx="914400" cy="914400"/>
          </a:xfrm>
          <a:prstGeom prst="rect">
            <a:avLst/>
          </a:prstGeom>
        </p:spPr>
      </p:pic>
      <p:pic>
        <p:nvPicPr>
          <p:cNvPr id="20" name="Graphic 19" descr="Back with solid fill">
            <a:extLst>
              <a:ext uri="{FF2B5EF4-FFF2-40B4-BE49-F238E27FC236}">
                <a16:creationId xmlns:a16="http://schemas.microsoft.com/office/drawing/2014/main" id="{C13A2946-81DB-DB2A-B8C4-208B4649A819}"/>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063240" y="1907857"/>
            <a:ext cx="914400" cy="914400"/>
          </a:xfrm>
          <a:prstGeom prst="rect">
            <a:avLst/>
          </a:prstGeom>
        </p:spPr>
      </p:pic>
      <p:pic>
        <p:nvPicPr>
          <p:cNvPr id="21" name="Graphic 20" descr="Back with solid fill">
            <a:extLst>
              <a:ext uri="{FF2B5EF4-FFF2-40B4-BE49-F238E27FC236}">
                <a16:creationId xmlns:a16="http://schemas.microsoft.com/office/drawing/2014/main" id="{B85A78CA-ED08-2FB6-4720-2A72C9D5E094}"/>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4675571">
            <a:off x="5638800" y="2647950"/>
            <a:ext cx="914400" cy="914400"/>
          </a:xfrm>
          <a:prstGeom prst="rect">
            <a:avLst/>
          </a:prstGeom>
        </p:spPr>
      </p:pic>
      <p:pic>
        <p:nvPicPr>
          <p:cNvPr id="22" name="Graphic 21" descr="Back with solid fill">
            <a:extLst>
              <a:ext uri="{FF2B5EF4-FFF2-40B4-BE49-F238E27FC236}">
                <a16:creationId xmlns:a16="http://schemas.microsoft.com/office/drawing/2014/main" id="{375AD3AE-A3D1-69F2-CD71-5521929AE030}"/>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820025" y="2697167"/>
            <a:ext cx="914400" cy="914400"/>
          </a:xfrm>
          <a:prstGeom prst="rect">
            <a:avLst/>
          </a:prstGeom>
        </p:spPr>
      </p:pic>
      <p:pic>
        <p:nvPicPr>
          <p:cNvPr id="24" name="Graphic 23" descr="Back with solid fill">
            <a:extLst>
              <a:ext uri="{FF2B5EF4-FFF2-40B4-BE49-F238E27FC236}">
                <a16:creationId xmlns:a16="http://schemas.microsoft.com/office/drawing/2014/main" id="{04AE7E63-A76D-B107-1CA4-8EA5166BC7D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4959093">
            <a:off x="9693265" y="3897630"/>
            <a:ext cx="914400" cy="914400"/>
          </a:xfrm>
          <a:prstGeom prst="rect">
            <a:avLst/>
          </a:prstGeom>
        </p:spPr>
      </p:pic>
      <p:sp>
        <p:nvSpPr>
          <p:cNvPr id="30" name="TextBox 29">
            <a:extLst>
              <a:ext uri="{FF2B5EF4-FFF2-40B4-BE49-F238E27FC236}">
                <a16:creationId xmlns:a16="http://schemas.microsoft.com/office/drawing/2014/main" id="{BCFD411C-E373-6558-2512-7F547552468A}"/>
              </a:ext>
            </a:extLst>
          </p:cNvPr>
          <p:cNvSpPr txBox="1"/>
          <p:nvPr/>
        </p:nvSpPr>
        <p:spPr>
          <a:xfrm>
            <a:off x="-1310640" y="-1082040"/>
            <a:ext cx="15026640" cy="9387840"/>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257901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71DCB-34B7-7F8C-C580-C783C8FAAE9E}"/>
              </a:ext>
            </a:extLst>
          </p:cNvPr>
          <p:cNvSpPr/>
          <p:nvPr/>
        </p:nvSpPr>
        <p:spPr>
          <a:xfrm>
            <a:off x="1932972" y="989474"/>
            <a:ext cx="7604567" cy="4524315"/>
          </a:xfrm>
          <a:prstGeom prst="rect">
            <a:avLst/>
          </a:prstGeom>
          <a:noFill/>
        </p:spPr>
        <p:txBody>
          <a:bodyPr wrap="square" lIns="91440" tIns="45720" rIns="91440" bIns="45720">
            <a:spAutoFit/>
          </a:bodyPr>
          <a:lstStyle/>
          <a:p>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 and Motivation</a:t>
            </a:r>
          </a:p>
        </p:txBody>
      </p:sp>
      <p:pic>
        <p:nvPicPr>
          <p:cNvPr id="3" name="Graphic 5" descr="Brain in head with solid fill">
            <a:extLst>
              <a:ext uri="{FF2B5EF4-FFF2-40B4-BE49-F238E27FC236}">
                <a16:creationId xmlns:a16="http://schemas.microsoft.com/office/drawing/2014/main" id="{41B062DD-DDC7-22AB-2B72-2C88557529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82718" y="2373884"/>
            <a:ext cx="1755493" cy="1755493"/>
          </a:xfrm>
          <a:prstGeom prst="rect">
            <a:avLst/>
          </a:prstGeom>
        </p:spPr>
      </p:pic>
      <p:sp>
        <p:nvSpPr>
          <p:cNvPr id="4" name="TextBox 3">
            <a:extLst>
              <a:ext uri="{FF2B5EF4-FFF2-40B4-BE49-F238E27FC236}">
                <a16:creationId xmlns:a16="http://schemas.microsoft.com/office/drawing/2014/main" id="{CBA6D5C9-4FEB-79D0-AD59-05B893A525AC}"/>
              </a:ext>
            </a:extLst>
          </p:cNvPr>
          <p:cNvSpPr txBox="1"/>
          <p:nvPr/>
        </p:nvSpPr>
        <p:spPr>
          <a:xfrm>
            <a:off x="1782500" y="1122744"/>
            <a:ext cx="7604567" cy="4282633"/>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132262325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305D5A1C-9BA5-80BA-D56C-4B84A8DDD17F}"/>
              </a:ext>
            </a:extLst>
          </p:cNvPr>
          <p:cNvSpPr txBox="1"/>
          <p:nvPr/>
        </p:nvSpPr>
        <p:spPr>
          <a:xfrm>
            <a:off x="-167641" y="-152400"/>
            <a:ext cx="12481605" cy="7162800"/>
          </a:xfrm>
          <a:prstGeom prst="rect">
            <a:avLst/>
          </a:prstGeom>
          <a:noFill/>
          <a:ln w="57150">
            <a:solidFill>
              <a:schemeClr val="bg1"/>
            </a:solidFill>
          </a:ln>
        </p:spPr>
        <p:txBody>
          <a:bodyPr wrap="square" rtlCol="0">
            <a:spAutoFit/>
          </a:bodyPr>
          <a:lstStyle/>
          <a:p>
            <a:endParaRPr lang="en-IN" dirty="0"/>
          </a:p>
        </p:txBody>
      </p:sp>
      <p:pic>
        <p:nvPicPr>
          <p:cNvPr id="32" name="Picture 31">
            <a:extLst>
              <a:ext uri="{FF2B5EF4-FFF2-40B4-BE49-F238E27FC236}">
                <a16:creationId xmlns:a16="http://schemas.microsoft.com/office/drawing/2014/main" id="{9D90CFE1-B3B3-0A43-2F5E-9F4D28741D59}"/>
              </a:ext>
            </a:extLst>
          </p:cNvPr>
          <p:cNvPicPr>
            <a:picLocks noChangeAspect="1"/>
          </p:cNvPicPr>
          <p:nvPr/>
        </p:nvPicPr>
        <p:blipFill rotWithShape="1">
          <a:blip r:embed="rId2"/>
          <a:srcRect t="19646" r="10067" b="31915"/>
          <a:stretch/>
        </p:blipFill>
        <p:spPr>
          <a:xfrm>
            <a:off x="0" y="159137"/>
            <a:ext cx="6701741" cy="1187602"/>
          </a:xfrm>
          <a:prstGeom prst="rect">
            <a:avLst/>
          </a:prstGeom>
        </p:spPr>
      </p:pic>
      <p:sp>
        <p:nvSpPr>
          <p:cNvPr id="27" name="TextBox 26">
            <a:extLst>
              <a:ext uri="{FF2B5EF4-FFF2-40B4-BE49-F238E27FC236}">
                <a16:creationId xmlns:a16="http://schemas.microsoft.com/office/drawing/2014/main" id="{55361E20-5909-8C46-845F-D86C1389C2A2}"/>
              </a:ext>
            </a:extLst>
          </p:cNvPr>
          <p:cNvSpPr txBox="1"/>
          <p:nvPr/>
        </p:nvSpPr>
        <p:spPr>
          <a:xfrm>
            <a:off x="759538" y="1551875"/>
            <a:ext cx="10287000"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Now we are going to enter the professional life and each one of us is facing the dilemma of whether we should enter government sector or private sector. We started wondering that in whichever sector we go, </a:t>
            </a:r>
            <a:r>
              <a:rPr lang="en-IN" sz="2800" dirty="0">
                <a:latin typeface="Calibri" panose="020F0502020204030204" pitchFamily="34" charset="0"/>
                <a:ea typeface="Calibri" panose="020F0502020204030204" pitchFamily="34" charset="0"/>
                <a:cs typeface="Times New Roman" panose="02020603050405020304" pitchFamily="18" charset="0"/>
              </a:rPr>
              <a:t>how can we get more out of our professional and personal life so that we can obtain by having perfect balance between them.</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Work-life balance  </a:t>
            </a:r>
            <a:r>
              <a:rPr lang="en-IN" sz="2800" dirty="0">
                <a:effectLst/>
                <a:latin typeface="Calibri" panose="020F0502020204030204" pitchFamily="34" charset="0"/>
                <a:ea typeface="Calibri" panose="020F0502020204030204" pitchFamily="34" charset="0"/>
                <a:cs typeface="Times New Roman" panose="02020603050405020304" pitchFamily="18" charset="0"/>
              </a:rPr>
              <a:t>teaches us that we all have the right to be ambitious in pursuing our career goals, but not at the cost of losing important emotional and personal ties with people with whom you are going to share relationships with throughout your life.</a:t>
            </a:r>
            <a:endParaRPr lang="en-IN" sz="2800" dirty="0"/>
          </a:p>
        </p:txBody>
      </p:sp>
      <p:pic>
        <p:nvPicPr>
          <p:cNvPr id="35" name="Graphic 5" descr="Brain in head with solid fill">
            <a:extLst>
              <a:ext uri="{FF2B5EF4-FFF2-40B4-BE49-F238E27FC236}">
                <a16:creationId xmlns:a16="http://schemas.microsoft.com/office/drawing/2014/main" id="{F485D17F-85DA-CCE1-BCE9-29A0F9F49C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8301" y="159137"/>
            <a:ext cx="1015663" cy="1015663"/>
          </a:xfrm>
          <a:prstGeom prst="rect">
            <a:avLst/>
          </a:prstGeom>
        </p:spPr>
      </p:pic>
      <p:sp>
        <p:nvSpPr>
          <p:cNvPr id="40" name="Rectangle 39">
            <a:extLst>
              <a:ext uri="{FF2B5EF4-FFF2-40B4-BE49-F238E27FC236}">
                <a16:creationId xmlns:a16="http://schemas.microsoft.com/office/drawing/2014/main" id="{2D27840B-ACAD-C117-37DC-597AC5B8F9A0}"/>
              </a:ext>
            </a:extLst>
          </p:cNvPr>
          <p:cNvSpPr/>
          <p:nvPr/>
        </p:nvSpPr>
        <p:spPr>
          <a:xfrm>
            <a:off x="284796" y="71951"/>
            <a:ext cx="10287000" cy="1015663"/>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 and Motivation</a:t>
            </a:r>
          </a:p>
        </p:txBody>
      </p:sp>
    </p:spTree>
    <p:extLst>
      <p:ext uri="{BB962C8B-B14F-4D97-AF65-F5344CB8AC3E}">
        <p14:creationId xmlns:p14="http://schemas.microsoft.com/office/powerpoint/2010/main" val="119680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71DCB-34B7-7F8C-C580-C783C8FAAE9E}"/>
              </a:ext>
            </a:extLst>
          </p:cNvPr>
          <p:cNvSpPr/>
          <p:nvPr/>
        </p:nvSpPr>
        <p:spPr>
          <a:xfrm>
            <a:off x="2314436" y="1555504"/>
            <a:ext cx="7160936" cy="1569660"/>
          </a:xfrm>
          <a:prstGeom prst="rect">
            <a:avLst/>
          </a:prstGeom>
          <a:noFill/>
        </p:spPr>
        <p:txBody>
          <a:bodyPr wrap="none" lIns="91440" tIns="45720" rIns="91440" bIns="45720">
            <a:spAutoFit/>
          </a:bodyPr>
          <a:lstStyle/>
          <a:p>
            <a:pPr algn="ct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p>
        </p:txBody>
      </p:sp>
      <p:pic>
        <p:nvPicPr>
          <p:cNvPr id="3" name="Graphic 2" descr="Research with solid fill">
            <a:extLst>
              <a:ext uri="{FF2B5EF4-FFF2-40B4-BE49-F238E27FC236}">
                <a16:creationId xmlns:a16="http://schemas.microsoft.com/office/drawing/2014/main" id="{A60A6667-9B69-74A3-5C4F-DFC52B1646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0455" y="3345083"/>
            <a:ext cx="1931044" cy="1931044"/>
          </a:xfrm>
          <a:prstGeom prst="rect">
            <a:avLst/>
          </a:prstGeom>
        </p:spPr>
      </p:pic>
      <p:sp>
        <p:nvSpPr>
          <p:cNvPr id="4" name="TextBox 3">
            <a:extLst>
              <a:ext uri="{FF2B5EF4-FFF2-40B4-BE49-F238E27FC236}">
                <a16:creationId xmlns:a16="http://schemas.microsoft.com/office/drawing/2014/main" id="{F87C80B6-B6D8-CE39-1359-891019969255}"/>
              </a:ext>
            </a:extLst>
          </p:cNvPr>
          <p:cNvSpPr txBox="1"/>
          <p:nvPr/>
        </p:nvSpPr>
        <p:spPr>
          <a:xfrm>
            <a:off x="2314436" y="1354238"/>
            <a:ext cx="7563128" cy="3948258"/>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21414961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1B0A8C-CCBC-0D49-F1D7-87A7263E6D2D}"/>
              </a:ext>
            </a:extLst>
          </p:cNvPr>
          <p:cNvSpPr txBox="1"/>
          <p:nvPr/>
        </p:nvSpPr>
        <p:spPr>
          <a:xfrm>
            <a:off x="863600" y="2370167"/>
            <a:ext cx="9775991"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To investigate the Work- Life balance of employees in the private and government sectors.</a:t>
            </a:r>
          </a:p>
          <a:p>
            <a:endParaRPr lang="en-IN" sz="2800" dirty="0"/>
          </a:p>
          <a:p>
            <a:pPr marL="285750" indent="-285750">
              <a:buFont typeface="Arial" panose="020B0604020202020204" pitchFamily="34" charset="0"/>
              <a:buChar char="•"/>
            </a:pPr>
            <a:r>
              <a:rPr lang="en-IN" sz="2800" dirty="0"/>
              <a:t>To determine the factors impacting the Work- Life balance of the employees.</a:t>
            </a:r>
          </a:p>
          <a:p>
            <a:endParaRPr lang="en-IN" sz="2800" dirty="0"/>
          </a:p>
          <a:p>
            <a:pPr marL="285750" indent="-285750">
              <a:buFont typeface="Arial" panose="020B0604020202020204" pitchFamily="34" charset="0"/>
              <a:buChar char="•"/>
            </a:pPr>
            <a:r>
              <a:rPr lang="en-IN" sz="2800" dirty="0"/>
              <a:t>To analyse how personal life affects the professional life.</a:t>
            </a:r>
          </a:p>
        </p:txBody>
      </p:sp>
      <p:pic>
        <p:nvPicPr>
          <p:cNvPr id="3" name="Picture 2">
            <a:extLst>
              <a:ext uri="{FF2B5EF4-FFF2-40B4-BE49-F238E27FC236}">
                <a16:creationId xmlns:a16="http://schemas.microsoft.com/office/drawing/2014/main" id="{28FE0941-326B-15C5-9309-658165F475E8}"/>
              </a:ext>
            </a:extLst>
          </p:cNvPr>
          <p:cNvPicPr>
            <a:picLocks noChangeAspect="1"/>
          </p:cNvPicPr>
          <p:nvPr/>
        </p:nvPicPr>
        <p:blipFill>
          <a:blip r:embed="rId2"/>
          <a:stretch>
            <a:fillRect/>
          </a:stretch>
        </p:blipFill>
        <p:spPr>
          <a:xfrm>
            <a:off x="0" y="0"/>
            <a:ext cx="1021168" cy="1470787"/>
          </a:xfrm>
          <a:prstGeom prst="rect">
            <a:avLst/>
          </a:prstGeom>
        </p:spPr>
      </p:pic>
      <p:sp>
        <p:nvSpPr>
          <p:cNvPr id="5" name="Rectangle 4">
            <a:extLst>
              <a:ext uri="{FF2B5EF4-FFF2-40B4-BE49-F238E27FC236}">
                <a16:creationId xmlns:a16="http://schemas.microsoft.com/office/drawing/2014/main" id="{81311C4A-34BA-3550-C9F2-D6C5B232B6C7}"/>
              </a:ext>
            </a:extLst>
          </p:cNvPr>
          <p:cNvSpPr/>
          <p:nvPr/>
        </p:nvSpPr>
        <p:spPr>
          <a:xfrm>
            <a:off x="3043161" y="0"/>
            <a:ext cx="5416868" cy="1200329"/>
          </a:xfrm>
          <a:prstGeom prst="rect">
            <a:avLst/>
          </a:prstGeom>
          <a:noFill/>
        </p:spPr>
        <p:txBody>
          <a:bodyPr wrap="non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p>
        </p:txBody>
      </p:sp>
      <p:pic>
        <p:nvPicPr>
          <p:cNvPr id="6" name="Graphic 5" descr="Research with solid fill">
            <a:extLst>
              <a:ext uri="{FF2B5EF4-FFF2-40B4-BE49-F238E27FC236}">
                <a16:creationId xmlns:a16="http://schemas.microsoft.com/office/drawing/2014/main" id="{6719800E-4FC3-9FA4-B2D5-195B5439DD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59751" y="179160"/>
            <a:ext cx="1021169" cy="1021169"/>
          </a:xfrm>
          <a:prstGeom prst="rect">
            <a:avLst/>
          </a:prstGeom>
        </p:spPr>
      </p:pic>
      <p:sp>
        <p:nvSpPr>
          <p:cNvPr id="9" name="TextBox 8">
            <a:extLst>
              <a:ext uri="{FF2B5EF4-FFF2-40B4-BE49-F238E27FC236}">
                <a16:creationId xmlns:a16="http://schemas.microsoft.com/office/drawing/2014/main" id="{216E7267-78A9-0347-1FCB-15ECC8032CA8}"/>
              </a:ext>
            </a:extLst>
          </p:cNvPr>
          <p:cNvSpPr txBox="1"/>
          <p:nvPr/>
        </p:nvSpPr>
        <p:spPr>
          <a:xfrm>
            <a:off x="-762000" y="-472440"/>
            <a:ext cx="14554200" cy="7863840"/>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722022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71DCB-34B7-7F8C-C580-C783C8FAAE9E}"/>
              </a:ext>
            </a:extLst>
          </p:cNvPr>
          <p:cNvSpPr/>
          <p:nvPr/>
        </p:nvSpPr>
        <p:spPr>
          <a:xfrm>
            <a:off x="1932745" y="1065242"/>
            <a:ext cx="7891975" cy="4524315"/>
          </a:xfrm>
          <a:prstGeom prst="rect">
            <a:avLst/>
          </a:prstGeom>
          <a:noFill/>
        </p:spPr>
        <p:txBody>
          <a:bodyPr wrap="square" lIns="91440" tIns="45720" rIns="91440" bIns="45720">
            <a:spAutoFit/>
          </a:bodyPr>
          <a:lstStyle/>
          <a:p>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Source And Collection</a:t>
            </a:r>
          </a:p>
        </p:txBody>
      </p:sp>
      <p:pic>
        <p:nvPicPr>
          <p:cNvPr id="3" name="Graphic 2" descr="Daily calendar with solid fill">
            <a:extLst>
              <a:ext uri="{FF2B5EF4-FFF2-40B4-BE49-F238E27FC236}">
                <a16:creationId xmlns:a16="http://schemas.microsoft.com/office/drawing/2014/main" id="{BF4E9D95-A74F-A26F-0953-EEECDCB54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9610" y="2509198"/>
            <a:ext cx="1839603" cy="1839603"/>
          </a:xfrm>
          <a:prstGeom prst="rect">
            <a:avLst/>
          </a:prstGeom>
        </p:spPr>
      </p:pic>
      <p:sp>
        <p:nvSpPr>
          <p:cNvPr id="4" name="TextBox 3">
            <a:extLst>
              <a:ext uri="{FF2B5EF4-FFF2-40B4-BE49-F238E27FC236}">
                <a16:creationId xmlns:a16="http://schemas.microsoft.com/office/drawing/2014/main" id="{114CA74E-7EF3-94C3-6BEC-C22A43915447}"/>
              </a:ext>
            </a:extLst>
          </p:cNvPr>
          <p:cNvSpPr txBox="1"/>
          <p:nvPr/>
        </p:nvSpPr>
        <p:spPr>
          <a:xfrm>
            <a:off x="1932745" y="1268443"/>
            <a:ext cx="7439856" cy="4156998"/>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89241205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040BE3D-A87D-BFC4-AE1A-7A3A8F94D0E3}"/>
              </a:ext>
            </a:extLst>
          </p:cNvPr>
          <p:cNvSpPr txBox="1"/>
          <p:nvPr/>
        </p:nvSpPr>
        <p:spPr>
          <a:xfrm>
            <a:off x="-1760220" y="-1076396"/>
            <a:ext cx="15712440" cy="8610600"/>
          </a:xfrm>
          <a:prstGeom prst="rect">
            <a:avLst/>
          </a:prstGeom>
          <a:noFill/>
          <a:ln w="57150">
            <a:solidFill>
              <a:schemeClr val="bg1"/>
            </a:solidFill>
          </a:ln>
        </p:spPr>
        <p:txBody>
          <a:bodyPr wrap="square" rtlCol="0">
            <a:spAutoFit/>
          </a:bodyPr>
          <a:lstStyle/>
          <a:p>
            <a:endParaRPr lang="en-IN" dirty="0"/>
          </a:p>
        </p:txBody>
      </p:sp>
      <p:pic>
        <p:nvPicPr>
          <p:cNvPr id="13" name="Picture 12">
            <a:extLst>
              <a:ext uri="{FF2B5EF4-FFF2-40B4-BE49-F238E27FC236}">
                <a16:creationId xmlns:a16="http://schemas.microsoft.com/office/drawing/2014/main" id="{F4957CEE-D416-30DC-9FC2-4F99E2D6CEFD}"/>
              </a:ext>
            </a:extLst>
          </p:cNvPr>
          <p:cNvPicPr>
            <a:picLocks noChangeAspect="1"/>
          </p:cNvPicPr>
          <p:nvPr/>
        </p:nvPicPr>
        <p:blipFill rotWithShape="1">
          <a:blip r:embed="rId2"/>
          <a:srcRect t="19646" r="10067" b="31915"/>
          <a:stretch/>
        </p:blipFill>
        <p:spPr>
          <a:xfrm>
            <a:off x="0" y="163244"/>
            <a:ext cx="6701741" cy="1187602"/>
          </a:xfrm>
          <a:prstGeom prst="rect">
            <a:avLst/>
          </a:prstGeom>
        </p:spPr>
      </p:pic>
      <p:sp>
        <p:nvSpPr>
          <p:cNvPr id="4" name="TextBox 3">
            <a:extLst>
              <a:ext uri="{FF2B5EF4-FFF2-40B4-BE49-F238E27FC236}">
                <a16:creationId xmlns:a16="http://schemas.microsoft.com/office/drawing/2014/main" id="{A01B0A8C-CCBC-0D49-F1D7-87A7263E6D2D}"/>
              </a:ext>
            </a:extLst>
          </p:cNvPr>
          <p:cNvSpPr txBox="1"/>
          <p:nvPr/>
        </p:nvSpPr>
        <p:spPr>
          <a:xfrm>
            <a:off x="863600" y="1513840"/>
            <a:ext cx="9775991" cy="622016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Type of data we </a:t>
            </a:r>
            <a:r>
              <a:rPr lang="en-IN" sz="2000" dirty="0">
                <a:latin typeface="Calibri" panose="020F0502020204030204" pitchFamily="34" charset="0"/>
                <a:ea typeface="Calibri" panose="020F0502020204030204" pitchFamily="34" charset="0"/>
                <a:cs typeface="Times New Roman" panose="02020603050405020304" pitchFamily="18" charset="0"/>
              </a:rPr>
              <a:t>worked</a:t>
            </a:r>
            <a:r>
              <a:rPr lang="en-IN" sz="2000" dirty="0">
                <a:effectLst/>
                <a:latin typeface="Calibri" panose="020F0502020204030204" pitchFamily="34" charset="0"/>
                <a:ea typeface="Calibri" panose="020F0502020204030204" pitchFamily="34" charset="0"/>
                <a:cs typeface="Times New Roman" panose="02020603050405020304" pitchFamily="18" charset="0"/>
              </a:rPr>
              <a:t> on, is Primary Data.</a:t>
            </a:r>
          </a:p>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We separately produced questionnaires  for government organisations and commercial organisations.</a:t>
            </a:r>
          </a:p>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Further, we gathered data from </a:t>
            </a:r>
            <a:r>
              <a:rPr lang="en-IN" sz="2000" dirty="0">
                <a:latin typeface="Calibri" panose="020F0502020204030204" pitchFamily="34" charset="0"/>
                <a:ea typeface="Calibri" panose="020F0502020204030204" pitchFamily="34" charset="0"/>
                <a:cs typeface="Times New Roman" panose="02020603050405020304" pitchFamily="18" charset="0"/>
              </a:rPr>
              <a:t>three</a:t>
            </a:r>
            <a:r>
              <a:rPr lang="en-IN" sz="2000" dirty="0">
                <a:effectLst/>
                <a:latin typeface="Calibri" panose="020F0502020204030204" pitchFamily="34" charset="0"/>
                <a:ea typeface="Calibri" panose="020F0502020204030204" pitchFamily="34" charset="0"/>
                <a:cs typeface="Times New Roman" panose="02020603050405020304" pitchFamily="18" charset="0"/>
              </a:rPr>
              <a:t> separate regions of Pune i.e. </a:t>
            </a: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Shivajinagar, </a:t>
            </a:r>
            <a:r>
              <a:rPr lang="en-IN" sz="2000" b="1" u="sng" dirty="0" err="1">
                <a:effectLst/>
                <a:latin typeface="Calibri" panose="020F0502020204030204" pitchFamily="34" charset="0"/>
                <a:ea typeface="Calibri" panose="020F0502020204030204" pitchFamily="34" charset="0"/>
                <a:cs typeface="Times New Roman" panose="02020603050405020304" pitchFamily="18" charset="0"/>
              </a:rPr>
              <a:t>Yervada</a:t>
            </a:r>
            <a:r>
              <a:rPr lang="en-IN" sz="2000" b="1" u="sng" dirty="0">
                <a:latin typeface="Calibri" panose="020F0502020204030204" pitchFamily="34" charset="0"/>
                <a:ea typeface="Calibri" panose="020F0502020204030204" pitchFamily="34" charset="0"/>
                <a:cs typeface="Times New Roman" panose="02020603050405020304" pitchFamily="18" charset="0"/>
              </a:rPr>
              <a:t> and </a:t>
            </a: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 Camp.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50 responses from government offices, and 50 responses from private businesses, totalling 100 responses from employees in each sector fro</a:t>
            </a:r>
            <a:r>
              <a:rPr lang="en-IN" sz="2000" dirty="0">
                <a:latin typeface="Calibri" panose="020F0502020204030204" pitchFamily="34" charset="0"/>
                <a:ea typeface="Calibri" panose="020F0502020204030204" pitchFamily="34" charset="0"/>
                <a:cs typeface="Times New Roman" panose="02020603050405020304" pitchFamily="18" charset="0"/>
              </a:rPr>
              <a:t>m each area.</a:t>
            </a:r>
          </a:p>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Some of the questions are-</a:t>
            </a:r>
          </a:p>
          <a:p>
            <a:pPr marL="1200036" lvl="2" indent="-285750">
              <a:lnSpc>
                <a:spcPct val="107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Commuting time</a:t>
            </a:r>
          </a:p>
          <a:p>
            <a:pPr marL="1200036" lvl="2"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Are you satisfied the income according to your work load?</a:t>
            </a:r>
          </a:p>
          <a:p>
            <a:pPr marL="1200036" lvl="2" indent="-285750">
              <a:lnSpc>
                <a:spcPct val="107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Do you get time to destress yourself?</a:t>
            </a:r>
          </a:p>
          <a:p>
            <a:pPr marL="1200036" lvl="2" indent="-285750">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How often do you think or worry about work(when you are not actually at work)?</a:t>
            </a:r>
            <a:br>
              <a:rPr lang="en-US" sz="2000" b="0" i="0" dirty="0">
                <a:solidFill>
                  <a:srgbClr val="202124"/>
                </a:solidFill>
                <a:effectLst/>
                <a:latin typeface="docs-Roboto"/>
              </a:rPr>
            </a:br>
            <a:endParaRPr lang="en-US" sz="2000" b="0" i="0" dirty="0">
              <a:solidFill>
                <a:srgbClr val="202124"/>
              </a:solidFill>
              <a:effectLst/>
              <a:latin typeface="docs-Roboto"/>
            </a:endParaRPr>
          </a:p>
          <a:p>
            <a:br>
              <a:rPr lang="en-US" sz="2000" dirty="0"/>
            </a:b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9" name="Rectangle 8">
            <a:extLst>
              <a:ext uri="{FF2B5EF4-FFF2-40B4-BE49-F238E27FC236}">
                <a16:creationId xmlns:a16="http://schemas.microsoft.com/office/drawing/2014/main" id="{E7164D2E-872A-ED68-14A1-A17C91B7409B}"/>
              </a:ext>
            </a:extLst>
          </p:cNvPr>
          <p:cNvSpPr/>
          <p:nvPr/>
        </p:nvSpPr>
        <p:spPr>
          <a:xfrm>
            <a:off x="0" y="114408"/>
            <a:ext cx="13022775" cy="1107996"/>
          </a:xfrm>
          <a:prstGeom prst="rect">
            <a:avLst/>
          </a:prstGeom>
          <a:noFill/>
        </p:spPr>
        <p:txBody>
          <a:bodyPr wrap="square" lIns="91440" tIns="45720" rIns="91440" bIns="45720">
            <a:spAutoFit/>
          </a:bodyPr>
          <a:lstStyle/>
          <a:p>
            <a:r>
              <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Source And Collection</a:t>
            </a:r>
          </a:p>
        </p:txBody>
      </p:sp>
      <p:pic>
        <p:nvPicPr>
          <p:cNvPr id="10" name="Graphic 9" descr="Daily calendar with solid fill">
            <a:extLst>
              <a:ext uri="{FF2B5EF4-FFF2-40B4-BE49-F238E27FC236}">
                <a16:creationId xmlns:a16="http://schemas.microsoft.com/office/drawing/2014/main" id="{B69ECD01-8981-6854-D44C-C65AC9F90F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6260" y="163244"/>
            <a:ext cx="1003193" cy="1003193"/>
          </a:xfrm>
          <a:prstGeom prst="rect">
            <a:avLst/>
          </a:prstGeom>
        </p:spPr>
      </p:pic>
      <p:pic>
        <p:nvPicPr>
          <p:cNvPr id="16" name="Picture 15">
            <a:extLst>
              <a:ext uri="{FF2B5EF4-FFF2-40B4-BE49-F238E27FC236}">
                <a16:creationId xmlns:a16="http://schemas.microsoft.com/office/drawing/2014/main" id="{E58AF6D7-2164-3637-EE6D-FC383439C8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85118" y="1858015"/>
            <a:ext cx="1613781" cy="2151708"/>
          </a:xfrm>
          <a:prstGeom prst="rect">
            <a:avLst/>
          </a:prstGeom>
        </p:spPr>
      </p:pic>
      <p:pic>
        <p:nvPicPr>
          <p:cNvPr id="18" name="Picture 17">
            <a:extLst>
              <a:ext uri="{FF2B5EF4-FFF2-40B4-BE49-F238E27FC236}">
                <a16:creationId xmlns:a16="http://schemas.microsoft.com/office/drawing/2014/main" id="{CD71EEE1-0D65-95A2-ECD5-23194B017A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9273" y="4090154"/>
            <a:ext cx="1414452" cy="1885936"/>
          </a:xfrm>
          <a:prstGeom prst="rect">
            <a:avLst/>
          </a:prstGeom>
        </p:spPr>
      </p:pic>
      <p:pic>
        <p:nvPicPr>
          <p:cNvPr id="20" name="Picture 19">
            <a:extLst>
              <a:ext uri="{FF2B5EF4-FFF2-40B4-BE49-F238E27FC236}">
                <a16:creationId xmlns:a16="http://schemas.microsoft.com/office/drawing/2014/main" id="{743AD145-7047-CEEF-8099-BA36BDDFCFD1}"/>
              </a:ext>
            </a:extLst>
          </p:cNvPr>
          <p:cNvPicPr>
            <a:picLocks noChangeAspect="1"/>
          </p:cNvPicPr>
          <p:nvPr/>
        </p:nvPicPr>
        <p:blipFill>
          <a:blip r:embed="rId7"/>
          <a:stretch>
            <a:fillRect/>
          </a:stretch>
        </p:blipFill>
        <p:spPr>
          <a:xfrm rot="5400000">
            <a:off x="9699556" y="3236384"/>
            <a:ext cx="1437224" cy="89778"/>
          </a:xfrm>
          <a:prstGeom prst="rect">
            <a:avLst/>
          </a:prstGeom>
        </p:spPr>
      </p:pic>
      <p:pic>
        <p:nvPicPr>
          <p:cNvPr id="22" name="Picture 21">
            <a:extLst>
              <a:ext uri="{FF2B5EF4-FFF2-40B4-BE49-F238E27FC236}">
                <a16:creationId xmlns:a16="http://schemas.microsoft.com/office/drawing/2014/main" id="{35AD82EA-79D9-596C-3E64-AB7A6ABB33B2}"/>
              </a:ext>
            </a:extLst>
          </p:cNvPr>
          <p:cNvPicPr>
            <a:picLocks noChangeAspect="1"/>
          </p:cNvPicPr>
          <p:nvPr/>
        </p:nvPicPr>
        <p:blipFill>
          <a:blip r:embed="rId7"/>
          <a:stretch>
            <a:fillRect/>
          </a:stretch>
        </p:blipFill>
        <p:spPr>
          <a:xfrm>
            <a:off x="10616500" y="4057150"/>
            <a:ext cx="1044821" cy="98290"/>
          </a:xfrm>
          <a:prstGeom prst="rect">
            <a:avLst/>
          </a:prstGeom>
        </p:spPr>
      </p:pic>
      <p:pic>
        <p:nvPicPr>
          <p:cNvPr id="24" name="Picture 23">
            <a:extLst>
              <a:ext uri="{FF2B5EF4-FFF2-40B4-BE49-F238E27FC236}">
                <a16:creationId xmlns:a16="http://schemas.microsoft.com/office/drawing/2014/main" id="{C5B78B1B-EA4F-C0D0-E7C6-135940552E6A}"/>
              </a:ext>
            </a:extLst>
          </p:cNvPr>
          <p:cNvPicPr>
            <a:picLocks noChangeAspect="1"/>
          </p:cNvPicPr>
          <p:nvPr/>
        </p:nvPicPr>
        <p:blipFill>
          <a:blip r:embed="rId7"/>
          <a:stretch>
            <a:fillRect/>
          </a:stretch>
        </p:blipFill>
        <p:spPr>
          <a:xfrm>
            <a:off x="9165301" y="3950741"/>
            <a:ext cx="1048030" cy="98289"/>
          </a:xfrm>
          <a:prstGeom prst="rect">
            <a:avLst/>
          </a:prstGeom>
        </p:spPr>
      </p:pic>
      <p:pic>
        <p:nvPicPr>
          <p:cNvPr id="26" name="Picture 25">
            <a:extLst>
              <a:ext uri="{FF2B5EF4-FFF2-40B4-BE49-F238E27FC236}">
                <a16:creationId xmlns:a16="http://schemas.microsoft.com/office/drawing/2014/main" id="{C393E415-8641-A30C-D98C-9980B2804095}"/>
              </a:ext>
            </a:extLst>
          </p:cNvPr>
          <p:cNvPicPr>
            <a:picLocks noChangeAspect="1"/>
          </p:cNvPicPr>
          <p:nvPr/>
        </p:nvPicPr>
        <p:blipFill>
          <a:blip r:embed="rId7"/>
          <a:stretch>
            <a:fillRect/>
          </a:stretch>
        </p:blipFill>
        <p:spPr>
          <a:xfrm rot="5400000">
            <a:off x="9748044" y="4971719"/>
            <a:ext cx="1517227" cy="93100"/>
          </a:xfrm>
          <a:prstGeom prst="rect">
            <a:avLst/>
          </a:prstGeom>
        </p:spPr>
      </p:pic>
    </p:spTree>
    <p:extLst>
      <p:ext uri="{BB962C8B-B14F-4D97-AF65-F5344CB8AC3E}">
        <p14:creationId xmlns:p14="http://schemas.microsoft.com/office/powerpoint/2010/main" val="940883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71DCB-34B7-7F8C-C580-C783C8FAAE9E}"/>
              </a:ext>
            </a:extLst>
          </p:cNvPr>
          <p:cNvSpPr/>
          <p:nvPr/>
        </p:nvSpPr>
        <p:spPr>
          <a:xfrm>
            <a:off x="2362200" y="932626"/>
            <a:ext cx="7467600" cy="4524315"/>
          </a:xfrm>
          <a:prstGeom prst="rect">
            <a:avLst/>
          </a:prstGeom>
          <a:noFill/>
        </p:spPr>
        <p:txBody>
          <a:bodyPr wrap="square" lIns="91440" tIns="45720" rIns="91440" bIns="45720">
            <a:spAutoFit/>
          </a:bodyPr>
          <a:lstStyle/>
          <a:p>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Exploratory Data Analysis</a:t>
            </a:r>
          </a:p>
        </p:txBody>
      </p:sp>
      <p:pic>
        <p:nvPicPr>
          <p:cNvPr id="3" name="Graphic 2" descr="Bar graph with upward trend with solid fill">
            <a:extLst>
              <a:ext uri="{FF2B5EF4-FFF2-40B4-BE49-F238E27FC236}">
                <a16:creationId xmlns:a16="http://schemas.microsoft.com/office/drawing/2014/main" id="{31D12E9F-8C26-9FCA-74C9-3ED186AAD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1549" y="2587666"/>
            <a:ext cx="1682667" cy="1682667"/>
          </a:xfrm>
          <a:prstGeom prst="rect">
            <a:avLst/>
          </a:prstGeom>
        </p:spPr>
      </p:pic>
      <p:sp>
        <p:nvSpPr>
          <p:cNvPr id="4" name="TextBox 3">
            <a:extLst>
              <a:ext uri="{FF2B5EF4-FFF2-40B4-BE49-F238E27FC236}">
                <a16:creationId xmlns:a16="http://schemas.microsoft.com/office/drawing/2014/main" id="{58018F18-5E1A-582C-A0DB-D772CD1C185F}"/>
              </a:ext>
            </a:extLst>
          </p:cNvPr>
          <p:cNvSpPr txBox="1"/>
          <p:nvPr/>
        </p:nvSpPr>
        <p:spPr>
          <a:xfrm>
            <a:off x="2240280" y="1023044"/>
            <a:ext cx="7208520" cy="4433897"/>
          </a:xfrm>
          <a:prstGeom prst="rect">
            <a:avLst/>
          </a:prstGeom>
          <a:noFill/>
          <a:ln w="571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5573213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752</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docs-Roboto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Vaishnvi Ingle</cp:lastModifiedBy>
  <cp:revision>123</cp:revision>
  <dcterms:created xsi:type="dcterms:W3CDTF">2018-04-24T17:14:44Z</dcterms:created>
  <dcterms:modified xsi:type="dcterms:W3CDTF">2023-02-27T10:39:49Z</dcterms:modified>
</cp:coreProperties>
</file>