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9093"/>
            <a:ext cx="5506720" cy="764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8830">
              <a:lnSpc>
                <a:spcPct val="100000"/>
              </a:lnSpc>
              <a:spcBef>
                <a:spcPts val="785"/>
              </a:spcBef>
            </a:pPr>
            <a:r>
              <a:rPr sz="1600" b="1" spc="-5">
                <a:latin typeface="Times New Roman"/>
                <a:cs typeface="Times New Roman"/>
              </a:rPr>
              <a:t>Assignment</a:t>
            </a:r>
            <a:r>
              <a:rPr sz="1600" b="1" spc="-2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 6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b="1" spc="-5" dirty="0">
                <a:latin typeface="Times New Roman"/>
                <a:cs typeface="Times New Roman"/>
              </a:rPr>
              <a:t>Problem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Statement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  <a:spcBef>
                <a:spcPts val="805"/>
              </a:spcBef>
            </a:pPr>
            <a:r>
              <a:rPr sz="1400" spc="-5" dirty="0">
                <a:latin typeface="Times New Roman"/>
                <a:cs typeface="Times New Roman"/>
              </a:rPr>
              <a:t>Write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read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temperature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monitor 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computer.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Code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 dirty="0">
              <a:latin typeface="Times New Roman"/>
              <a:cs typeface="Times New Roman"/>
            </a:endParaRPr>
          </a:p>
          <a:p>
            <a:pPr marL="972185" marR="2985135" indent="-350520">
              <a:lnSpc>
                <a:spcPts val="2300"/>
              </a:lnSpc>
              <a:spcBef>
                <a:spcPts val="204"/>
              </a:spcBef>
            </a:pPr>
            <a:r>
              <a:rPr sz="1200" spc="185" dirty="0">
                <a:latin typeface="Arial MT"/>
                <a:cs typeface="Arial MT"/>
              </a:rPr>
              <a:t>void </a:t>
            </a:r>
            <a:r>
              <a:rPr sz="1200" spc="180" dirty="0">
                <a:latin typeface="Arial MT"/>
                <a:cs typeface="Arial MT"/>
              </a:rPr>
              <a:t>setup() </a:t>
            </a:r>
            <a:r>
              <a:rPr sz="1200" spc="135" dirty="0">
                <a:latin typeface="Arial MT"/>
                <a:cs typeface="Arial MT"/>
              </a:rPr>
              <a:t>{ 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spc="155" dirty="0">
                <a:latin typeface="Arial MT"/>
                <a:cs typeface="Arial MT"/>
              </a:rPr>
              <a:t>S</a:t>
            </a:r>
            <a:r>
              <a:rPr sz="1200" spc="130" dirty="0">
                <a:latin typeface="Arial MT"/>
                <a:cs typeface="Arial MT"/>
              </a:rPr>
              <a:t>e</a:t>
            </a:r>
            <a:r>
              <a:rPr sz="1200" spc="60" dirty="0">
                <a:latin typeface="Arial MT"/>
                <a:cs typeface="Arial MT"/>
              </a:rPr>
              <a:t>ri</a:t>
            </a:r>
            <a:r>
              <a:rPr sz="1200" spc="130" dirty="0">
                <a:latin typeface="Arial MT"/>
                <a:cs typeface="Arial MT"/>
              </a:rPr>
              <a:t>a</a:t>
            </a:r>
            <a:r>
              <a:rPr sz="1200" spc="45" dirty="0">
                <a:latin typeface="Arial MT"/>
                <a:cs typeface="Arial MT"/>
              </a:rPr>
              <a:t>l</a:t>
            </a:r>
            <a:r>
              <a:rPr sz="1200" spc="65" dirty="0">
                <a:latin typeface="Arial MT"/>
                <a:cs typeface="Arial MT"/>
              </a:rPr>
              <a:t>.</a:t>
            </a:r>
            <a:r>
              <a:rPr sz="1200" spc="120" dirty="0">
                <a:latin typeface="Arial MT"/>
                <a:cs typeface="Arial MT"/>
              </a:rPr>
              <a:t>b</a:t>
            </a:r>
            <a:r>
              <a:rPr sz="1200" spc="135" dirty="0">
                <a:latin typeface="Arial MT"/>
                <a:cs typeface="Arial MT"/>
              </a:rPr>
              <a:t>e</a:t>
            </a:r>
            <a:r>
              <a:rPr sz="1200" spc="130" dirty="0">
                <a:latin typeface="Arial MT"/>
                <a:cs typeface="Arial MT"/>
              </a:rPr>
              <a:t>g</a:t>
            </a:r>
            <a:r>
              <a:rPr sz="1200" spc="45" dirty="0">
                <a:latin typeface="Arial MT"/>
                <a:cs typeface="Arial MT"/>
              </a:rPr>
              <a:t>i</a:t>
            </a:r>
            <a:r>
              <a:rPr sz="1200" spc="130" dirty="0">
                <a:latin typeface="Arial MT"/>
                <a:cs typeface="Arial MT"/>
              </a:rPr>
              <a:t>n</a:t>
            </a:r>
            <a:r>
              <a:rPr sz="1200" spc="75" dirty="0">
                <a:latin typeface="Arial MT"/>
                <a:cs typeface="Arial MT"/>
              </a:rPr>
              <a:t>(</a:t>
            </a:r>
            <a:r>
              <a:rPr sz="1200" spc="130" dirty="0">
                <a:latin typeface="Arial MT"/>
                <a:cs typeface="Arial MT"/>
              </a:rPr>
              <a:t>96</a:t>
            </a:r>
            <a:r>
              <a:rPr sz="1200" spc="120" dirty="0">
                <a:latin typeface="Arial MT"/>
                <a:cs typeface="Arial MT"/>
              </a:rPr>
              <a:t>0</a:t>
            </a:r>
            <a:r>
              <a:rPr sz="1200" spc="135" dirty="0">
                <a:latin typeface="Arial MT"/>
                <a:cs typeface="Arial MT"/>
              </a:rPr>
              <a:t>0</a:t>
            </a:r>
            <a:r>
              <a:rPr sz="1200" spc="65" dirty="0">
                <a:latin typeface="Arial MT"/>
                <a:cs typeface="Arial MT"/>
              </a:rPr>
              <a:t>);</a:t>
            </a:r>
            <a:endParaRPr sz="1200" dirty="0">
              <a:latin typeface="Arial MT"/>
              <a:cs typeface="Arial MT"/>
            </a:endParaRPr>
          </a:p>
          <a:p>
            <a:pPr marL="804545">
              <a:lnSpc>
                <a:spcPct val="100000"/>
              </a:lnSpc>
              <a:spcBef>
                <a:spcPts val="615"/>
              </a:spcBef>
            </a:pPr>
            <a:r>
              <a:rPr sz="1200" spc="254" dirty="0">
                <a:latin typeface="Arial MT"/>
                <a:cs typeface="Arial MT"/>
              </a:rPr>
              <a:t>}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Arial MT"/>
              <a:cs typeface="Arial MT"/>
            </a:endParaRPr>
          </a:p>
          <a:p>
            <a:pPr marL="804545">
              <a:lnSpc>
                <a:spcPct val="100000"/>
              </a:lnSpc>
            </a:pPr>
            <a:r>
              <a:rPr sz="1200" spc="185" dirty="0">
                <a:latin typeface="Arial MT"/>
                <a:cs typeface="Arial MT"/>
              </a:rPr>
              <a:t>void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175" dirty="0">
                <a:latin typeface="Arial MT"/>
                <a:cs typeface="Arial MT"/>
              </a:rPr>
              <a:t>loop()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135" dirty="0">
                <a:latin typeface="Arial MT"/>
                <a:cs typeface="Arial MT"/>
              </a:rPr>
              <a:t>{</a:t>
            </a:r>
            <a:endParaRPr sz="1200" dirty="0">
              <a:latin typeface="Arial MT"/>
              <a:cs typeface="Arial MT"/>
            </a:endParaRPr>
          </a:p>
          <a:p>
            <a:pPr marL="972185">
              <a:lnSpc>
                <a:spcPct val="100000"/>
              </a:lnSpc>
              <a:spcBef>
                <a:spcPts val="865"/>
              </a:spcBef>
            </a:pPr>
            <a:r>
              <a:rPr sz="1200" spc="265" dirty="0">
                <a:latin typeface="Arial MT"/>
                <a:cs typeface="Arial MT"/>
              </a:rPr>
              <a:t>if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spc="215" dirty="0">
                <a:latin typeface="Arial MT"/>
                <a:cs typeface="Arial MT"/>
              </a:rPr>
              <a:t>(Serial.available()</a:t>
            </a:r>
            <a:r>
              <a:rPr sz="1200" spc="160" dirty="0">
                <a:latin typeface="Arial MT"/>
                <a:cs typeface="Arial MT"/>
              </a:rPr>
              <a:t> </a:t>
            </a:r>
            <a:r>
              <a:rPr sz="1200" spc="175" dirty="0">
                <a:latin typeface="Arial MT"/>
                <a:cs typeface="Arial MT"/>
              </a:rPr>
              <a:t>&gt;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235" dirty="0">
                <a:latin typeface="Arial MT"/>
                <a:cs typeface="Arial MT"/>
              </a:rPr>
              <a:t>0)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spc="170" dirty="0">
                <a:latin typeface="Arial MT"/>
                <a:cs typeface="Arial MT"/>
              </a:rPr>
              <a:t>{</a:t>
            </a:r>
            <a:endParaRPr sz="1200" dirty="0">
              <a:latin typeface="Arial MT"/>
              <a:cs typeface="Arial MT"/>
            </a:endParaRPr>
          </a:p>
          <a:p>
            <a:pPr marL="469265" marR="163195" indent="670560">
              <a:lnSpc>
                <a:spcPct val="104200"/>
              </a:lnSpc>
              <a:spcBef>
                <a:spcPts val="790"/>
              </a:spcBef>
            </a:pPr>
            <a:r>
              <a:rPr sz="1200" spc="155" dirty="0">
                <a:latin typeface="Arial MT"/>
                <a:cs typeface="Arial MT"/>
              </a:rPr>
              <a:t>String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155" dirty="0">
                <a:latin typeface="Arial MT"/>
                <a:cs typeface="Arial MT"/>
              </a:rPr>
              <a:t>input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95" dirty="0">
                <a:latin typeface="Arial MT"/>
                <a:cs typeface="Arial MT"/>
              </a:rPr>
              <a:t>=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140" dirty="0">
                <a:latin typeface="Arial MT"/>
                <a:cs typeface="Arial MT"/>
              </a:rPr>
              <a:t>Serial.readStringUntil('\n');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225" dirty="0">
                <a:latin typeface="Arial MT"/>
                <a:cs typeface="Arial MT"/>
              </a:rPr>
              <a:t>//</a:t>
            </a:r>
            <a:r>
              <a:rPr sz="1200" spc="240" dirty="0">
                <a:latin typeface="Arial MT"/>
                <a:cs typeface="Arial MT"/>
              </a:rPr>
              <a:t> </a:t>
            </a:r>
            <a:r>
              <a:rPr sz="1200" spc="100" dirty="0">
                <a:latin typeface="Arial MT"/>
                <a:cs typeface="Arial MT"/>
              </a:rPr>
              <a:t>Read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165" dirty="0">
                <a:latin typeface="Arial MT"/>
                <a:cs typeface="Arial MT"/>
              </a:rPr>
              <a:t>the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150" dirty="0">
                <a:latin typeface="Arial MT"/>
                <a:cs typeface="Arial MT"/>
              </a:rPr>
              <a:t>input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130" dirty="0">
                <a:latin typeface="Arial MT"/>
                <a:cs typeface="Arial MT"/>
              </a:rPr>
              <a:t>until</a:t>
            </a:r>
            <a:r>
              <a:rPr sz="1200" spc="110" dirty="0">
                <a:latin typeface="Arial MT"/>
                <a:cs typeface="Arial MT"/>
              </a:rPr>
              <a:t> </a:t>
            </a:r>
            <a:r>
              <a:rPr sz="1200" spc="90" dirty="0">
                <a:latin typeface="Arial MT"/>
                <a:cs typeface="Arial MT"/>
              </a:rPr>
              <a:t>a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170" dirty="0">
                <a:latin typeface="Arial MT"/>
                <a:cs typeface="Arial MT"/>
              </a:rPr>
              <a:t>newline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165" dirty="0">
                <a:latin typeface="Arial MT"/>
                <a:cs typeface="Arial MT"/>
              </a:rPr>
              <a:t>character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120" dirty="0">
                <a:latin typeface="Arial MT"/>
                <a:cs typeface="Arial MT"/>
              </a:rPr>
              <a:t>is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165" dirty="0">
                <a:latin typeface="Arial MT"/>
                <a:cs typeface="Arial MT"/>
              </a:rPr>
              <a:t>received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 MT"/>
              <a:cs typeface="Arial MT"/>
            </a:endParaRPr>
          </a:p>
          <a:p>
            <a:pPr marL="1139825" marR="815975">
              <a:lnSpc>
                <a:spcPct val="159400"/>
              </a:lnSpc>
              <a:spcBef>
                <a:spcPts val="805"/>
              </a:spcBef>
            </a:pPr>
            <a:r>
              <a:rPr sz="1200" spc="225" dirty="0">
                <a:latin typeface="Arial MT"/>
                <a:cs typeface="Arial MT"/>
              </a:rPr>
              <a:t>//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80" dirty="0">
                <a:latin typeface="Arial MT"/>
                <a:cs typeface="Arial MT"/>
              </a:rPr>
              <a:t>Convert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75" dirty="0">
                <a:latin typeface="Arial MT"/>
                <a:cs typeface="Arial MT"/>
              </a:rPr>
              <a:t>the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80" dirty="0">
                <a:latin typeface="Arial MT"/>
                <a:cs typeface="Arial MT"/>
              </a:rPr>
              <a:t>received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165" dirty="0">
                <a:latin typeface="Arial MT"/>
                <a:cs typeface="Arial MT"/>
              </a:rPr>
              <a:t>string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170" dirty="0">
                <a:latin typeface="Arial MT"/>
                <a:cs typeface="Arial MT"/>
              </a:rPr>
              <a:t>to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90" dirty="0">
                <a:latin typeface="Arial MT"/>
                <a:cs typeface="Arial MT"/>
              </a:rPr>
              <a:t>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180" dirty="0">
                <a:latin typeface="Arial MT"/>
                <a:cs typeface="Arial MT"/>
              </a:rPr>
              <a:t>integer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145" dirty="0">
                <a:latin typeface="Arial MT"/>
                <a:cs typeface="Arial MT"/>
              </a:rPr>
              <a:t>int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95" dirty="0">
                <a:latin typeface="Arial MT"/>
                <a:cs typeface="Arial MT"/>
              </a:rPr>
              <a:t>number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spc="95" dirty="0">
                <a:latin typeface="Arial MT"/>
                <a:cs typeface="Arial MT"/>
              </a:rPr>
              <a:t>=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155" dirty="0">
                <a:latin typeface="Arial MT"/>
                <a:cs typeface="Arial MT"/>
              </a:rPr>
              <a:t>input.toInt();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 MT"/>
              <a:cs typeface="Arial MT"/>
            </a:endParaRPr>
          </a:p>
          <a:p>
            <a:pPr marL="1308100" marR="2218690" indent="-168275">
              <a:lnSpc>
                <a:spcPct val="159600"/>
              </a:lnSpc>
              <a:spcBef>
                <a:spcPts val="815"/>
              </a:spcBef>
            </a:pPr>
            <a:r>
              <a:rPr sz="1200" spc="265" dirty="0">
                <a:latin typeface="Arial MT"/>
                <a:cs typeface="Arial MT"/>
              </a:rPr>
              <a:t>if </a:t>
            </a:r>
            <a:r>
              <a:rPr sz="1200" spc="120" dirty="0">
                <a:latin typeface="Arial MT"/>
                <a:cs typeface="Arial MT"/>
              </a:rPr>
              <a:t>(number </a:t>
            </a:r>
            <a:r>
              <a:rPr sz="1200" spc="125" dirty="0">
                <a:latin typeface="Arial MT"/>
                <a:cs typeface="Arial MT"/>
              </a:rPr>
              <a:t>&gt; </a:t>
            </a:r>
            <a:r>
              <a:rPr sz="1200" spc="100" dirty="0">
                <a:latin typeface="Arial MT"/>
                <a:cs typeface="Arial MT"/>
              </a:rPr>
              <a:t>0) </a:t>
            </a:r>
            <a:r>
              <a:rPr sz="1200" spc="200" dirty="0">
                <a:latin typeface="Arial MT"/>
                <a:cs typeface="Arial MT"/>
              </a:rPr>
              <a:t>{ 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100" dirty="0">
                <a:latin typeface="Arial MT"/>
                <a:cs typeface="Arial MT"/>
              </a:rPr>
              <a:t>Serial.print("Number: </a:t>
            </a:r>
            <a:r>
              <a:rPr sz="1200" spc="190" dirty="0">
                <a:latin typeface="Arial MT"/>
                <a:cs typeface="Arial MT"/>
              </a:rPr>
              <a:t>"); </a:t>
            </a:r>
            <a:r>
              <a:rPr sz="1200" spc="-325" dirty="0">
                <a:latin typeface="Arial MT"/>
                <a:cs typeface="Arial MT"/>
              </a:rPr>
              <a:t> </a:t>
            </a:r>
            <a:r>
              <a:rPr sz="1200" spc="95" dirty="0">
                <a:latin typeface="Arial MT"/>
                <a:cs typeface="Arial MT"/>
              </a:rPr>
              <a:t>Serial.println(number);</a:t>
            </a:r>
            <a:endParaRPr sz="1200" dirty="0">
              <a:latin typeface="Arial MT"/>
              <a:cs typeface="Arial MT"/>
            </a:endParaRPr>
          </a:p>
          <a:p>
            <a:pPr marL="1308100" marR="530860">
              <a:lnSpc>
                <a:spcPts val="2300"/>
              </a:lnSpc>
              <a:spcBef>
                <a:spcPts val="210"/>
              </a:spcBef>
            </a:pPr>
            <a:r>
              <a:rPr sz="1200" spc="175" dirty="0">
                <a:latin typeface="Arial MT"/>
                <a:cs typeface="Arial MT"/>
              </a:rPr>
              <a:t>Serial.print("Square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175" dirty="0">
                <a:latin typeface="Arial MT"/>
                <a:cs typeface="Arial MT"/>
              </a:rPr>
              <a:t>root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170" dirty="0">
                <a:latin typeface="Arial MT"/>
                <a:cs typeface="Arial MT"/>
              </a:rPr>
              <a:t>of </a:t>
            </a:r>
            <a:r>
              <a:rPr sz="1200" spc="135" dirty="0">
                <a:latin typeface="Arial MT"/>
                <a:cs typeface="Arial MT"/>
              </a:rPr>
              <a:t>Number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spc="155" dirty="0">
                <a:latin typeface="Arial MT"/>
                <a:cs typeface="Arial MT"/>
              </a:rPr>
              <a:t>is: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135" dirty="0">
                <a:latin typeface="Arial MT"/>
                <a:cs typeface="Arial MT"/>
              </a:rPr>
              <a:t>");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170" dirty="0">
                <a:latin typeface="Arial MT"/>
                <a:cs typeface="Arial MT"/>
              </a:rPr>
              <a:t>Serial.println(sqrt(number));</a:t>
            </a:r>
            <a:endParaRPr sz="1200" dirty="0">
              <a:latin typeface="Arial MT"/>
              <a:cs typeface="Arial MT"/>
            </a:endParaRPr>
          </a:p>
          <a:p>
            <a:pPr marL="1308100">
              <a:lnSpc>
                <a:spcPct val="100000"/>
              </a:lnSpc>
              <a:spcBef>
                <a:spcPts val="650"/>
              </a:spcBef>
            </a:pPr>
            <a:r>
              <a:rPr sz="1200" spc="155" dirty="0">
                <a:latin typeface="Arial MT"/>
                <a:cs typeface="Arial MT"/>
              </a:rPr>
              <a:t>Serial.println();</a:t>
            </a:r>
            <a:endParaRPr sz="1200" dirty="0">
              <a:latin typeface="Arial MT"/>
              <a:cs typeface="Arial MT"/>
            </a:endParaRPr>
          </a:p>
          <a:p>
            <a:pPr marL="1139825">
              <a:lnSpc>
                <a:spcPct val="100000"/>
              </a:lnSpc>
              <a:spcBef>
                <a:spcPts val="805"/>
              </a:spcBef>
            </a:pPr>
            <a:r>
              <a:rPr sz="1200" spc="254" dirty="0">
                <a:latin typeface="Arial MT"/>
                <a:cs typeface="Arial MT"/>
              </a:rPr>
              <a:t>}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607" y="2399347"/>
            <a:ext cx="5750560" cy="1877060"/>
            <a:chOff x="923607" y="2399347"/>
            <a:chExt cx="5750560" cy="1877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2409189"/>
              <a:ext cx="5731509" cy="185801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8369" y="2404109"/>
              <a:ext cx="5741035" cy="1867535"/>
            </a:xfrm>
            <a:custGeom>
              <a:avLst/>
              <a:gdLst/>
              <a:ahLst/>
              <a:cxnLst/>
              <a:rect l="l" t="t" r="r" b="b"/>
              <a:pathLst>
                <a:path w="5741034" h="1867535">
                  <a:moveTo>
                    <a:pt x="0" y="1867535"/>
                  </a:moveTo>
                  <a:lnTo>
                    <a:pt x="5741034" y="1867535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1867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129279" y="4780914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89">
                <a:moveTo>
                  <a:pt x="0" y="0"/>
                </a:moveTo>
                <a:lnTo>
                  <a:pt x="1304290" y="0"/>
                </a:lnTo>
              </a:path>
            </a:pathLst>
          </a:custGeom>
          <a:ln w="131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4433" y="879093"/>
            <a:ext cx="276860" cy="50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1200" spc="254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254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044954"/>
            <a:ext cx="713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Output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MT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Baravkar</cp:lastModifiedBy>
  <cp:revision>2</cp:revision>
  <dcterms:created xsi:type="dcterms:W3CDTF">2024-10-06T03:30:24Z</dcterms:created>
  <dcterms:modified xsi:type="dcterms:W3CDTF">2024-10-06T15:50:22Z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2024-10-06T00:00:00Z</vt:filetime>
  </property>
</Properties>
</file>