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2" r:id="rId17"/>
    <p:sldId id="273" r:id="rId18"/>
    <p:sldId id="274" r:id="rId19"/>
    <p:sldId id="275" r:id="rId20"/>
    <p:sldId id="277" r:id="rId21"/>
    <p:sldId id="276"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7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1073321-085D-487E-BA51-5071EA632570}"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027166-0B50-451D-B494-9A40ABDF44A1}" type="slidenum">
              <a:rPr lang="en-IN" smtClean="0"/>
              <a:t>‹#›</a:t>
            </a:fld>
            <a:endParaRPr lang="en-IN"/>
          </a:p>
        </p:txBody>
      </p:sp>
    </p:spTree>
    <p:extLst>
      <p:ext uri="{BB962C8B-B14F-4D97-AF65-F5344CB8AC3E}">
        <p14:creationId xmlns:p14="http://schemas.microsoft.com/office/powerpoint/2010/main" val="980195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073321-085D-487E-BA51-5071EA632570}"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027166-0B50-451D-B494-9A40ABDF44A1}" type="slidenum">
              <a:rPr lang="en-IN" smtClean="0"/>
              <a:t>‹#›</a:t>
            </a:fld>
            <a:endParaRPr lang="en-IN"/>
          </a:p>
        </p:txBody>
      </p:sp>
    </p:spTree>
    <p:extLst>
      <p:ext uri="{BB962C8B-B14F-4D97-AF65-F5344CB8AC3E}">
        <p14:creationId xmlns:p14="http://schemas.microsoft.com/office/powerpoint/2010/main" val="749271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073321-085D-487E-BA51-5071EA632570}"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027166-0B50-451D-B494-9A40ABDF44A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29962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073321-085D-487E-BA51-5071EA632570}"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027166-0B50-451D-B494-9A40ABDF44A1}" type="slidenum">
              <a:rPr lang="en-IN" smtClean="0"/>
              <a:t>‹#›</a:t>
            </a:fld>
            <a:endParaRPr lang="en-IN"/>
          </a:p>
        </p:txBody>
      </p:sp>
    </p:spTree>
    <p:extLst>
      <p:ext uri="{BB962C8B-B14F-4D97-AF65-F5344CB8AC3E}">
        <p14:creationId xmlns:p14="http://schemas.microsoft.com/office/powerpoint/2010/main" val="1985408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073321-085D-487E-BA51-5071EA632570}"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027166-0B50-451D-B494-9A40ABDF44A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50738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073321-085D-487E-BA51-5071EA632570}"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027166-0B50-451D-B494-9A40ABDF44A1}" type="slidenum">
              <a:rPr lang="en-IN" smtClean="0"/>
              <a:t>‹#›</a:t>
            </a:fld>
            <a:endParaRPr lang="en-IN"/>
          </a:p>
        </p:txBody>
      </p:sp>
    </p:spTree>
    <p:extLst>
      <p:ext uri="{BB962C8B-B14F-4D97-AF65-F5344CB8AC3E}">
        <p14:creationId xmlns:p14="http://schemas.microsoft.com/office/powerpoint/2010/main" val="2505672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073321-085D-487E-BA51-5071EA632570}"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027166-0B50-451D-B494-9A40ABDF44A1}" type="slidenum">
              <a:rPr lang="en-IN" smtClean="0"/>
              <a:t>‹#›</a:t>
            </a:fld>
            <a:endParaRPr lang="en-IN"/>
          </a:p>
        </p:txBody>
      </p:sp>
    </p:spTree>
    <p:extLst>
      <p:ext uri="{BB962C8B-B14F-4D97-AF65-F5344CB8AC3E}">
        <p14:creationId xmlns:p14="http://schemas.microsoft.com/office/powerpoint/2010/main" val="36360022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073321-085D-487E-BA51-5071EA632570}"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027166-0B50-451D-B494-9A40ABDF44A1}" type="slidenum">
              <a:rPr lang="en-IN" smtClean="0"/>
              <a:t>‹#›</a:t>
            </a:fld>
            <a:endParaRPr lang="en-IN"/>
          </a:p>
        </p:txBody>
      </p:sp>
    </p:spTree>
    <p:extLst>
      <p:ext uri="{BB962C8B-B14F-4D97-AF65-F5344CB8AC3E}">
        <p14:creationId xmlns:p14="http://schemas.microsoft.com/office/powerpoint/2010/main" val="2892013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073321-085D-487E-BA51-5071EA632570}"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027166-0B50-451D-B494-9A40ABDF44A1}" type="slidenum">
              <a:rPr lang="en-IN" smtClean="0"/>
              <a:t>‹#›</a:t>
            </a:fld>
            <a:endParaRPr lang="en-IN"/>
          </a:p>
        </p:txBody>
      </p:sp>
    </p:spTree>
    <p:extLst>
      <p:ext uri="{BB962C8B-B14F-4D97-AF65-F5344CB8AC3E}">
        <p14:creationId xmlns:p14="http://schemas.microsoft.com/office/powerpoint/2010/main" val="321902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073321-085D-487E-BA51-5071EA632570}"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027166-0B50-451D-B494-9A40ABDF44A1}" type="slidenum">
              <a:rPr lang="en-IN" smtClean="0"/>
              <a:t>‹#›</a:t>
            </a:fld>
            <a:endParaRPr lang="en-IN"/>
          </a:p>
        </p:txBody>
      </p:sp>
    </p:spTree>
    <p:extLst>
      <p:ext uri="{BB962C8B-B14F-4D97-AF65-F5344CB8AC3E}">
        <p14:creationId xmlns:p14="http://schemas.microsoft.com/office/powerpoint/2010/main" val="1714045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073321-085D-487E-BA51-5071EA632570}" type="datetimeFigureOut">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027166-0B50-451D-B494-9A40ABDF44A1}" type="slidenum">
              <a:rPr lang="en-IN" smtClean="0"/>
              <a:t>‹#›</a:t>
            </a:fld>
            <a:endParaRPr lang="en-IN"/>
          </a:p>
        </p:txBody>
      </p:sp>
    </p:spTree>
    <p:extLst>
      <p:ext uri="{BB962C8B-B14F-4D97-AF65-F5344CB8AC3E}">
        <p14:creationId xmlns:p14="http://schemas.microsoft.com/office/powerpoint/2010/main" val="3188638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1073321-085D-487E-BA51-5071EA632570}" type="datetimeFigureOut">
              <a:rPr lang="en-IN" smtClean="0"/>
              <a:t>30-08-2022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027166-0B50-451D-B494-9A40ABDF44A1}" type="slidenum">
              <a:rPr lang="en-IN" smtClean="0"/>
              <a:t>‹#›</a:t>
            </a:fld>
            <a:endParaRPr lang="en-IN"/>
          </a:p>
        </p:txBody>
      </p:sp>
    </p:spTree>
    <p:extLst>
      <p:ext uri="{BB962C8B-B14F-4D97-AF65-F5344CB8AC3E}">
        <p14:creationId xmlns:p14="http://schemas.microsoft.com/office/powerpoint/2010/main" val="2907875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1073321-085D-487E-BA51-5071EA632570}" type="datetimeFigureOut">
              <a:rPr lang="en-IN" smtClean="0"/>
              <a:t>30-08-2022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027166-0B50-451D-B494-9A40ABDF44A1}" type="slidenum">
              <a:rPr lang="en-IN" smtClean="0"/>
              <a:t>‹#›</a:t>
            </a:fld>
            <a:endParaRPr lang="en-IN"/>
          </a:p>
        </p:txBody>
      </p:sp>
    </p:spTree>
    <p:extLst>
      <p:ext uri="{BB962C8B-B14F-4D97-AF65-F5344CB8AC3E}">
        <p14:creationId xmlns:p14="http://schemas.microsoft.com/office/powerpoint/2010/main" val="4179159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073321-085D-487E-BA51-5071EA632570}" type="datetimeFigureOut">
              <a:rPr lang="en-IN" smtClean="0"/>
              <a:t>30-08-2022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027166-0B50-451D-B494-9A40ABDF44A1}" type="slidenum">
              <a:rPr lang="en-IN" smtClean="0"/>
              <a:t>‹#›</a:t>
            </a:fld>
            <a:endParaRPr lang="en-IN"/>
          </a:p>
        </p:txBody>
      </p:sp>
    </p:spTree>
    <p:extLst>
      <p:ext uri="{BB962C8B-B14F-4D97-AF65-F5344CB8AC3E}">
        <p14:creationId xmlns:p14="http://schemas.microsoft.com/office/powerpoint/2010/main" val="1241397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073321-085D-487E-BA51-5071EA632570}" type="datetimeFigureOut">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027166-0B50-451D-B494-9A40ABDF44A1}" type="slidenum">
              <a:rPr lang="en-IN" smtClean="0"/>
              <a:t>‹#›</a:t>
            </a:fld>
            <a:endParaRPr lang="en-IN"/>
          </a:p>
        </p:txBody>
      </p:sp>
    </p:spTree>
    <p:extLst>
      <p:ext uri="{BB962C8B-B14F-4D97-AF65-F5344CB8AC3E}">
        <p14:creationId xmlns:p14="http://schemas.microsoft.com/office/powerpoint/2010/main" val="1106145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073321-085D-487E-BA51-5071EA632570}" type="datetimeFigureOut">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027166-0B50-451D-B494-9A40ABDF44A1}" type="slidenum">
              <a:rPr lang="en-IN" smtClean="0"/>
              <a:t>‹#›</a:t>
            </a:fld>
            <a:endParaRPr lang="en-IN"/>
          </a:p>
        </p:txBody>
      </p:sp>
    </p:spTree>
    <p:extLst>
      <p:ext uri="{BB962C8B-B14F-4D97-AF65-F5344CB8AC3E}">
        <p14:creationId xmlns:p14="http://schemas.microsoft.com/office/powerpoint/2010/main" val="2439638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073321-085D-487E-BA51-5071EA632570}" type="datetimeFigureOut">
              <a:rPr lang="en-IN" smtClean="0"/>
              <a:t>30-08-2022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C027166-0B50-451D-B494-9A40ABDF44A1}" type="slidenum">
              <a:rPr lang="en-IN" smtClean="0"/>
              <a:t>‹#›</a:t>
            </a:fld>
            <a:endParaRPr lang="en-IN"/>
          </a:p>
        </p:txBody>
      </p:sp>
    </p:spTree>
    <p:extLst>
      <p:ext uri="{BB962C8B-B14F-4D97-AF65-F5344CB8AC3E}">
        <p14:creationId xmlns:p14="http://schemas.microsoft.com/office/powerpoint/2010/main" val="28428343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Bank Domain PPT</a:t>
            </a:r>
            <a:endParaRPr lang="en-IN" dirty="0"/>
          </a:p>
        </p:txBody>
      </p:sp>
    </p:spTree>
    <p:extLst>
      <p:ext uri="{BB962C8B-B14F-4D97-AF65-F5344CB8AC3E}">
        <p14:creationId xmlns:p14="http://schemas.microsoft.com/office/powerpoint/2010/main" val="295791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Login page</a:t>
            </a:r>
            <a:endParaRPr lang="en-IN" sz="3200" dirty="0"/>
          </a:p>
        </p:txBody>
      </p:sp>
      <p:pic>
        <p:nvPicPr>
          <p:cNvPr id="4" name="Content Placeholder 3"/>
          <p:cNvPicPr>
            <a:picLocks noGrp="1"/>
          </p:cNvPicPr>
          <p:nvPr>
            <p:ph idx="1"/>
          </p:nvPr>
        </p:nvPicPr>
        <p:blipFill>
          <a:blip r:embed="rId2"/>
          <a:stretch>
            <a:fillRect/>
          </a:stretch>
        </p:blipFill>
        <p:spPr>
          <a:xfrm>
            <a:off x="838199" y="1784692"/>
            <a:ext cx="10578981" cy="4017902"/>
          </a:xfrm>
          <a:prstGeom prst="rect">
            <a:avLst/>
          </a:prstGeom>
          <a:ln>
            <a:solidFill>
              <a:srgbClr val="00B050"/>
            </a:solidFill>
          </a:ln>
        </p:spPr>
      </p:pic>
      <p:cxnSp>
        <p:nvCxnSpPr>
          <p:cNvPr id="6" name="Straight Arrow Connector 5"/>
          <p:cNvCxnSpPr/>
          <p:nvPr/>
        </p:nvCxnSpPr>
        <p:spPr>
          <a:xfrm flipV="1">
            <a:off x="4332718" y="3896882"/>
            <a:ext cx="1128045" cy="34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332718" y="3896882"/>
            <a:ext cx="117932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4127619" y="2820112"/>
            <a:ext cx="1589517" cy="128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4332718" y="3896882"/>
            <a:ext cx="1247686" cy="196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9015813" y="1939895"/>
            <a:ext cx="752030" cy="128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3503776" y="3896882"/>
            <a:ext cx="546931" cy="196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6511895" y="3913973"/>
            <a:ext cx="623843" cy="179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8357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 </a:t>
            </a:r>
            <a:r>
              <a:rPr lang="en-IN" dirty="0" smtClean="0"/>
              <a:t>add/update/delete </a:t>
            </a:r>
            <a:r>
              <a:rPr lang="en-IN" dirty="0"/>
              <a:t>beneficiary </a:t>
            </a:r>
          </a:p>
        </p:txBody>
      </p:sp>
      <p:sp>
        <p:nvSpPr>
          <p:cNvPr id="3" name="Content Placeholder 2"/>
          <p:cNvSpPr>
            <a:spLocks noGrp="1"/>
          </p:cNvSpPr>
          <p:nvPr>
            <p:ph idx="1"/>
          </p:nvPr>
        </p:nvSpPr>
        <p:spPr/>
        <p:txBody>
          <a:bodyPr>
            <a:normAutofit/>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r>
              <a:rPr lang="en-IN" dirty="0" smtClean="0"/>
              <a:t>Hear you can add new beneficiary to transfer the fund/amount.</a:t>
            </a:r>
          </a:p>
          <a:p>
            <a:r>
              <a:rPr lang="en-IN" dirty="0" smtClean="0"/>
              <a:t>It may be within the bank or outside the bank, you can select the  beneficiary  type and then enter the  beneficiary  details.</a:t>
            </a:r>
            <a:endParaRPr lang="en-IN" dirty="0"/>
          </a:p>
        </p:txBody>
      </p:sp>
      <p:pic>
        <p:nvPicPr>
          <p:cNvPr id="4" name="Picture 3"/>
          <p:cNvPicPr/>
          <p:nvPr/>
        </p:nvPicPr>
        <p:blipFill>
          <a:blip r:embed="rId2"/>
          <a:stretch>
            <a:fillRect/>
          </a:stretch>
        </p:blipFill>
        <p:spPr>
          <a:xfrm>
            <a:off x="1051133" y="1870019"/>
            <a:ext cx="5774174" cy="2727620"/>
          </a:xfrm>
          <a:prstGeom prst="rect">
            <a:avLst/>
          </a:prstGeom>
        </p:spPr>
      </p:pic>
    </p:spTree>
    <p:extLst>
      <p:ext uri="{BB962C8B-B14F-4D97-AF65-F5344CB8AC3E}">
        <p14:creationId xmlns:p14="http://schemas.microsoft.com/office/powerpoint/2010/main" val="1917783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0729"/>
          </a:xfrm>
        </p:spPr>
        <p:txBody>
          <a:bodyPr>
            <a:normAutofit fontScale="90000"/>
          </a:bodyPr>
          <a:lstStyle/>
          <a:p>
            <a:r>
              <a:rPr lang="en-IN" dirty="0" smtClean="0"/>
              <a:t>beneficiary  details</a:t>
            </a:r>
            <a:endParaRPr lang="en-IN" dirty="0"/>
          </a:p>
        </p:txBody>
      </p:sp>
      <p:sp>
        <p:nvSpPr>
          <p:cNvPr id="6" name="Content Placeholder 5"/>
          <p:cNvSpPr>
            <a:spLocks noGrp="1"/>
          </p:cNvSpPr>
          <p:nvPr>
            <p:ph idx="1"/>
          </p:nvPr>
        </p:nvSpPr>
        <p:spPr/>
        <p:txBody>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r>
              <a:rPr lang="en-IN" dirty="0" smtClean="0"/>
              <a:t>After entering the beneficiary details account will active after 30 min or 1 </a:t>
            </a:r>
            <a:r>
              <a:rPr lang="en-IN" dirty="0" err="1" smtClean="0"/>
              <a:t>hrs</a:t>
            </a:r>
            <a:r>
              <a:rPr lang="en-IN" dirty="0" smtClean="0"/>
              <a:t> depending upon the bank application.</a:t>
            </a:r>
            <a:endParaRPr lang="en-IN" dirty="0"/>
          </a:p>
        </p:txBody>
      </p:sp>
      <p:pic>
        <p:nvPicPr>
          <p:cNvPr id="7" name="Content Placeholder 3"/>
          <p:cNvPicPr>
            <a:picLocks/>
          </p:cNvPicPr>
          <p:nvPr/>
        </p:nvPicPr>
        <p:blipFill>
          <a:blip r:embed="rId2"/>
          <a:stretch>
            <a:fillRect/>
          </a:stretch>
        </p:blipFill>
        <p:spPr>
          <a:xfrm>
            <a:off x="1180453" y="974221"/>
            <a:ext cx="6844048" cy="3771870"/>
          </a:xfrm>
          <a:prstGeom prst="rect">
            <a:avLst/>
          </a:prstGeom>
        </p:spPr>
      </p:pic>
    </p:spTree>
    <p:extLst>
      <p:ext uri="{BB962C8B-B14F-4D97-AF65-F5344CB8AC3E}">
        <p14:creationId xmlns:p14="http://schemas.microsoft.com/office/powerpoint/2010/main" val="606642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6367"/>
          </a:xfrm>
        </p:spPr>
        <p:txBody>
          <a:bodyPr>
            <a:normAutofit fontScale="90000"/>
          </a:bodyPr>
          <a:lstStyle/>
          <a:p>
            <a:r>
              <a:rPr lang="en-IN" dirty="0" smtClean="0"/>
              <a:t>List of beneficiary</a:t>
            </a:r>
            <a:endParaRPr lang="en-IN" dirty="0"/>
          </a:p>
        </p:txBody>
      </p:sp>
      <p:sp>
        <p:nvSpPr>
          <p:cNvPr id="3" name="Content Placeholder 2"/>
          <p:cNvSpPr>
            <a:spLocks noGrp="1"/>
          </p:cNvSpPr>
          <p:nvPr>
            <p:ph idx="1"/>
          </p:nvPr>
        </p:nvSpPr>
        <p:spPr>
          <a:xfrm>
            <a:off x="838200" y="1059679"/>
            <a:ext cx="10515600" cy="5117284"/>
          </a:xfrm>
        </p:spPr>
        <p:txBody>
          <a:bodyPr>
            <a:normAutofit/>
          </a:bodyPr>
          <a:lstStyle/>
          <a:p>
            <a:r>
              <a:rPr lang="en-IN" dirty="0" smtClean="0"/>
              <a:t>                                                                     </a:t>
            </a:r>
          </a:p>
          <a:p>
            <a:endParaRPr lang="en-IN" dirty="0"/>
          </a:p>
          <a:p>
            <a:endParaRPr lang="en-IN" dirty="0" smtClean="0"/>
          </a:p>
          <a:p>
            <a:endParaRPr lang="en-IN" dirty="0"/>
          </a:p>
          <a:p>
            <a:endParaRPr lang="en-IN" dirty="0" smtClean="0"/>
          </a:p>
          <a:p>
            <a:endParaRPr lang="en-IN" dirty="0"/>
          </a:p>
          <a:p>
            <a:endParaRPr lang="en-IN" dirty="0" smtClean="0"/>
          </a:p>
          <a:p>
            <a:endParaRPr lang="en-IN" dirty="0" smtClean="0"/>
          </a:p>
          <a:p>
            <a:endParaRPr lang="en-IN" dirty="0"/>
          </a:p>
          <a:p>
            <a:endParaRPr lang="en-IN" dirty="0" smtClean="0"/>
          </a:p>
          <a:p>
            <a:r>
              <a:rPr lang="en-IN" dirty="0" smtClean="0"/>
              <a:t>Hear you can see the list of beneficiary and  also you can perform the update delete and edit operation.by clicking on three dots</a:t>
            </a:r>
            <a:endParaRPr lang="en-IN" dirty="0"/>
          </a:p>
        </p:txBody>
      </p:sp>
      <p:pic>
        <p:nvPicPr>
          <p:cNvPr id="4" name="Picture 3"/>
          <p:cNvPicPr/>
          <p:nvPr/>
        </p:nvPicPr>
        <p:blipFill>
          <a:blip r:embed="rId2"/>
          <a:stretch>
            <a:fillRect/>
          </a:stretch>
        </p:blipFill>
        <p:spPr>
          <a:xfrm>
            <a:off x="999858" y="1119500"/>
            <a:ext cx="5597495" cy="3211830"/>
          </a:xfrm>
          <a:prstGeom prst="rect">
            <a:avLst/>
          </a:prstGeom>
        </p:spPr>
      </p:pic>
      <p:pic>
        <p:nvPicPr>
          <p:cNvPr id="7" name="Picture 6"/>
          <p:cNvPicPr/>
          <p:nvPr/>
        </p:nvPicPr>
        <p:blipFill rotWithShape="1">
          <a:blip r:embed="rId3"/>
          <a:srcRect l="37093" t="38291"/>
          <a:stretch/>
        </p:blipFill>
        <p:spPr bwMode="auto">
          <a:xfrm>
            <a:off x="7044980" y="1119500"/>
            <a:ext cx="3605530" cy="3042302"/>
          </a:xfrm>
          <a:prstGeom prst="rect">
            <a:avLst/>
          </a:prstGeom>
          <a:ln>
            <a:noFill/>
          </a:ln>
          <a:extLst>
            <a:ext uri="{53640926-AAD7-44D8-BBD7-CCE9431645EC}">
              <a14:shadowObscured xmlns:a14="http://schemas.microsoft.com/office/drawing/2010/main"/>
            </a:ext>
          </a:extLst>
        </p:spPr>
      </p:pic>
      <p:sp>
        <p:nvSpPr>
          <p:cNvPr id="8" name="Rectangle 7"/>
          <p:cNvSpPr/>
          <p:nvPr/>
        </p:nvSpPr>
        <p:spPr>
          <a:xfrm>
            <a:off x="4341264" y="2033899"/>
            <a:ext cx="299102" cy="1751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307222" y="1991170"/>
            <a:ext cx="418744" cy="1845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40466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4. transfer the fund</a:t>
            </a:r>
          </a:p>
        </p:txBody>
      </p:sp>
      <p:sp>
        <p:nvSpPr>
          <p:cNvPr id="3" name="Content Placeholder 2"/>
          <p:cNvSpPr>
            <a:spLocks noGrp="1"/>
          </p:cNvSpPr>
          <p:nvPr>
            <p:ph idx="1"/>
          </p:nvPr>
        </p:nvSpPr>
        <p:spPr/>
        <p:txBody>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r>
              <a:rPr lang="en-IN" dirty="0" smtClean="0"/>
              <a:t>After beneficiary active you can transfer the fund</a:t>
            </a:r>
            <a:endParaRPr lang="en-IN" dirty="0"/>
          </a:p>
        </p:txBody>
      </p:sp>
      <p:pic>
        <p:nvPicPr>
          <p:cNvPr id="4" name="Picture 3"/>
          <p:cNvPicPr/>
          <p:nvPr/>
        </p:nvPicPr>
        <p:blipFill>
          <a:blip r:embed="rId2"/>
          <a:stretch>
            <a:fillRect/>
          </a:stretch>
        </p:blipFill>
        <p:spPr>
          <a:xfrm>
            <a:off x="1529631" y="1825625"/>
            <a:ext cx="7255445" cy="2942928"/>
          </a:xfrm>
          <a:prstGeom prst="rect">
            <a:avLst/>
          </a:prstGeom>
        </p:spPr>
      </p:pic>
    </p:spTree>
    <p:extLst>
      <p:ext uri="{BB962C8B-B14F-4D97-AF65-F5344CB8AC3E}">
        <p14:creationId xmlns:p14="http://schemas.microsoft.com/office/powerpoint/2010/main" val="647757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Fund transfer page</a:t>
            </a:r>
            <a:endParaRPr lang="en-IN" dirty="0"/>
          </a:p>
        </p:txBody>
      </p:sp>
      <p:sp>
        <p:nvSpPr>
          <p:cNvPr id="5" name="Content Placeholder 4"/>
          <p:cNvSpPr>
            <a:spLocks noGrp="1"/>
          </p:cNvSpPr>
          <p:nvPr>
            <p:ph idx="1"/>
          </p:nvPr>
        </p:nvSpPr>
        <p:spPr/>
        <p:txBody>
          <a:bodyPr>
            <a:normAutofit/>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r>
              <a:rPr lang="en-IN" dirty="0" smtClean="0"/>
              <a:t>For transferring the fund you have to enter the following field then confirm the payment .</a:t>
            </a:r>
          </a:p>
        </p:txBody>
      </p:sp>
      <p:pic>
        <p:nvPicPr>
          <p:cNvPr id="6" name="Content Placeholder 3"/>
          <p:cNvPicPr>
            <a:picLocks/>
          </p:cNvPicPr>
          <p:nvPr/>
        </p:nvPicPr>
        <p:blipFill>
          <a:blip r:embed="rId2"/>
          <a:stretch>
            <a:fillRect/>
          </a:stretch>
        </p:blipFill>
        <p:spPr>
          <a:xfrm>
            <a:off x="1939895" y="1825624"/>
            <a:ext cx="7056997" cy="3054025"/>
          </a:xfrm>
          <a:prstGeom prst="rect">
            <a:avLst/>
          </a:prstGeom>
        </p:spPr>
      </p:pic>
      <p:sp>
        <p:nvSpPr>
          <p:cNvPr id="7" name="Rectangle 6"/>
          <p:cNvSpPr/>
          <p:nvPr/>
        </p:nvSpPr>
        <p:spPr>
          <a:xfrm>
            <a:off x="8485974" y="1825625"/>
            <a:ext cx="546931" cy="165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6315342" y="2794475"/>
            <a:ext cx="427290" cy="128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7229742" y="2922662"/>
            <a:ext cx="504202" cy="205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8805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Personal Details</a:t>
            </a:r>
            <a:endParaRPr lang="en-IN" dirty="0"/>
          </a:p>
        </p:txBody>
      </p:sp>
      <p:pic>
        <p:nvPicPr>
          <p:cNvPr id="5" name="Picture 4"/>
          <p:cNvPicPr>
            <a:picLocks noChangeAspect="1"/>
          </p:cNvPicPr>
          <p:nvPr/>
        </p:nvPicPr>
        <p:blipFill>
          <a:blip r:embed="rId2"/>
          <a:stretch>
            <a:fillRect/>
          </a:stretch>
        </p:blipFill>
        <p:spPr>
          <a:xfrm>
            <a:off x="3042303" y="1842761"/>
            <a:ext cx="3008119" cy="3322323"/>
          </a:xfrm>
          <a:prstGeom prst="rect">
            <a:avLst/>
          </a:prstGeom>
        </p:spPr>
      </p:pic>
      <p:sp>
        <p:nvSpPr>
          <p:cNvPr id="6" name="Content Placeholder 5"/>
          <p:cNvSpPr>
            <a:spLocks noGrp="1"/>
          </p:cNvSpPr>
          <p:nvPr>
            <p:ph idx="1"/>
          </p:nvPr>
        </p:nvSpPr>
        <p:spPr>
          <a:xfrm>
            <a:off x="677334" y="1239141"/>
            <a:ext cx="8596668" cy="4802222"/>
          </a:xfrm>
        </p:spPr>
        <p:txBody>
          <a:bodyPr/>
          <a:lstStyle/>
          <a:p>
            <a:r>
              <a:rPr lang="en-IN" dirty="0" smtClean="0"/>
              <a:t>For personal details click on profile we can see below tabs. Then click on personal tab.</a:t>
            </a:r>
            <a:endParaRPr lang="en-IN" dirty="0"/>
          </a:p>
        </p:txBody>
      </p:sp>
      <p:sp>
        <p:nvSpPr>
          <p:cNvPr id="7" name="Rectangle 6"/>
          <p:cNvSpPr/>
          <p:nvPr/>
        </p:nvSpPr>
        <p:spPr>
          <a:xfrm>
            <a:off x="3828516" y="3179036"/>
            <a:ext cx="1008404" cy="128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4272897" y="2102265"/>
            <a:ext cx="640935" cy="145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59002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Personal Details field</a:t>
            </a:r>
            <a:endParaRPr lang="en-IN" dirty="0"/>
          </a:p>
        </p:txBody>
      </p:sp>
      <p:pic>
        <p:nvPicPr>
          <p:cNvPr id="4" name="Content Placeholder 3"/>
          <p:cNvPicPr>
            <a:picLocks noGrp="1" noChangeAspect="1"/>
          </p:cNvPicPr>
          <p:nvPr>
            <p:ph idx="1"/>
          </p:nvPr>
        </p:nvPicPr>
        <p:blipFill>
          <a:blip r:embed="rId2"/>
          <a:stretch>
            <a:fillRect/>
          </a:stretch>
        </p:blipFill>
        <p:spPr>
          <a:xfrm>
            <a:off x="677863" y="2345983"/>
            <a:ext cx="8596312" cy="3510646"/>
          </a:xfrm>
          <a:prstGeom prst="rect">
            <a:avLst/>
          </a:prstGeom>
        </p:spPr>
      </p:pic>
      <p:sp>
        <p:nvSpPr>
          <p:cNvPr id="5" name="Rectangle 4"/>
          <p:cNvSpPr/>
          <p:nvPr/>
        </p:nvSpPr>
        <p:spPr>
          <a:xfrm>
            <a:off x="3717421" y="3999432"/>
            <a:ext cx="1281869" cy="136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4905286" y="4307080"/>
            <a:ext cx="1546789" cy="179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89581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View Details</a:t>
            </a:r>
            <a:endParaRPr lang="en-IN" dirty="0"/>
          </a:p>
        </p:txBody>
      </p:sp>
      <p:pic>
        <p:nvPicPr>
          <p:cNvPr id="4" name="Content Placeholder 3"/>
          <p:cNvPicPr>
            <a:picLocks noGrp="1" noChangeAspect="1"/>
          </p:cNvPicPr>
          <p:nvPr>
            <p:ph idx="1"/>
          </p:nvPr>
        </p:nvPicPr>
        <p:blipFill>
          <a:blip r:embed="rId2"/>
          <a:stretch>
            <a:fillRect/>
          </a:stretch>
        </p:blipFill>
        <p:spPr>
          <a:xfrm>
            <a:off x="780173" y="2092222"/>
            <a:ext cx="8390990" cy="3881437"/>
          </a:xfrm>
          <a:prstGeom prst="rect">
            <a:avLst/>
          </a:prstGeom>
        </p:spPr>
      </p:pic>
      <p:sp>
        <p:nvSpPr>
          <p:cNvPr id="5" name="Rectangle 4"/>
          <p:cNvSpPr/>
          <p:nvPr/>
        </p:nvSpPr>
        <p:spPr>
          <a:xfrm>
            <a:off x="3076486" y="2495372"/>
            <a:ext cx="1478422" cy="1538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290273" y="3392680"/>
            <a:ext cx="3384134" cy="136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59926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Below are the Account details</a:t>
            </a:r>
            <a:endParaRPr lang="en-IN" dirty="0"/>
          </a:p>
        </p:txBody>
      </p:sp>
      <p:pic>
        <p:nvPicPr>
          <p:cNvPr id="4" name="Content Placeholder 3"/>
          <p:cNvPicPr>
            <a:picLocks noGrp="1" noChangeAspect="1"/>
          </p:cNvPicPr>
          <p:nvPr>
            <p:ph idx="1"/>
          </p:nvPr>
        </p:nvPicPr>
        <p:blipFill>
          <a:blip r:embed="rId2"/>
          <a:stretch>
            <a:fillRect/>
          </a:stretch>
        </p:blipFill>
        <p:spPr>
          <a:xfrm>
            <a:off x="1786071" y="2067454"/>
            <a:ext cx="5679273" cy="4367678"/>
          </a:xfrm>
          <a:prstGeom prst="rect">
            <a:avLst/>
          </a:prstGeom>
        </p:spPr>
      </p:pic>
      <p:sp>
        <p:nvSpPr>
          <p:cNvPr id="5" name="Rectangle 4"/>
          <p:cNvSpPr/>
          <p:nvPr/>
        </p:nvSpPr>
        <p:spPr>
          <a:xfrm>
            <a:off x="2503918" y="2820112"/>
            <a:ext cx="1187865" cy="145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5708591" y="2811566"/>
            <a:ext cx="1435693" cy="1623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2503918" y="4512179"/>
            <a:ext cx="1427147" cy="247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5999148" y="5118931"/>
            <a:ext cx="658026" cy="145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2709017" y="5136022"/>
            <a:ext cx="598205" cy="136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2768837" y="5691499"/>
            <a:ext cx="521294" cy="1623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60209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Banking flow</a:t>
            </a:r>
            <a:endParaRPr lang="en-IN" dirty="0"/>
          </a:p>
        </p:txBody>
      </p:sp>
      <p:sp>
        <p:nvSpPr>
          <p:cNvPr id="3" name="Content Placeholder 2"/>
          <p:cNvSpPr>
            <a:spLocks noGrp="1"/>
          </p:cNvSpPr>
          <p:nvPr>
            <p:ph idx="1"/>
          </p:nvPr>
        </p:nvSpPr>
        <p:spPr>
          <a:xfrm>
            <a:off x="677334" y="1298961"/>
            <a:ext cx="8596668" cy="4742401"/>
          </a:xfrm>
        </p:spPr>
        <p:txBody>
          <a:bodyPr>
            <a:normAutofit fontScale="92500" lnSpcReduction="10000"/>
          </a:bodyPr>
          <a:lstStyle/>
          <a:p>
            <a:r>
              <a:rPr lang="en-IN" dirty="0" smtClean="0"/>
              <a:t>1. Login flow</a:t>
            </a:r>
          </a:p>
          <a:p>
            <a:r>
              <a:rPr lang="en-IN" dirty="0" smtClean="0"/>
              <a:t>2.</a:t>
            </a:r>
            <a:r>
              <a:rPr lang="en-IN" dirty="0"/>
              <a:t> new user </a:t>
            </a:r>
            <a:r>
              <a:rPr lang="en-IN" dirty="0" smtClean="0"/>
              <a:t>registration</a:t>
            </a:r>
          </a:p>
          <a:p>
            <a:r>
              <a:rPr lang="en-IN" dirty="0" smtClean="0"/>
              <a:t>3.</a:t>
            </a:r>
            <a:r>
              <a:rPr lang="en-IN" dirty="0"/>
              <a:t> add/update/delete </a:t>
            </a:r>
            <a:r>
              <a:rPr lang="en-IN" dirty="0" smtClean="0"/>
              <a:t>beneficiary </a:t>
            </a:r>
          </a:p>
          <a:p>
            <a:r>
              <a:rPr lang="en-IN" dirty="0" smtClean="0"/>
              <a:t>4. </a:t>
            </a:r>
            <a:r>
              <a:rPr lang="en-IN" dirty="0"/>
              <a:t>transfer the </a:t>
            </a:r>
            <a:r>
              <a:rPr lang="en-IN" dirty="0" smtClean="0"/>
              <a:t>fund</a:t>
            </a:r>
          </a:p>
          <a:p>
            <a:r>
              <a:rPr lang="en-IN" dirty="0" smtClean="0"/>
              <a:t>5. personal </a:t>
            </a:r>
            <a:r>
              <a:rPr lang="en-IN" dirty="0"/>
              <a:t>details </a:t>
            </a:r>
            <a:endParaRPr lang="en-IN" dirty="0" smtClean="0"/>
          </a:p>
          <a:p>
            <a:r>
              <a:rPr lang="en-IN" dirty="0"/>
              <a:t>6. Account </a:t>
            </a:r>
            <a:r>
              <a:rPr lang="en-IN" dirty="0" smtClean="0"/>
              <a:t>details</a:t>
            </a:r>
          </a:p>
          <a:p>
            <a:r>
              <a:rPr lang="en-IN" dirty="0"/>
              <a:t>7. Account </a:t>
            </a:r>
            <a:r>
              <a:rPr lang="en-IN" dirty="0" smtClean="0"/>
              <a:t>statements</a:t>
            </a:r>
          </a:p>
          <a:p>
            <a:r>
              <a:rPr lang="en-IN" dirty="0"/>
              <a:t>8. Nominee </a:t>
            </a:r>
            <a:r>
              <a:rPr lang="en-IN" dirty="0" smtClean="0"/>
              <a:t>Details</a:t>
            </a:r>
          </a:p>
          <a:p>
            <a:r>
              <a:rPr lang="en-IN" dirty="0"/>
              <a:t>9. Bills and </a:t>
            </a:r>
            <a:r>
              <a:rPr lang="en-IN" dirty="0" smtClean="0"/>
              <a:t>Recharge</a:t>
            </a:r>
          </a:p>
          <a:p>
            <a:r>
              <a:rPr lang="en-IN" dirty="0"/>
              <a:t>10. </a:t>
            </a:r>
            <a:r>
              <a:rPr lang="en-IN" dirty="0" smtClean="0"/>
              <a:t>debit </a:t>
            </a:r>
            <a:r>
              <a:rPr lang="en-IN" dirty="0"/>
              <a:t>card </a:t>
            </a:r>
            <a:r>
              <a:rPr lang="en-IN" dirty="0" smtClean="0"/>
              <a:t>details</a:t>
            </a:r>
          </a:p>
          <a:p>
            <a:r>
              <a:rPr lang="en-IN" dirty="0"/>
              <a:t>11. New Beneficiary for visa card </a:t>
            </a:r>
            <a:r>
              <a:rPr lang="en-IN" dirty="0" smtClean="0"/>
              <a:t>payments</a:t>
            </a:r>
          </a:p>
          <a:p>
            <a:r>
              <a:rPr lang="en-IN" dirty="0"/>
              <a:t>12. </a:t>
            </a:r>
            <a:r>
              <a:rPr lang="en-IN" dirty="0" smtClean="0"/>
              <a:t>Signoff</a:t>
            </a:r>
          </a:p>
          <a:p>
            <a:r>
              <a:rPr lang="en-IN" smtClean="0"/>
              <a:t>13.feedback</a:t>
            </a:r>
            <a:endParaRPr lang="en-IN" dirty="0" smtClean="0"/>
          </a:p>
          <a:p>
            <a:pPr marL="0" indent="0">
              <a:buNone/>
            </a:pPr>
            <a:endParaRPr lang="en-IN" dirty="0"/>
          </a:p>
        </p:txBody>
      </p:sp>
    </p:spTree>
    <p:extLst>
      <p:ext uri="{BB962C8B-B14F-4D97-AF65-F5344CB8AC3E}">
        <p14:creationId xmlns:p14="http://schemas.microsoft.com/office/powerpoint/2010/main" val="2996179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Account statements</a:t>
            </a:r>
            <a:endParaRPr lang="en-IN" dirty="0"/>
          </a:p>
        </p:txBody>
      </p:sp>
      <p:pic>
        <p:nvPicPr>
          <p:cNvPr id="4" name="Content Placeholder 3"/>
          <p:cNvPicPr>
            <a:picLocks noGrp="1" noChangeAspect="1"/>
          </p:cNvPicPr>
          <p:nvPr>
            <p:ph idx="1"/>
          </p:nvPr>
        </p:nvPicPr>
        <p:blipFill>
          <a:blip r:embed="rId2"/>
          <a:stretch>
            <a:fillRect/>
          </a:stretch>
        </p:blipFill>
        <p:spPr>
          <a:xfrm>
            <a:off x="2751747" y="2160588"/>
            <a:ext cx="3479806" cy="3881437"/>
          </a:xfrm>
          <a:prstGeom prst="rect">
            <a:avLst/>
          </a:prstGeom>
        </p:spPr>
      </p:pic>
    </p:spTree>
    <p:extLst>
      <p:ext uri="{BB962C8B-B14F-4D97-AF65-F5344CB8AC3E}">
        <p14:creationId xmlns:p14="http://schemas.microsoft.com/office/powerpoint/2010/main" val="551486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Account statements</a:t>
            </a:r>
            <a:br>
              <a:rPr lang="en-IN" dirty="0" smtClean="0"/>
            </a:br>
            <a:r>
              <a:rPr lang="en-IN" sz="2000" dirty="0" smtClean="0"/>
              <a:t>Regular statement&gt;&gt;as per date selection</a:t>
            </a:r>
            <a:br>
              <a:rPr lang="en-IN" sz="2000" dirty="0" smtClean="0"/>
            </a:br>
            <a:r>
              <a:rPr lang="en-IN" sz="2000" dirty="0" smtClean="0"/>
              <a:t>mini Statement&gt;&gt;for 10 transaction </a:t>
            </a:r>
            <a:endParaRPr lang="en-IN" sz="2000" dirty="0"/>
          </a:p>
        </p:txBody>
      </p:sp>
      <p:pic>
        <p:nvPicPr>
          <p:cNvPr id="4" name="Content Placeholder 3"/>
          <p:cNvPicPr>
            <a:picLocks noGrp="1" noChangeAspect="1"/>
          </p:cNvPicPr>
          <p:nvPr>
            <p:ph idx="1"/>
          </p:nvPr>
        </p:nvPicPr>
        <p:blipFill>
          <a:blip r:embed="rId2"/>
          <a:stretch>
            <a:fillRect/>
          </a:stretch>
        </p:blipFill>
        <p:spPr>
          <a:xfrm>
            <a:off x="957332" y="2160588"/>
            <a:ext cx="8037374" cy="3881437"/>
          </a:xfrm>
          <a:prstGeom prst="rect">
            <a:avLst/>
          </a:prstGeom>
        </p:spPr>
      </p:pic>
    </p:spTree>
    <p:extLst>
      <p:ext uri="{BB962C8B-B14F-4D97-AF65-F5344CB8AC3E}">
        <p14:creationId xmlns:p14="http://schemas.microsoft.com/office/powerpoint/2010/main" val="424718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Nominee Details</a:t>
            </a:r>
            <a:endParaRPr lang="en-IN" dirty="0"/>
          </a:p>
        </p:txBody>
      </p:sp>
      <p:pic>
        <p:nvPicPr>
          <p:cNvPr id="4" name="Content Placeholder 3"/>
          <p:cNvPicPr>
            <a:picLocks noGrp="1" noChangeAspect="1"/>
          </p:cNvPicPr>
          <p:nvPr>
            <p:ph idx="1"/>
          </p:nvPr>
        </p:nvPicPr>
        <p:blipFill>
          <a:blip r:embed="rId2"/>
          <a:stretch>
            <a:fillRect/>
          </a:stretch>
        </p:blipFill>
        <p:spPr>
          <a:xfrm>
            <a:off x="3548548" y="2160588"/>
            <a:ext cx="2854941" cy="3881437"/>
          </a:xfrm>
          <a:prstGeom prst="rect">
            <a:avLst/>
          </a:prstGeom>
        </p:spPr>
      </p:pic>
    </p:spTree>
    <p:extLst>
      <p:ext uri="{BB962C8B-B14F-4D97-AF65-F5344CB8AC3E}">
        <p14:creationId xmlns:p14="http://schemas.microsoft.com/office/powerpoint/2010/main" val="804421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View nominee Details</a:t>
            </a:r>
            <a:endParaRPr lang="en-IN" dirty="0"/>
          </a:p>
        </p:txBody>
      </p:sp>
      <p:pic>
        <p:nvPicPr>
          <p:cNvPr id="4" name="Content Placeholder 3"/>
          <p:cNvPicPr>
            <a:picLocks noGrp="1" noChangeAspect="1"/>
          </p:cNvPicPr>
          <p:nvPr>
            <p:ph idx="1"/>
          </p:nvPr>
        </p:nvPicPr>
        <p:blipFill>
          <a:blip r:embed="rId2"/>
          <a:stretch>
            <a:fillRect/>
          </a:stretch>
        </p:blipFill>
        <p:spPr>
          <a:xfrm>
            <a:off x="677863" y="2853665"/>
            <a:ext cx="8596312" cy="2495282"/>
          </a:xfrm>
          <a:prstGeom prst="rect">
            <a:avLst/>
          </a:prstGeom>
        </p:spPr>
      </p:pic>
      <p:sp>
        <p:nvSpPr>
          <p:cNvPr id="5" name="Rectangle 4"/>
          <p:cNvSpPr/>
          <p:nvPr/>
        </p:nvSpPr>
        <p:spPr>
          <a:xfrm>
            <a:off x="1085316" y="3674692"/>
            <a:ext cx="3213219" cy="324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1204957" y="4469450"/>
            <a:ext cx="1717705" cy="273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92142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Bills and Recharge</a:t>
            </a:r>
            <a:endParaRPr lang="en-IN" dirty="0"/>
          </a:p>
        </p:txBody>
      </p:sp>
      <p:pic>
        <p:nvPicPr>
          <p:cNvPr id="4" name="Content Placeholder 3"/>
          <p:cNvPicPr>
            <a:picLocks noGrp="1" noChangeAspect="1"/>
          </p:cNvPicPr>
          <p:nvPr>
            <p:ph idx="1"/>
          </p:nvPr>
        </p:nvPicPr>
        <p:blipFill>
          <a:blip r:embed="rId2"/>
          <a:stretch>
            <a:fillRect/>
          </a:stretch>
        </p:blipFill>
        <p:spPr>
          <a:xfrm>
            <a:off x="3273039" y="2160588"/>
            <a:ext cx="2685941" cy="3881437"/>
          </a:xfrm>
          <a:prstGeom prst="rect">
            <a:avLst/>
          </a:prstGeom>
        </p:spPr>
      </p:pic>
    </p:spTree>
    <p:extLst>
      <p:ext uri="{BB962C8B-B14F-4D97-AF65-F5344CB8AC3E}">
        <p14:creationId xmlns:p14="http://schemas.microsoft.com/office/powerpoint/2010/main" val="3506428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Adoc</a:t>
            </a:r>
            <a:r>
              <a:rPr lang="en-IN" dirty="0" smtClean="0"/>
              <a:t> payments</a:t>
            </a:r>
            <a:endParaRPr lang="en-IN" dirty="0"/>
          </a:p>
        </p:txBody>
      </p:sp>
      <p:pic>
        <p:nvPicPr>
          <p:cNvPr id="4" name="Content Placeholder 3"/>
          <p:cNvPicPr>
            <a:picLocks noGrp="1" noChangeAspect="1"/>
          </p:cNvPicPr>
          <p:nvPr>
            <p:ph idx="1"/>
          </p:nvPr>
        </p:nvPicPr>
        <p:blipFill>
          <a:blip r:embed="rId2"/>
          <a:stretch>
            <a:fillRect/>
          </a:stretch>
        </p:blipFill>
        <p:spPr>
          <a:xfrm>
            <a:off x="2085884" y="2160588"/>
            <a:ext cx="5780269" cy="3881437"/>
          </a:xfrm>
          <a:prstGeom prst="rect">
            <a:avLst/>
          </a:prstGeom>
        </p:spPr>
      </p:pic>
      <p:sp>
        <p:nvSpPr>
          <p:cNvPr id="5" name="Rectangle 4"/>
          <p:cNvSpPr/>
          <p:nvPr/>
        </p:nvSpPr>
        <p:spPr>
          <a:xfrm>
            <a:off x="4879649" y="2914116"/>
            <a:ext cx="615297" cy="1025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5905144" y="3076486"/>
            <a:ext cx="350377" cy="170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01093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Mobile recharge</a:t>
            </a:r>
            <a:endParaRPr lang="en-IN" dirty="0"/>
          </a:p>
        </p:txBody>
      </p:sp>
      <p:pic>
        <p:nvPicPr>
          <p:cNvPr id="4" name="Content Placeholder 3"/>
          <p:cNvPicPr>
            <a:picLocks noGrp="1" noChangeAspect="1"/>
          </p:cNvPicPr>
          <p:nvPr>
            <p:ph idx="1"/>
          </p:nvPr>
        </p:nvPicPr>
        <p:blipFill>
          <a:blip r:embed="rId2"/>
          <a:stretch>
            <a:fillRect/>
          </a:stretch>
        </p:blipFill>
        <p:spPr>
          <a:xfrm>
            <a:off x="427021" y="1528199"/>
            <a:ext cx="4790915" cy="3881437"/>
          </a:xfrm>
          <a:prstGeom prst="rect">
            <a:avLst/>
          </a:prstGeom>
        </p:spPr>
      </p:pic>
      <p:pic>
        <p:nvPicPr>
          <p:cNvPr id="5" name="Picture 4"/>
          <p:cNvPicPr>
            <a:picLocks noChangeAspect="1"/>
          </p:cNvPicPr>
          <p:nvPr/>
        </p:nvPicPr>
        <p:blipFill>
          <a:blip r:embed="rId3"/>
          <a:stretch>
            <a:fillRect/>
          </a:stretch>
        </p:blipFill>
        <p:spPr>
          <a:xfrm>
            <a:off x="5217936" y="1598627"/>
            <a:ext cx="3088911" cy="3740580"/>
          </a:xfrm>
          <a:prstGeom prst="rect">
            <a:avLst/>
          </a:prstGeom>
        </p:spPr>
      </p:pic>
    </p:spTree>
    <p:extLst>
      <p:ext uri="{BB962C8B-B14F-4D97-AF65-F5344CB8AC3E}">
        <p14:creationId xmlns:p14="http://schemas.microsoft.com/office/powerpoint/2010/main" val="3612574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debit </a:t>
            </a:r>
            <a:r>
              <a:rPr lang="en-IN" dirty="0" smtClean="0"/>
              <a:t>card </a:t>
            </a:r>
            <a:r>
              <a:rPr lang="en-IN" dirty="0" smtClean="0"/>
              <a:t>service</a:t>
            </a:r>
            <a:endParaRPr lang="en-IN" dirty="0"/>
          </a:p>
        </p:txBody>
      </p:sp>
      <p:pic>
        <p:nvPicPr>
          <p:cNvPr id="4" name="Content Placeholder 3"/>
          <p:cNvPicPr>
            <a:picLocks noGrp="1" noChangeAspect="1"/>
          </p:cNvPicPr>
          <p:nvPr>
            <p:ph idx="1"/>
          </p:nvPr>
        </p:nvPicPr>
        <p:blipFill>
          <a:blip r:embed="rId2"/>
          <a:stretch>
            <a:fillRect/>
          </a:stretch>
        </p:blipFill>
        <p:spPr>
          <a:xfrm>
            <a:off x="971290" y="2217226"/>
            <a:ext cx="2181225" cy="2571750"/>
          </a:xfrm>
          <a:prstGeom prst="rect">
            <a:avLst/>
          </a:prstGeom>
        </p:spPr>
      </p:pic>
      <p:pic>
        <p:nvPicPr>
          <p:cNvPr id="5" name="Picture 4"/>
          <p:cNvPicPr>
            <a:picLocks noChangeAspect="1"/>
          </p:cNvPicPr>
          <p:nvPr/>
        </p:nvPicPr>
        <p:blipFill>
          <a:blip r:embed="rId3"/>
          <a:stretch>
            <a:fillRect/>
          </a:stretch>
        </p:blipFill>
        <p:spPr>
          <a:xfrm>
            <a:off x="3252387" y="1930400"/>
            <a:ext cx="2286000" cy="4419600"/>
          </a:xfrm>
          <a:prstGeom prst="rect">
            <a:avLst/>
          </a:prstGeom>
        </p:spPr>
      </p:pic>
    </p:spTree>
    <p:extLst>
      <p:ext uri="{BB962C8B-B14F-4D97-AF65-F5344CB8AC3E}">
        <p14:creationId xmlns:p14="http://schemas.microsoft.com/office/powerpoint/2010/main" val="2354847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card details</a:t>
            </a:r>
            <a:endParaRPr lang="en-IN" dirty="0"/>
          </a:p>
        </p:txBody>
      </p:sp>
      <p:pic>
        <p:nvPicPr>
          <p:cNvPr id="4" name="Content Placeholder 3"/>
          <p:cNvPicPr>
            <a:picLocks noGrp="1" noChangeAspect="1"/>
          </p:cNvPicPr>
          <p:nvPr>
            <p:ph idx="1"/>
          </p:nvPr>
        </p:nvPicPr>
        <p:blipFill>
          <a:blip r:embed="rId2"/>
          <a:stretch>
            <a:fillRect/>
          </a:stretch>
        </p:blipFill>
        <p:spPr>
          <a:xfrm>
            <a:off x="2428999" y="2160588"/>
            <a:ext cx="5094040" cy="3881437"/>
          </a:xfrm>
          <a:prstGeom prst="rect">
            <a:avLst/>
          </a:prstGeom>
        </p:spPr>
      </p:pic>
      <p:sp>
        <p:nvSpPr>
          <p:cNvPr id="5" name="Rectangle 4"/>
          <p:cNvSpPr/>
          <p:nvPr/>
        </p:nvSpPr>
        <p:spPr>
          <a:xfrm>
            <a:off x="5281301" y="3204673"/>
            <a:ext cx="1059678" cy="1623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5443671" y="3888336"/>
            <a:ext cx="871671" cy="128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864171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Visa card payments Details</a:t>
            </a:r>
            <a:endParaRPr lang="en-IN" dirty="0"/>
          </a:p>
        </p:txBody>
      </p:sp>
      <p:pic>
        <p:nvPicPr>
          <p:cNvPr id="4" name="Content Placeholder 3"/>
          <p:cNvPicPr>
            <a:picLocks noGrp="1" noChangeAspect="1"/>
          </p:cNvPicPr>
          <p:nvPr>
            <p:ph idx="1"/>
          </p:nvPr>
        </p:nvPicPr>
        <p:blipFill>
          <a:blip r:embed="rId2"/>
          <a:stretch>
            <a:fillRect/>
          </a:stretch>
        </p:blipFill>
        <p:spPr>
          <a:xfrm>
            <a:off x="2299779" y="1741844"/>
            <a:ext cx="2156353" cy="3881437"/>
          </a:xfrm>
          <a:prstGeom prst="rect">
            <a:avLst/>
          </a:prstGeom>
        </p:spPr>
      </p:pic>
    </p:spTree>
    <p:extLst>
      <p:ext uri="{BB962C8B-B14F-4D97-AF65-F5344CB8AC3E}">
        <p14:creationId xmlns:p14="http://schemas.microsoft.com/office/powerpoint/2010/main" val="1499465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24741"/>
            <a:ext cx="9144000" cy="974220"/>
          </a:xfrm>
        </p:spPr>
        <p:txBody>
          <a:bodyPr>
            <a:normAutofit fontScale="90000"/>
          </a:bodyPr>
          <a:lstStyle/>
          <a:p>
            <a:pPr algn="l"/>
            <a:r>
              <a:rPr lang="en-IN" dirty="0" smtClean="0"/>
              <a:t/>
            </a:r>
            <a:br>
              <a:rPr lang="en-IN" dirty="0" smtClean="0"/>
            </a:br>
            <a:r>
              <a:rPr lang="en-IN" dirty="0" smtClean="0"/>
              <a:t/>
            </a:r>
            <a:br>
              <a:rPr lang="en-IN" dirty="0" smtClean="0"/>
            </a:br>
            <a:r>
              <a:rPr lang="en-IN" dirty="0" smtClean="0"/>
              <a:t>1.Login flow</a:t>
            </a:r>
            <a:endParaRPr lang="en-IN" dirty="0"/>
          </a:p>
        </p:txBody>
      </p:sp>
      <p:sp>
        <p:nvSpPr>
          <p:cNvPr id="3" name="Subtitle 2"/>
          <p:cNvSpPr>
            <a:spLocks noGrp="1"/>
          </p:cNvSpPr>
          <p:nvPr>
            <p:ph type="subTitle" idx="1"/>
          </p:nvPr>
        </p:nvSpPr>
        <p:spPr>
          <a:xfrm>
            <a:off x="1524000" y="2414172"/>
            <a:ext cx="9144000" cy="3576430"/>
          </a:xfrm>
        </p:spPr>
        <p:txBody>
          <a:bodyPr>
            <a:normAutofit/>
          </a:bodyPr>
          <a:lstStyle/>
          <a:p>
            <a:endParaRPr lang="en-IN" dirty="0" smtClean="0"/>
          </a:p>
          <a:p>
            <a:endParaRPr lang="en-IN" dirty="0"/>
          </a:p>
          <a:p>
            <a:endParaRPr lang="en-IN" dirty="0" smtClean="0"/>
          </a:p>
          <a:p>
            <a:endParaRPr lang="en-IN" dirty="0"/>
          </a:p>
          <a:p>
            <a:endParaRPr lang="en-IN" dirty="0" smtClean="0"/>
          </a:p>
          <a:p>
            <a:pPr algn="l"/>
            <a:r>
              <a:rPr lang="en-IN" dirty="0" smtClean="0"/>
              <a:t>Open your browser and type your online net banking e.g. IDBI net banking .</a:t>
            </a:r>
            <a:endParaRPr lang="en-IN" dirty="0"/>
          </a:p>
          <a:p>
            <a:pPr algn="l"/>
            <a:r>
              <a:rPr lang="en-IN" dirty="0" smtClean="0"/>
              <a:t>As per your account you can select login type.  Select personal.</a:t>
            </a:r>
            <a:endParaRPr lang="en-IN" dirty="0"/>
          </a:p>
        </p:txBody>
      </p:sp>
      <p:pic>
        <p:nvPicPr>
          <p:cNvPr id="4" name="Picture 3"/>
          <p:cNvPicPr/>
          <p:nvPr/>
        </p:nvPicPr>
        <p:blipFill>
          <a:blip r:embed="rId2"/>
          <a:stretch>
            <a:fillRect/>
          </a:stretch>
        </p:blipFill>
        <p:spPr>
          <a:xfrm>
            <a:off x="1871530" y="1512607"/>
            <a:ext cx="7323745" cy="2640650"/>
          </a:xfrm>
          <a:prstGeom prst="rect">
            <a:avLst/>
          </a:prstGeom>
        </p:spPr>
      </p:pic>
    </p:spTree>
    <p:extLst>
      <p:ext uri="{BB962C8B-B14F-4D97-AF65-F5344CB8AC3E}">
        <p14:creationId xmlns:p14="http://schemas.microsoft.com/office/powerpoint/2010/main" val="20538587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New Beneficiary for visa card payments</a:t>
            </a:r>
            <a:endParaRPr lang="en-IN" dirty="0"/>
          </a:p>
        </p:txBody>
      </p:sp>
      <p:pic>
        <p:nvPicPr>
          <p:cNvPr id="4" name="Content Placeholder 3"/>
          <p:cNvPicPr>
            <a:picLocks noGrp="1" noChangeAspect="1"/>
          </p:cNvPicPr>
          <p:nvPr>
            <p:ph idx="1"/>
          </p:nvPr>
        </p:nvPicPr>
        <p:blipFill>
          <a:blip r:embed="rId2"/>
          <a:stretch>
            <a:fillRect/>
          </a:stretch>
        </p:blipFill>
        <p:spPr>
          <a:xfrm>
            <a:off x="2323796" y="2160588"/>
            <a:ext cx="5304446" cy="3881437"/>
          </a:xfrm>
          <a:prstGeom prst="rect">
            <a:avLst/>
          </a:prstGeom>
        </p:spPr>
      </p:pic>
    </p:spTree>
    <p:extLst>
      <p:ext uri="{BB962C8B-B14F-4D97-AF65-F5344CB8AC3E}">
        <p14:creationId xmlns:p14="http://schemas.microsoft.com/office/powerpoint/2010/main" val="33503549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Signoff</a:t>
            </a:r>
            <a:endParaRPr lang="en-IN" dirty="0"/>
          </a:p>
        </p:txBody>
      </p:sp>
      <p:pic>
        <p:nvPicPr>
          <p:cNvPr id="4" name="Content Placeholder 3"/>
          <p:cNvPicPr>
            <a:picLocks noGrp="1" noChangeAspect="1"/>
          </p:cNvPicPr>
          <p:nvPr>
            <p:ph idx="1"/>
          </p:nvPr>
        </p:nvPicPr>
        <p:blipFill>
          <a:blip r:embed="rId2"/>
          <a:stretch>
            <a:fillRect/>
          </a:stretch>
        </p:blipFill>
        <p:spPr>
          <a:xfrm>
            <a:off x="677863" y="3074816"/>
            <a:ext cx="8596312" cy="2052981"/>
          </a:xfrm>
          <a:prstGeom prst="rect">
            <a:avLst/>
          </a:prstGeom>
        </p:spPr>
      </p:pic>
    </p:spTree>
    <p:extLst>
      <p:ext uri="{BB962C8B-B14F-4D97-AF65-F5344CB8AC3E}">
        <p14:creationId xmlns:p14="http://schemas.microsoft.com/office/powerpoint/2010/main" val="19078612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feedback</a:t>
            </a:r>
            <a:endParaRPr lang="en-IN" dirty="0"/>
          </a:p>
        </p:txBody>
      </p:sp>
      <p:pic>
        <p:nvPicPr>
          <p:cNvPr id="4" name="Content Placeholder 3"/>
          <p:cNvPicPr>
            <a:picLocks noGrp="1" noChangeAspect="1"/>
          </p:cNvPicPr>
          <p:nvPr>
            <p:ph idx="1"/>
          </p:nvPr>
        </p:nvPicPr>
        <p:blipFill>
          <a:blip r:embed="rId2"/>
          <a:stretch>
            <a:fillRect/>
          </a:stretch>
        </p:blipFill>
        <p:spPr>
          <a:xfrm>
            <a:off x="1683522" y="1335108"/>
            <a:ext cx="5602458" cy="4706918"/>
          </a:xfrm>
          <a:prstGeom prst="rect">
            <a:avLst/>
          </a:prstGeom>
        </p:spPr>
      </p:pic>
    </p:spTree>
    <p:extLst>
      <p:ext uri="{BB962C8B-B14F-4D97-AF65-F5344CB8AC3E}">
        <p14:creationId xmlns:p14="http://schemas.microsoft.com/office/powerpoint/2010/main" val="11460385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Thank you screen</a:t>
            </a:r>
            <a:endParaRPr lang="en-IN" dirty="0"/>
          </a:p>
        </p:txBody>
      </p:sp>
      <p:pic>
        <p:nvPicPr>
          <p:cNvPr id="4" name="Content Placeholder 3"/>
          <p:cNvPicPr>
            <a:picLocks noGrp="1" noChangeAspect="1"/>
          </p:cNvPicPr>
          <p:nvPr>
            <p:ph idx="1"/>
          </p:nvPr>
        </p:nvPicPr>
        <p:blipFill>
          <a:blip r:embed="rId2"/>
          <a:stretch>
            <a:fillRect/>
          </a:stretch>
        </p:blipFill>
        <p:spPr>
          <a:xfrm>
            <a:off x="1327110" y="2160588"/>
            <a:ext cx="7297817" cy="3881437"/>
          </a:xfrm>
          <a:prstGeom prst="rect">
            <a:avLst/>
          </a:prstGeom>
        </p:spPr>
      </p:pic>
    </p:spTree>
    <p:extLst>
      <p:ext uri="{BB962C8B-B14F-4D97-AF65-F5344CB8AC3E}">
        <p14:creationId xmlns:p14="http://schemas.microsoft.com/office/powerpoint/2010/main" val="22386597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5400" dirty="0" smtClean="0"/>
              <a:t>Thank you</a:t>
            </a:r>
            <a:endParaRPr lang="en-IN" sz="5400" dirty="0"/>
          </a:p>
        </p:txBody>
      </p:sp>
    </p:spTree>
    <p:extLst>
      <p:ext uri="{BB962C8B-B14F-4D97-AF65-F5344CB8AC3E}">
        <p14:creationId xmlns:p14="http://schemas.microsoft.com/office/powerpoint/2010/main" val="2720395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7129" y="188007"/>
            <a:ext cx="9710871" cy="709301"/>
          </a:xfrm>
        </p:spPr>
        <p:txBody>
          <a:bodyPr>
            <a:normAutofit/>
          </a:bodyPr>
          <a:lstStyle/>
          <a:p>
            <a:pPr algn="l"/>
            <a:r>
              <a:rPr lang="en-IN" sz="3200" dirty="0" smtClean="0"/>
              <a:t>Personal login page looks like as below image</a:t>
            </a:r>
            <a:endParaRPr lang="en-IN" sz="3200" dirty="0"/>
          </a:p>
        </p:txBody>
      </p:sp>
      <p:sp>
        <p:nvSpPr>
          <p:cNvPr id="3" name="Subtitle 2"/>
          <p:cNvSpPr>
            <a:spLocks noGrp="1"/>
          </p:cNvSpPr>
          <p:nvPr>
            <p:ph type="subTitle" idx="1"/>
          </p:nvPr>
        </p:nvSpPr>
        <p:spPr>
          <a:xfrm>
            <a:off x="1524000" y="897308"/>
            <a:ext cx="9144000" cy="5349668"/>
          </a:xfrm>
        </p:spPr>
        <p:txBody>
          <a:bodyPr>
            <a:normAutofit/>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smtClean="0"/>
          </a:p>
          <a:p>
            <a:pPr algn="l"/>
            <a:r>
              <a:rPr lang="en-IN" dirty="0" smtClean="0"/>
              <a:t>Here we have to enter login id /customer ID and </a:t>
            </a:r>
            <a:r>
              <a:rPr lang="en-IN" dirty="0" err="1" smtClean="0"/>
              <a:t>Captcha</a:t>
            </a:r>
            <a:r>
              <a:rPr lang="en-IN" dirty="0" smtClean="0"/>
              <a:t>.</a:t>
            </a:r>
          </a:p>
          <a:p>
            <a:pPr algn="l"/>
            <a:r>
              <a:rPr lang="en-IN" dirty="0" smtClean="0"/>
              <a:t>Bank provide  the Login Id/customer Id at the time of account creation.</a:t>
            </a:r>
          </a:p>
          <a:p>
            <a:pPr algn="l"/>
            <a:r>
              <a:rPr lang="en-IN" dirty="0" smtClean="0"/>
              <a:t>If you register first time then click on first time user</a:t>
            </a:r>
          </a:p>
          <a:p>
            <a:pPr algn="l"/>
            <a:endParaRPr lang="en-IN" dirty="0"/>
          </a:p>
        </p:txBody>
      </p:sp>
      <p:pic>
        <p:nvPicPr>
          <p:cNvPr id="4" name="Picture 3"/>
          <p:cNvPicPr/>
          <p:nvPr/>
        </p:nvPicPr>
        <p:blipFill>
          <a:blip r:embed="rId2"/>
          <a:stretch>
            <a:fillRect/>
          </a:stretch>
        </p:blipFill>
        <p:spPr>
          <a:xfrm>
            <a:off x="2059536" y="897308"/>
            <a:ext cx="5526346" cy="3079327"/>
          </a:xfrm>
          <a:prstGeom prst="rect">
            <a:avLst/>
          </a:prstGeom>
        </p:spPr>
      </p:pic>
    </p:spTree>
    <p:extLst>
      <p:ext uri="{BB962C8B-B14F-4D97-AF65-F5344CB8AC3E}">
        <p14:creationId xmlns:p14="http://schemas.microsoft.com/office/powerpoint/2010/main" val="3238454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8164" y="267784"/>
            <a:ext cx="9144000" cy="432972"/>
          </a:xfrm>
        </p:spPr>
        <p:txBody>
          <a:bodyPr>
            <a:noAutofit/>
          </a:bodyPr>
          <a:lstStyle/>
          <a:p>
            <a:pPr algn="l"/>
            <a:r>
              <a:rPr lang="en-IN" sz="3200" dirty="0"/>
              <a:t>2. new user registration</a:t>
            </a:r>
          </a:p>
        </p:txBody>
      </p:sp>
      <p:sp>
        <p:nvSpPr>
          <p:cNvPr id="3" name="Subtitle 2"/>
          <p:cNvSpPr>
            <a:spLocks noGrp="1"/>
          </p:cNvSpPr>
          <p:nvPr>
            <p:ph type="subTitle" idx="1"/>
          </p:nvPr>
        </p:nvSpPr>
        <p:spPr>
          <a:xfrm>
            <a:off x="1524000" y="700757"/>
            <a:ext cx="9144000" cy="4557044"/>
          </a:xfrm>
        </p:spPr>
        <p:txBody>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pPr algn="l"/>
            <a:endParaRPr lang="en-IN" dirty="0" smtClean="0"/>
          </a:p>
          <a:p>
            <a:pPr algn="l"/>
            <a:endParaRPr lang="en-IN" dirty="0"/>
          </a:p>
          <a:p>
            <a:pPr algn="l"/>
            <a:r>
              <a:rPr lang="en-IN" dirty="0" smtClean="0"/>
              <a:t>Hear we have to enter the customer id and account Id and click on continue, both Id bank provide to you  at the time of account creation.</a:t>
            </a:r>
            <a:endParaRPr lang="en-IN" dirty="0"/>
          </a:p>
        </p:txBody>
      </p:sp>
      <p:pic>
        <p:nvPicPr>
          <p:cNvPr id="4" name="Picture 3"/>
          <p:cNvPicPr/>
          <p:nvPr/>
        </p:nvPicPr>
        <p:blipFill>
          <a:blip r:embed="rId2"/>
          <a:stretch>
            <a:fillRect/>
          </a:stretch>
        </p:blipFill>
        <p:spPr>
          <a:xfrm>
            <a:off x="1088164" y="842831"/>
            <a:ext cx="6185020" cy="3264493"/>
          </a:xfrm>
          <a:prstGeom prst="rect">
            <a:avLst/>
          </a:prstGeom>
        </p:spPr>
      </p:pic>
    </p:spTree>
    <p:extLst>
      <p:ext uri="{BB962C8B-B14F-4D97-AF65-F5344CB8AC3E}">
        <p14:creationId xmlns:p14="http://schemas.microsoft.com/office/powerpoint/2010/main" val="532512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8556"/>
          </a:xfrm>
        </p:spPr>
        <p:txBody>
          <a:bodyPr>
            <a:normAutofit/>
          </a:bodyPr>
          <a:lstStyle/>
          <a:p>
            <a:r>
              <a:rPr lang="en-IN" sz="3200" b="1" dirty="0" smtClean="0"/>
              <a:t>Enter the Debit card details</a:t>
            </a:r>
            <a:endParaRPr lang="en-IN" sz="3200" b="1" dirty="0"/>
          </a:p>
        </p:txBody>
      </p:sp>
      <p:pic>
        <p:nvPicPr>
          <p:cNvPr id="4" name="Content Placeholder 3"/>
          <p:cNvPicPr>
            <a:picLocks noGrp="1"/>
          </p:cNvPicPr>
          <p:nvPr>
            <p:ph idx="1"/>
          </p:nvPr>
        </p:nvPicPr>
        <p:blipFill>
          <a:blip r:embed="rId2"/>
          <a:stretch>
            <a:fillRect/>
          </a:stretch>
        </p:blipFill>
        <p:spPr>
          <a:xfrm>
            <a:off x="2879932" y="1307508"/>
            <a:ext cx="4593107" cy="4351338"/>
          </a:xfrm>
          <a:prstGeom prst="rect">
            <a:avLst/>
          </a:prstGeom>
        </p:spPr>
      </p:pic>
    </p:spTree>
    <p:extLst>
      <p:ext uri="{BB962C8B-B14F-4D97-AF65-F5344CB8AC3E}">
        <p14:creationId xmlns:p14="http://schemas.microsoft.com/office/powerpoint/2010/main" val="2623403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8008"/>
            <a:ext cx="9144000" cy="1110954"/>
          </a:xfrm>
        </p:spPr>
        <p:txBody>
          <a:bodyPr>
            <a:normAutofit/>
          </a:bodyPr>
          <a:lstStyle/>
          <a:p>
            <a:pPr algn="l"/>
            <a:r>
              <a:rPr lang="en-IN" sz="4400" dirty="0" smtClean="0"/>
              <a:t>After validation</a:t>
            </a:r>
            <a:endParaRPr lang="en-IN" sz="4400" dirty="0"/>
          </a:p>
        </p:txBody>
      </p:sp>
      <p:sp>
        <p:nvSpPr>
          <p:cNvPr id="3" name="Subtitle 2"/>
          <p:cNvSpPr>
            <a:spLocks noGrp="1"/>
          </p:cNvSpPr>
          <p:nvPr>
            <p:ph type="subTitle" idx="1"/>
          </p:nvPr>
        </p:nvSpPr>
        <p:spPr>
          <a:xfrm>
            <a:off x="1524000" y="1298962"/>
            <a:ext cx="9144000" cy="3958838"/>
          </a:xfrm>
        </p:spPr>
        <p:txBody>
          <a:bodyPr/>
          <a:lstStyle/>
          <a:p>
            <a:endParaRPr lang="en-IN" dirty="0" smtClean="0"/>
          </a:p>
          <a:p>
            <a:endParaRPr lang="en-IN" dirty="0"/>
          </a:p>
          <a:p>
            <a:endParaRPr lang="en-IN" dirty="0" smtClean="0"/>
          </a:p>
          <a:p>
            <a:endParaRPr lang="en-IN" dirty="0"/>
          </a:p>
          <a:p>
            <a:endParaRPr lang="en-IN" dirty="0" smtClean="0"/>
          </a:p>
          <a:p>
            <a:pPr algn="l"/>
            <a:endParaRPr lang="en-IN" dirty="0" smtClean="0"/>
          </a:p>
          <a:p>
            <a:pPr algn="l"/>
            <a:endParaRPr lang="en-IN" dirty="0"/>
          </a:p>
          <a:p>
            <a:pPr algn="l"/>
            <a:r>
              <a:rPr lang="en-IN" dirty="0" smtClean="0"/>
              <a:t>After validating the  all debit card details we will get the OTP to your register mobile number, then your authentication will be completed. after that you will become ready to create the login password and transaction password as well.</a:t>
            </a:r>
            <a:endParaRPr lang="en-IN" dirty="0"/>
          </a:p>
        </p:txBody>
      </p:sp>
      <p:pic>
        <p:nvPicPr>
          <p:cNvPr id="4" name="Picture 3"/>
          <p:cNvPicPr/>
          <p:nvPr/>
        </p:nvPicPr>
        <p:blipFill>
          <a:blip r:embed="rId2"/>
          <a:stretch>
            <a:fillRect/>
          </a:stretch>
        </p:blipFill>
        <p:spPr>
          <a:xfrm>
            <a:off x="2016742" y="1401512"/>
            <a:ext cx="5731510" cy="2276475"/>
          </a:xfrm>
          <a:prstGeom prst="rect">
            <a:avLst/>
          </a:prstGeom>
        </p:spPr>
      </p:pic>
    </p:spTree>
    <p:extLst>
      <p:ext uri="{BB962C8B-B14F-4D97-AF65-F5344CB8AC3E}">
        <p14:creationId xmlns:p14="http://schemas.microsoft.com/office/powerpoint/2010/main" val="2607020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Password setting</a:t>
            </a:r>
            <a:endParaRPr lang="en-IN" sz="3600" dirty="0"/>
          </a:p>
        </p:txBody>
      </p:sp>
      <p:sp>
        <p:nvSpPr>
          <p:cNvPr id="5" name="Content Placeholder 4"/>
          <p:cNvSpPr>
            <a:spLocks noGrp="1"/>
          </p:cNvSpPr>
          <p:nvPr>
            <p:ph idx="1"/>
          </p:nvPr>
        </p:nvSpPr>
        <p:spPr/>
        <p:txBody>
          <a:bodyPr>
            <a:normAutofit/>
          </a:bodyPr>
          <a:lstStyle/>
          <a:p>
            <a:endParaRPr lang="en-IN" dirty="0" smtClean="0"/>
          </a:p>
          <a:p>
            <a:endParaRPr lang="en-IN" dirty="0" smtClean="0"/>
          </a:p>
          <a:p>
            <a:endParaRPr lang="en-IN" dirty="0"/>
          </a:p>
          <a:p>
            <a:endParaRPr lang="en-IN" dirty="0" smtClean="0"/>
          </a:p>
          <a:p>
            <a:endParaRPr lang="en-IN" dirty="0"/>
          </a:p>
          <a:p>
            <a:endParaRPr lang="en-IN" dirty="0" smtClean="0"/>
          </a:p>
          <a:p>
            <a:r>
              <a:rPr lang="en-IN" dirty="0" smtClean="0"/>
              <a:t>Hear you can set the new password for login and transaction as well also you can set access right. </a:t>
            </a:r>
          </a:p>
          <a:p>
            <a:r>
              <a:rPr lang="en-IN" dirty="0" smtClean="0"/>
              <a:t>After successfully setting the password go to login window and enter the customer id and login password.</a:t>
            </a:r>
          </a:p>
          <a:p>
            <a:endParaRPr lang="en-IN" dirty="0"/>
          </a:p>
        </p:txBody>
      </p:sp>
      <p:pic>
        <p:nvPicPr>
          <p:cNvPr id="7" name="Content Placeholder 3"/>
          <p:cNvPicPr>
            <a:picLocks/>
          </p:cNvPicPr>
          <p:nvPr/>
        </p:nvPicPr>
        <p:blipFill>
          <a:blip r:embed="rId2"/>
          <a:stretch>
            <a:fillRect/>
          </a:stretch>
        </p:blipFill>
        <p:spPr>
          <a:xfrm>
            <a:off x="1188333" y="1381243"/>
            <a:ext cx="7083996" cy="2917292"/>
          </a:xfrm>
          <a:prstGeom prst="rect">
            <a:avLst/>
          </a:prstGeom>
        </p:spPr>
      </p:pic>
    </p:spTree>
    <p:extLst>
      <p:ext uri="{BB962C8B-B14F-4D97-AF65-F5344CB8AC3E}">
        <p14:creationId xmlns:p14="http://schemas.microsoft.com/office/powerpoint/2010/main" val="2006186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Login window</a:t>
            </a:r>
            <a:endParaRPr lang="en-IN" dirty="0"/>
          </a:p>
        </p:txBody>
      </p:sp>
      <p:sp>
        <p:nvSpPr>
          <p:cNvPr id="5" name="Content Placeholder 4"/>
          <p:cNvSpPr>
            <a:spLocks noGrp="1"/>
          </p:cNvSpPr>
          <p:nvPr>
            <p:ph idx="1"/>
          </p:nvPr>
        </p:nvSpPr>
        <p:spPr/>
        <p:txBody>
          <a:bodyPr>
            <a:normAutofit/>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r>
              <a:rPr lang="en-IN" dirty="0" smtClean="0"/>
              <a:t>After entering the correct Id and password then  click on the login button you can see the login page.</a:t>
            </a:r>
            <a:endParaRPr lang="en-IN" dirty="0"/>
          </a:p>
        </p:txBody>
      </p:sp>
      <p:pic>
        <p:nvPicPr>
          <p:cNvPr id="6" name="Content Placeholder 3"/>
          <p:cNvPicPr>
            <a:picLocks/>
          </p:cNvPicPr>
          <p:nvPr/>
        </p:nvPicPr>
        <p:blipFill>
          <a:blip r:embed="rId2"/>
          <a:stretch>
            <a:fillRect/>
          </a:stretch>
        </p:blipFill>
        <p:spPr>
          <a:xfrm>
            <a:off x="1828800" y="1466700"/>
            <a:ext cx="5136021" cy="3267669"/>
          </a:xfrm>
          <a:prstGeom prst="rect">
            <a:avLst/>
          </a:prstGeom>
        </p:spPr>
      </p:pic>
    </p:spTree>
    <p:extLst>
      <p:ext uri="{BB962C8B-B14F-4D97-AF65-F5344CB8AC3E}">
        <p14:creationId xmlns:p14="http://schemas.microsoft.com/office/powerpoint/2010/main" val="7395475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121</TotalTime>
  <Words>469</Words>
  <Application>Microsoft Office PowerPoint</Application>
  <PresentationFormat>Widescreen</PresentationFormat>
  <Paragraphs>144</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Trebuchet MS</vt:lpstr>
      <vt:lpstr>Wingdings 3</vt:lpstr>
      <vt:lpstr>Facet</vt:lpstr>
      <vt:lpstr>Bank Domain PPT</vt:lpstr>
      <vt:lpstr>Banking flow</vt:lpstr>
      <vt:lpstr>  1.Login flow</vt:lpstr>
      <vt:lpstr>Personal login page looks like as below image</vt:lpstr>
      <vt:lpstr>2. new user registration</vt:lpstr>
      <vt:lpstr>Enter the Debit card details</vt:lpstr>
      <vt:lpstr>After validation</vt:lpstr>
      <vt:lpstr>Password setting</vt:lpstr>
      <vt:lpstr>Login window</vt:lpstr>
      <vt:lpstr>Login page</vt:lpstr>
      <vt:lpstr>3. add/update/delete beneficiary </vt:lpstr>
      <vt:lpstr>beneficiary  details</vt:lpstr>
      <vt:lpstr>List of beneficiary</vt:lpstr>
      <vt:lpstr>4. transfer the fund</vt:lpstr>
      <vt:lpstr>Fund transfer page</vt:lpstr>
      <vt:lpstr>Personal Details</vt:lpstr>
      <vt:lpstr>Personal Details field</vt:lpstr>
      <vt:lpstr>View Details</vt:lpstr>
      <vt:lpstr>Below are the Account details</vt:lpstr>
      <vt:lpstr>Account statements</vt:lpstr>
      <vt:lpstr>Account statements Regular statement&gt;&gt;as per date selection mini Statement&gt;&gt;for 10 transaction </vt:lpstr>
      <vt:lpstr>Nominee Details</vt:lpstr>
      <vt:lpstr>View nominee Details</vt:lpstr>
      <vt:lpstr>Bills and Recharge</vt:lpstr>
      <vt:lpstr>Adoc payments</vt:lpstr>
      <vt:lpstr>Mobile recharge</vt:lpstr>
      <vt:lpstr>debit card service</vt:lpstr>
      <vt:lpstr>card details</vt:lpstr>
      <vt:lpstr>Visa card payments Details</vt:lpstr>
      <vt:lpstr>New Beneficiary for visa card payments</vt:lpstr>
      <vt:lpstr>Signoff</vt:lpstr>
      <vt:lpstr>feedback</vt:lpstr>
      <vt:lpstr>Thank you screen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Domain PPT</dc:title>
  <dc:creator>expert</dc:creator>
  <cp:lastModifiedBy>expert</cp:lastModifiedBy>
  <cp:revision>17</cp:revision>
  <dcterms:created xsi:type="dcterms:W3CDTF">2022-08-24T12:45:39Z</dcterms:created>
  <dcterms:modified xsi:type="dcterms:W3CDTF">2022-08-30T04:45:31Z</dcterms:modified>
</cp:coreProperties>
</file>