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embeddedFontLst>
    <p:embeddedFont>
      <p:font typeface="Century Gothic" panose="020B0502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ZUA9zL8Q3NxORHwrt4UO2Y72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7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20"/>
          <p:cNvGrpSpPr/>
          <p:nvPr/>
        </p:nvGrpSpPr>
        <p:grpSpPr>
          <a:xfrm>
            <a:off x="0" y="0"/>
            <a:ext cx="12192000" cy="6858000"/>
            <a:chOff x="0" y="0"/>
            <a:chExt cx="12192000" cy="6858000"/>
          </a:xfrm>
        </p:grpSpPr>
        <p:sp>
          <p:nvSpPr>
            <p:cNvPr id="24" name="Google Shape;24;p20"/>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0"/>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6" name="Google Shape;26;p20"/>
          <p:cNvSpPr txBox="1">
            <a:spLocks noGrp="1"/>
          </p:cNvSpPr>
          <p:nvPr>
            <p:ph type="ctrTitle"/>
          </p:nvPr>
        </p:nvSpPr>
        <p:spPr>
          <a:xfrm>
            <a:off x="1154955" y="2099733"/>
            <a:ext cx="8825658" cy="267764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0"/>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28" name="Google Shape;28;p20"/>
          <p:cNvSpPr txBox="1">
            <a:spLocks noGrp="1"/>
          </p:cNvSpPr>
          <p:nvPr>
            <p:ph type="dt" idx="10"/>
          </p:nvPr>
        </p:nvSpPr>
        <p:spPr>
          <a:xfrm rot="5400000">
            <a:off x="10158984" y="1792224"/>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0"/>
          <p:cNvSpPr txBox="1">
            <a:spLocks noGrp="1"/>
          </p:cNvSpPr>
          <p:nvPr>
            <p:ph type="ftr" idx="11"/>
          </p:nvPr>
        </p:nvSpPr>
        <p:spPr>
          <a:xfrm rot="5400000">
            <a:off x="8951976" y="3227832"/>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0"/>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27"/>
        <p:cNvGrpSpPr/>
        <p:nvPr/>
      </p:nvGrpSpPr>
      <p:grpSpPr>
        <a:xfrm>
          <a:off x="0" y="0"/>
          <a:ext cx="0" cy="0"/>
          <a:chOff x="0" y="0"/>
          <a:chExt cx="0" cy="0"/>
        </a:xfrm>
      </p:grpSpPr>
      <p:sp>
        <p:nvSpPr>
          <p:cNvPr id="128" name="Google Shape;128;p29"/>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9"/>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9"/>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32"/>
        <p:cNvGrpSpPr/>
        <p:nvPr/>
      </p:nvGrpSpPr>
      <p:grpSpPr>
        <a:xfrm>
          <a:off x="0" y="0"/>
          <a:ext cx="0" cy="0"/>
          <a:chOff x="0" y="0"/>
          <a:chExt cx="0" cy="0"/>
        </a:xfrm>
      </p:grpSpPr>
      <p:grpSp>
        <p:nvGrpSpPr>
          <p:cNvPr id="133" name="Google Shape;133;p30"/>
          <p:cNvGrpSpPr/>
          <p:nvPr/>
        </p:nvGrpSpPr>
        <p:grpSpPr>
          <a:xfrm>
            <a:off x="0" y="0"/>
            <a:ext cx="12192000" cy="6858000"/>
            <a:chOff x="0" y="0"/>
            <a:chExt cx="12192000" cy="6858000"/>
          </a:xfrm>
        </p:grpSpPr>
        <p:sp>
          <p:nvSpPr>
            <p:cNvPr id="134" name="Google Shape;134;p30"/>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0"/>
            <p:cNvSpPr/>
            <p:nvPr/>
          </p:nvSpPr>
          <p:spPr>
            <a:xfrm>
              <a:off x="5713412" y="402165"/>
              <a:ext cx="6055253"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0"/>
            <p:cNvSpPr/>
            <p:nvPr/>
          </p:nvSpPr>
          <p:spPr>
            <a:xfrm rot="-5677511">
              <a:off x="3140485"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0"/>
            <p:cNvSpPr/>
            <p:nvPr/>
          </p:nvSpPr>
          <p:spPr>
            <a:xfrm rot="-5400000">
              <a:off x="2229377"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43" name="Google Shape;143;p30"/>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4" name="Google Shape;144;p30"/>
          <p:cNvSpPr txBox="1">
            <a:spLocks noGrp="1"/>
          </p:cNvSpPr>
          <p:nvPr>
            <p:ph type="title"/>
          </p:nvPr>
        </p:nvSpPr>
        <p:spPr>
          <a:xfrm>
            <a:off x="1154955" y="1295400"/>
            <a:ext cx="2793158"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30"/>
          <p:cNvSpPr txBox="1">
            <a:spLocks noGrp="1"/>
          </p:cNvSpPr>
          <p:nvPr>
            <p:ph type="body" idx="1"/>
          </p:nvPr>
        </p:nvSpPr>
        <p:spPr>
          <a:xfrm>
            <a:off x="5781146" y="1447800"/>
            <a:ext cx="5190066" cy="4572000"/>
          </a:xfrm>
          <a:prstGeom prst="rect">
            <a:avLst/>
          </a:prstGeom>
          <a:noFill/>
          <a:ln>
            <a:noFill/>
          </a:ln>
        </p:spPr>
        <p:txBody>
          <a:bodyPr spcFirstLastPara="1" wrap="square" lIns="91425" tIns="45700" rIns="91425" bIns="45700" anchor="ctr"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6" name="Google Shape;146;p30"/>
          <p:cNvSpPr txBox="1">
            <a:spLocks noGrp="1"/>
          </p:cNvSpPr>
          <p:nvPr>
            <p:ph type="body" idx="2"/>
          </p:nvPr>
        </p:nvSpPr>
        <p:spPr>
          <a:xfrm>
            <a:off x="1154954" y="3129280"/>
            <a:ext cx="2793158"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47" name="Google Shape;147;p30"/>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0"/>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30"/>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51"/>
        <p:cNvGrpSpPr/>
        <p:nvPr/>
      </p:nvGrpSpPr>
      <p:grpSpPr>
        <a:xfrm>
          <a:off x="0" y="0"/>
          <a:ext cx="0" cy="0"/>
          <a:chOff x="0" y="0"/>
          <a:chExt cx="0" cy="0"/>
        </a:xfrm>
      </p:grpSpPr>
      <p:grpSp>
        <p:nvGrpSpPr>
          <p:cNvPr id="152" name="Google Shape;152;p31"/>
          <p:cNvGrpSpPr/>
          <p:nvPr/>
        </p:nvGrpSpPr>
        <p:grpSpPr>
          <a:xfrm>
            <a:off x="0" y="0"/>
            <a:ext cx="12192000" cy="6858000"/>
            <a:chOff x="0" y="0"/>
            <a:chExt cx="12192000" cy="6858000"/>
          </a:xfrm>
        </p:grpSpPr>
        <p:sp>
          <p:nvSpPr>
            <p:cNvPr id="153" name="Google Shape;153;p31"/>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1"/>
            <p:cNvSpPr/>
            <p:nvPr/>
          </p:nvSpPr>
          <p:spPr>
            <a:xfrm>
              <a:off x="6172200" y="402165"/>
              <a:ext cx="55964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1"/>
            <p:cNvSpPr/>
            <p:nvPr/>
          </p:nvSpPr>
          <p:spPr>
            <a:xfrm rot="-5677511">
              <a:off x="4203594"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1"/>
            <p:cNvSpPr/>
            <p:nvPr/>
          </p:nvSpPr>
          <p:spPr>
            <a:xfrm rot="-5400000">
              <a:off x="32954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2" name="Google Shape;162;p3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3" name="Google Shape;163;p31"/>
          <p:cNvSpPr txBox="1">
            <a:spLocks noGrp="1"/>
          </p:cNvSpPr>
          <p:nvPr>
            <p:ph type="title"/>
          </p:nvPr>
        </p:nvSpPr>
        <p:spPr>
          <a:xfrm>
            <a:off x="1154955" y="1693333"/>
            <a:ext cx="3865134" cy="173566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31"/>
          <p:cNvSpPr>
            <a:spLocks noGrp="1"/>
          </p:cNvSpPr>
          <p:nvPr>
            <p:ph type="pic" idx="2"/>
          </p:nvPr>
        </p:nvSpPr>
        <p:spPr>
          <a:xfrm>
            <a:off x="6547870" y="1143000"/>
            <a:ext cx="3227193" cy="4572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65" name="Google Shape;165;p31"/>
          <p:cNvSpPr txBox="1">
            <a:spLocks noGrp="1"/>
          </p:cNvSpPr>
          <p:nvPr>
            <p:ph type="body" idx="1"/>
          </p:nvPr>
        </p:nvSpPr>
        <p:spPr>
          <a:xfrm>
            <a:off x="1154954" y="3657600"/>
            <a:ext cx="3859212"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66" name="Google Shape;166;p31"/>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31"/>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3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70"/>
        <p:cNvGrpSpPr/>
        <p:nvPr/>
      </p:nvGrpSpPr>
      <p:grpSpPr>
        <a:xfrm>
          <a:off x="0" y="0"/>
          <a:ext cx="0" cy="0"/>
          <a:chOff x="0" y="0"/>
          <a:chExt cx="0" cy="0"/>
        </a:xfrm>
      </p:grpSpPr>
      <p:grpSp>
        <p:nvGrpSpPr>
          <p:cNvPr id="171" name="Google Shape;171;p32"/>
          <p:cNvGrpSpPr/>
          <p:nvPr/>
        </p:nvGrpSpPr>
        <p:grpSpPr>
          <a:xfrm>
            <a:off x="0" y="0"/>
            <a:ext cx="12192000" cy="6858000"/>
            <a:chOff x="0" y="0"/>
            <a:chExt cx="12192000" cy="6858000"/>
          </a:xfrm>
        </p:grpSpPr>
        <p:sp>
          <p:nvSpPr>
            <p:cNvPr id="172" name="Google Shape;172;p32"/>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2"/>
            <p:cNvSpPr/>
            <p:nvPr/>
          </p:nvSpPr>
          <p:spPr>
            <a:xfrm rot="10371525">
              <a:off x="263767" y="443825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2"/>
            <p:cNvSpPr/>
            <p:nvPr/>
          </p:nvSpPr>
          <p:spPr>
            <a:xfrm rot="10800000">
              <a:off x="459506" y="321130"/>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80" name="Google Shape;180;p3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1" name="Google Shape;181;p32"/>
          <p:cNvSpPr txBox="1">
            <a:spLocks noGrp="1"/>
          </p:cNvSpPr>
          <p:nvPr>
            <p:ph type="title"/>
          </p:nvPr>
        </p:nvSpPr>
        <p:spPr>
          <a:xfrm>
            <a:off x="1154954" y="4969927"/>
            <a:ext cx="8825659"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32"/>
          <p:cNvSpPr>
            <a:spLocks noGrp="1"/>
          </p:cNvSpPr>
          <p:nvPr>
            <p:ph type="pic" idx="2"/>
          </p:nvPr>
        </p:nvSpPr>
        <p:spPr>
          <a:xfrm>
            <a:off x="1154954" y="685800"/>
            <a:ext cx="8825659" cy="3429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83" name="Google Shape;183;p32"/>
          <p:cNvSpPr txBox="1">
            <a:spLocks noGrp="1"/>
          </p:cNvSpPr>
          <p:nvPr>
            <p:ph type="body" idx="1"/>
          </p:nvPr>
        </p:nvSpPr>
        <p:spPr>
          <a:xfrm>
            <a:off x="1154954" y="5536665"/>
            <a:ext cx="8825658"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84" name="Google Shape;184;p32"/>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5" name="Google Shape;185;p32"/>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32"/>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188"/>
        <p:cNvGrpSpPr/>
        <p:nvPr/>
      </p:nvGrpSpPr>
      <p:grpSpPr>
        <a:xfrm>
          <a:off x="0" y="0"/>
          <a:ext cx="0" cy="0"/>
          <a:chOff x="0" y="0"/>
          <a:chExt cx="0" cy="0"/>
        </a:xfrm>
      </p:grpSpPr>
      <p:grpSp>
        <p:nvGrpSpPr>
          <p:cNvPr id="189" name="Google Shape;189;p33"/>
          <p:cNvGrpSpPr/>
          <p:nvPr/>
        </p:nvGrpSpPr>
        <p:grpSpPr>
          <a:xfrm>
            <a:off x="0" y="0"/>
            <a:ext cx="12192000" cy="6858000"/>
            <a:chOff x="0" y="0"/>
            <a:chExt cx="12192000" cy="6858000"/>
          </a:xfrm>
        </p:grpSpPr>
        <p:sp>
          <p:nvSpPr>
            <p:cNvPr id="190" name="Google Shape;190;p33"/>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3"/>
            <p:cNvSpPr/>
            <p:nvPr/>
          </p:nvSpPr>
          <p:spPr>
            <a:xfrm rot="-589932">
              <a:off x="8490951" y="41851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3"/>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98" name="Google Shape;198;p33"/>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99" name="Google Shape;199;p33"/>
          <p:cNvSpPr txBox="1"/>
          <p:nvPr/>
        </p:nvSpPr>
        <p:spPr>
          <a:xfrm>
            <a:off x="881566" y="607336"/>
            <a:ext cx="801912" cy="156966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9600" b="0" i="0" u="none" strike="noStrike" cap="none">
                <a:solidFill>
                  <a:srgbClr val="EE52A4"/>
                </a:solidFill>
                <a:latin typeface="Arial"/>
                <a:ea typeface="Arial"/>
                <a:cs typeface="Arial"/>
                <a:sym typeface="Arial"/>
              </a:rPr>
              <a:t>“</a:t>
            </a:r>
            <a:endParaRPr/>
          </a:p>
        </p:txBody>
      </p:sp>
      <p:sp>
        <p:nvSpPr>
          <p:cNvPr id="200" name="Google Shape;200;p33"/>
          <p:cNvSpPr txBox="1"/>
          <p:nvPr/>
        </p:nvSpPr>
        <p:spPr>
          <a:xfrm>
            <a:off x="9884458" y="2613787"/>
            <a:ext cx="652763" cy="156966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9600" b="0" i="0" u="none" strike="noStrike" cap="none">
                <a:solidFill>
                  <a:srgbClr val="EE52A4"/>
                </a:solidFill>
                <a:latin typeface="Arial"/>
                <a:ea typeface="Arial"/>
                <a:cs typeface="Arial"/>
                <a:sym typeface="Arial"/>
              </a:rPr>
              <a:t>”</a:t>
            </a:r>
            <a:endParaRPr/>
          </a:p>
        </p:txBody>
      </p:sp>
      <p:sp>
        <p:nvSpPr>
          <p:cNvPr id="201" name="Google Shape;201;p33"/>
          <p:cNvSpPr txBox="1">
            <a:spLocks noGrp="1"/>
          </p:cNvSpPr>
          <p:nvPr>
            <p:ph type="title"/>
          </p:nvPr>
        </p:nvSpPr>
        <p:spPr>
          <a:xfrm>
            <a:off x="1581878" y="982134"/>
            <a:ext cx="8453906" cy="269663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33"/>
          <p:cNvSpPr txBox="1">
            <a:spLocks noGrp="1"/>
          </p:cNvSpPr>
          <p:nvPr>
            <p:ph type="body" idx="1"/>
          </p:nvPr>
        </p:nvSpPr>
        <p:spPr>
          <a:xfrm>
            <a:off x="1945945" y="3678766"/>
            <a:ext cx="773121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rgbClr val="EE52A4"/>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03" name="Google Shape;203;p33"/>
          <p:cNvSpPr txBox="1">
            <a:spLocks noGrp="1"/>
          </p:cNvSpPr>
          <p:nvPr>
            <p:ph type="body" idx="2"/>
          </p:nvPr>
        </p:nvSpPr>
        <p:spPr>
          <a:xfrm>
            <a:off x="1154954" y="5029199"/>
            <a:ext cx="9244897" cy="997857"/>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04" name="Google Shape;204;p33"/>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33"/>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33"/>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208"/>
        <p:cNvGrpSpPr/>
        <p:nvPr/>
      </p:nvGrpSpPr>
      <p:grpSpPr>
        <a:xfrm>
          <a:off x="0" y="0"/>
          <a:ext cx="0" cy="0"/>
          <a:chOff x="0" y="0"/>
          <a:chExt cx="0" cy="0"/>
        </a:xfrm>
      </p:grpSpPr>
      <p:sp>
        <p:nvSpPr>
          <p:cNvPr id="209" name="Google Shape;209;p34"/>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0" name="Google Shape;210;p34"/>
          <p:cNvSpPr txBox="1">
            <a:spLocks noGrp="1"/>
          </p:cNvSpPr>
          <p:nvPr>
            <p:ph type="body" idx="1"/>
          </p:nvPr>
        </p:nvSpPr>
        <p:spPr>
          <a:xfrm>
            <a:off x="1154954" y="2603502"/>
            <a:ext cx="314187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1" name="Google Shape;211;p34"/>
          <p:cNvSpPr txBox="1">
            <a:spLocks noGrp="1"/>
          </p:cNvSpPr>
          <p:nvPr>
            <p:ph type="body" idx="2"/>
          </p:nvPr>
        </p:nvSpPr>
        <p:spPr>
          <a:xfrm>
            <a:off x="1154953" y="3179764"/>
            <a:ext cx="3141879" cy="28472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12" name="Google Shape;212;p34"/>
          <p:cNvSpPr txBox="1">
            <a:spLocks noGrp="1"/>
          </p:cNvSpPr>
          <p:nvPr>
            <p:ph type="body" idx="3"/>
          </p:nvPr>
        </p:nvSpPr>
        <p:spPr>
          <a:xfrm>
            <a:off x="4512721" y="2603500"/>
            <a:ext cx="314700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3" name="Google Shape;213;p34"/>
          <p:cNvSpPr txBox="1">
            <a:spLocks noGrp="1"/>
          </p:cNvSpPr>
          <p:nvPr>
            <p:ph type="body" idx="4"/>
          </p:nvPr>
        </p:nvSpPr>
        <p:spPr>
          <a:xfrm>
            <a:off x="4512721" y="3179763"/>
            <a:ext cx="3147009" cy="28472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14" name="Google Shape;214;p34"/>
          <p:cNvSpPr txBox="1">
            <a:spLocks noGrp="1"/>
          </p:cNvSpPr>
          <p:nvPr>
            <p:ph type="body" idx="5"/>
          </p:nvPr>
        </p:nvSpPr>
        <p:spPr>
          <a:xfrm>
            <a:off x="7888135" y="2603501"/>
            <a:ext cx="314573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5" name="Google Shape;215;p34"/>
          <p:cNvSpPr txBox="1">
            <a:spLocks noGrp="1"/>
          </p:cNvSpPr>
          <p:nvPr>
            <p:ph type="body" idx="6"/>
          </p:nvPr>
        </p:nvSpPr>
        <p:spPr>
          <a:xfrm>
            <a:off x="7888329" y="3179762"/>
            <a:ext cx="3145536" cy="28472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16" name="Google Shape;216;p34"/>
          <p:cNvCxnSpPr/>
          <p:nvPr/>
        </p:nvCxnSpPr>
        <p:spPr>
          <a:xfrm>
            <a:off x="440397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17" name="Google Shape;217;p34"/>
          <p:cNvCxnSpPr/>
          <p:nvPr/>
        </p:nvCxnSpPr>
        <p:spPr>
          <a:xfrm>
            <a:off x="777240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18" name="Google Shape;218;p34"/>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9" name="Google Shape;219;p34"/>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3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35"/>
          <p:cNvSpPr txBox="1">
            <a:spLocks noGrp="1"/>
          </p:cNvSpPr>
          <p:nvPr>
            <p:ph type="body" idx="1"/>
          </p:nvPr>
        </p:nvSpPr>
        <p:spPr>
          <a:xfrm rot="5400000">
            <a:off x="3859634" y="-101179"/>
            <a:ext cx="3416300" cy="882565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24" name="Google Shape;224;p35"/>
          <p:cNvSpPr txBox="1">
            <a:spLocks noGrp="1"/>
          </p:cNvSpPr>
          <p:nvPr>
            <p:ph type="dt" idx="10"/>
          </p:nvPr>
        </p:nvSpPr>
        <p:spPr>
          <a:xfrm>
            <a:off x="10695439"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35"/>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3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27"/>
        <p:cNvGrpSpPr/>
        <p:nvPr/>
      </p:nvGrpSpPr>
      <p:grpSpPr>
        <a:xfrm>
          <a:off x="0" y="0"/>
          <a:ext cx="0" cy="0"/>
          <a:chOff x="0" y="0"/>
          <a:chExt cx="0" cy="0"/>
        </a:xfrm>
      </p:grpSpPr>
      <p:grpSp>
        <p:nvGrpSpPr>
          <p:cNvPr id="228" name="Google Shape;228;p36"/>
          <p:cNvGrpSpPr/>
          <p:nvPr/>
        </p:nvGrpSpPr>
        <p:grpSpPr>
          <a:xfrm>
            <a:off x="0" y="0"/>
            <a:ext cx="12192000" cy="6858000"/>
            <a:chOff x="0" y="0"/>
            <a:chExt cx="12192000" cy="6858000"/>
          </a:xfrm>
        </p:grpSpPr>
        <p:sp>
          <p:nvSpPr>
            <p:cNvPr id="229" name="Google Shape;229;p36"/>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6"/>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6"/>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6"/>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6"/>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6"/>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6"/>
            <p:cNvSpPr/>
            <p:nvPr/>
          </p:nvSpPr>
          <p:spPr>
            <a:xfrm>
              <a:off x="414867" y="402165"/>
              <a:ext cx="6510866"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6"/>
            <p:cNvSpPr/>
            <p:nvPr/>
          </p:nvSpPr>
          <p:spPr>
            <a:xfrm rot="5101749">
              <a:off x="6294738" y="457773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6"/>
            <p:cNvSpPr/>
            <p:nvPr/>
          </p:nvSpPr>
          <p:spPr>
            <a:xfrm rot="5400000">
              <a:off x="44492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36"/>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36"/>
          <p:cNvSpPr txBox="1">
            <a:spLocks noGrp="1"/>
          </p:cNvSpPr>
          <p:nvPr>
            <p:ph type="title"/>
          </p:nvPr>
        </p:nvSpPr>
        <p:spPr>
          <a:xfrm rot="5400000">
            <a:off x="6915923" y="2947780"/>
            <a:ext cx="4748590" cy="140996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6"/>
          <p:cNvSpPr txBox="1">
            <a:spLocks noGrp="1"/>
          </p:cNvSpPr>
          <p:nvPr>
            <p:ph type="body" idx="1"/>
          </p:nvPr>
        </p:nvSpPr>
        <p:spPr>
          <a:xfrm rot="5400000">
            <a:off x="1908672" y="524749"/>
            <a:ext cx="4748590" cy="625602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41" name="Google Shape;241;p36"/>
          <p:cNvSpPr txBox="1">
            <a:spLocks noGrp="1"/>
          </p:cNvSpPr>
          <p:nvPr>
            <p:ph type="dt" idx="10"/>
          </p:nvPr>
        </p:nvSpPr>
        <p:spPr>
          <a:xfrm>
            <a:off x="10653104" y="6391838"/>
            <a:ext cx="992135"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36"/>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3" name="Google Shape;243;p36"/>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2"/>
        <p:cNvGrpSpPr/>
        <p:nvPr/>
      </p:nvGrpSpPr>
      <p:grpSpPr>
        <a:xfrm>
          <a:off x="0" y="0"/>
          <a:ext cx="0" cy="0"/>
          <a:chOff x="0" y="0"/>
          <a:chExt cx="0" cy="0"/>
        </a:xfrm>
      </p:grpSpPr>
      <p:grpSp>
        <p:nvGrpSpPr>
          <p:cNvPr id="33" name="Google Shape;33;p21"/>
          <p:cNvGrpSpPr/>
          <p:nvPr/>
        </p:nvGrpSpPr>
        <p:grpSpPr>
          <a:xfrm>
            <a:off x="0" y="0"/>
            <a:ext cx="12192000" cy="6858000"/>
            <a:chOff x="0" y="0"/>
            <a:chExt cx="12192000" cy="6858000"/>
          </a:xfrm>
        </p:grpSpPr>
        <p:sp>
          <p:nvSpPr>
            <p:cNvPr id="34" name="Google Shape;34;p21"/>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1"/>
            <p:cNvSpPr/>
            <p:nvPr/>
          </p:nvSpPr>
          <p:spPr>
            <a:xfrm>
              <a:off x="7289800" y="402165"/>
              <a:ext cx="44788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1"/>
            <p:cNvSpPr/>
            <p:nvPr/>
          </p:nvSpPr>
          <p:spPr>
            <a:xfrm rot="-5400000">
              <a:off x="3787244"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42" name="Google Shape;42;p21"/>
            <p:cNvSpPr/>
            <p:nvPr/>
          </p:nvSpPr>
          <p:spPr>
            <a:xfrm rot="-5677511">
              <a:off x="4698352"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44" name="Google Shape;44;p21"/>
          <p:cNvSpPr txBox="1">
            <a:spLocks noGrp="1"/>
          </p:cNvSpPr>
          <p:nvPr>
            <p:ph type="title"/>
          </p:nvPr>
        </p:nvSpPr>
        <p:spPr>
          <a:xfrm>
            <a:off x="1154954" y="2677645"/>
            <a:ext cx="4351025" cy="228382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1"/>
          <p:cNvSpPr txBox="1">
            <a:spLocks noGrp="1"/>
          </p:cNvSpPr>
          <p:nvPr>
            <p:ph type="body" idx="1"/>
          </p:nvPr>
        </p:nvSpPr>
        <p:spPr>
          <a:xfrm>
            <a:off x="6895559" y="2677644"/>
            <a:ext cx="3757545" cy="228382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600"/>
              <a:buNone/>
              <a:defRPr sz="2000" cap="none">
                <a:solidFill>
                  <a:srgbClr val="EE52A4"/>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6" name="Google Shape;46;p21"/>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50"/>
        <p:cNvGrpSpPr/>
        <p:nvPr/>
      </p:nvGrpSpPr>
      <p:grpSpPr>
        <a:xfrm>
          <a:off x="0" y="0"/>
          <a:ext cx="0" cy="0"/>
          <a:chOff x="0" y="0"/>
          <a:chExt cx="0" cy="0"/>
        </a:xfrm>
      </p:grpSpPr>
      <p:grpSp>
        <p:nvGrpSpPr>
          <p:cNvPr id="51" name="Google Shape;51;p22"/>
          <p:cNvGrpSpPr/>
          <p:nvPr/>
        </p:nvGrpSpPr>
        <p:grpSpPr>
          <a:xfrm>
            <a:off x="0" y="0"/>
            <a:ext cx="12192000" cy="6858000"/>
            <a:chOff x="0" y="0"/>
            <a:chExt cx="12192000" cy="6858000"/>
          </a:xfrm>
        </p:grpSpPr>
        <p:sp>
          <p:nvSpPr>
            <p:cNvPr id="52" name="Google Shape;52;p22"/>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2"/>
            <p:cNvSpPr/>
            <p:nvPr/>
          </p:nvSpPr>
          <p:spPr>
            <a:xfrm rot="-589932">
              <a:off x="8490951" y="271487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2"/>
            <p:cNvSpPr/>
            <p:nvPr/>
          </p:nvSpPr>
          <p:spPr>
            <a:xfrm>
              <a:off x="455612" y="2801319"/>
              <a:ext cx="11277600" cy="3602637"/>
            </a:xfrm>
            <a:custGeom>
              <a:avLst/>
              <a:gdLst/>
              <a:ahLst/>
              <a:cxnLst/>
              <a:rect l="l" t="t" r="r" b="b"/>
              <a:pathLst>
                <a:path w="10000" h="7946" extrusionOk="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60" name="Google Shape;60;p2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61" name="Google Shape;61;p22"/>
          <p:cNvSpPr txBox="1">
            <a:spLocks noGrp="1"/>
          </p:cNvSpPr>
          <p:nvPr>
            <p:ph type="title"/>
          </p:nvPr>
        </p:nvSpPr>
        <p:spPr>
          <a:xfrm>
            <a:off x="1148798" y="1063417"/>
            <a:ext cx="8831816" cy="137298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2"/>
          <p:cNvSpPr txBox="1">
            <a:spLocks noGrp="1"/>
          </p:cNvSpPr>
          <p:nvPr>
            <p:ph type="body" idx="1"/>
          </p:nvPr>
        </p:nvSpPr>
        <p:spPr>
          <a:xfrm>
            <a:off x="1154954" y="3543300"/>
            <a:ext cx="8825659" cy="24765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63" name="Google Shape;63;p22"/>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2"/>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2"/>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67"/>
        <p:cNvGrpSpPr/>
        <p:nvPr/>
      </p:nvGrpSpPr>
      <p:grpSpPr>
        <a:xfrm>
          <a:off x="0" y="0"/>
          <a:ext cx="0" cy="0"/>
          <a:chOff x="0" y="0"/>
          <a:chExt cx="0" cy="0"/>
        </a:xfrm>
      </p:grpSpPr>
      <p:sp>
        <p:nvSpPr>
          <p:cNvPr id="68" name="Google Shape;68;p23"/>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3"/>
          <p:cNvSpPr txBox="1">
            <a:spLocks noGrp="1"/>
          </p:cNvSpPr>
          <p:nvPr>
            <p:ph type="body" idx="1"/>
          </p:nvPr>
        </p:nvSpPr>
        <p:spPr>
          <a:xfrm>
            <a:off x="1154954" y="4532844"/>
            <a:ext cx="30504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0" name="Google Shape;70;p23"/>
          <p:cNvSpPr>
            <a:spLocks noGrp="1"/>
          </p:cNvSpPr>
          <p:nvPr>
            <p:ph type="pic" idx="2"/>
          </p:nvPr>
        </p:nvSpPr>
        <p:spPr>
          <a:xfrm>
            <a:off x="1334553"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71" name="Google Shape;71;p23"/>
          <p:cNvSpPr txBox="1">
            <a:spLocks noGrp="1"/>
          </p:cNvSpPr>
          <p:nvPr>
            <p:ph type="body" idx="3"/>
          </p:nvPr>
        </p:nvSpPr>
        <p:spPr>
          <a:xfrm>
            <a:off x="1154954" y="5109106"/>
            <a:ext cx="3050438" cy="91795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2" name="Google Shape;72;p23"/>
          <p:cNvSpPr txBox="1">
            <a:spLocks noGrp="1"/>
          </p:cNvSpPr>
          <p:nvPr>
            <p:ph type="body" idx="4"/>
          </p:nvPr>
        </p:nvSpPr>
        <p:spPr>
          <a:xfrm>
            <a:off x="4568865" y="4532844"/>
            <a:ext cx="3050438" cy="576263"/>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3" name="Google Shape;73;p23"/>
          <p:cNvSpPr>
            <a:spLocks noGrp="1"/>
          </p:cNvSpPr>
          <p:nvPr>
            <p:ph type="pic" idx="5"/>
          </p:nvPr>
        </p:nvSpPr>
        <p:spPr>
          <a:xfrm>
            <a:off x="4748462" y="2603500"/>
            <a:ext cx="2691243"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74" name="Google Shape;74;p23"/>
          <p:cNvSpPr txBox="1">
            <a:spLocks noGrp="1"/>
          </p:cNvSpPr>
          <p:nvPr>
            <p:ph type="body" idx="6"/>
          </p:nvPr>
        </p:nvSpPr>
        <p:spPr>
          <a:xfrm>
            <a:off x="4570172" y="5109105"/>
            <a:ext cx="3050438" cy="91795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5" name="Google Shape;75;p23"/>
          <p:cNvSpPr txBox="1">
            <a:spLocks noGrp="1"/>
          </p:cNvSpPr>
          <p:nvPr>
            <p:ph type="body" idx="7"/>
          </p:nvPr>
        </p:nvSpPr>
        <p:spPr>
          <a:xfrm>
            <a:off x="7982775" y="4532845"/>
            <a:ext cx="305109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6" name="Google Shape;76;p23"/>
          <p:cNvSpPr>
            <a:spLocks noGrp="1"/>
          </p:cNvSpPr>
          <p:nvPr>
            <p:ph type="pic" idx="8"/>
          </p:nvPr>
        </p:nvSpPr>
        <p:spPr>
          <a:xfrm>
            <a:off x="8163031"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77" name="Google Shape;77;p23"/>
          <p:cNvSpPr txBox="1">
            <a:spLocks noGrp="1"/>
          </p:cNvSpPr>
          <p:nvPr>
            <p:ph type="body" idx="9"/>
          </p:nvPr>
        </p:nvSpPr>
        <p:spPr>
          <a:xfrm>
            <a:off x="7982775" y="5109104"/>
            <a:ext cx="3051096" cy="91795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78" name="Google Shape;78;p23"/>
          <p:cNvCxnSpPr/>
          <p:nvPr/>
        </p:nvCxnSpPr>
        <p:spPr>
          <a:xfrm>
            <a:off x="440583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79" name="Google Shape;79;p23"/>
          <p:cNvCxnSpPr/>
          <p:nvPr/>
        </p:nvCxnSpPr>
        <p:spPr>
          <a:xfrm>
            <a:off x="7797802"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80" name="Google Shape;80;p23"/>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3"/>
          <p:cNvSpPr txBox="1">
            <a:spLocks noGrp="1"/>
          </p:cNvSpPr>
          <p:nvPr>
            <p:ph type="ftr" idx="11"/>
          </p:nvPr>
        </p:nvSpPr>
        <p:spPr>
          <a:xfrm>
            <a:off x="561111" y="6391838"/>
            <a:ext cx="3644282"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3"/>
        <p:cNvGrpSpPr/>
        <p:nvPr/>
      </p:nvGrpSpPr>
      <p:grpSpPr>
        <a:xfrm>
          <a:off x="0" y="0"/>
          <a:ext cx="0" cy="0"/>
          <a:chOff x="0" y="0"/>
          <a:chExt cx="0" cy="0"/>
        </a:xfrm>
      </p:grpSpPr>
      <p:sp>
        <p:nvSpPr>
          <p:cNvPr id="84" name="Google Shape;84;p24"/>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4"/>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body" idx="1"/>
          </p:nvPr>
        </p:nvSpPr>
        <p:spPr>
          <a:xfrm>
            <a:off x="1154954" y="2603500"/>
            <a:ext cx="8825659" cy="341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1" name="Google Shape;91;p25"/>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5"/>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4"/>
        <p:cNvGrpSpPr/>
        <p:nvPr/>
      </p:nvGrpSpPr>
      <p:grpSpPr>
        <a:xfrm>
          <a:off x="0" y="0"/>
          <a:ext cx="0" cy="0"/>
          <a:chOff x="0" y="0"/>
          <a:chExt cx="0" cy="0"/>
        </a:xfrm>
      </p:grpSpPr>
      <p:grpSp>
        <p:nvGrpSpPr>
          <p:cNvPr id="95" name="Google Shape;95;p26"/>
          <p:cNvGrpSpPr/>
          <p:nvPr/>
        </p:nvGrpSpPr>
        <p:grpSpPr>
          <a:xfrm>
            <a:off x="0" y="0"/>
            <a:ext cx="12192000" cy="6858000"/>
            <a:chOff x="0" y="0"/>
            <a:chExt cx="12192000" cy="6858000"/>
          </a:xfrm>
        </p:grpSpPr>
        <p:sp>
          <p:nvSpPr>
            <p:cNvPr id="96" name="Google Shape;96;p26"/>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6"/>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6"/>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6"/>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6"/>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6"/>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6"/>
            <p:cNvSpPr/>
            <p:nvPr/>
          </p:nvSpPr>
          <p:spPr>
            <a:xfrm rot="-589932">
              <a:off x="8490951" y="4193583"/>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6"/>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04" name="Google Shape;104;p26"/>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05" name="Google Shape;105;p26"/>
          <p:cNvSpPr txBox="1">
            <a:spLocks noGrp="1"/>
          </p:cNvSpPr>
          <p:nvPr>
            <p:ph type="title"/>
          </p:nvPr>
        </p:nvSpPr>
        <p:spPr>
          <a:xfrm>
            <a:off x="1154954" y="2370667"/>
            <a:ext cx="8825660" cy="182251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6"/>
          <p:cNvSpPr txBox="1">
            <a:spLocks noGrp="1"/>
          </p:cNvSpPr>
          <p:nvPr>
            <p:ph type="body" idx="1"/>
          </p:nvPr>
        </p:nvSpPr>
        <p:spPr>
          <a:xfrm>
            <a:off x="1154954" y="5024967"/>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EE52A4"/>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7" name="Google Shape;107;p26"/>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6"/>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6"/>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7"/>
          <p:cNvSpPr txBox="1">
            <a:spLocks noGrp="1"/>
          </p:cNvSpPr>
          <p:nvPr>
            <p:ph type="body" idx="1"/>
          </p:nvPr>
        </p:nvSpPr>
        <p:spPr>
          <a:xfrm>
            <a:off x="1154954" y="2603500"/>
            <a:ext cx="4825158" cy="341630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27"/>
          <p:cNvSpPr txBox="1">
            <a:spLocks noGrp="1"/>
          </p:cNvSpPr>
          <p:nvPr>
            <p:ph type="body" idx="2"/>
          </p:nvPr>
        </p:nvSpPr>
        <p:spPr>
          <a:xfrm>
            <a:off x="6208712" y="2603500"/>
            <a:ext cx="4825159" cy="341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5" name="Google Shape;115;p27"/>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7"/>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8"/>
        <p:cNvGrpSpPr/>
        <p:nvPr/>
      </p:nvGrpSpPr>
      <p:grpSpPr>
        <a:xfrm>
          <a:off x="0" y="0"/>
          <a:ext cx="0" cy="0"/>
          <a:chOff x="0" y="0"/>
          <a:chExt cx="0" cy="0"/>
        </a:xfrm>
      </p:grpSpPr>
      <p:sp>
        <p:nvSpPr>
          <p:cNvPr id="119" name="Google Shape;119;p28"/>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8"/>
          <p:cNvSpPr txBox="1">
            <a:spLocks noGrp="1"/>
          </p:cNvSpPr>
          <p:nvPr>
            <p:ph type="body" idx="1"/>
          </p:nvPr>
        </p:nvSpPr>
        <p:spPr>
          <a:xfrm>
            <a:off x="1154954" y="2603500"/>
            <a:ext cx="4825157"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1" name="Google Shape;121;p28"/>
          <p:cNvSpPr txBox="1">
            <a:spLocks noGrp="1"/>
          </p:cNvSpPr>
          <p:nvPr>
            <p:ph type="body" idx="2"/>
          </p:nvPr>
        </p:nvSpPr>
        <p:spPr>
          <a:xfrm>
            <a:off x="1154954" y="3179762"/>
            <a:ext cx="4825158" cy="284003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2" name="Google Shape;122;p28"/>
          <p:cNvSpPr txBox="1">
            <a:spLocks noGrp="1"/>
          </p:cNvSpPr>
          <p:nvPr>
            <p:ph type="body" idx="3"/>
          </p:nvPr>
        </p:nvSpPr>
        <p:spPr>
          <a:xfrm>
            <a:off x="6208712" y="2603500"/>
            <a:ext cx="482515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3" name="Google Shape;123;p28"/>
          <p:cNvSpPr txBox="1">
            <a:spLocks noGrp="1"/>
          </p:cNvSpPr>
          <p:nvPr>
            <p:ph type="body" idx="4"/>
          </p:nvPr>
        </p:nvSpPr>
        <p:spPr>
          <a:xfrm>
            <a:off x="6208712" y="3179762"/>
            <a:ext cx="4825159" cy="284003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124" name="Google Shape;124;p28"/>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8"/>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9"/>
          <p:cNvGrpSpPr/>
          <p:nvPr/>
        </p:nvGrpSpPr>
        <p:grpSpPr>
          <a:xfrm>
            <a:off x="0" y="0"/>
            <a:ext cx="12192000" cy="6858000"/>
            <a:chOff x="0" y="0"/>
            <a:chExt cx="12192000" cy="6858000"/>
          </a:xfrm>
        </p:grpSpPr>
        <p:sp>
          <p:nvSpPr>
            <p:cNvPr id="7" name="Google Shape;7;p19"/>
            <p:cNvSpPr/>
            <p:nvPr/>
          </p:nvSpPr>
          <p:spPr>
            <a:xfrm>
              <a:off x="0" y="0"/>
              <a:ext cx="12192000" cy="6858000"/>
            </a:xfrm>
            <a:prstGeom prst="rect">
              <a:avLst/>
            </a:prstGeom>
            <a:blipFill rotWithShape="1">
              <a:blip r:embed="rId19">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9"/>
            <p:cNvSpPr/>
            <p:nvPr/>
          </p:nvSpPr>
          <p:spPr>
            <a:xfrm rot="-589932">
              <a:off x="8490951" y="17975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9"/>
            <p:cNvSpPr/>
            <p:nvPr/>
          </p:nvSpPr>
          <p:spPr>
            <a:xfrm>
              <a:off x="459506" y="1866405"/>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9"/>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9"/>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7" name="Google Shape;17;p19"/>
          <p:cNvSpPr txBox="1">
            <a:spLocks noGrp="1"/>
          </p:cNvSpPr>
          <p:nvPr>
            <p:ph type="body" idx="1"/>
          </p:nvPr>
        </p:nvSpPr>
        <p:spPr>
          <a:xfrm>
            <a:off x="1154954" y="2603500"/>
            <a:ext cx="8761413" cy="3416300"/>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8" name="Google Shape;18;p19"/>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9" name="Google Shape;19;p19"/>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0" name="Google Shape;20;p19"/>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
          <p:cNvSpPr txBox="1">
            <a:spLocks noGrp="1"/>
          </p:cNvSpPr>
          <p:nvPr>
            <p:ph type="ctrTitle"/>
          </p:nvPr>
        </p:nvSpPr>
        <p:spPr>
          <a:xfrm>
            <a:off x="928813" y="1145180"/>
            <a:ext cx="8825658" cy="193491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Century Gothic"/>
              <a:buNone/>
            </a:pPr>
            <a:r>
              <a:rPr lang="en-US" sz="3600" dirty="0"/>
              <a:t>CUSTOMER </a:t>
            </a:r>
            <a:br>
              <a:rPr lang="en-US" sz="3600" dirty="0"/>
            </a:br>
            <a:r>
              <a:rPr lang="en-US" sz="3600" dirty="0"/>
              <a:t>SEGMENTATION</a:t>
            </a:r>
            <a:endParaRPr sz="3600" dirty="0"/>
          </a:p>
        </p:txBody>
      </p:sp>
      <p:sp>
        <p:nvSpPr>
          <p:cNvPr id="250" name="Google Shape;250;p1"/>
          <p:cNvSpPr txBox="1">
            <a:spLocks noGrp="1"/>
          </p:cNvSpPr>
          <p:nvPr>
            <p:ph type="subTitle" idx="1"/>
          </p:nvPr>
        </p:nvSpPr>
        <p:spPr>
          <a:xfrm>
            <a:off x="928813" y="3182434"/>
            <a:ext cx="4754232" cy="174844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ct val="79999"/>
              <a:buNone/>
            </a:pPr>
            <a:r>
              <a:rPr lang="en-US" sz="1600" dirty="0"/>
              <a:t>PROJECT BY:</a:t>
            </a:r>
            <a:endParaRPr sz="1600" dirty="0"/>
          </a:p>
          <a:p>
            <a:pPr marL="0" lvl="0" indent="0" algn="l" rtl="0">
              <a:spcBef>
                <a:spcPts val="1000"/>
              </a:spcBef>
              <a:spcAft>
                <a:spcPts val="0"/>
              </a:spcAft>
              <a:buSzPct val="79999"/>
              <a:buNone/>
            </a:pPr>
            <a:r>
              <a:rPr lang="en-US" sz="1600" dirty="0"/>
              <a:t>SURAJ DESHMUKH </a:t>
            </a:r>
          </a:p>
          <a:p>
            <a:pPr marL="0" lvl="0" indent="0" algn="l" rtl="0">
              <a:spcBef>
                <a:spcPts val="1000"/>
              </a:spcBef>
              <a:spcAft>
                <a:spcPts val="0"/>
              </a:spcAft>
              <a:buSzPct val="79999"/>
              <a:buNone/>
            </a:pPr>
            <a:r>
              <a:rPr lang="en-US" sz="1600" dirty="0"/>
              <a:t>RANJEET</a:t>
            </a:r>
          </a:p>
          <a:p>
            <a:pPr marL="0" lvl="0" indent="0" algn="l" rtl="0">
              <a:spcBef>
                <a:spcPts val="1000"/>
              </a:spcBef>
              <a:spcAft>
                <a:spcPts val="0"/>
              </a:spcAft>
              <a:buSzPct val="79999"/>
              <a:buNone/>
            </a:pPr>
            <a:r>
              <a:rPr lang="en-US" sz="1600" dirty="0"/>
              <a:t>BHANYTEJA </a:t>
            </a:r>
          </a:p>
          <a:p>
            <a:pPr marL="0" lvl="0" indent="0" algn="l" rtl="0">
              <a:spcBef>
                <a:spcPts val="1000"/>
              </a:spcBef>
              <a:spcAft>
                <a:spcPts val="0"/>
              </a:spcAft>
              <a:buSzPct val="79999"/>
              <a:buNone/>
            </a:pPr>
            <a:r>
              <a:rPr lang="en-US" sz="1600" dirty="0"/>
              <a:t>JESHMA</a:t>
            </a:r>
            <a:endParaRPr sz="1600" dirty="0"/>
          </a:p>
          <a:p>
            <a:pPr marL="0" lvl="0" indent="0" algn="l" rtl="0">
              <a:spcBef>
                <a:spcPts val="1000"/>
              </a:spcBef>
              <a:spcAft>
                <a:spcPts val="0"/>
              </a:spcAft>
              <a:buSzPct val="79999"/>
              <a:buNone/>
            </a:pPr>
            <a:r>
              <a:rPr lang="en-US" sz="1600" dirty="0"/>
              <a:t>SHIVKUMAR</a:t>
            </a:r>
            <a:endParaRPr sz="1600" dirty="0"/>
          </a:p>
          <a:p>
            <a:pPr marL="0" lvl="0" indent="0" algn="l" rtl="0">
              <a:spcBef>
                <a:spcPts val="1000"/>
              </a:spcBef>
              <a:spcAft>
                <a:spcPts val="0"/>
              </a:spcAft>
              <a:buSzPct val="79999"/>
              <a:buNone/>
            </a:pPr>
            <a:r>
              <a:rPr lang="en-US" sz="1600" dirty="0"/>
              <a:t>SHUBHAM</a:t>
            </a:r>
            <a:endParaRPr sz="1600" dirty="0"/>
          </a:p>
        </p:txBody>
      </p:sp>
      <p:sp>
        <p:nvSpPr>
          <p:cNvPr id="2" name="TextBox 1">
            <a:extLst>
              <a:ext uri="{FF2B5EF4-FFF2-40B4-BE49-F238E27FC236}">
                <a16:creationId xmlns:a16="http://schemas.microsoft.com/office/drawing/2014/main" id="{C0D73C9D-A772-439D-3967-012B28DB92CF}"/>
              </a:ext>
            </a:extLst>
          </p:cNvPr>
          <p:cNvSpPr txBox="1"/>
          <p:nvPr/>
        </p:nvSpPr>
        <p:spPr>
          <a:xfrm>
            <a:off x="4513007" y="896033"/>
            <a:ext cx="5348748" cy="646331"/>
          </a:xfrm>
          <a:prstGeom prst="rect">
            <a:avLst/>
          </a:prstGeom>
          <a:noFill/>
        </p:spPr>
        <p:txBody>
          <a:bodyPr wrap="square" rtlCol="0">
            <a:spAutoFit/>
          </a:bodyPr>
          <a:lstStyle/>
          <a:p>
            <a:r>
              <a:rPr lang="en-US" sz="3600" dirty="0">
                <a:solidFill>
                  <a:schemeClr val="bg1">
                    <a:lumMod val="95000"/>
                  </a:schemeClr>
                </a:solidFill>
              </a:rPr>
              <a:t>GROUP ONE</a:t>
            </a:r>
            <a:endParaRPr lang="en-IN" sz="3600" dirty="0">
              <a:solidFill>
                <a:schemeClr val="bg1">
                  <a:lumMod val="9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0"/>
          <p:cNvSpPr txBox="1">
            <a:spLocks noGrp="1"/>
          </p:cNvSpPr>
          <p:nvPr>
            <p:ph type="body" idx="1"/>
          </p:nvPr>
        </p:nvSpPr>
        <p:spPr>
          <a:xfrm>
            <a:off x="1437575" y="2485125"/>
            <a:ext cx="8825700" cy="4149900"/>
          </a:xfrm>
          <a:prstGeom prst="rect">
            <a:avLst/>
          </a:prstGeom>
          <a:noFill/>
          <a:ln>
            <a:noFill/>
          </a:ln>
        </p:spPr>
        <p:txBody>
          <a:bodyPr spcFirstLastPara="1" wrap="square" lIns="91425" tIns="45700" rIns="91425" bIns="45700" anchor="ctr" anchorCtr="0">
            <a:normAutofit/>
          </a:bodyPr>
          <a:lstStyle/>
          <a:p>
            <a:pPr marL="457200" lvl="0" indent="-320040" algn="l" rtl="0">
              <a:spcBef>
                <a:spcPts val="0"/>
              </a:spcBef>
              <a:spcAft>
                <a:spcPts val="0"/>
              </a:spcAft>
              <a:buSzPts val="1440"/>
              <a:buChar char="-"/>
            </a:pPr>
            <a:r>
              <a:rPr lang="en-US" b="1"/>
              <a:t>Exploratory Data analysis</a:t>
            </a:r>
            <a:endParaRPr b="1"/>
          </a:p>
          <a:p>
            <a:pPr marL="0" lvl="0" indent="0" algn="l" rtl="0">
              <a:spcBef>
                <a:spcPts val="1000"/>
              </a:spcBef>
              <a:spcAft>
                <a:spcPts val="0"/>
              </a:spcAft>
              <a:buSzPts val="1440"/>
              <a:buNone/>
            </a:pPr>
            <a:r>
              <a:rPr lang="en-US"/>
              <a:t>Exploratory data analysis is an approach of analyzing data sets to summarize their main characteristics, often using statistical graphics and other data visualization methods</a:t>
            </a:r>
            <a:endParaRPr/>
          </a:p>
          <a:p>
            <a:pPr marL="457200" lvl="0" indent="-320040" algn="l" rtl="0">
              <a:spcBef>
                <a:spcPts val="1000"/>
              </a:spcBef>
              <a:spcAft>
                <a:spcPts val="0"/>
              </a:spcAft>
              <a:buSzPts val="1440"/>
              <a:buChar char="-"/>
            </a:pPr>
            <a:r>
              <a:rPr lang="en-US" b="1"/>
              <a:t>Model Building</a:t>
            </a:r>
            <a:endParaRPr b="1"/>
          </a:p>
          <a:p>
            <a:pPr marL="0" lvl="0" indent="0" algn="l" rtl="0">
              <a:spcBef>
                <a:spcPts val="1000"/>
              </a:spcBef>
              <a:spcAft>
                <a:spcPts val="0"/>
              </a:spcAft>
              <a:buSzPts val="1440"/>
              <a:buNone/>
            </a:pPr>
            <a:r>
              <a:rPr lang="en-US"/>
              <a:t>Model building process where different machine learning algorithms are used to make different machine learning models for various applications.</a:t>
            </a:r>
            <a:endParaRPr/>
          </a:p>
          <a:p>
            <a:pPr marL="457200" lvl="0" indent="-320040" algn="l" rtl="0">
              <a:spcBef>
                <a:spcPts val="1000"/>
              </a:spcBef>
              <a:spcAft>
                <a:spcPts val="0"/>
              </a:spcAft>
              <a:buSzPts val="1440"/>
              <a:buChar char="-"/>
            </a:pPr>
            <a:r>
              <a:rPr lang="en-US" b="1"/>
              <a:t>Model Deployment</a:t>
            </a:r>
            <a:endParaRPr b="1"/>
          </a:p>
          <a:p>
            <a:pPr marL="0" lvl="0" indent="0" algn="l" rtl="0">
              <a:spcBef>
                <a:spcPts val="1000"/>
              </a:spcBef>
              <a:spcAft>
                <a:spcPts val="0"/>
              </a:spcAft>
              <a:buSzPts val="1440"/>
              <a:buNone/>
            </a:pPr>
            <a:r>
              <a:rPr lang="en-US"/>
              <a:t>Model Deployment is the process where various ML algorithms are deployed on various platforms like flask, Streamlit, various open source platforms, etc. Here we have used Streamlit to deploy our ML project.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1"/>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b="1"/>
              <a:t>Exploratory Data Analysis</a:t>
            </a:r>
            <a:endParaRPr b="1"/>
          </a:p>
        </p:txBody>
      </p:sp>
      <p:pic>
        <p:nvPicPr>
          <p:cNvPr id="306" name="Google Shape;306;p11"/>
          <p:cNvPicPr preferRelativeResize="0">
            <a:picLocks noGrp="1"/>
          </p:cNvPicPr>
          <p:nvPr>
            <p:ph type="pic" idx="2"/>
          </p:nvPr>
        </p:nvPicPr>
        <p:blipFill rotWithShape="1">
          <a:blip r:embed="rId3">
            <a:alphaModFix/>
          </a:blip>
          <a:srcRect t="6896" b="6896"/>
          <a:stretch/>
        </p:blipFill>
        <p:spPr>
          <a:xfrm>
            <a:off x="1333895" y="2484425"/>
            <a:ext cx="2691242" cy="1591510"/>
          </a:xfrm>
          <a:prstGeom prst="roundRect">
            <a:avLst>
              <a:gd name="adj" fmla="val 1858"/>
            </a:avLst>
          </a:prstGeom>
          <a:noFill/>
          <a:ln>
            <a:noFill/>
          </a:ln>
          <a:effectLst>
            <a:outerShdw blurRad="50800" dist="50800" dir="5400000" algn="tl" rotWithShape="0">
              <a:srgbClr val="000000">
                <a:alpha val="42745"/>
              </a:srgbClr>
            </a:outerShdw>
          </a:effectLst>
        </p:spPr>
      </p:pic>
      <p:pic>
        <p:nvPicPr>
          <p:cNvPr id="307" name="Google Shape;307;p11"/>
          <p:cNvPicPr preferRelativeResize="0">
            <a:picLocks noGrp="1"/>
          </p:cNvPicPr>
          <p:nvPr>
            <p:ph type="pic" idx="5"/>
          </p:nvPr>
        </p:nvPicPr>
        <p:blipFill rotWithShape="1">
          <a:blip r:embed="rId4">
            <a:alphaModFix/>
          </a:blip>
          <a:srcRect t="6996" b="6996"/>
          <a:stretch/>
        </p:blipFill>
        <p:spPr>
          <a:xfrm>
            <a:off x="4811337" y="2484425"/>
            <a:ext cx="2691243" cy="1591510"/>
          </a:xfrm>
          <a:prstGeom prst="roundRect">
            <a:avLst>
              <a:gd name="adj" fmla="val 1858"/>
            </a:avLst>
          </a:prstGeom>
          <a:noFill/>
          <a:ln>
            <a:noFill/>
          </a:ln>
          <a:effectLst>
            <a:outerShdw blurRad="50800" dist="50800" dir="5400000" algn="tl" rotWithShape="0">
              <a:srgbClr val="000000">
                <a:alpha val="42745"/>
              </a:srgbClr>
            </a:outerShdw>
          </a:effectLst>
        </p:spPr>
      </p:pic>
      <p:pic>
        <p:nvPicPr>
          <p:cNvPr id="308" name="Google Shape;308;p11"/>
          <p:cNvPicPr preferRelativeResize="0">
            <a:picLocks noGrp="1"/>
          </p:cNvPicPr>
          <p:nvPr>
            <p:ph type="pic" idx="8"/>
          </p:nvPr>
        </p:nvPicPr>
        <p:blipFill rotWithShape="1">
          <a:blip r:embed="rId5">
            <a:alphaModFix/>
          </a:blip>
          <a:srcRect t="7000" b="6999"/>
          <a:stretch/>
        </p:blipFill>
        <p:spPr>
          <a:xfrm>
            <a:off x="8166865" y="2484425"/>
            <a:ext cx="2691242" cy="1591510"/>
          </a:xfrm>
          <a:prstGeom prst="roundRect">
            <a:avLst>
              <a:gd name="adj" fmla="val 1858"/>
            </a:avLst>
          </a:prstGeom>
          <a:noFill/>
          <a:ln>
            <a:noFill/>
          </a:ln>
          <a:effectLst>
            <a:outerShdw blurRad="50800" dist="50800" dir="5400000" algn="tl" rotWithShape="0">
              <a:srgbClr val="000000">
                <a:alpha val="42745"/>
              </a:srgbClr>
            </a:outerShdw>
          </a:effectLst>
        </p:spPr>
      </p:pic>
      <p:pic>
        <p:nvPicPr>
          <p:cNvPr id="309" name="Google Shape;309;p11"/>
          <p:cNvPicPr preferRelativeResize="0"/>
          <p:nvPr/>
        </p:nvPicPr>
        <p:blipFill rotWithShape="1">
          <a:blip r:embed="rId6">
            <a:alphaModFix/>
          </a:blip>
          <a:srcRect/>
          <a:stretch/>
        </p:blipFill>
        <p:spPr>
          <a:xfrm>
            <a:off x="2243064" y="4330370"/>
            <a:ext cx="3564146" cy="2244256"/>
          </a:xfrm>
          <a:prstGeom prst="rect">
            <a:avLst/>
          </a:prstGeom>
          <a:noFill/>
          <a:ln>
            <a:noFill/>
          </a:ln>
        </p:spPr>
      </p:pic>
      <p:pic>
        <p:nvPicPr>
          <p:cNvPr id="310" name="Google Shape;310;p11"/>
          <p:cNvPicPr preferRelativeResize="0"/>
          <p:nvPr/>
        </p:nvPicPr>
        <p:blipFill rotWithShape="1">
          <a:blip r:embed="rId7">
            <a:alphaModFix/>
          </a:blip>
          <a:srcRect/>
          <a:stretch/>
        </p:blipFill>
        <p:spPr>
          <a:xfrm>
            <a:off x="6384793" y="4330370"/>
            <a:ext cx="4013566" cy="224425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2"/>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b="1"/>
              <a:t>Exploratory Data Analysis</a:t>
            </a:r>
            <a:endParaRPr b="1"/>
          </a:p>
        </p:txBody>
      </p:sp>
      <p:pic>
        <p:nvPicPr>
          <p:cNvPr id="316" name="Google Shape;316;p12"/>
          <p:cNvPicPr preferRelativeResize="0">
            <a:picLocks noGrp="1"/>
          </p:cNvPicPr>
          <p:nvPr>
            <p:ph type="pic" idx="2"/>
          </p:nvPr>
        </p:nvPicPr>
        <p:blipFill rotWithShape="1">
          <a:blip r:embed="rId3">
            <a:alphaModFix/>
          </a:blip>
          <a:srcRect t="1272" b="1272"/>
          <a:stretch/>
        </p:blipFill>
        <p:spPr>
          <a:xfrm>
            <a:off x="1337727" y="2470497"/>
            <a:ext cx="2691242" cy="1591510"/>
          </a:xfrm>
          <a:prstGeom prst="roundRect">
            <a:avLst>
              <a:gd name="adj" fmla="val 1858"/>
            </a:avLst>
          </a:prstGeom>
          <a:noFill/>
          <a:ln>
            <a:noFill/>
          </a:ln>
          <a:effectLst>
            <a:outerShdw blurRad="50800" dist="50800" dir="5400000" algn="tl" rotWithShape="0">
              <a:srgbClr val="000000">
                <a:alpha val="42745"/>
              </a:srgbClr>
            </a:outerShdw>
          </a:effectLst>
        </p:spPr>
      </p:pic>
      <p:pic>
        <p:nvPicPr>
          <p:cNvPr id="317" name="Google Shape;317;p12"/>
          <p:cNvPicPr preferRelativeResize="0">
            <a:picLocks noGrp="1"/>
          </p:cNvPicPr>
          <p:nvPr>
            <p:ph type="pic" idx="5"/>
          </p:nvPr>
        </p:nvPicPr>
        <p:blipFill rotWithShape="1">
          <a:blip r:embed="rId4">
            <a:alphaModFix/>
          </a:blip>
          <a:srcRect t="2601" b="2602"/>
          <a:stretch/>
        </p:blipFill>
        <p:spPr>
          <a:xfrm>
            <a:off x="4750378" y="2470497"/>
            <a:ext cx="2691243" cy="1591510"/>
          </a:xfrm>
          <a:prstGeom prst="roundRect">
            <a:avLst>
              <a:gd name="adj" fmla="val 1858"/>
            </a:avLst>
          </a:prstGeom>
          <a:noFill/>
          <a:ln>
            <a:noFill/>
          </a:ln>
          <a:effectLst>
            <a:outerShdw blurRad="50800" dist="50800" dir="5400000" algn="tl" rotWithShape="0">
              <a:srgbClr val="000000">
                <a:alpha val="42745"/>
              </a:srgbClr>
            </a:outerShdw>
          </a:effectLst>
        </p:spPr>
      </p:pic>
      <p:pic>
        <p:nvPicPr>
          <p:cNvPr id="318" name="Google Shape;318;p12"/>
          <p:cNvPicPr preferRelativeResize="0">
            <a:picLocks noGrp="1"/>
          </p:cNvPicPr>
          <p:nvPr>
            <p:ph type="pic" idx="8"/>
          </p:nvPr>
        </p:nvPicPr>
        <p:blipFill rotWithShape="1">
          <a:blip r:embed="rId5">
            <a:alphaModFix/>
          </a:blip>
          <a:srcRect t="1704" b="1704"/>
          <a:stretch/>
        </p:blipFill>
        <p:spPr>
          <a:xfrm>
            <a:off x="8163030" y="2470497"/>
            <a:ext cx="2691242" cy="1591510"/>
          </a:xfrm>
          <a:prstGeom prst="roundRect">
            <a:avLst>
              <a:gd name="adj" fmla="val 1858"/>
            </a:avLst>
          </a:prstGeom>
          <a:noFill/>
          <a:ln>
            <a:noFill/>
          </a:ln>
          <a:effectLst>
            <a:outerShdw blurRad="50800" dist="50800" dir="5400000" algn="tl" rotWithShape="0">
              <a:srgbClr val="000000">
                <a:alpha val="42745"/>
              </a:srgbClr>
            </a:outerShdw>
          </a:effectLst>
        </p:spPr>
      </p:pic>
      <p:pic>
        <p:nvPicPr>
          <p:cNvPr id="319" name="Google Shape;319;p12"/>
          <p:cNvPicPr preferRelativeResize="0"/>
          <p:nvPr/>
        </p:nvPicPr>
        <p:blipFill rotWithShape="1">
          <a:blip r:embed="rId6">
            <a:alphaModFix/>
          </a:blip>
          <a:srcRect/>
          <a:stretch/>
        </p:blipFill>
        <p:spPr>
          <a:xfrm>
            <a:off x="2208243" y="4322617"/>
            <a:ext cx="3577323" cy="2279667"/>
          </a:xfrm>
          <a:prstGeom prst="rect">
            <a:avLst/>
          </a:prstGeom>
          <a:noFill/>
          <a:ln>
            <a:noFill/>
          </a:ln>
        </p:spPr>
      </p:pic>
      <p:pic>
        <p:nvPicPr>
          <p:cNvPr id="320" name="Google Shape;320;p12"/>
          <p:cNvPicPr preferRelativeResize="0"/>
          <p:nvPr/>
        </p:nvPicPr>
        <p:blipFill rotWithShape="1">
          <a:blip r:embed="rId7">
            <a:alphaModFix/>
          </a:blip>
          <a:srcRect/>
          <a:stretch/>
        </p:blipFill>
        <p:spPr>
          <a:xfrm>
            <a:off x="6198444" y="4322617"/>
            <a:ext cx="3577323" cy="23357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3"/>
          <p:cNvSpPr txBox="1">
            <a:spLocks noGrp="1"/>
          </p:cNvSpPr>
          <p:nvPr>
            <p:ph type="title"/>
          </p:nvPr>
        </p:nvSpPr>
        <p:spPr>
          <a:xfrm>
            <a:off x="1204830" y="2518756"/>
            <a:ext cx="4351025" cy="205201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Century Gothic"/>
              <a:buNone/>
            </a:pPr>
            <a:r>
              <a:rPr lang="en-US"/>
              <a:t>Algorithms used in the project</a:t>
            </a:r>
            <a:endParaRPr/>
          </a:p>
        </p:txBody>
      </p:sp>
      <p:sp>
        <p:nvSpPr>
          <p:cNvPr id="326" name="Google Shape;326;p13"/>
          <p:cNvSpPr txBox="1">
            <a:spLocks noGrp="1"/>
          </p:cNvSpPr>
          <p:nvPr>
            <p:ph type="body" idx="1"/>
          </p:nvPr>
        </p:nvSpPr>
        <p:spPr>
          <a:xfrm>
            <a:off x="7045188" y="2402993"/>
            <a:ext cx="3757545" cy="2625119"/>
          </a:xfrm>
          <a:prstGeom prst="rect">
            <a:avLst/>
          </a:prstGeom>
          <a:noFill/>
          <a:ln>
            <a:noFill/>
          </a:ln>
        </p:spPr>
        <p:txBody>
          <a:bodyPr spcFirstLastPara="1" wrap="square" lIns="91425" tIns="45700" rIns="91425" bIns="45700" anchor="ctr" anchorCtr="0">
            <a:normAutofit fontScale="92500" lnSpcReduction="10000"/>
          </a:bodyPr>
          <a:lstStyle/>
          <a:p>
            <a:pPr marL="342900" lvl="0" indent="-342900" algn="l" rtl="0">
              <a:spcBef>
                <a:spcPts val="0"/>
              </a:spcBef>
              <a:spcAft>
                <a:spcPts val="0"/>
              </a:spcAft>
              <a:buSzPct val="80000"/>
              <a:buFont typeface="Arial"/>
              <a:buChar char="•"/>
            </a:pPr>
            <a:r>
              <a:rPr lang="en-US"/>
              <a:t>K-MEANS CLUSTERING</a:t>
            </a:r>
            <a:endParaRPr/>
          </a:p>
          <a:p>
            <a:pPr marL="342900" lvl="0" indent="-342900" algn="l" rtl="0">
              <a:spcBef>
                <a:spcPts val="1000"/>
              </a:spcBef>
              <a:spcAft>
                <a:spcPts val="0"/>
              </a:spcAft>
              <a:buSzPct val="80000"/>
              <a:buFont typeface="Arial"/>
              <a:buChar char="•"/>
            </a:pPr>
            <a:r>
              <a:rPr lang="en-US"/>
              <a:t>K NEAREST NEIGHBOUR</a:t>
            </a:r>
            <a:endParaRPr/>
          </a:p>
          <a:p>
            <a:pPr marL="342900" lvl="0" indent="-342900" algn="l" rtl="0">
              <a:spcBef>
                <a:spcPts val="1000"/>
              </a:spcBef>
              <a:spcAft>
                <a:spcPts val="0"/>
              </a:spcAft>
              <a:buSzPct val="80000"/>
              <a:buFont typeface="Arial"/>
              <a:buChar char="•"/>
            </a:pPr>
            <a:r>
              <a:rPr lang="en-US"/>
              <a:t>SUPPORT VECTOR CLASSIFIER</a:t>
            </a:r>
            <a:endParaRPr/>
          </a:p>
          <a:p>
            <a:pPr marL="342900" lvl="0" indent="-342900" algn="l" rtl="0">
              <a:spcBef>
                <a:spcPts val="1000"/>
              </a:spcBef>
              <a:spcAft>
                <a:spcPts val="0"/>
              </a:spcAft>
              <a:buSzPct val="80000"/>
              <a:buFont typeface="Arial"/>
              <a:buChar char="•"/>
            </a:pPr>
            <a:r>
              <a:rPr lang="en-US"/>
              <a:t>PRINCIPAL COMPONENT ANALYSIS</a:t>
            </a:r>
            <a:endParaRPr/>
          </a:p>
          <a:p>
            <a:pPr marL="342900" lvl="0" indent="-342900" algn="l" rtl="0">
              <a:spcBef>
                <a:spcPts val="1000"/>
              </a:spcBef>
              <a:spcAft>
                <a:spcPts val="0"/>
              </a:spcAft>
              <a:buSzPct val="80000"/>
              <a:buFont typeface="Arial"/>
              <a:buChar char="•"/>
            </a:pPr>
            <a:r>
              <a:rPr lang="en-US"/>
              <a:t>RANDOM FOREST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14"/>
          <p:cNvSpPr txBox="1">
            <a:spLocks noGrp="1"/>
          </p:cNvSpPr>
          <p:nvPr>
            <p:ph type="title"/>
          </p:nvPr>
        </p:nvSpPr>
        <p:spPr>
          <a:xfrm>
            <a:off x="706066" y="2444888"/>
            <a:ext cx="5740605" cy="228382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Century Gothic"/>
              <a:buNone/>
            </a:pPr>
            <a:r>
              <a:rPr lang="en-US" b="1"/>
              <a:t>INSIGHTS GENERATED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15"/>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b="1"/>
              <a:t>OUTPUT SCREEN</a:t>
            </a:r>
            <a:endParaRPr b="1"/>
          </a:p>
        </p:txBody>
      </p:sp>
      <p:pic>
        <p:nvPicPr>
          <p:cNvPr id="337" name="Google Shape;337;p15"/>
          <p:cNvPicPr preferRelativeResize="0"/>
          <p:nvPr/>
        </p:nvPicPr>
        <p:blipFill rotWithShape="1">
          <a:blip r:embed="rId3">
            <a:alphaModFix/>
          </a:blip>
          <a:srcRect/>
          <a:stretch/>
        </p:blipFill>
        <p:spPr>
          <a:xfrm>
            <a:off x="1573057" y="1862051"/>
            <a:ext cx="9179516" cy="441728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6"/>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b="1"/>
              <a:t>INPUT SCREEN</a:t>
            </a:r>
            <a:endParaRPr b="1"/>
          </a:p>
        </p:txBody>
      </p:sp>
      <p:sp>
        <p:nvSpPr>
          <p:cNvPr id="343" name="Google Shape;343;p16"/>
          <p:cNvSpPr txBox="1">
            <a:spLocks noGrp="1"/>
          </p:cNvSpPr>
          <p:nvPr>
            <p:ph type="body" idx="1"/>
          </p:nvPr>
        </p:nvSpPr>
        <p:spPr>
          <a:xfrm>
            <a:off x="1154954" y="2603500"/>
            <a:ext cx="8825659" cy="3416300"/>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SzPct val="79999"/>
              <a:buChar char="►"/>
            </a:pPr>
            <a:r>
              <a:rPr lang="en-US"/>
              <a:t>AGE : 29</a:t>
            </a:r>
            <a:endParaRPr/>
          </a:p>
          <a:p>
            <a:pPr marL="342900" lvl="0" indent="-342900" algn="l" rtl="0">
              <a:spcBef>
                <a:spcPts val="1000"/>
              </a:spcBef>
              <a:spcAft>
                <a:spcPts val="0"/>
              </a:spcAft>
              <a:buSzPct val="79999"/>
              <a:buChar char="►"/>
            </a:pPr>
            <a:r>
              <a:rPr lang="en-US"/>
              <a:t>EDUCATION : GRADUATION</a:t>
            </a:r>
            <a:endParaRPr/>
          </a:p>
          <a:p>
            <a:pPr marL="342900" lvl="0" indent="-342900" algn="l" rtl="0">
              <a:spcBef>
                <a:spcPts val="1000"/>
              </a:spcBef>
              <a:spcAft>
                <a:spcPts val="0"/>
              </a:spcAft>
              <a:buSzPct val="79999"/>
              <a:buChar char="►"/>
            </a:pPr>
            <a:r>
              <a:rPr lang="en-US"/>
              <a:t>RELATIONSHIP STATUS : SINGLE</a:t>
            </a:r>
            <a:endParaRPr/>
          </a:p>
          <a:p>
            <a:pPr marL="342900" lvl="0" indent="-342900" algn="l" rtl="0">
              <a:spcBef>
                <a:spcPts val="1000"/>
              </a:spcBef>
              <a:spcAft>
                <a:spcPts val="0"/>
              </a:spcAft>
              <a:buSzPct val="79999"/>
              <a:buChar char="►"/>
            </a:pPr>
            <a:r>
              <a:rPr lang="en-US"/>
              <a:t>CHILDREN : 0</a:t>
            </a:r>
            <a:endParaRPr/>
          </a:p>
          <a:p>
            <a:pPr marL="342900" lvl="0" indent="-342900" algn="l" rtl="0">
              <a:spcBef>
                <a:spcPts val="1000"/>
              </a:spcBef>
              <a:spcAft>
                <a:spcPts val="0"/>
              </a:spcAft>
              <a:buSzPct val="79999"/>
              <a:buChar char="►"/>
            </a:pPr>
            <a:r>
              <a:rPr lang="en-US"/>
              <a:t>INCOME : 30892</a:t>
            </a:r>
            <a:endParaRPr/>
          </a:p>
          <a:p>
            <a:pPr marL="342900" lvl="0" indent="-342900" algn="l" rtl="0">
              <a:spcBef>
                <a:spcPts val="1000"/>
              </a:spcBef>
              <a:spcAft>
                <a:spcPts val="0"/>
              </a:spcAft>
              <a:buSzPct val="79999"/>
              <a:buChar char="►"/>
            </a:pPr>
            <a:r>
              <a:rPr lang="en-US"/>
              <a:t>SPENT : 441</a:t>
            </a:r>
            <a:endParaRPr/>
          </a:p>
          <a:p>
            <a:pPr marL="342900" lvl="0" indent="-342900" algn="l" rtl="0">
              <a:spcBef>
                <a:spcPts val="1000"/>
              </a:spcBef>
              <a:spcAft>
                <a:spcPts val="0"/>
              </a:spcAft>
              <a:buSzPct val="79999"/>
              <a:buChar char="►"/>
            </a:pPr>
            <a:r>
              <a:rPr lang="en-US"/>
              <a:t>WINES: 135</a:t>
            </a:r>
            <a:endParaRPr/>
          </a:p>
          <a:p>
            <a:pPr marL="342900" lvl="0" indent="-342900" algn="l" rtl="0">
              <a:spcBef>
                <a:spcPts val="1000"/>
              </a:spcBef>
              <a:spcAft>
                <a:spcPts val="0"/>
              </a:spcAft>
              <a:buSzPct val="79999"/>
              <a:buChar char="►"/>
            </a:pPr>
            <a:r>
              <a:rPr lang="en-US"/>
              <a:t>FRUITS: 34</a:t>
            </a:r>
            <a:endParaRPr/>
          </a:p>
          <a:p>
            <a:pPr marL="342900" lvl="0" indent="-342900" algn="l" rtl="0">
              <a:spcBef>
                <a:spcPts val="1000"/>
              </a:spcBef>
              <a:spcAft>
                <a:spcPts val="0"/>
              </a:spcAft>
              <a:buSzPct val="79999"/>
              <a:buChar char="►"/>
            </a:pPr>
            <a:r>
              <a:rPr lang="en-US"/>
              <a:t>MEAT PRODUCTS : 224</a:t>
            </a:r>
            <a:endParaRPr/>
          </a:p>
          <a:p>
            <a:pPr marL="342900" lvl="0" indent="-342900" algn="l" rtl="0">
              <a:spcBef>
                <a:spcPts val="1000"/>
              </a:spcBef>
              <a:spcAft>
                <a:spcPts val="0"/>
              </a:spcAft>
              <a:buSzPct val="79999"/>
              <a:buChar char="►"/>
            </a:pPr>
            <a:r>
              <a:rPr lang="en-US"/>
              <a:t>SWEET : 23</a:t>
            </a:r>
            <a:endParaRPr/>
          </a:p>
          <a:p>
            <a:pPr marL="342900" lvl="0" indent="-342900" algn="l" rtl="0">
              <a:spcBef>
                <a:spcPts val="1000"/>
              </a:spcBef>
              <a:spcAft>
                <a:spcPts val="0"/>
              </a:spcAft>
              <a:buSzPct val="79999"/>
              <a:buChar char="►"/>
            </a:pPr>
            <a:r>
              <a:rPr lang="en-US"/>
              <a:t>NUMWEBPURCHASES : 4</a:t>
            </a:r>
            <a:endParaRPr/>
          </a:p>
          <a:p>
            <a:pPr marL="342900" lvl="0" indent="-342900" algn="l" rtl="0">
              <a:spcBef>
                <a:spcPts val="1000"/>
              </a:spcBef>
              <a:spcAft>
                <a:spcPts val="0"/>
              </a:spcAft>
              <a:buSzPct val="79999"/>
              <a:buChar char="►"/>
            </a:pPr>
            <a:r>
              <a:rPr lang="en-US"/>
              <a:t>NUMWEBVISITSMONTH : 6</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17"/>
          <p:cNvSpPr txBox="1">
            <a:spLocks noGrp="1"/>
          </p:cNvSpPr>
          <p:nvPr>
            <p:ph type="title"/>
          </p:nvPr>
        </p:nvSpPr>
        <p:spPr>
          <a:xfrm>
            <a:off x="1148798" y="1063417"/>
            <a:ext cx="8831816" cy="111451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Century Gothic"/>
              <a:buNone/>
            </a:pPr>
            <a:r>
              <a:rPr lang="en-US" b="1"/>
              <a:t>CHALLENGES</a:t>
            </a:r>
            <a:endParaRPr b="1"/>
          </a:p>
        </p:txBody>
      </p:sp>
      <p:sp>
        <p:nvSpPr>
          <p:cNvPr id="349" name="Google Shape;349;p17"/>
          <p:cNvSpPr txBox="1">
            <a:spLocks noGrp="1"/>
          </p:cNvSpPr>
          <p:nvPr>
            <p:ph type="body" idx="1"/>
          </p:nvPr>
        </p:nvSpPr>
        <p:spPr>
          <a:xfrm>
            <a:off x="1154954" y="3429000"/>
            <a:ext cx="8825659" cy="2590800"/>
          </a:xfrm>
          <a:prstGeom prst="rect">
            <a:avLst/>
          </a:prstGeom>
          <a:noFill/>
          <a:ln>
            <a:noFill/>
          </a:ln>
        </p:spPr>
        <p:txBody>
          <a:bodyPr spcFirstLastPara="1" wrap="square" lIns="91425" tIns="45700" rIns="91425" bIns="45700" anchor="ctr" anchorCtr="0">
            <a:normAutofit fontScale="92500" lnSpcReduction="20000"/>
          </a:bodyPr>
          <a:lstStyle/>
          <a:p>
            <a:pPr marL="285750" lvl="0" indent="-285750" algn="l" rtl="0">
              <a:spcBef>
                <a:spcPts val="0"/>
              </a:spcBef>
              <a:spcAft>
                <a:spcPts val="0"/>
              </a:spcAft>
              <a:buSzPct val="79999"/>
              <a:buFont typeface="Arial"/>
              <a:buChar char="•"/>
            </a:pPr>
            <a:r>
              <a:rPr lang="en-US"/>
              <a:t>Overfitting issue of accuracy 100%.</a:t>
            </a:r>
            <a:endParaRPr/>
          </a:p>
          <a:p>
            <a:pPr marL="285750" lvl="0" indent="-285750" algn="l" rtl="0">
              <a:spcBef>
                <a:spcPts val="1000"/>
              </a:spcBef>
              <a:spcAft>
                <a:spcPts val="0"/>
              </a:spcAft>
              <a:buSzPct val="79999"/>
              <a:buFont typeface="Arial"/>
              <a:buChar char="•"/>
            </a:pPr>
            <a:r>
              <a:rPr lang="en-US"/>
              <a:t> Because, number of clusters has taken wrongly as 2.</a:t>
            </a:r>
            <a:endParaRPr/>
          </a:p>
          <a:p>
            <a:pPr marL="285750" lvl="0" indent="-285750" algn="l" rtl="0">
              <a:spcBef>
                <a:spcPts val="1000"/>
              </a:spcBef>
              <a:spcAft>
                <a:spcPts val="0"/>
              </a:spcAft>
              <a:buSzPct val="79999"/>
              <a:buFont typeface="Arial"/>
              <a:buChar char="•"/>
            </a:pPr>
            <a:r>
              <a:rPr lang="en-US"/>
              <a:t>Deployment was quite challenging.</a:t>
            </a:r>
            <a:endParaRPr/>
          </a:p>
          <a:p>
            <a:pPr marL="285750" lvl="0" indent="-285750" algn="l" rtl="0">
              <a:spcBef>
                <a:spcPts val="1000"/>
              </a:spcBef>
              <a:spcAft>
                <a:spcPts val="0"/>
              </a:spcAft>
              <a:buSzPct val="79999"/>
              <a:buFont typeface="Arial"/>
              <a:buChar char="•"/>
            </a:pPr>
            <a:r>
              <a:rPr lang="en-US"/>
              <a:t>The errors while doing deployment were complicated each time while recovering one line.</a:t>
            </a:r>
            <a:endParaRPr/>
          </a:p>
          <a:p>
            <a:pPr marL="285750" lvl="0" indent="-285750" algn="l" rtl="0">
              <a:spcBef>
                <a:spcPts val="1000"/>
              </a:spcBef>
              <a:spcAft>
                <a:spcPts val="0"/>
              </a:spcAft>
              <a:buSzPct val="79999"/>
              <a:buFont typeface="Arial"/>
              <a:buChar char="•"/>
            </a:pPr>
            <a:r>
              <a:rPr lang="en-US"/>
              <a:t>Got errors of file paths and directory structures  during deployment.</a:t>
            </a:r>
            <a:endParaRPr/>
          </a:p>
          <a:p>
            <a:pPr marL="285750" lvl="0" indent="-285750" algn="l" rtl="0">
              <a:spcBef>
                <a:spcPts val="1000"/>
              </a:spcBef>
              <a:spcAft>
                <a:spcPts val="0"/>
              </a:spcAft>
              <a:buSzPct val="79999"/>
              <a:buFont typeface="Arial"/>
              <a:buChar char="•"/>
            </a:pPr>
            <a:r>
              <a:rPr lang="en-US"/>
              <a:t>Dependencies required were not installed properly, so it was a huge task in the deployment environment, because of which our deployment was not working.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18"/>
          <p:cNvSpPr txBox="1">
            <a:spLocks noGrp="1"/>
          </p:cNvSpPr>
          <p:nvPr>
            <p:ph type="title"/>
          </p:nvPr>
        </p:nvSpPr>
        <p:spPr>
          <a:xfrm>
            <a:off x="1154954" y="2370667"/>
            <a:ext cx="8825660" cy="1822514"/>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2"/>
              </a:buClr>
              <a:buSzPts val="4000"/>
              <a:buFont typeface="Century Gothic"/>
              <a:buNone/>
            </a:pPr>
            <a:r>
              <a:rPr lang="en-US" b="1"/>
              <a:t>THANK YOU</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
          <p:cNvSpPr txBox="1">
            <a:spLocks noGrp="1"/>
          </p:cNvSpPr>
          <p:nvPr>
            <p:ph type="title"/>
          </p:nvPr>
        </p:nvSpPr>
        <p:spPr>
          <a:xfrm>
            <a:off x="1154954" y="2677645"/>
            <a:ext cx="4351025" cy="228382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Century Gothic"/>
              <a:buNone/>
            </a:pPr>
            <a:r>
              <a:rPr lang="en-US" b="1"/>
              <a:t>ABOUT PROJECT</a:t>
            </a:r>
            <a:endParaRPr/>
          </a:p>
        </p:txBody>
      </p:sp>
      <p:sp>
        <p:nvSpPr>
          <p:cNvPr id="3" name="TextBox 2">
            <a:extLst>
              <a:ext uri="{FF2B5EF4-FFF2-40B4-BE49-F238E27FC236}">
                <a16:creationId xmlns:a16="http://schemas.microsoft.com/office/drawing/2014/main" id="{44D8FC3A-ADFA-9010-410E-1DEEC58281A3}"/>
              </a:ext>
            </a:extLst>
          </p:cNvPr>
          <p:cNvSpPr txBox="1"/>
          <p:nvPr/>
        </p:nvSpPr>
        <p:spPr>
          <a:xfrm>
            <a:off x="6686023" y="1618954"/>
            <a:ext cx="5329084" cy="4401205"/>
          </a:xfrm>
          <a:prstGeom prst="rect">
            <a:avLst/>
          </a:prstGeom>
          <a:noFill/>
        </p:spPr>
        <p:txBody>
          <a:bodyPr wrap="square" rtlCol="0">
            <a:spAutoFit/>
          </a:bodyPr>
          <a:lstStyle/>
          <a:p>
            <a:r>
              <a:rPr lang="en-US" sz="2000" b="0" i="0" dirty="0">
                <a:solidFill>
                  <a:srgbClr val="0D0D0D"/>
                </a:solidFill>
                <a:effectLst/>
                <a:highlight>
                  <a:srgbClr val="FFFFFF"/>
                </a:highlight>
                <a:latin typeface="Söhne"/>
              </a:rPr>
              <a:t>Customer segmentation involves dividing a customer base into groups with similar characteristics or behaviors. This strategy enables businesses to personalize marketing efforts, improve customer experience, boost retention, and allocate resources more efficiently. Segmentation can be based on demographics, psychographics, behavior, or geography, and techniques like cluster analysis, RFM analysis, and machine learning algorithms are used. Despite challenges like data quality and overlapping segments, segmentation is a valuable tool for businesses to better understand and serve their customers.</a:t>
            </a:r>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
          <p:cNvSpPr txBox="1">
            <a:spLocks noGrp="1"/>
          </p:cNvSpPr>
          <p:nvPr>
            <p:ph type="title"/>
          </p:nvPr>
        </p:nvSpPr>
        <p:spPr>
          <a:xfrm>
            <a:off x="1148800" y="1063425"/>
            <a:ext cx="9815400" cy="1373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Century Gothic"/>
              <a:buNone/>
            </a:pPr>
            <a:r>
              <a:rPr lang="en-US" b="1"/>
              <a:t>WHAT IS CUSTOMER SEGMENTATION?</a:t>
            </a:r>
            <a:endParaRPr b="1"/>
          </a:p>
        </p:txBody>
      </p:sp>
      <p:sp>
        <p:nvSpPr>
          <p:cNvPr id="261" name="Google Shape;261;p3"/>
          <p:cNvSpPr txBox="1">
            <a:spLocks noGrp="1"/>
          </p:cNvSpPr>
          <p:nvPr>
            <p:ph type="body" idx="1"/>
          </p:nvPr>
        </p:nvSpPr>
        <p:spPr>
          <a:xfrm>
            <a:off x="1154954" y="3543300"/>
            <a:ext cx="8825659" cy="24765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920"/>
              <a:buNone/>
            </a:pPr>
            <a:r>
              <a:rPr lang="en-US" sz="2400"/>
              <a:t>Customer Segmentation using Segmentation and Exploratory Data Analysis is a comprehensive study that leverages data-driven techniques to gain insights into consumer behavior and preferences.</a:t>
            </a:r>
            <a:endParaRPr/>
          </a:p>
          <a:p>
            <a:pPr marL="0" lvl="0" indent="0" algn="l" rtl="0">
              <a:spcBef>
                <a:spcPts val="1000"/>
              </a:spcBef>
              <a:spcAft>
                <a:spcPts val="0"/>
              </a:spcAft>
              <a:buSzPts val="144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
          <p:cNvSpPr txBox="1">
            <a:spLocks noGrp="1"/>
          </p:cNvSpPr>
          <p:nvPr>
            <p:ph type="title"/>
          </p:nvPr>
        </p:nvSpPr>
        <p:spPr>
          <a:xfrm>
            <a:off x="1148798" y="1063417"/>
            <a:ext cx="8831816" cy="137298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Century Gothic"/>
              <a:buNone/>
            </a:pPr>
            <a:r>
              <a:rPr lang="en-US" b="1"/>
              <a:t>OBJECTIVE</a:t>
            </a:r>
            <a:endParaRPr b="1"/>
          </a:p>
        </p:txBody>
      </p:sp>
      <p:sp>
        <p:nvSpPr>
          <p:cNvPr id="267" name="Google Shape;267;p4"/>
          <p:cNvSpPr txBox="1">
            <a:spLocks noGrp="1"/>
          </p:cNvSpPr>
          <p:nvPr>
            <p:ph type="body" idx="1"/>
          </p:nvPr>
        </p:nvSpPr>
        <p:spPr>
          <a:xfrm>
            <a:off x="1154954" y="3543300"/>
            <a:ext cx="8825659" cy="24765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920"/>
              <a:buNone/>
            </a:pPr>
            <a:r>
              <a:rPr lang="en-US" sz="2400"/>
              <a:t>A case requires to develop a customer	segmentation to give recommendations like type of products with respect to target customers groups.</a:t>
            </a:r>
            <a:endParaRPr/>
          </a:p>
          <a:p>
            <a:pPr marL="0" lvl="0" indent="0" algn="l" rtl="0">
              <a:spcBef>
                <a:spcPts val="1000"/>
              </a:spcBef>
              <a:spcAft>
                <a:spcPts val="0"/>
              </a:spcAft>
              <a:buSzPts val="144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5"/>
          <p:cNvSpPr txBox="1">
            <a:spLocks noGrp="1"/>
          </p:cNvSpPr>
          <p:nvPr>
            <p:ph type="title"/>
          </p:nvPr>
        </p:nvSpPr>
        <p:spPr>
          <a:xfrm>
            <a:off x="1148798" y="1063417"/>
            <a:ext cx="8831816" cy="137298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Century Gothic"/>
              <a:buNone/>
            </a:pPr>
            <a:r>
              <a:rPr lang="en-US" b="1"/>
              <a:t>OBJECTIVE</a:t>
            </a:r>
            <a:endParaRPr b="1"/>
          </a:p>
        </p:txBody>
      </p:sp>
      <p:sp>
        <p:nvSpPr>
          <p:cNvPr id="273" name="Google Shape;273;p5"/>
          <p:cNvSpPr txBox="1">
            <a:spLocks noGrp="1"/>
          </p:cNvSpPr>
          <p:nvPr>
            <p:ph type="body" idx="1"/>
          </p:nvPr>
        </p:nvSpPr>
        <p:spPr>
          <a:xfrm>
            <a:off x="1154950" y="3253575"/>
            <a:ext cx="8825700" cy="2766300"/>
          </a:xfrm>
          <a:prstGeom prst="rect">
            <a:avLst/>
          </a:prstGeom>
          <a:noFill/>
          <a:ln>
            <a:noFill/>
          </a:ln>
        </p:spPr>
        <p:txBody>
          <a:bodyPr spcFirstLastPara="1" wrap="square" lIns="91425" tIns="45700" rIns="91425" bIns="45700" anchor="ctr" anchorCtr="0">
            <a:normAutofit fontScale="85000" lnSpcReduction="20000"/>
          </a:bodyPr>
          <a:lstStyle/>
          <a:p>
            <a:pPr marL="285750" lvl="0" indent="-299466" algn="l" rtl="0">
              <a:spcBef>
                <a:spcPts val="0"/>
              </a:spcBef>
              <a:spcAft>
                <a:spcPts val="0"/>
              </a:spcAft>
              <a:buSzPct val="79999"/>
              <a:buFont typeface="Arial"/>
              <a:buChar char="•"/>
            </a:pPr>
            <a:r>
              <a:rPr lang="en-US"/>
              <a:t>WHAT'S THEIR EDUCATION LEVEL?</a:t>
            </a:r>
            <a:endParaRPr/>
          </a:p>
          <a:p>
            <a:pPr marL="285750" lvl="0" indent="-299466" algn="l" rtl="0">
              <a:spcBef>
                <a:spcPts val="1000"/>
              </a:spcBef>
              <a:spcAft>
                <a:spcPts val="0"/>
              </a:spcAft>
              <a:buSzPct val="79999"/>
              <a:buFont typeface="Arial"/>
              <a:buChar char="•"/>
            </a:pPr>
            <a:r>
              <a:rPr lang="en-US"/>
              <a:t>ARE THEY MARRIED?</a:t>
            </a:r>
            <a:endParaRPr/>
          </a:p>
          <a:p>
            <a:pPr marL="285750" lvl="0" indent="-299466" algn="l" rtl="0">
              <a:spcBef>
                <a:spcPts val="1000"/>
              </a:spcBef>
              <a:spcAft>
                <a:spcPts val="0"/>
              </a:spcAft>
              <a:buSzPct val="79999"/>
              <a:buFont typeface="Arial"/>
              <a:buChar char="•"/>
            </a:pPr>
            <a:r>
              <a:rPr lang="en-US"/>
              <a:t>HOW MANY KIDS DO THEY HAVE?</a:t>
            </a:r>
            <a:endParaRPr/>
          </a:p>
          <a:p>
            <a:pPr marL="285750" lvl="0" indent="-299466" algn="l" rtl="0">
              <a:spcBef>
                <a:spcPts val="1000"/>
              </a:spcBef>
              <a:spcAft>
                <a:spcPts val="0"/>
              </a:spcAft>
              <a:buSzPct val="79999"/>
              <a:buFont typeface="Arial"/>
              <a:buChar char="•"/>
            </a:pPr>
            <a:r>
              <a:rPr lang="en-US"/>
              <a:t>WHAT'S THEIR INCOME LEVEL?</a:t>
            </a:r>
            <a:endParaRPr/>
          </a:p>
          <a:p>
            <a:pPr marL="285750" lvl="0" indent="-299466" algn="l" rtl="0">
              <a:spcBef>
                <a:spcPts val="1000"/>
              </a:spcBef>
              <a:spcAft>
                <a:spcPts val="0"/>
              </a:spcAft>
              <a:buSzPct val="79999"/>
              <a:buFont typeface="Arial"/>
              <a:buChar char="•"/>
            </a:pPr>
            <a:r>
              <a:rPr lang="en-US"/>
              <a:t>WHAT'S THEIR AGE?</a:t>
            </a:r>
            <a:endParaRPr/>
          </a:p>
          <a:p>
            <a:pPr marL="285750" lvl="0" indent="-299466" algn="l" rtl="0">
              <a:spcBef>
                <a:spcPts val="1000"/>
              </a:spcBef>
              <a:spcAft>
                <a:spcPts val="0"/>
              </a:spcAft>
              <a:buSzPct val="79999"/>
              <a:buFont typeface="Arial"/>
              <a:buChar char="•"/>
            </a:pPr>
            <a:r>
              <a:rPr lang="en-US"/>
              <a:t>FROM WHERE DO THEY BUY THE PRODUCTS?</a:t>
            </a:r>
            <a:endParaRPr/>
          </a:p>
          <a:p>
            <a:pPr marL="285750" lvl="0" indent="-299466" algn="l" rtl="0">
              <a:spcBef>
                <a:spcPts val="1000"/>
              </a:spcBef>
              <a:spcAft>
                <a:spcPts val="0"/>
              </a:spcAft>
              <a:buSzPct val="79999"/>
              <a:buFont typeface="Arial"/>
              <a:buChar char="•"/>
            </a:pPr>
            <a:r>
              <a:rPr lang="en-US"/>
              <a:t>HOW MUCH DO THEY SPEND ON DIFFERENT PRODUCTS?</a:t>
            </a:r>
            <a:endParaRPr/>
          </a:p>
          <a:p>
            <a:pPr marL="285750" lvl="0" indent="-299466" algn="l" rtl="0">
              <a:spcBef>
                <a:spcPts val="1000"/>
              </a:spcBef>
              <a:spcAft>
                <a:spcPts val="0"/>
              </a:spcAft>
              <a:buSzPct val="79999"/>
              <a:buFont typeface="Arial"/>
              <a:buChar char="•"/>
            </a:pPr>
            <a:r>
              <a:rPr lang="en-US"/>
              <a:t>FOR HOW LONG ARE THEY OUR CUSTOMERS?</a:t>
            </a:r>
            <a:endParaRPr/>
          </a:p>
          <a:p>
            <a:pPr marL="285750" lvl="0" indent="-299466" algn="l" rtl="0">
              <a:spcBef>
                <a:spcPts val="1000"/>
              </a:spcBef>
              <a:spcAft>
                <a:spcPts val="0"/>
              </a:spcAft>
              <a:buSzPct val="79999"/>
              <a:buFont typeface="Arial"/>
              <a:buChar char="•"/>
            </a:pPr>
            <a:r>
              <a:rPr lang="en-US"/>
              <a:t>DID THEY ACCEPT ANY OF OUR CAMPAIGNS?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6"/>
          <p:cNvSpPr txBox="1">
            <a:spLocks noGrp="1"/>
          </p:cNvSpPr>
          <p:nvPr>
            <p:ph type="title"/>
          </p:nvPr>
        </p:nvSpPr>
        <p:spPr>
          <a:xfrm>
            <a:off x="1154954" y="2677645"/>
            <a:ext cx="4351025" cy="228382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Century Gothic"/>
              <a:buNone/>
            </a:pPr>
            <a:r>
              <a:rPr lang="en-US" b="1"/>
              <a:t>ABOUT DATASET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7"/>
          <p:cNvSpPr txBox="1">
            <a:spLocks noGrp="1"/>
          </p:cNvSpPr>
          <p:nvPr>
            <p:ph type="title"/>
          </p:nvPr>
        </p:nvSpPr>
        <p:spPr>
          <a:xfrm>
            <a:off x="1154954" y="2677644"/>
            <a:ext cx="4763708" cy="17114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Century Gothic"/>
              <a:buNone/>
            </a:pPr>
            <a:r>
              <a:rPr lang="en-US" b="1"/>
              <a:t>ABOUT DATASET</a:t>
            </a:r>
            <a:br>
              <a:rPr lang="en-US" b="1"/>
            </a:br>
            <a:br>
              <a:rPr lang="en-US" b="1"/>
            </a:br>
            <a:r>
              <a:rPr lang="en-US" sz="1600"/>
              <a:t>The sample Dataset summarizes the purchase behavior of about 2240 active customers. The file is at a customer level with 9 behavioral variables.</a:t>
            </a:r>
            <a:endParaRPr/>
          </a:p>
        </p:txBody>
      </p:sp>
      <p:sp>
        <p:nvSpPr>
          <p:cNvPr id="284" name="Google Shape;284;p7"/>
          <p:cNvSpPr txBox="1">
            <a:spLocks noGrp="1"/>
          </p:cNvSpPr>
          <p:nvPr>
            <p:ph type="body" idx="1"/>
          </p:nvPr>
        </p:nvSpPr>
        <p:spPr>
          <a:xfrm>
            <a:off x="6895559" y="2677644"/>
            <a:ext cx="3757545" cy="2283824"/>
          </a:xfrm>
          <a:prstGeom prst="rect">
            <a:avLst/>
          </a:prstGeom>
          <a:noFill/>
          <a:ln>
            <a:noFill/>
          </a:ln>
        </p:spPr>
        <p:txBody>
          <a:bodyPr spcFirstLastPara="1" wrap="square" lIns="91425" tIns="45700" rIns="91425" bIns="45700" anchor="ctr" anchorCtr="0">
            <a:normAutofit fontScale="40000" lnSpcReduction="20000"/>
          </a:bodyPr>
          <a:lstStyle/>
          <a:p>
            <a:pPr marL="0" lvl="0" indent="0" algn="l" rtl="0">
              <a:spcBef>
                <a:spcPts val="0"/>
              </a:spcBef>
              <a:spcAft>
                <a:spcPts val="0"/>
              </a:spcAft>
              <a:buSzPct val="80000"/>
              <a:buNone/>
            </a:pPr>
            <a:r>
              <a:rPr lang="en-US" b="1"/>
              <a:t>VARIABLES OF DATASET</a:t>
            </a:r>
            <a:endParaRPr/>
          </a:p>
          <a:p>
            <a:pPr marL="342900" lvl="0" indent="-342900" algn="l" rtl="0">
              <a:spcBef>
                <a:spcPts val="1000"/>
              </a:spcBef>
              <a:spcAft>
                <a:spcPts val="0"/>
              </a:spcAft>
              <a:buSzPct val="80000"/>
              <a:buFont typeface="Arial"/>
              <a:buChar char="•"/>
            </a:pPr>
            <a:r>
              <a:rPr lang="en-US"/>
              <a:t>EDUCATION</a:t>
            </a:r>
            <a:endParaRPr/>
          </a:p>
          <a:p>
            <a:pPr marL="342900" lvl="0" indent="-342900" algn="l" rtl="0">
              <a:spcBef>
                <a:spcPts val="1000"/>
              </a:spcBef>
              <a:spcAft>
                <a:spcPts val="0"/>
              </a:spcAft>
              <a:buSzPct val="80000"/>
              <a:buFont typeface="Arial"/>
              <a:buChar char="•"/>
            </a:pPr>
            <a:r>
              <a:rPr lang="en-US"/>
              <a:t>MARITAL STATUS</a:t>
            </a:r>
            <a:endParaRPr/>
          </a:p>
          <a:p>
            <a:pPr marL="342900" lvl="0" indent="-342900" algn="l" rtl="0">
              <a:spcBef>
                <a:spcPts val="1000"/>
              </a:spcBef>
              <a:spcAft>
                <a:spcPts val="0"/>
              </a:spcAft>
              <a:buSzPct val="80000"/>
              <a:buFont typeface="Arial"/>
              <a:buChar char="•"/>
            </a:pPr>
            <a:r>
              <a:rPr lang="en-US"/>
              <a:t>INCOME</a:t>
            </a:r>
            <a:endParaRPr/>
          </a:p>
          <a:p>
            <a:pPr marL="342900" lvl="0" indent="-342900" algn="l" rtl="0">
              <a:spcBef>
                <a:spcPts val="1000"/>
              </a:spcBef>
              <a:spcAft>
                <a:spcPts val="0"/>
              </a:spcAft>
              <a:buSzPct val="80000"/>
              <a:buFont typeface="Arial"/>
              <a:buChar char="•"/>
            </a:pPr>
            <a:r>
              <a:rPr lang="en-US"/>
              <a:t>KIDS</a:t>
            </a:r>
            <a:endParaRPr/>
          </a:p>
          <a:p>
            <a:pPr marL="342900" lvl="0" indent="-342900" algn="l" rtl="0">
              <a:spcBef>
                <a:spcPts val="1000"/>
              </a:spcBef>
              <a:spcAft>
                <a:spcPts val="0"/>
              </a:spcAft>
              <a:buSzPct val="80000"/>
              <a:buFont typeface="Arial"/>
              <a:buChar char="•"/>
            </a:pPr>
            <a:r>
              <a:rPr lang="en-US"/>
              <a:t>EXPENSE</a:t>
            </a:r>
            <a:endParaRPr/>
          </a:p>
          <a:p>
            <a:pPr marL="342900" lvl="0" indent="-342900" algn="l" rtl="0">
              <a:spcBef>
                <a:spcPts val="1000"/>
              </a:spcBef>
              <a:spcAft>
                <a:spcPts val="0"/>
              </a:spcAft>
              <a:buSzPct val="80000"/>
              <a:buFont typeface="Arial"/>
              <a:buChar char="•"/>
            </a:pPr>
            <a:r>
              <a:rPr lang="en-US"/>
              <a:t>TOTAL ACCEPTED CAMPAIGN</a:t>
            </a:r>
            <a:endParaRPr/>
          </a:p>
          <a:p>
            <a:pPr marL="342900" lvl="0" indent="-342900" algn="l" rtl="0">
              <a:spcBef>
                <a:spcPts val="1000"/>
              </a:spcBef>
              <a:spcAft>
                <a:spcPts val="0"/>
              </a:spcAft>
              <a:buSzPct val="80000"/>
              <a:buFont typeface="Arial"/>
              <a:buChar char="•"/>
            </a:pPr>
            <a:r>
              <a:rPr lang="en-US"/>
              <a:t>TOTAL PURCHASES</a:t>
            </a:r>
            <a:endParaRPr/>
          </a:p>
          <a:p>
            <a:pPr marL="342900" lvl="0" indent="-342900" algn="l" rtl="0">
              <a:spcBef>
                <a:spcPts val="1000"/>
              </a:spcBef>
              <a:spcAft>
                <a:spcPts val="0"/>
              </a:spcAft>
              <a:buSzPct val="80000"/>
              <a:buFont typeface="Arial"/>
              <a:buChar char="•"/>
            </a:pPr>
            <a:r>
              <a:rPr lang="en-US"/>
              <a:t>AGE</a:t>
            </a:r>
            <a:endParaRPr/>
          </a:p>
          <a:p>
            <a:pPr marL="342900" lvl="0" indent="-342900" algn="l" rtl="0">
              <a:spcBef>
                <a:spcPts val="1000"/>
              </a:spcBef>
              <a:spcAft>
                <a:spcPts val="0"/>
              </a:spcAft>
              <a:buSzPct val="80000"/>
              <a:buFont typeface="Arial"/>
              <a:buChar char="•"/>
            </a:pPr>
            <a:r>
              <a:rPr lang="en-US"/>
              <a:t>CUSTOMER FOR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8"/>
          <p:cNvSpPr txBox="1">
            <a:spLocks noGrp="1"/>
          </p:cNvSpPr>
          <p:nvPr>
            <p:ph type="title"/>
          </p:nvPr>
        </p:nvSpPr>
        <p:spPr>
          <a:xfrm>
            <a:off x="1154954" y="2677645"/>
            <a:ext cx="5162719" cy="228382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Century Gothic"/>
              <a:buNone/>
            </a:pPr>
            <a:r>
              <a:rPr lang="en-US" b="1"/>
              <a:t>PROJECT PROCESS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9"/>
          <p:cNvSpPr txBox="1">
            <a:spLocks noGrp="1"/>
          </p:cNvSpPr>
          <p:nvPr>
            <p:ph type="title"/>
          </p:nvPr>
        </p:nvSpPr>
        <p:spPr>
          <a:xfrm>
            <a:off x="1148798" y="1063417"/>
            <a:ext cx="8831816" cy="137298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Century Gothic"/>
              <a:buNone/>
            </a:pPr>
            <a:r>
              <a:rPr lang="en-US" b="1"/>
              <a:t>PROJECT PROCESS</a:t>
            </a:r>
            <a:endParaRPr b="1"/>
          </a:p>
        </p:txBody>
      </p:sp>
      <p:sp>
        <p:nvSpPr>
          <p:cNvPr id="295" name="Google Shape;295;p9"/>
          <p:cNvSpPr txBox="1">
            <a:spLocks noGrp="1"/>
          </p:cNvSpPr>
          <p:nvPr>
            <p:ph type="body" idx="1"/>
          </p:nvPr>
        </p:nvSpPr>
        <p:spPr>
          <a:xfrm>
            <a:off x="1154954" y="3108960"/>
            <a:ext cx="8825659" cy="2910840"/>
          </a:xfrm>
          <a:prstGeom prst="rect">
            <a:avLst/>
          </a:prstGeom>
          <a:noFill/>
          <a:ln>
            <a:noFill/>
          </a:ln>
        </p:spPr>
        <p:txBody>
          <a:bodyPr spcFirstLastPara="1" wrap="square" lIns="91425" tIns="45700" rIns="91425" bIns="45700" anchor="ctr" anchorCtr="0">
            <a:normAutofit/>
          </a:bodyPr>
          <a:lstStyle/>
          <a:p>
            <a:pPr marL="457200" lvl="0" indent="-320040" algn="l" rtl="0">
              <a:spcBef>
                <a:spcPts val="0"/>
              </a:spcBef>
              <a:spcAft>
                <a:spcPts val="0"/>
              </a:spcAft>
              <a:buSzPts val="1440"/>
              <a:buChar char="-"/>
            </a:pPr>
            <a:r>
              <a:rPr lang="en-US" b="1"/>
              <a:t>Research and business understanding</a:t>
            </a:r>
            <a:endParaRPr b="1"/>
          </a:p>
          <a:p>
            <a:pPr marL="0" lvl="0" indent="0" algn="l" rtl="0">
              <a:spcBef>
                <a:spcPts val="1000"/>
              </a:spcBef>
              <a:spcAft>
                <a:spcPts val="0"/>
              </a:spcAft>
              <a:buSzPts val="1440"/>
              <a:buNone/>
            </a:pPr>
            <a:r>
              <a:rPr lang="en-US"/>
              <a:t>The first thing you have to do before you solve a problem is to define exactly what it is. You need to be able to translate data questions into something actionable.</a:t>
            </a:r>
            <a:endParaRPr/>
          </a:p>
          <a:p>
            <a:pPr marL="457200" lvl="0" indent="-320040" algn="l" rtl="0">
              <a:spcBef>
                <a:spcPts val="1000"/>
              </a:spcBef>
              <a:spcAft>
                <a:spcPts val="0"/>
              </a:spcAft>
              <a:buSzPts val="1440"/>
              <a:buChar char="-"/>
            </a:pPr>
            <a:r>
              <a:rPr lang="en-US" b="1"/>
              <a:t>Data pre-processing</a:t>
            </a:r>
            <a:endParaRPr b="1"/>
          </a:p>
          <a:p>
            <a:pPr marL="0" lvl="0" indent="0" algn="l" rtl="0">
              <a:spcBef>
                <a:spcPts val="1000"/>
              </a:spcBef>
              <a:spcAft>
                <a:spcPts val="0"/>
              </a:spcAft>
              <a:buSzPts val="1440"/>
              <a:buNone/>
            </a:pPr>
            <a:r>
              <a:rPr lang="en-US"/>
              <a:t>Data preprocessing can refer to manipulation or dropping of data before it is used in order to ensure or enhance performance, and is an important step in the data mining process.</a:t>
            </a:r>
            <a:endParaRPr/>
          </a:p>
          <a:p>
            <a:pPr marL="0" lvl="0" indent="0" algn="l" rtl="0">
              <a:spcBef>
                <a:spcPts val="1000"/>
              </a:spcBef>
              <a:spcAft>
                <a:spcPts val="0"/>
              </a:spcAft>
              <a:buSzPts val="1440"/>
              <a:buNone/>
            </a:pPr>
            <a:endParaRPr/>
          </a:p>
        </p:txBody>
      </p:sp>
    </p:spTree>
  </p:cSld>
  <p:clrMapOvr>
    <a:masterClrMapping/>
  </p:clrMapOvr>
</p:sld>
</file>

<file path=ppt/theme/theme1.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580</Words>
  <Application>Microsoft Office PowerPoint</Application>
  <PresentationFormat>Widescreen</PresentationFormat>
  <Paragraphs>80</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Century Gothic</vt:lpstr>
      <vt:lpstr>Arial</vt:lpstr>
      <vt:lpstr>Söhne</vt:lpstr>
      <vt:lpstr>Noto Sans Symbols</vt:lpstr>
      <vt:lpstr>Ion Boardroom</vt:lpstr>
      <vt:lpstr>CUSTOMER  SEGMENTATION</vt:lpstr>
      <vt:lpstr>ABOUT PROJECT</vt:lpstr>
      <vt:lpstr>WHAT IS CUSTOMER SEGMENTATION?</vt:lpstr>
      <vt:lpstr>OBJECTIVE</vt:lpstr>
      <vt:lpstr>OBJECTIVE</vt:lpstr>
      <vt:lpstr>ABOUT DATASET</vt:lpstr>
      <vt:lpstr>ABOUT DATASET  The sample Dataset summarizes the purchase behavior of about 2240 active customers. The file is at a customer level with 9 behavioral variables.</vt:lpstr>
      <vt:lpstr>PROJECT PROCESS</vt:lpstr>
      <vt:lpstr>PROJECT PROCESS</vt:lpstr>
      <vt:lpstr>PowerPoint Presentation</vt:lpstr>
      <vt:lpstr>Exploratory Data Analysis</vt:lpstr>
      <vt:lpstr>Exploratory Data Analysis</vt:lpstr>
      <vt:lpstr>Algorithms used in the project</vt:lpstr>
      <vt:lpstr>INSIGHTS GENERATED</vt:lpstr>
      <vt:lpstr>OUTPUT SCREEN</vt:lpstr>
      <vt:lpstr>INPUT SCREEN</vt:lpstr>
      <vt:lpstr>CHALLENGES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Anushree Inamdar</dc:creator>
  <cp:lastModifiedBy>Suraj Deshmukh</cp:lastModifiedBy>
  <cp:revision>1</cp:revision>
  <dcterms:created xsi:type="dcterms:W3CDTF">2024-04-19T05:46:13Z</dcterms:created>
  <dcterms:modified xsi:type="dcterms:W3CDTF">2024-05-03T17:57:47Z</dcterms:modified>
</cp:coreProperties>
</file>