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57" r:id="rId4"/>
    <p:sldId id="258" r:id="rId5"/>
    <p:sldId id="265" r:id="rId6"/>
    <p:sldId id="261" r:id="rId7"/>
    <p:sldId id="262" r:id="rId8"/>
    <p:sldId id="264" r:id="rId9"/>
    <p:sldId id="260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9" r:id="rId23"/>
    <p:sldId id="278" r:id="rId24"/>
    <p:sldId id="275" r:id="rId25"/>
    <p:sldId id="280" r:id="rId26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973BBEBD-562A-4190-8911-D384689201CA}">
          <p14:sldIdLst>
            <p14:sldId id="256"/>
            <p14:sldId id="259"/>
            <p14:sldId id="257"/>
            <p14:sldId id="258"/>
            <p14:sldId id="265"/>
            <p14:sldId id="261"/>
            <p14:sldId id="262"/>
            <p14:sldId id="264"/>
            <p14:sldId id="260"/>
            <p14:sldId id="263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6"/>
            <p14:sldId id="277"/>
            <p14:sldId id="279"/>
            <p14:sldId id="278"/>
            <p14:sldId id="275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AFD3"/>
    <a:srgbClr val="E5007D"/>
    <a:srgbClr val="4EBA77"/>
    <a:srgbClr val="925B9A"/>
    <a:srgbClr val="D34F4E"/>
    <a:srgbClr val="DD5A18"/>
    <a:srgbClr val="F1829E"/>
    <a:srgbClr val="5362CF"/>
    <a:srgbClr val="7C6DB5"/>
    <a:srgbClr val="7C4A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D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4FF2A-8BAD-4238-B681-297AB6D083F9}" type="datetimeFigureOut">
              <a:rPr lang="es-DO" smtClean="0"/>
              <a:t>25/9/2020</a:t>
            </a:fld>
            <a:endParaRPr lang="es-D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D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D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5CE8D-5EF7-4531-A778-C65D74CE2944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352624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9E61A-6595-4217-BEDB-C10B60B38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B13F2E-9B88-46D9-8F6B-CFA2D07FC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1CBA61-CEAB-41A3-B674-88955E6C7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E74E-3659-4D60-95F5-83BB8F63E76F}" type="datetimeFigureOut">
              <a:rPr lang="es-DO" smtClean="0"/>
              <a:t>25/9/2020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A9A28D-8420-411F-A1DE-BD520C9A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F8BE6D-2B18-45C1-8817-39194FFF1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CF8-BCCA-485A-A489-9D08A8FBCCB8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54974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9D1AF-34A1-4A48-A3B5-6285E9F1C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2B6402-BE39-4FEA-86CB-1A0873DB1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705B1D-AE25-4C89-8F1D-AC827170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E74E-3659-4D60-95F5-83BB8F63E76F}" type="datetimeFigureOut">
              <a:rPr lang="es-DO" smtClean="0"/>
              <a:t>25/9/2020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C0CE35-2EE2-4509-9AD9-62BE76F9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F2EDA-A2A0-4A50-8F24-965DFF53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CF8-BCCA-485A-A489-9D08A8FBCCB8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08330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F03452-745E-4057-A64C-9B702A226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8CDDFF-8018-4382-B2DE-2E209DBB2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6A5677-8593-4C3C-B927-5E4BCC82F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E74E-3659-4D60-95F5-83BB8F63E76F}" type="datetimeFigureOut">
              <a:rPr lang="es-DO" smtClean="0"/>
              <a:t>25/9/2020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0F144D-8CA1-40D0-ABDD-906CE2957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95AA2B-CCF2-4F97-9719-1F2E0DA4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CF8-BCCA-485A-A489-9D08A8FBCCB8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8970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44313-616F-448E-BFA6-7472010A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44A5D1-A6C4-4ED6-80A5-FC556D8D6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7AD609-8F71-4CB3-9B29-DEB4CCAB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E74E-3659-4D60-95F5-83BB8F63E76F}" type="datetimeFigureOut">
              <a:rPr lang="es-DO" smtClean="0"/>
              <a:t>25/9/2020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EF4102-4CA5-47AA-A5C5-D47D258B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6B186D-5A40-4B5C-A775-1CE5B52C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CF8-BCCA-485A-A489-9D08A8FBCCB8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63292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AEC90-F75E-475E-AF2D-6913F711F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F7ACDB-B24D-47D0-8545-F1210E04B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50590A-EB8F-4099-95D7-4BEBF1455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E74E-3659-4D60-95F5-83BB8F63E76F}" type="datetimeFigureOut">
              <a:rPr lang="es-DO" smtClean="0"/>
              <a:t>25/9/2020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A2C74-4327-46C2-9D6D-3508E5AAC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223136-C56C-46BF-B7EC-75ADE334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CF8-BCCA-485A-A489-9D08A8FBCCB8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86843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2FCB0-F7A2-43E2-8E51-B501363C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AFA4D9-378D-47A8-9549-2E2F000DE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E7E7BF-FC42-4160-82D7-61D63F679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6065A4-B732-4550-908C-379C4D41A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E74E-3659-4D60-95F5-83BB8F63E76F}" type="datetimeFigureOut">
              <a:rPr lang="es-DO" smtClean="0"/>
              <a:t>25/9/2020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14CA19-C8A5-4764-ADF9-B842D155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02CA75-DE22-4099-9AA9-58C141FB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CF8-BCCA-485A-A489-9D08A8FBCCB8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88295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5D1CF-2171-465F-8485-BA363946C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6E06CF-D922-496D-A909-36AEECE25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0E50A0-E8B9-40F2-84D2-2AA7121B7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E90CA02-2000-48AB-BCA0-116C6DA0A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EB37B3E-7A54-487C-BD85-68A32E4C7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89F85F1-69E3-46BD-AD2A-A7E1EF51E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E74E-3659-4D60-95F5-83BB8F63E76F}" type="datetimeFigureOut">
              <a:rPr lang="es-DO" smtClean="0"/>
              <a:t>25/9/2020</a:t>
            </a:fld>
            <a:endParaRPr lang="es-D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081CCCA-861A-4B3A-BF40-8F4FC742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AA7C1BA-09A2-4D3C-918A-CED32842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CF8-BCCA-485A-A489-9D08A8FBCCB8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91239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57FAE-FA01-444C-A27E-18A9FBAB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D43F714-213E-4380-AEBB-E3087155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E74E-3659-4D60-95F5-83BB8F63E76F}" type="datetimeFigureOut">
              <a:rPr lang="es-DO" smtClean="0"/>
              <a:t>25/9/2020</a:t>
            </a:fld>
            <a:endParaRPr lang="es-D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B9D16C5-2CB6-4A74-B7E6-87023BE60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7A5D97C-A038-4878-A532-3AFF7BDD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CF8-BCCA-485A-A489-9D08A8FBCCB8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08089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18897C-7CD8-460E-A627-98BBE652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E74E-3659-4D60-95F5-83BB8F63E76F}" type="datetimeFigureOut">
              <a:rPr lang="es-DO" smtClean="0"/>
              <a:t>25/9/2020</a:t>
            </a:fld>
            <a:endParaRPr lang="es-D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D6F6F67-C540-4B94-8ABC-B08A1F32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789298-DDEB-4F89-B62D-59D3FBA99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CF8-BCCA-485A-A489-9D08A8FBCCB8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06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10CB3-24FB-4950-886F-5B67B73C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6CF38B-56F4-463B-8DC7-4E5690012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2BDFEE-D2FF-4A84-99D3-E60E3D1DB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E213E9-B0B6-4991-80E3-C1BBF5A2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E74E-3659-4D60-95F5-83BB8F63E76F}" type="datetimeFigureOut">
              <a:rPr lang="es-DO" smtClean="0"/>
              <a:t>25/9/2020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EFE92D-15C9-469C-9214-238541122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08DFCB-F62F-44F7-82ED-D97305F4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CF8-BCCA-485A-A489-9D08A8FBCCB8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321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E4CCB-CF8A-4FFC-B2C4-3ED50492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1BA6CA9-E032-4CBC-9543-E681768D9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2B38A4-0961-4B57-94E6-52DE5F838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8D4FD6-8741-44FF-A5C7-640E3E6E1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E74E-3659-4D60-95F5-83BB8F63E76F}" type="datetimeFigureOut">
              <a:rPr lang="es-DO" smtClean="0"/>
              <a:t>25/9/2020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CBED47-1651-4D97-9B0E-4BEC87CAE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254EB4-A4D1-42CE-AD9A-10A086FBD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CF8-BCCA-485A-A489-9D08A8FBCCB8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62248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CEA3E61-076E-4A29-92AC-260EE0DE3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274DCE-A4FC-4C3D-A385-3FD4EBFBC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B2A09D-E024-47E6-96CD-FE0F9D6B4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EE74E-3659-4D60-95F5-83BB8F63E76F}" type="datetimeFigureOut">
              <a:rPr lang="es-DO" smtClean="0"/>
              <a:t>25/9/2020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43884E-115F-433E-91BB-73C732A2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5DFEC6-964C-4475-833D-C44FF732B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2FCF8-BCCA-485A-A489-9D08A8FBCCB8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36701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istoweb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cristoweb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cristoweb.com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ristoweb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cristoweb.com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cristoweb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ristoweb.com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cristoweb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cristoweb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cristoweb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2759">
              <a:srgbClr val="F8FAFD">
                <a:lumMod val="0"/>
                <a:lumOff val="100000"/>
              </a:srgbClr>
            </a:gs>
            <a:gs pos="100000">
              <a:srgbClr val="33B986">
                <a:lumMod val="95000"/>
                <a:lumOff val="5000"/>
              </a:srgbClr>
            </a:gs>
            <a:gs pos="80000">
              <a:srgbClr val="C0D0EB"/>
            </a:gs>
            <a:gs pos="5000">
              <a:schemeClr val="accent5">
                <a:lumMod val="20000"/>
                <a:lumOff val="80000"/>
              </a:schemeClr>
            </a:gs>
            <a:gs pos="47000">
              <a:schemeClr val="accent1">
                <a:lumMod val="3000"/>
                <a:lumOff val="97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5863465-A220-4750-A7C8-1E4CF69506FE}"/>
              </a:ext>
            </a:extLst>
          </p:cNvPr>
          <p:cNvSpPr/>
          <p:nvPr/>
        </p:nvSpPr>
        <p:spPr>
          <a:xfrm>
            <a:off x="-26774" y="0"/>
            <a:ext cx="2332651" cy="685800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43E7E9F-8D3B-41BE-8ABA-8BBBF1F54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74" y="-1"/>
            <a:ext cx="2332651" cy="2345635"/>
          </a:xfrm>
          <a:prstGeom prst="rect">
            <a:avLst/>
          </a:prstGeom>
        </p:spPr>
      </p:pic>
      <p:sp>
        <p:nvSpPr>
          <p:cNvPr id="17" name="Título 16">
            <a:extLst>
              <a:ext uri="{FF2B5EF4-FFF2-40B4-BE49-F238E27FC236}">
                <a16:creationId xmlns:a16="http://schemas.microsoft.com/office/drawing/2014/main" id="{9DFC0B24-3283-4771-BE45-BB9440086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955" y="3945833"/>
            <a:ext cx="5807487" cy="1133475"/>
          </a:xfrm>
        </p:spPr>
        <p:txBody>
          <a:bodyPr>
            <a:normAutofit/>
          </a:bodyPr>
          <a:lstStyle/>
          <a:p>
            <a:r>
              <a:rPr lang="es-DO" sz="5400" dirty="0">
                <a:solidFill>
                  <a:srgbClr val="33B986"/>
                </a:solidFill>
                <a:latin typeface="Eras Bold ITC" panose="020B0907030504020204" pitchFamily="34" charset="0"/>
              </a:rPr>
              <a:t>LA EDUCACIÓN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12B8425-6A65-40A1-AF74-0E921659E681}"/>
              </a:ext>
            </a:extLst>
          </p:cNvPr>
          <p:cNvSpPr/>
          <p:nvPr/>
        </p:nvSpPr>
        <p:spPr>
          <a:xfrm>
            <a:off x="3149086" y="5271838"/>
            <a:ext cx="8295859" cy="834885"/>
          </a:xfrm>
          <a:prstGeom prst="rect">
            <a:avLst/>
          </a:prstGeom>
          <a:solidFill>
            <a:srgbClr val="1363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2400" b="1" dirty="0"/>
              <a:t>4º TRIMESTRE / </a:t>
            </a:r>
            <a:r>
              <a:rPr lang="es-DO" sz="2400" b="1" dirty="0">
                <a:solidFill>
                  <a:srgbClr val="FF3399"/>
                </a:solidFill>
              </a:rPr>
              <a:t>OCTUBRE-DICIEMBRE 2020 </a:t>
            </a:r>
            <a:r>
              <a:rPr lang="es-DO" sz="2400" b="1" dirty="0"/>
              <a:t>/ </a:t>
            </a:r>
            <a:r>
              <a:rPr lang="es-DO" sz="2400" b="1" dirty="0">
                <a:solidFill>
                  <a:srgbClr val="FFC000"/>
                </a:solidFill>
              </a:rPr>
              <a:t>EDICIÓN ADULTOS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95C34771-735E-45F7-A0A2-A926C5E39266}"/>
              </a:ext>
            </a:extLst>
          </p:cNvPr>
          <p:cNvSpPr/>
          <p:nvPr/>
        </p:nvSpPr>
        <p:spPr>
          <a:xfrm>
            <a:off x="125760" y="2729946"/>
            <a:ext cx="2027582" cy="2544417"/>
          </a:xfrm>
          <a:prstGeom prst="roundRect">
            <a:avLst/>
          </a:prstGeom>
          <a:solidFill>
            <a:srgbClr val="5BCEC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b="1" dirty="0">
                <a:solidFill>
                  <a:schemeClr val="bg1">
                    <a:lumMod val="95000"/>
                  </a:schemeClr>
                </a:solidFill>
              </a:rPr>
              <a:t>ESCUELA SABÁTICA | GUÍA DE ESTUDIO DE LA BIBLIA | EDICIÓN PARA ADULTOS | OCTUBRE-DICIEMBRE 2020</a:t>
            </a:r>
          </a:p>
        </p:txBody>
      </p:sp>
      <p:sp>
        <p:nvSpPr>
          <p:cNvPr id="21" name="Rectángulo: esquinas redondeadas 20">
            <a:hlinkClick r:id="rId3"/>
            <a:extLst>
              <a:ext uri="{FF2B5EF4-FFF2-40B4-BE49-F238E27FC236}">
                <a16:creationId xmlns:a16="http://schemas.microsoft.com/office/drawing/2014/main" id="{E5676204-3420-4F53-A4AD-152B7D76220E}"/>
              </a:ext>
            </a:extLst>
          </p:cNvPr>
          <p:cNvSpPr/>
          <p:nvPr/>
        </p:nvSpPr>
        <p:spPr>
          <a:xfrm>
            <a:off x="0" y="5830960"/>
            <a:ext cx="2305877" cy="437322"/>
          </a:xfrm>
          <a:prstGeom prst="roundRect">
            <a:avLst/>
          </a:prstGeom>
          <a:solidFill>
            <a:srgbClr val="1363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b="1" dirty="0">
              <a:solidFill>
                <a:srgbClr val="FFC000"/>
              </a:solidFill>
            </a:endParaRPr>
          </a:p>
          <a:p>
            <a:pPr algn="ctr"/>
            <a:r>
              <a:rPr lang="es-DO" b="1" dirty="0">
                <a:solidFill>
                  <a:srgbClr val="FFC000"/>
                </a:solidFill>
              </a:rPr>
              <a:t>WWW.Cristoweb.com</a:t>
            </a:r>
          </a:p>
          <a:p>
            <a:pPr algn="ctr"/>
            <a:endParaRPr lang="es-DO" b="1" dirty="0">
              <a:solidFill>
                <a:srgbClr val="FFC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A8D2A32-AC0D-4561-8569-4F4710F3D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67" y="3202901"/>
            <a:ext cx="2590458" cy="191407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5FB455B-6CFF-4335-897E-817FC0F341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967" y="-31060"/>
            <a:ext cx="6096000" cy="4191000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D80B46E0-AB3D-4EA0-AA97-81835452D0BB}"/>
              </a:ext>
            </a:extLst>
          </p:cNvPr>
          <p:cNvSpPr/>
          <p:nvPr/>
        </p:nvSpPr>
        <p:spPr>
          <a:xfrm>
            <a:off x="8525866" y="1308296"/>
            <a:ext cx="3079974" cy="1534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DD5A1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RESUMEN DE LA ESCUELA SABÁTICA</a:t>
            </a:r>
            <a:endParaRPr lang="es-DO" sz="3600" b="1" dirty="0">
              <a:solidFill>
                <a:srgbClr val="DD5A18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9A27714-E23B-4EED-8D93-47709C09484B}"/>
              </a:ext>
            </a:extLst>
          </p:cNvPr>
          <p:cNvSpPr txBox="1"/>
          <p:nvPr/>
        </p:nvSpPr>
        <p:spPr>
          <a:xfrm>
            <a:off x="8940799" y="6228250"/>
            <a:ext cx="3947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600" b="1" dirty="0">
                <a:solidFill>
                  <a:srgbClr val="EE9B6E"/>
                </a:solidFill>
                <a:latin typeface="Bauhaus 93" panose="04030905020B02020C02" pitchFamily="82" charset="0"/>
              </a:rPr>
              <a:t>Lección</a:t>
            </a:r>
          </a:p>
          <a:p>
            <a:pPr algn="ctr"/>
            <a:endParaRPr lang="es-DO" sz="3600" b="1" dirty="0">
              <a:solidFill>
                <a:srgbClr val="EE9B6E"/>
              </a:solidFill>
              <a:latin typeface="Bauhaus 93" panose="04030905020B02020C02" pitchFamily="82" charset="0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8A05C7B9-EC03-449C-B46C-87D47B524CA9}"/>
              </a:ext>
            </a:extLst>
          </p:cNvPr>
          <p:cNvSpPr/>
          <p:nvPr/>
        </p:nvSpPr>
        <p:spPr>
          <a:xfrm>
            <a:off x="11473973" y="6412988"/>
            <a:ext cx="826567" cy="3150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DD5A18"/>
                </a:solidFill>
                <a:latin typeface="Bauhaus 93" panose="04030905020B02020C02" pitchFamily="82" charset="0"/>
              </a:rPr>
              <a:t>1</a:t>
            </a:r>
            <a:endParaRPr lang="es-DO" sz="2800" b="1" dirty="0">
              <a:solidFill>
                <a:srgbClr val="DD5A18"/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584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rma libre: forma 45">
            <a:extLst>
              <a:ext uri="{FF2B5EF4-FFF2-40B4-BE49-F238E27FC236}">
                <a16:creationId xmlns:a16="http://schemas.microsoft.com/office/drawing/2014/main" id="{3A1ED028-CE11-40A5-A94D-118D18BFB13B}"/>
              </a:ext>
            </a:extLst>
          </p:cNvPr>
          <p:cNvSpPr/>
          <p:nvPr/>
        </p:nvSpPr>
        <p:spPr>
          <a:xfrm>
            <a:off x="-2" y="1"/>
            <a:ext cx="3905252" cy="6858000"/>
          </a:xfrm>
          <a:custGeom>
            <a:avLst/>
            <a:gdLst>
              <a:gd name="connsiteX0" fmla="*/ 0 w 4529800"/>
              <a:gd name="connsiteY0" fmla="*/ 0 h 6858000"/>
              <a:gd name="connsiteX1" fmla="*/ 4529800 w 4529800"/>
              <a:gd name="connsiteY1" fmla="*/ 0 h 6858000"/>
              <a:gd name="connsiteX2" fmla="*/ 4383319 w 4529800"/>
              <a:gd name="connsiteY2" fmla="*/ 1108841 h 6858000"/>
              <a:gd name="connsiteX3" fmla="*/ 4142938 w 4529800"/>
              <a:gd name="connsiteY3" fmla="*/ 1097281 h 6858000"/>
              <a:gd name="connsiteX4" fmla="*/ 1631855 w 4529800"/>
              <a:gd name="connsiteY4" fmla="*/ 3488790 h 6858000"/>
              <a:gd name="connsiteX5" fmla="*/ 3636867 w 4529800"/>
              <a:gd name="connsiteY5" fmla="*/ 5831712 h 6858000"/>
              <a:gd name="connsiteX6" fmla="*/ 3757107 w 4529800"/>
              <a:gd name="connsiteY6" fmla="*/ 5849189 h 6858000"/>
              <a:gd name="connsiteX7" fmla="*/ 3623840 w 4529800"/>
              <a:gd name="connsiteY7" fmla="*/ 6858000 h 6858000"/>
              <a:gd name="connsiteX8" fmla="*/ 0 w 4529800"/>
              <a:gd name="connsiteY8" fmla="*/ 6858000 h 6858000"/>
              <a:gd name="connsiteX9" fmla="*/ 0 w 4529800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29800" h="6858000">
                <a:moveTo>
                  <a:pt x="0" y="0"/>
                </a:moveTo>
                <a:lnTo>
                  <a:pt x="4529800" y="0"/>
                </a:lnTo>
                <a:lnTo>
                  <a:pt x="4383319" y="1108841"/>
                </a:lnTo>
                <a:lnTo>
                  <a:pt x="4142938" y="1097281"/>
                </a:lnTo>
                <a:cubicBezTo>
                  <a:pt x="2756105" y="1097281"/>
                  <a:pt x="1631855" y="2167996"/>
                  <a:pt x="1631855" y="3488790"/>
                </a:cubicBezTo>
                <a:cubicBezTo>
                  <a:pt x="1631855" y="4644485"/>
                  <a:pt x="2492609" y="5608713"/>
                  <a:pt x="3636867" y="5831712"/>
                </a:cubicBezTo>
                <a:lnTo>
                  <a:pt x="3757107" y="5849189"/>
                </a:lnTo>
                <a:lnTo>
                  <a:pt x="362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5362CF"/>
              </a:gs>
              <a:gs pos="51000">
                <a:srgbClr val="7C4A7C"/>
              </a:gs>
              <a:gs pos="87000">
                <a:srgbClr val="4EBA77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DO" dirty="0"/>
              <a:t>2</a:t>
            </a:r>
          </a:p>
        </p:txBody>
      </p:sp>
      <p:sp>
        <p:nvSpPr>
          <p:cNvPr id="58" name="Forma libre: forma 57">
            <a:extLst>
              <a:ext uri="{FF2B5EF4-FFF2-40B4-BE49-F238E27FC236}">
                <a16:creationId xmlns:a16="http://schemas.microsoft.com/office/drawing/2014/main" id="{B5D8A853-C27A-4960-8961-577D5BA3BC3D}"/>
              </a:ext>
            </a:extLst>
          </p:cNvPr>
          <p:cNvSpPr/>
          <p:nvPr/>
        </p:nvSpPr>
        <p:spPr>
          <a:xfrm>
            <a:off x="3260392" y="0"/>
            <a:ext cx="981550" cy="6877050"/>
          </a:xfrm>
          <a:custGeom>
            <a:avLst/>
            <a:gdLst>
              <a:gd name="connsiteX0" fmla="*/ 785171 w 981550"/>
              <a:gd name="connsiteY0" fmla="*/ 0 h 6924669"/>
              <a:gd name="connsiteX1" fmla="*/ 981550 w 981550"/>
              <a:gd name="connsiteY1" fmla="*/ 0 h 6924669"/>
              <a:gd name="connsiteX2" fmla="*/ 196380 w 981550"/>
              <a:gd name="connsiteY2" fmla="*/ 6924669 h 6924669"/>
              <a:gd name="connsiteX3" fmla="*/ 0 w 981550"/>
              <a:gd name="connsiteY3" fmla="*/ 6924669 h 6924669"/>
              <a:gd name="connsiteX4" fmla="*/ 785171 w 981550"/>
              <a:gd name="connsiteY4" fmla="*/ 0 h 692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550" h="6924669">
                <a:moveTo>
                  <a:pt x="785171" y="0"/>
                </a:moveTo>
                <a:lnTo>
                  <a:pt x="981550" y="0"/>
                </a:lnTo>
                <a:lnTo>
                  <a:pt x="196380" y="6924669"/>
                </a:lnTo>
                <a:lnTo>
                  <a:pt x="0" y="6924669"/>
                </a:lnTo>
                <a:lnTo>
                  <a:pt x="785171" y="0"/>
                </a:lnTo>
                <a:close/>
              </a:path>
            </a:pathLst>
          </a:custGeom>
          <a:solidFill>
            <a:srgbClr val="4EB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57" name="Forma libre: forma 56">
            <a:extLst>
              <a:ext uri="{FF2B5EF4-FFF2-40B4-BE49-F238E27FC236}">
                <a16:creationId xmlns:a16="http://schemas.microsoft.com/office/drawing/2014/main" id="{BFB532E6-C933-485B-BE4F-C72D22F3CAFE}"/>
              </a:ext>
            </a:extLst>
          </p:cNvPr>
          <p:cNvSpPr/>
          <p:nvPr/>
        </p:nvSpPr>
        <p:spPr>
          <a:xfrm>
            <a:off x="3629387" y="0"/>
            <a:ext cx="988580" cy="6877050"/>
          </a:xfrm>
          <a:custGeom>
            <a:avLst/>
            <a:gdLst>
              <a:gd name="connsiteX0" fmla="*/ 789531 w 988580"/>
              <a:gd name="connsiteY0" fmla="*/ 0 h 6924669"/>
              <a:gd name="connsiteX1" fmla="*/ 988580 w 988580"/>
              <a:gd name="connsiteY1" fmla="*/ 0 h 6924669"/>
              <a:gd name="connsiteX2" fmla="*/ 199049 w 988580"/>
              <a:gd name="connsiteY2" fmla="*/ 6924669 h 6924669"/>
              <a:gd name="connsiteX3" fmla="*/ 0 w 988580"/>
              <a:gd name="connsiteY3" fmla="*/ 6924669 h 6924669"/>
              <a:gd name="connsiteX4" fmla="*/ 789531 w 988580"/>
              <a:gd name="connsiteY4" fmla="*/ 0 h 692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8580" h="6924669">
                <a:moveTo>
                  <a:pt x="789531" y="0"/>
                </a:moveTo>
                <a:lnTo>
                  <a:pt x="988580" y="0"/>
                </a:lnTo>
                <a:lnTo>
                  <a:pt x="199049" y="6924669"/>
                </a:lnTo>
                <a:lnTo>
                  <a:pt x="0" y="6924669"/>
                </a:lnTo>
                <a:lnTo>
                  <a:pt x="789531" y="0"/>
                </a:lnTo>
                <a:close/>
              </a:path>
            </a:pathLst>
          </a:custGeom>
          <a:solidFill>
            <a:srgbClr val="7C6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56" name="Forma libre: forma 55">
            <a:extLst>
              <a:ext uri="{FF2B5EF4-FFF2-40B4-BE49-F238E27FC236}">
                <a16:creationId xmlns:a16="http://schemas.microsoft.com/office/drawing/2014/main" id="{242A5545-4C68-464C-B107-09377167EBD7}"/>
              </a:ext>
            </a:extLst>
          </p:cNvPr>
          <p:cNvSpPr/>
          <p:nvPr/>
        </p:nvSpPr>
        <p:spPr>
          <a:xfrm>
            <a:off x="3979345" y="0"/>
            <a:ext cx="1012170" cy="6877050"/>
          </a:xfrm>
          <a:custGeom>
            <a:avLst/>
            <a:gdLst>
              <a:gd name="connsiteX0" fmla="*/ 803020 w 1012170"/>
              <a:gd name="connsiteY0" fmla="*/ 0 h 6924669"/>
              <a:gd name="connsiteX1" fmla="*/ 1012170 w 1012170"/>
              <a:gd name="connsiteY1" fmla="*/ 0 h 6924669"/>
              <a:gd name="connsiteX2" fmla="*/ 209151 w 1012170"/>
              <a:gd name="connsiteY2" fmla="*/ 6924669 h 6924669"/>
              <a:gd name="connsiteX3" fmla="*/ 0 w 1012170"/>
              <a:gd name="connsiteY3" fmla="*/ 6924669 h 6924669"/>
              <a:gd name="connsiteX4" fmla="*/ 803020 w 1012170"/>
              <a:gd name="connsiteY4" fmla="*/ 0 h 692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170" h="6924669">
                <a:moveTo>
                  <a:pt x="803020" y="0"/>
                </a:moveTo>
                <a:lnTo>
                  <a:pt x="1012170" y="0"/>
                </a:lnTo>
                <a:lnTo>
                  <a:pt x="209151" y="6924669"/>
                </a:lnTo>
                <a:lnTo>
                  <a:pt x="0" y="6924669"/>
                </a:lnTo>
                <a:lnTo>
                  <a:pt x="803020" y="0"/>
                </a:lnTo>
                <a:close/>
              </a:path>
            </a:pathLst>
          </a:custGeom>
          <a:solidFill>
            <a:srgbClr val="536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121" name="Forma libre: forma 120">
            <a:extLst>
              <a:ext uri="{FF2B5EF4-FFF2-40B4-BE49-F238E27FC236}">
                <a16:creationId xmlns:a16="http://schemas.microsoft.com/office/drawing/2014/main" id="{3B6C369D-1A93-42D7-9235-DD8CF87D8C98}"/>
              </a:ext>
            </a:extLst>
          </p:cNvPr>
          <p:cNvSpPr/>
          <p:nvPr/>
        </p:nvSpPr>
        <p:spPr>
          <a:xfrm>
            <a:off x="12191442" y="6857540"/>
            <a:ext cx="559" cy="461"/>
          </a:xfrm>
          <a:custGeom>
            <a:avLst/>
            <a:gdLst>
              <a:gd name="connsiteX0" fmla="*/ 559 w 559"/>
              <a:gd name="connsiteY0" fmla="*/ 0 h 461"/>
              <a:gd name="connsiteX1" fmla="*/ 559 w 559"/>
              <a:gd name="connsiteY1" fmla="*/ 461 h 461"/>
              <a:gd name="connsiteX2" fmla="*/ 0 w 559"/>
              <a:gd name="connsiteY2" fmla="*/ 461 h 461"/>
              <a:gd name="connsiteX3" fmla="*/ 559 w 559"/>
              <a:gd name="connsiteY3" fmla="*/ 0 h 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" h="461">
                <a:moveTo>
                  <a:pt x="559" y="0"/>
                </a:moveTo>
                <a:lnTo>
                  <a:pt x="559" y="461"/>
                </a:lnTo>
                <a:lnTo>
                  <a:pt x="0" y="461"/>
                </a:lnTo>
                <a:lnTo>
                  <a:pt x="559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114" name="Forma libre: forma 113">
            <a:extLst>
              <a:ext uri="{FF2B5EF4-FFF2-40B4-BE49-F238E27FC236}">
                <a16:creationId xmlns:a16="http://schemas.microsoft.com/office/drawing/2014/main" id="{8B497CE3-9322-403B-9DD1-AC53B624ABCD}"/>
              </a:ext>
            </a:extLst>
          </p:cNvPr>
          <p:cNvSpPr/>
          <p:nvPr/>
        </p:nvSpPr>
        <p:spPr>
          <a:xfrm>
            <a:off x="7448104" y="5982026"/>
            <a:ext cx="4743896" cy="875975"/>
          </a:xfrm>
          <a:custGeom>
            <a:avLst/>
            <a:gdLst>
              <a:gd name="connsiteX0" fmla="*/ 4743896 w 4743896"/>
              <a:gd name="connsiteY0" fmla="*/ 0 h 875975"/>
              <a:gd name="connsiteX1" fmla="*/ 4743896 w 4743896"/>
              <a:gd name="connsiteY1" fmla="*/ 875514 h 875975"/>
              <a:gd name="connsiteX2" fmla="*/ 4743337 w 4743896"/>
              <a:gd name="connsiteY2" fmla="*/ 875975 h 875975"/>
              <a:gd name="connsiteX3" fmla="*/ 0 w 4743896"/>
              <a:gd name="connsiteY3" fmla="*/ 875975 h 875975"/>
              <a:gd name="connsiteX4" fmla="*/ 517790 w 4743896"/>
              <a:gd name="connsiteY4" fmla="*/ 851484 h 875975"/>
              <a:gd name="connsiteX5" fmla="*/ 4665501 w 4743896"/>
              <a:gd name="connsiteY5" fmla="*/ 34166 h 875975"/>
              <a:gd name="connsiteX6" fmla="*/ 4743896 w 4743896"/>
              <a:gd name="connsiteY6" fmla="*/ 0 h 87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43896" h="875975">
                <a:moveTo>
                  <a:pt x="4743896" y="0"/>
                </a:moveTo>
                <a:lnTo>
                  <a:pt x="4743896" y="875514"/>
                </a:lnTo>
                <a:lnTo>
                  <a:pt x="4743337" y="875975"/>
                </a:lnTo>
                <a:lnTo>
                  <a:pt x="0" y="875975"/>
                </a:lnTo>
                <a:lnTo>
                  <a:pt x="517790" y="851484"/>
                </a:lnTo>
                <a:cubicBezTo>
                  <a:pt x="2205888" y="744428"/>
                  <a:pt x="3669926" y="446741"/>
                  <a:pt x="4665501" y="34166"/>
                </a:cubicBezTo>
                <a:lnTo>
                  <a:pt x="4743896" y="0"/>
                </a:lnTo>
                <a:close/>
              </a:path>
            </a:pathLst>
          </a:custGeom>
          <a:solidFill>
            <a:srgbClr val="536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127" name="Arco 126">
            <a:extLst>
              <a:ext uri="{FF2B5EF4-FFF2-40B4-BE49-F238E27FC236}">
                <a16:creationId xmlns:a16="http://schemas.microsoft.com/office/drawing/2014/main" id="{338126B1-B1A9-4979-ABDE-88E2E96A4FA4}"/>
              </a:ext>
            </a:extLst>
          </p:cNvPr>
          <p:cNvSpPr/>
          <p:nvPr/>
        </p:nvSpPr>
        <p:spPr>
          <a:xfrm flipV="1">
            <a:off x="2209800" y="3657599"/>
            <a:ext cx="10382250" cy="2993153"/>
          </a:xfrm>
          <a:prstGeom prst="arc">
            <a:avLst>
              <a:gd name="adj1" fmla="val 12021147"/>
              <a:gd name="adj2" fmla="val 21185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131" name="Imagen 130">
            <a:extLst>
              <a:ext uri="{FF2B5EF4-FFF2-40B4-BE49-F238E27FC236}">
                <a16:creationId xmlns:a16="http://schemas.microsoft.com/office/drawing/2014/main" id="{C8395B10-AD43-423A-8FE5-D2BCA2CDF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8813">
            <a:off x="1694678" y="2126391"/>
            <a:ext cx="1843731" cy="2347163"/>
          </a:xfrm>
          <a:prstGeom prst="rect">
            <a:avLst/>
          </a:prstGeom>
        </p:spPr>
      </p:pic>
      <p:sp>
        <p:nvSpPr>
          <p:cNvPr id="132" name="CuadroTexto 131">
            <a:extLst>
              <a:ext uri="{FF2B5EF4-FFF2-40B4-BE49-F238E27FC236}">
                <a16:creationId xmlns:a16="http://schemas.microsoft.com/office/drawing/2014/main" id="{3A1E575C-2DD9-4F5C-B7F1-8B58D54CB742}"/>
              </a:ext>
            </a:extLst>
          </p:cNvPr>
          <p:cNvSpPr txBox="1"/>
          <p:nvPr/>
        </p:nvSpPr>
        <p:spPr>
          <a:xfrm>
            <a:off x="38100" y="266700"/>
            <a:ext cx="3517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200" b="1" dirty="0">
                <a:solidFill>
                  <a:srgbClr val="7030A0"/>
                </a:solidFill>
              </a:rPr>
              <a:t>1 JUAN </a:t>
            </a:r>
          </a:p>
          <a:p>
            <a:pPr algn="ctr"/>
            <a:r>
              <a:rPr lang="es-DO" sz="3200" b="1" dirty="0">
                <a:solidFill>
                  <a:srgbClr val="925B9A"/>
                </a:solidFill>
              </a:rPr>
              <a:t>4:8</a:t>
            </a:r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0E284F3A-6A6F-44DB-A8C4-0F18E5D2D674}"/>
              </a:ext>
            </a:extLst>
          </p:cNvPr>
          <p:cNvSpPr txBox="1"/>
          <p:nvPr/>
        </p:nvSpPr>
        <p:spPr>
          <a:xfrm>
            <a:off x="190500" y="5847445"/>
            <a:ext cx="30653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200" b="1" dirty="0">
                <a:solidFill>
                  <a:srgbClr val="E5007D"/>
                </a:solidFill>
              </a:rPr>
              <a:t>REINA VALERA</a:t>
            </a:r>
          </a:p>
          <a:p>
            <a:pPr algn="ctr"/>
            <a:r>
              <a:rPr lang="es-DO" sz="3200" b="1" dirty="0">
                <a:solidFill>
                  <a:srgbClr val="45AFD3"/>
                </a:solidFill>
              </a:rPr>
              <a:t>1960</a:t>
            </a:r>
          </a:p>
          <a:p>
            <a:pPr algn="ctr"/>
            <a:endParaRPr lang="es-DO" sz="3200" b="1" dirty="0"/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0BD64286-3022-447B-87AC-F02E5526275A}"/>
              </a:ext>
            </a:extLst>
          </p:cNvPr>
          <p:cNvSpPr txBox="1"/>
          <p:nvPr/>
        </p:nvSpPr>
        <p:spPr>
          <a:xfrm>
            <a:off x="4897786" y="1909975"/>
            <a:ext cx="71980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5400" dirty="0">
                <a:solidFill>
                  <a:srgbClr val="4EBA77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8. </a:t>
            </a:r>
            <a:r>
              <a:rPr lang="es-DO" sz="54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 que no ama, no ha conocido a Dios; porque Dios es amor.</a:t>
            </a:r>
          </a:p>
        </p:txBody>
      </p:sp>
    </p:spTree>
    <p:extLst>
      <p:ext uri="{BB962C8B-B14F-4D97-AF65-F5344CB8AC3E}">
        <p14:creationId xmlns:p14="http://schemas.microsoft.com/office/powerpoint/2010/main" val="3824937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rma libre: forma 45">
            <a:extLst>
              <a:ext uri="{FF2B5EF4-FFF2-40B4-BE49-F238E27FC236}">
                <a16:creationId xmlns:a16="http://schemas.microsoft.com/office/drawing/2014/main" id="{3A1ED028-CE11-40A5-A94D-118D18BFB13B}"/>
              </a:ext>
            </a:extLst>
          </p:cNvPr>
          <p:cNvSpPr/>
          <p:nvPr/>
        </p:nvSpPr>
        <p:spPr>
          <a:xfrm>
            <a:off x="-2" y="1"/>
            <a:ext cx="3905252" cy="6858000"/>
          </a:xfrm>
          <a:custGeom>
            <a:avLst/>
            <a:gdLst>
              <a:gd name="connsiteX0" fmla="*/ 0 w 4529800"/>
              <a:gd name="connsiteY0" fmla="*/ 0 h 6858000"/>
              <a:gd name="connsiteX1" fmla="*/ 4529800 w 4529800"/>
              <a:gd name="connsiteY1" fmla="*/ 0 h 6858000"/>
              <a:gd name="connsiteX2" fmla="*/ 4383319 w 4529800"/>
              <a:gd name="connsiteY2" fmla="*/ 1108841 h 6858000"/>
              <a:gd name="connsiteX3" fmla="*/ 4142938 w 4529800"/>
              <a:gd name="connsiteY3" fmla="*/ 1097281 h 6858000"/>
              <a:gd name="connsiteX4" fmla="*/ 1631855 w 4529800"/>
              <a:gd name="connsiteY4" fmla="*/ 3488790 h 6858000"/>
              <a:gd name="connsiteX5" fmla="*/ 3636867 w 4529800"/>
              <a:gd name="connsiteY5" fmla="*/ 5831712 h 6858000"/>
              <a:gd name="connsiteX6" fmla="*/ 3757107 w 4529800"/>
              <a:gd name="connsiteY6" fmla="*/ 5849189 h 6858000"/>
              <a:gd name="connsiteX7" fmla="*/ 3623840 w 4529800"/>
              <a:gd name="connsiteY7" fmla="*/ 6858000 h 6858000"/>
              <a:gd name="connsiteX8" fmla="*/ 0 w 4529800"/>
              <a:gd name="connsiteY8" fmla="*/ 6858000 h 6858000"/>
              <a:gd name="connsiteX9" fmla="*/ 0 w 4529800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29800" h="6858000">
                <a:moveTo>
                  <a:pt x="0" y="0"/>
                </a:moveTo>
                <a:lnTo>
                  <a:pt x="4529800" y="0"/>
                </a:lnTo>
                <a:lnTo>
                  <a:pt x="4383319" y="1108841"/>
                </a:lnTo>
                <a:lnTo>
                  <a:pt x="4142938" y="1097281"/>
                </a:lnTo>
                <a:cubicBezTo>
                  <a:pt x="2756105" y="1097281"/>
                  <a:pt x="1631855" y="2167996"/>
                  <a:pt x="1631855" y="3488790"/>
                </a:cubicBezTo>
                <a:cubicBezTo>
                  <a:pt x="1631855" y="4644485"/>
                  <a:pt x="2492609" y="5608713"/>
                  <a:pt x="3636867" y="5831712"/>
                </a:cubicBezTo>
                <a:lnTo>
                  <a:pt x="3757107" y="5849189"/>
                </a:lnTo>
                <a:lnTo>
                  <a:pt x="362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5362CF"/>
              </a:gs>
              <a:gs pos="51000">
                <a:srgbClr val="7C4A7C"/>
              </a:gs>
              <a:gs pos="87000">
                <a:srgbClr val="4EBA77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DO" dirty="0"/>
              <a:t>2</a:t>
            </a:r>
          </a:p>
        </p:txBody>
      </p:sp>
      <p:sp>
        <p:nvSpPr>
          <p:cNvPr id="58" name="Forma libre: forma 57">
            <a:extLst>
              <a:ext uri="{FF2B5EF4-FFF2-40B4-BE49-F238E27FC236}">
                <a16:creationId xmlns:a16="http://schemas.microsoft.com/office/drawing/2014/main" id="{B5D8A853-C27A-4960-8961-577D5BA3BC3D}"/>
              </a:ext>
            </a:extLst>
          </p:cNvPr>
          <p:cNvSpPr/>
          <p:nvPr/>
        </p:nvSpPr>
        <p:spPr>
          <a:xfrm>
            <a:off x="3260392" y="0"/>
            <a:ext cx="981550" cy="6877050"/>
          </a:xfrm>
          <a:custGeom>
            <a:avLst/>
            <a:gdLst>
              <a:gd name="connsiteX0" fmla="*/ 785171 w 981550"/>
              <a:gd name="connsiteY0" fmla="*/ 0 h 6924669"/>
              <a:gd name="connsiteX1" fmla="*/ 981550 w 981550"/>
              <a:gd name="connsiteY1" fmla="*/ 0 h 6924669"/>
              <a:gd name="connsiteX2" fmla="*/ 196380 w 981550"/>
              <a:gd name="connsiteY2" fmla="*/ 6924669 h 6924669"/>
              <a:gd name="connsiteX3" fmla="*/ 0 w 981550"/>
              <a:gd name="connsiteY3" fmla="*/ 6924669 h 6924669"/>
              <a:gd name="connsiteX4" fmla="*/ 785171 w 981550"/>
              <a:gd name="connsiteY4" fmla="*/ 0 h 692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550" h="6924669">
                <a:moveTo>
                  <a:pt x="785171" y="0"/>
                </a:moveTo>
                <a:lnTo>
                  <a:pt x="981550" y="0"/>
                </a:lnTo>
                <a:lnTo>
                  <a:pt x="196380" y="6924669"/>
                </a:lnTo>
                <a:lnTo>
                  <a:pt x="0" y="6924669"/>
                </a:lnTo>
                <a:lnTo>
                  <a:pt x="785171" y="0"/>
                </a:lnTo>
                <a:close/>
              </a:path>
            </a:pathLst>
          </a:custGeom>
          <a:solidFill>
            <a:srgbClr val="4EB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57" name="Forma libre: forma 56">
            <a:extLst>
              <a:ext uri="{FF2B5EF4-FFF2-40B4-BE49-F238E27FC236}">
                <a16:creationId xmlns:a16="http://schemas.microsoft.com/office/drawing/2014/main" id="{BFB532E6-C933-485B-BE4F-C72D22F3CAFE}"/>
              </a:ext>
            </a:extLst>
          </p:cNvPr>
          <p:cNvSpPr/>
          <p:nvPr/>
        </p:nvSpPr>
        <p:spPr>
          <a:xfrm>
            <a:off x="3629387" y="0"/>
            <a:ext cx="988580" cy="6877050"/>
          </a:xfrm>
          <a:custGeom>
            <a:avLst/>
            <a:gdLst>
              <a:gd name="connsiteX0" fmla="*/ 789531 w 988580"/>
              <a:gd name="connsiteY0" fmla="*/ 0 h 6924669"/>
              <a:gd name="connsiteX1" fmla="*/ 988580 w 988580"/>
              <a:gd name="connsiteY1" fmla="*/ 0 h 6924669"/>
              <a:gd name="connsiteX2" fmla="*/ 199049 w 988580"/>
              <a:gd name="connsiteY2" fmla="*/ 6924669 h 6924669"/>
              <a:gd name="connsiteX3" fmla="*/ 0 w 988580"/>
              <a:gd name="connsiteY3" fmla="*/ 6924669 h 6924669"/>
              <a:gd name="connsiteX4" fmla="*/ 789531 w 988580"/>
              <a:gd name="connsiteY4" fmla="*/ 0 h 692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8580" h="6924669">
                <a:moveTo>
                  <a:pt x="789531" y="0"/>
                </a:moveTo>
                <a:lnTo>
                  <a:pt x="988580" y="0"/>
                </a:lnTo>
                <a:lnTo>
                  <a:pt x="199049" y="6924669"/>
                </a:lnTo>
                <a:lnTo>
                  <a:pt x="0" y="6924669"/>
                </a:lnTo>
                <a:lnTo>
                  <a:pt x="789531" y="0"/>
                </a:lnTo>
                <a:close/>
              </a:path>
            </a:pathLst>
          </a:custGeom>
          <a:solidFill>
            <a:srgbClr val="7C6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56" name="Forma libre: forma 55">
            <a:extLst>
              <a:ext uri="{FF2B5EF4-FFF2-40B4-BE49-F238E27FC236}">
                <a16:creationId xmlns:a16="http://schemas.microsoft.com/office/drawing/2014/main" id="{242A5545-4C68-464C-B107-09377167EBD7}"/>
              </a:ext>
            </a:extLst>
          </p:cNvPr>
          <p:cNvSpPr/>
          <p:nvPr/>
        </p:nvSpPr>
        <p:spPr>
          <a:xfrm>
            <a:off x="3979345" y="0"/>
            <a:ext cx="1012170" cy="6877050"/>
          </a:xfrm>
          <a:custGeom>
            <a:avLst/>
            <a:gdLst>
              <a:gd name="connsiteX0" fmla="*/ 803020 w 1012170"/>
              <a:gd name="connsiteY0" fmla="*/ 0 h 6924669"/>
              <a:gd name="connsiteX1" fmla="*/ 1012170 w 1012170"/>
              <a:gd name="connsiteY1" fmla="*/ 0 h 6924669"/>
              <a:gd name="connsiteX2" fmla="*/ 209151 w 1012170"/>
              <a:gd name="connsiteY2" fmla="*/ 6924669 h 6924669"/>
              <a:gd name="connsiteX3" fmla="*/ 0 w 1012170"/>
              <a:gd name="connsiteY3" fmla="*/ 6924669 h 6924669"/>
              <a:gd name="connsiteX4" fmla="*/ 803020 w 1012170"/>
              <a:gd name="connsiteY4" fmla="*/ 0 h 692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170" h="6924669">
                <a:moveTo>
                  <a:pt x="803020" y="0"/>
                </a:moveTo>
                <a:lnTo>
                  <a:pt x="1012170" y="0"/>
                </a:lnTo>
                <a:lnTo>
                  <a:pt x="209151" y="6924669"/>
                </a:lnTo>
                <a:lnTo>
                  <a:pt x="0" y="6924669"/>
                </a:lnTo>
                <a:lnTo>
                  <a:pt x="803020" y="0"/>
                </a:lnTo>
                <a:close/>
              </a:path>
            </a:pathLst>
          </a:custGeom>
          <a:solidFill>
            <a:srgbClr val="536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121" name="Forma libre: forma 120">
            <a:extLst>
              <a:ext uri="{FF2B5EF4-FFF2-40B4-BE49-F238E27FC236}">
                <a16:creationId xmlns:a16="http://schemas.microsoft.com/office/drawing/2014/main" id="{3B6C369D-1A93-42D7-9235-DD8CF87D8C98}"/>
              </a:ext>
            </a:extLst>
          </p:cNvPr>
          <p:cNvSpPr/>
          <p:nvPr/>
        </p:nvSpPr>
        <p:spPr>
          <a:xfrm>
            <a:off x="12191442" y="6857540"/>
            <a:ext cx="559" cy="461"/>
          </a:xfrm>
          <a:custGeom>
            <a:avLst/>
            <a:gdLst>
              <a:gd name="connsiteX0" fmla="*/ 559 w 559"/>
              <a:gd name="connsiteY0" fmla="*/ 0 h 461"/>
              <a:gd name="connsiteX1" fmla="*/ 559 w 559"/>
              <a:gd name="connsiteY1" fmla="*/ 461 h 461"/>
              <a:gd name="connsiteX2" fmla="*/ 0 w 559"/>
              <a:gd name="connsiteY2" fmla="*/ 461 h 461"/>
              <a:gd name="connsiteX3" fmla="*/ 559 w 559"/>
              <a:gd name="connsiteY3" fmla="*/ 0 h 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" h="461">
                <a:moveTo>
                  <a:pt x="559" y="0"/>
                </a:moveTo>
                <a:lnTo>
                  <a:pt x="559" y="461"/>
                </a:lnTo>
                <a:lnTo>
                  <a:pt x="0" y="461"/>
                </a:lnTo>
                <a:lnTo>
                  <a:pt x="559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114" name="Forma libre: forma 113">
            <a:extLst>
              <a:ext uri="{FF2B5EF4-FFF2-40B4-BE49-F238E27FC236}">
                <a16:creationId xmlns:a16="http://schemas.microsoft.com/office/drawing/2014/main" id="{8B497CE3-9322-403B-9DD1-AC53B624ABCD}"/>
              </a:ext>
            </a:extLst>
          </p:cNvPr>
          <p:cNvSpPr/>
          <p:nvPr/>
        </p:nvSpPr>
        <p:spPr>
          <a:xfrm>
            <a:off x="7448104" y="5982026"/>
            <a:ext cx="4743896" cy="875975"/>
          </a:xfrm>
          <a:custGeom>
            <a:avLst/>
            <a:gdLst>
              <a:gd name="connsiteX0" fmla="*/ 4743896 w 4743896"/>
              <a:gd name="connsiteY0" fmla="*/ 0 h 875975"/>
              <a:gd name="connsiteX1" fmla="*/ 4743896 w 4743896"/>
              <a:gd name="connsiteY1" fmla="*/ 875514 h 875975"/>
              <a:gd name="connsiteX2" fmla="*/ 4743337 w 4743896"/>
              <a:gd name="connsiteY2" fmla="*/ 875975 h 875975"/>
              <a:gd name="connsiteX3" fmla="*/ 0 w 4743896"/>
              <a:gd name="connsiteY3" fmla="*/ 875975 h 875975"/>
              <a:gd name="connsiteX4" fmla="*/ 517790 w 4743896"/>
              <a:gd name="connsiteY4" fmla="*/ 851484 h 875975"/>
              <a:gd name="connsiteX5" fmla="*/ 4665501 w 4743896"/>
              <a:gd name="connsiteY5" fmla="*/ 34166 h 875975"/>
              <a:gd name="connsiteX6" fmla="*/ 4743896 w 4743896"/>
              <a:gd name="connsiteY6" fmla="*/ 0 h 87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43896" h="875975">
                <a:moveTo>
                  <a:pt x="4743896" y="0"/>
                </a:moveTo>
                <a:lnTo>
                  <a:pt x="4743896" y="875514"/>
                </a:lnTo>
                <a:lnTo>
                  <a:pt x="4743337" y="875975"/>
                </a:lnTo>
                <a:lnTo>
                  <a:pt x="0" y="875975"/>
                </a:lnTo>
                <a:lnTo>
                  <a:pt x="517790" y="851484"/>
                </a:lnTo>
                <a:cubicBezTo>
                  <a:pt x="2205888" y="744428"/>
                  <a:pt x="3669926" y="446741"/>
                  <a:pt x="4665501" y="34166"/>
                </a:cubicBezTo>
                <a:lnTo>
                  <a:pt x="4743896" y="0"/>
                </a:lnTo>
                <a:close/>
              </a:path>
            </a:pathLst>
          </a:custGeom>
          <a:solidFill>
            <a:srgbClr val="536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127" name="Arco 126">
            <a:extLst>
              <a:ext uri="{FF2B5EF4-FFF2-40B4-BE49-F238E27FC236}">
                <a16:creationId xmlns:a16="http://schemas.microsoft.com/office/drawing/2014/main" id="{338126B1-B1A9-4979-ABDE-88E2E96A4FA4}"/>
              </a:ext>
            </a:extLst>
          </p:cNvPr>
          <p:cNvSpPr/>
          <p:nvPr/>
        </p:nvSpPr>
        <p:spPr>
          <a:xfrm flipV="1">
            <a:off x="2209800" y="3657599"/>
            <a:ext cx="10382250" cy="2993153"/>
          </a:xfrm>
          <a:prstGeom prst="arc">
            <a:avLst>
              <a:gd name="adj1" fmla="val 12021147"/>
              <a:gd name="adj2" fmla="val 21185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131" name="Imagen 130">
            <a:extLst>
              <a:ext uri="{FF2B5EF4-FFF2-40B4-BE49-F238E27FC236}">
                <a16:creationId xmlns:a16="http://schemas.microsoft.com/office/drawing/2014/main" id="{C8395B10-AD43-423A-8FE5-D2BCA2CDF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8813">
            <a:off x="1694678" y="2126391"/>
            <a:ext cx="1843731" cy="2347163"/>
          </a:xfrm>
          <a:prstGeom prst="rect">
            <a:avLst/>
          </a:prstGeom>
        </p:spPr>
      </p:pic>
      <p:sp>
        <p:nvSpPr>
          <p:cNvPr id="132" name="CuadroTexto 131">
            <a:extLst>
              <a:ext uri="{FF2B5EF4-FFF2-40B4-BE49-F238E27FC236}">
                <a16:creationId xmlns:a16="http://schemas.microsoft.com/office/drawing/2014/main" id="{3A1E575C-2DD9-4F5C-B7F1-8B58D54CB742}"/>
              </a:ext>
            </a:extLst>
          </p:cNvPr>
          <p:cNvSpPr txBox="1"/>
          <p:nvPr/>
        </p:nvSpPr>
        <p:spPr>
          <a:xfrm>
            <a:off x="38100" y="266700"/>
            <a:ext cx="3517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200" b="1" dirty="0">
                <a:solidFill>
                  <a:srgbClr val="7030A0"/>
                </a:solidFill>
              </a:rPr>
              <a:t>GÉNESIS</a:t>
            </a:r>
          </a:p>
          <a:p>
            <a:pPr algn="ctr"/>
            <a:r>
              <a:rPr lang="es-DO" sz="3200" b="1" dirty="0">
                <a:solidFill>
                  <a:srgbClr val="925B9A"/>
                </a:solidFill>
              </a:rPr>
              <a:t>3:1-2</a:t>
            </a:r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0E284F3A-6A6F-44DB-A8C4-0F18E5D2D674}"/>
              </a:ext>
            </a:extLst>
          </p:cNvPr>
          <p:cNvSpPr txBox="1"/>
          <p:nvPr/>
        </p:nvSpPr>
        <p:spPr>
          <a:xfrm>
            <a:off x="190500" y="5847445"/>
            <a:ext cx="30653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200" b="1" dirty="0">
                <a:solidFill>
                  <a:srgbClr val="E5007D"/>
                </a:solidFill>
              </a:rPr>
              <a:t>REINA VALERA</a:t>
            </a:r>
          </a:p>
          <a:p>
            <a:pPr algn="ctr"/>
            <a:r>
              <a:rPr lang="es-DO" sz="3200" b="1" dirty="0">
                <a:solidFill>
                  <a:srgbClr val="45AFD3"/>
                </a:solidFill>
              </a:rPr>
              <a:t>1960</a:t>
            </a:r>
          </a:p>
          <a:p>
            <a:pPr algn="ctr"/>
            <a:endParaRPr lang="es-DO" sz="32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EEAC76B-6110-44DB-9C48-5CF81784E2CA}"/>
              </a:ext>
            </a:extLst>
          </p:cNvPr>
          <p:cNvSpPr txBox="1"/>
          <p:nvPr/>
        </p:nvSpPr>
        <p:spPr>
          <a:xfrm>
            <a:off x="4955842" y="269866"/>
            <a:ext cx="704565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600" dirty="0">
                <a:solidFill>
                  <a:srgbClr val="4EBA77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1. </a:t>
            </a:r>
            <a:r>
              <a:rPr lang="es-DO" sz="36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Pero la serpiente era astuta, más que todos los animales del campo que Jehová Dios había hecho; la cual dijo a la mujer: ¿Conque Dios os ha dicho: No comáis de todo árbol del huerto?</a:t>
            </a:r>
          </a:p>
          <a:p>
            <a:pPr algn="ctr"/>
            <a:endParaRPr lang="es-DO" sz="1050" dirty="0">
              <a:solidFill>
                <a:srgbClr val="00206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algn="ctr"/>
            <a:r>
              <a:rPr lang="es-DO" sz="3600" dirty="0">
                <a:solidFill>
                  <a:srgbClr val="4EBA77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2. </a:t>
            </a:r>
            <a:r>
              <a:rPr lang="es-DO" sz="36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Y la mujer respondió a la serpiente: Del fruto de los árboles del huerto podemos comer;</a:t>
            </a:r>
            <a:endParaRPr lang="es-DO" sz="7200" dirty="0">
              <a:solidFill>
                <a:srgbClr val="00206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3955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rma libre: forma 45">
            <a:extLst>
              <a:ext uri="{FF2B5EF4-FFF2-40B4-BE49-F238E27FC236}">
                <a16:creationId xmlns:a16="http://schemas.microsoft.com/office/drawing/2014/main" id="{3A1ED028-CE11-40A5-A94D-118D18BFB13B}"/>
              </a:ext>
            </a:extLst>
          </p:cNvPr>
          <p:cNvSpPr/>
          <p:nvPr/>
        </p:nvSpPr>
        <p:spPr>
          <a:xfrm>
            <a:off x="-2" y="1"/>
            <a:ext cx="3905252" cy="6858000"/>
          </a:xfrm>
          <a:custGeom>
            <a:avLst/>
            <a:gdLst>
              <a:gd name="connsiteX0" fmla="*/ 0 w 4529800"/>
              <a:gd name="connsiteY0" fmla="*/ 0 h 6858000"/>
              <a:gd name="connsiteX1" fmla="*/ 4529800 w 4529800"/>
              <a:gd name="connsiteY1" fmla="*/ 0 h 6858000"/>
              <a:gd name="connsiteX2" fmla="*/ 4383319 w 4529800"/>
              <a:gd name="connsiteY2" fmla="*/ 1108841 h 6858000"/>
              <a:gd name="connsiteX3" fmla="*/ 4142938 w 4529800"/>
              <a:gd name="connsiteY3" fmla="*/ 1097281 h 6858000"/>
              <a:gd name="connsiteX4" fmla="*/ 1631855 w 4529800"/>
              <a:gd name="connsiteY4" fmla="*/ 3488790 h 6858000"/>
              <a:gd name="connsiteX5" fmla="*/ 3636867 w 4529800"/>
              <a:gd name="connsiteY5" fmla="*/ 5831712 h 6858000"/>
              <a:gd name="connsiteX6" fmla="*/ 3757107 w 4529800"/>
              <a:gd name="connsiteY6" fmla="*/ 5849189 h 6858000"/>
              <a:gd name="connsiteX7" fmla="*/ 3623840 w 4529800"/>
              <a:gd name="connsiteY7" fmla="*/ 6858000 h 6858000"/>
              <a:gd name="connsiteX8" fmla="*/ 0 w 4529800"/>
              <a:gd name="connsiteY8" fmla="*/ 6858000 h 6858000"/>
              <a:gd name="connsiteX9" fmla="*/ 0 w 4529800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29800" h="6858000">
                <a:moveTo>
                  <a:pt x="0" y="0"/>
                </a:moveTo>
                <a:lnTo>
                  <a:pt x="4529800" y="0"/>
                </a:lnTo>
                <a:lnTo>
                  <a:pt x="4383319" y="1108841"/>
                </a:lnTo>
                <a:lnTo>
                  <a:pt x="4142938" y="1097281"/>
                </a:lnTo>
                <a:cubicBezTo>
                  <a:pt x="2756105" y="1097281"/>
                  <a:pt x="1631855" y="2167996"/>
                  <a:pt x="1631855" y="3488790"/>
                </a:cubicBezTo>
                <a:cubicBezTo>
                  <a:pt x="1631855" y="4644485"/>
                  <a:pt x="2492609" y="5608713"/>
                  <a:pt x="3636867" y="5831712"/>
                </a:cubicBezTo>
                <a:lnTo>
                  <a:pt x="3757107" y="5849189"/>
                </a:lnTo>
                <a:lnTo>
                  <a:pt x="362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5362CF"/>
              </a:gs>
              <a:gs pos="51000">
                <a:srgbClr val="7C4A7C"/>
              </a:gs>
              <a:gs pos="87000">
                <a:srgbClr val="4EBA77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DO" dirty="0"/>
              <a:t>2</a:t>
            </a:r>
          </a:p>
        </p:txBody>
      </p:sp>
      <p:sp>
        <p:nvSpPr>
          <p:cNvPr id="58" name="Forma libre: forma 57">
            <a:extLst>
              <a:ext uri="{FF2B5EF4-FFF2-40B4-BE49-F238E27FC236}">
                <a16:creationId xmlns:a16="http://schemas.microsoft.com/office/drawing/2014/main" id="{B5D8A853-C27A-4960-8961-577D5BA3BC3D}"/>
              </a:ext>
            </a:extLst>
          </p:cNvPr>
          <p:cNvSpPr/>
          <p:nvPr/>
        </p:nvSpPr>
        <p:spPr>
          <a:xfrm>
            <a:off x="3260392" y="0"/>
            <a:ext cx="981550" cy="6877050"/>
          </a:xfrm>
          <a:custGeom>
            <a:avLst/>
            <a:gdLst>
              <a:gd name="connsiteX0" fmla="*/ 785171 w 981550"/>
              <a:gd name="connsiteY0" fmla="*/ 0 h 6924669"/>
              <a:gd name="connsiteX1" fmla="*/ 981550 w 981550"/>
              <a:gd name="connsiteY1" fmla="*/ 0 h 6924669"/>
              <a:gd name="connsiteX2" fmla="*/ 196380 w 981550"/>
              <a:gd name="connsiteY2" fmla="*/ 6924669 h 6924669"/>
              <a:gd name="connsiteX3" fmla="*/ 0 w 981550"/>
              <a:gd name="connsiteY3" fmla="*/ 6924669 h 6924669"/>
              <a:gd name="connsiteX4" fmla="*/ 785171 w 981550"/>
              <a:gd name="connsiteY4" fmla="*/ 0 h 692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550" h="6924669">
                <a:moveTo>
                  <a:pt x="785171" y="0"/>
                </a:moveTo>
                <a:lnTo>
                  <a:pt x="981550" y="0"/>
                </a:lnTo>
                <a:lnTo>
                  <a:pt x="196380" y="6924669"/>
                </a:lnTo>
                <a:lnTo>
                  <a:pt x="0" y="6924669"/>
                </a:lnTo>
                <a:lnTo>
                  <a:pt x="785171" y="0"/>
                </a:lnTo>
                <a:close/>
              </a:path>
            </a:pathLst>
          </a:custGeom>
          <a:solidFill>
            <a:srgbClr val="4EB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57" name="Forma libre: forma 56">
            <a:extLst>
              <a:ext uri="{FF2B5EF4-FFF2-40B4-BE49-F238E27FC236}">
                <a16:creationId xmlns:a16="http://schemas.microsoft.com/office/drawing/2014/main" id="{BFB532E6-C933-485B-BE4F-C72D22F3CAFE}"/>
              </a:ext>
            </a:extLst>
          </p:cNvPr>
          <p:cNvSpPr/>
          <p:nvPr/>
        </p:nvSpPr>
        <p:spPr>
          <a:xfrm>
            <a:off x="3629387" y="0"/>
            <a:ext cx="988580" cy="6877050"/>
          </a:xfrm>
          <a:custGeom>
            <a:avLst/>
            <a:gdLst>
              <a:gd name="connsiteX0" fmla="*/ 789531 w 988580"/>
              <a:gd name="connsiteY0" fmla="*/ 0 h 6924669"/>
              <a:gd name="connsiteX1" fmla="*/ 988580 w 988580"/>
              <a:gd name="connsiteY1" fmla="*/ 0 h 6924669"/>
              <a:gd name="connsiteX2" fmla="*/ 199049 w 988580"/>
              <a:gd name="connsiteY2" fmla="*/ 6924669 h 6924669"/>
              <a:gd name="connsiteX3" fmla="*/ 0 w 988580"/>
              <a:gd name="connsiteY3" fmla="*/ 6924669 h 6924669"/>
              <a:gd name="connsiteX4" fmla="*/ 789531 w 988580"/>
              <a:gd name="connsiteY4" fmla="*/ 0 h 692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8580" h="6924669">
                <a:moveTo>
                  <a:pt x="789531" y="0"/>
                </a:moveTo>
                <a:lnTo>
                  <a:pt x="988580" y="0"/>
                </a:lnTo>
                <a:lnTo>
                  <a:pt x="199049" y="6924669"/>
                </a:lnTo>
                <a:lnTo>
                  <a:pt x="0" y="6924669"/>
                </a:lnTo>
                <a:lnTo>
                  <a:pt x="789531" y="0"/>
                </a:lnTo>
                <a:close/>
              </a:path>
            </a:pathLst>
          </a:custGeom>
          <a:solidFill>
            <a:srgbClr val="7C6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56" name="Forma libre: forma 55">
            <a:extLst>
              <a:ext uri="{FF2B5EF4-FFF2-40B4-BE49-F238E27FC236}">
                <a16:creationId xmlns:a16="http://schemas.microsoft.com/office/drawing/2014/main" id="{242A5545-4C68-464C-B107-09377167EBD7}"/>
              </a:ext>
            </a:extLst>
          </p:cNvPr>
          <p:cNvSpPr/>
          <p:nvPr/>
        </p:nvSpPr>
        <p:spPr>
          <a:xfrm>
            <a:off x="3979345" y="0"/>
            <a:ext cx="1012170" cy="6877050"/>
          </a:xfrm>
          <a:custGeom>
            <a:avLst/>
            <a:gdLst>
              <a:gd name="connsiteX0" fmla="*/ 803020 w 1012170"/>
              <a:gd name="connsiteY0" fmla="*/ 0 h 6924669"/>
              <a:gd name="connsiteX1" fmla="*/ 1012170 w 1012170"/>
              <a:gd name="connsiteY1" fmla="*/ 0 h 6924669"/>
              <a:gd name="connsiteX2" fmla="*/ 209151 w 1012170"/>
              <a:gd name="connsiteY2" fmla="*/ 6924669 h 6924669"/>
              <a:gd name="connsiteX3" fmla="*/ 0 w 1012170"/>
              <a:gd name="connsiteY3" fmla="*/ 6924669 h 6924669"/>
              <a:gd name="connsiteX4" fmla="*/ 803020 w 1012170"/>
              <a:gd name="connsiteY4" fmla="*/ 0 h 692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170" h="6924669">
                <a:moveTo>
                  <a:pt x="803020" y="0"/>
                </a:moveTo>
                <a:lnTo>
                  <a:pt x="1012170" y="0"/>
                </a:lnTo>
                <a:lnTo>
                  <a:pt x="209151" y="6924669"/>
                </a:lnTo>
                <a:lnTo>
                  <a:pt x="0" y="6924669"/>
                </a:lnTo>
                <a:lnTo>
                  <a:pt x="803020" y="0"/>
                </a:lnTo>
                <a:close/>
              </a:path>
            </a:pathLst>
          </a:custGeom>
          <a:solidFill>
            <a:srgbClr val="536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121" name="Forma libre: forma 120">
            <a:extLst>
              <a:ext uri="{FF2B5EF4-FFF2-40B4-BE49-F238E27FC236}">
                <a16:creationId xmlns:a16="http://schemas.microsoft.com/office/drawing/2014/main" id="{3B6C369D-1A93-42D7-9235-DD8CF87D8C98}"/>
              </a:ext>
            </a:extLst>
          </p:cNvPr>
          <p:cNvSpPr/>
          <p:nvPr/>
        </p:nvSpPr>
        <p:spPr>
          <a:xfrm>
            <a:off x="12191442" y="6857540"/>
            <a:ext cx="559" cy="461"/>
          </a:xfrm>
          <a:custGeom>
            <a:avLst/>
            <a:gdLst>
              <a:gd name="connsiteX0" fmla="*/ 559 w 559"/>
              <a:gd name="connsiteY0" fmla="*/ 0 h 461"/>
              <a:gd name="connsiteX1" fmla="*/ 559 w 559"/>
              <a:gd name="connsiteY1" fmla="*/ 461 h 461"/>
              <a:gd name="connsiteX2" fmla="*/ 0 w 559"/>
              <a:gd name="connsiteY2" fmla="*/ 461 h 461"/>
              <a:gd name="connsiteX3" fmla="*/ 559 w 559"/>
              <a:gd name="connsiteY3" fmla="*/ 0 h 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" h="461">
                <a:moveTo>
                  <a:pt x="559" y="0"/>
                </a:moveTo>
                <a:lnTo>
                  <a:pt x="559" y="461"/>
                </a:lnTo>
                <a:lnTo>
                  <a:pt x="0" y="461"/>
                </a:lnTo>
                <a:lnTo>
                  <a:pt x="559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114" name="Forma libre: forma 113">
            <a:extLst>
              <a:ext uri="{FF2B5EF4-FFF2-40B4-BE49-F238E27FC236}">
                <a16:creationId xmlns:a16="http://schemas.microsoft.com/office/drawing/2014/main" id="{8B497CE3-9322-403B-9DD1-AC53B624ABCD}"/>
              </a:ext>
            </a:extLst>
          </p:cNvPr>
          <p:cNvSpPr/>
          <p:nvPr/>
        </p:nvSpPr>
        <p:spPr>
          <a:xfrm>
            <a:off x="7448104" y="5982026"/>
            <a:ext cx="4743896" cy="875975"/>
          </a:xfrm>
          <a:custGeom>
            <a:avLst/>
            <a:gdLst>
              <a:gd name="connsiteX0" fmla="*/ 4743896 w 4743896"/>
              <a:gd name="connsiteY0" fmla="*/ 0 h 875975"/>
              <a:gd name="connsiteX1" fmla="*/ 4743896 w 4743896"/>
              <a:gd name="connsiteY1" fmla="*/ 875514 h 875975"/>
              <a:gd name="connsiteX2" fmla="*/ 4743337 w 4743896"/>
              <a:gd name="connsiteY2" fmla="*/ 875975 h 875975"/>
              <a:gd name="connsiteX3" fmla="*/ 0 w 4743896"/>
              <a:gd name="connsiteY3" fmla="*/ 875975 h 875975"/>
              <a:gd name="connsiteX4" fmla="*/ 517790 w 4743896"/>
              <a:gd name="connsiteY4" fmla="*/ 851484 h 875975"/>
              <a:gd name="connsiteX5" fmla="*/ 4665501 w 4743896"/>
              <a:gd name="connsiteY5" fmla="*/ 34166 h 875975"/>
              <a:gd name="connsiteX6" fmla="*/ 4743896 w 4743896"/>
              <a:gd name="connsiteY6" fmla="*/ 0 h 87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43896" h="875975">
                <a:moveTo>
                  <a:pt x="4743896" y="0"/>
                </a:moveTo>
                <a:lnTo>
                  <a:pt x="4743896" y="875514"/>
                </a:lnTo>
                <a:lnTo>
                  <a:pt x="4743337" y="875975"/>
                </a:lnTo>
                <a:lnTo>
                  <a:pt x="0" y="875975"/>
                </a:lnTo>
                <a:lnTo>
                  <a:pt x="517790" y="851484"/>
                </a:lnTo>
                <a:cubicBezTo>
                  <a:pt x="2205888" y="744428"/>
                  <a:pt x="3669926" y="446741"/>
                  <a:pt x="4665501" y="34166"/>
                </a:cubicBezTo>
                <a:lnTo>
                  <a:pt x="4743896" y="0"/>
                </a:lnTo>
                <a:close/>
              </a:path>
            </a:pathLst>
          </a:custGeom>
          <a:solidFill>
            <a:srgbClr val="536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127" name="Arco 126">
            <a:extLst>
              <a:ext uri="{FF2B5EF4-FFF2-40B4-BE49-F238E27FC236}">
                <a16:creationId xmlns:a16="http://schemas.microsoft.com/office/drawing/2014/main" id="{338126B1-B1A9-4979-ABDE-88E2E96A4FA4}"/>
              </a:ext>
            </a:extLst>
          </p:cNvPr>
          <p:cNvSpPr/>
          <p:nvPr/>
        </p:nvSpPr>
        <p:spPr>
          <a:xfrm flipV="1">
            <a:off x="2209800" y="3657599"/>
            <a:ext cx="10382250" cy="2993153"/>
          </a:xfrm>
          <a:prstGeom prst="arc">
            <a:avLst>
              <a:gd name="adj1" fmla="val 12021147"/>
              <a:gd name="adj2" fmla="val 21185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131" name="Imagen 130">
            <a:extLst>
              <a:ext uri="{FF2B5EF4-FFF2-40B4-BE49-F238E27FC236}">
                <a16:creationId xmlns:a16="http://schemas.microsoft.com/office/drawing/2014/main" id="{C8395B10-AD43-423A-8FE5-D2BCA2CDF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8813">
            <a:off x="1694678" y="2126391"/>
            <a:ext cx="1843731" cy="2347163"/>
          </a:xfrm>
          <a:prstGeom prst="rect">
            <a:avLst/>
          </a:prstGeom>
        </p:spPr>
      </p:pic>
      <p:sp>
        <p:nvSpPr>
          <p:cNvPr id="132" name="CuadroTexto 131">
            <a:extLst>
              <a:ext uri="{FF2B5EF4-FFF2-40B4-BE49-F238E27FC236}">
                <a16:creationId xmlns:a16="http://schemas.microsoft.com/office/drawing/2014/main" id="{3A1E575C-2DD9-4F5C-B7F1-8B58D54CB742}"/>
              </a:ext>
            </a:extLst>
          </p:cNvPr>
          <p:cNvSpPr txBox="1"/>
          <p:nvPr/>
        </p:nvSpPr>
        <p:spPr>
          <a:xfrm>
            <a:off x="38100" y="266700"/>
            <a:ext cx="3517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200" b="1" dirty="0">
                <a:solidFill>
                  <a:srgbClr val="7030A0"/>
                </a:solidFill>
              </a:rPr>
              <a:t>GÉNESIS</a:t>
            </a:r>
          </a:p>
          <a:p>
            <a:pPr algn="ctr"/>
            <a:r>
              <a:rPr lang="es-DO" sz="3200" b="1" dirty="0">
                <a:solidFill>
                  <a:srgbClr val="925B9A"/>
                </a:solidFill>
              </a:rPr>
              <a:t>3:3-4</a:t>
            </a:r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0E284F3A-6A6F-44DB-A8C4-0F18E5D2D674}"/>
              </a:ext>
            </a:extLst>
          </p:cNvPr>
          <p:cNvSpPr txBox="1"/>
          <p:nvPr/>
        </p:nvSpPr>
        <p:spPr>
          <a:xfrm>
            <a:off x="190500" y="5847445"/>
            <a:ext cx="30653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200" b="1" dirty="0">
                <a:solidFill>
                  <a:srgbClr val="E5007D"/>
                </a:solidFill>
              </a:rPr>
              <a:t>REINA VALERA</a:t>
            </a:r>
          </a:p>
          <a:p>
            <a:pPr algn="ctr"/>
            <a:r>
              <a:rPr lang="es-DO" sz="3200" b="1" dirty="0">
                <a:solidFill>
                  <a:srgbClr val="45AFD3"/>
                </a:solidFill>
              </a:rPr>
              <a:t>1960</a:t>
            </a:r>
          </a:p>
          <a:p>
            <a:pPr algn="ctr"/>
            <a:endParaRPr lang="es-DO" sz="32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EEAC76B-6110-44DB-9C48-5CF81784E2CA}"/>
              </a:ext>
            </a:extLst>
          </p:cNvPr>
          <p:cNvSpPr txBox="1"/>
          <p:nvPr/>
        </p:nvSpPr>
        <p:spPr>
          <a:xfrm>
            <a:off x="4955842" y="676264"/>
            <a:ext cx="704565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4000" dirty="0">
                <a:solidFill>
                  <a:srgbClr val="4EBA77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3. </a:t>
            </a:r>
            <a:r>
              <a:rPr lang="es-DO" sz="40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pero del fruto del árbol que está en medio del huerto dijo Dios: No comeréis de él, ni le tocaréis, para que no muráis.</a:t>
            </a:r>
          </a:p>
          <a:p>
            <a:pPr algn="ctr"/>
            <a:endParaRPr lang="es-DO" sz="2800" dirty="0">
              <a:solidFill>
                <a:srgbClr val="4EBA77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algn="ctr"/>
            <a:r>
              <a:rPr lang="es-DO" sz="4000" dirty="0">
                <a:solidFill>
                  <a:srgbClr val="4EBA77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4. </a:t>
            </a:r>
            <a:r>
              <a:rPr lang="es-DO" sz="40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Entonces la serpiente dijo a la mujer: No moriréis;</a:t>
            </a:r>
            <a:endParaRPr lang="es-DO" sz="8000" dirty="0">
              <a:solidFill>
                <a:srgbClr val="00206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0977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rma libre: forma 45">
            <a:extLst>
              <a:ext uri="{FF2B5EF4-FFF2-40B4-BE49-F238E27FC236}">
                <a16:creationId xmlns:a16="http://schemas.microsoft.com/office/drawing/2014/main" id="{3A1ED028-CE11-40A5-A94D-118D18BFB13B}"/>
              </a:ext>
            </a:extLst>
          </p:cNvPr>
          <p:cNvSpPr/>
          <p:nvPr/>
        </p:nvSpPr>
        <p:spPr>
          <a:xfrm>
            <a:off x="-2" y="1"/>
            <a:ext cx="3905252" cy="6858000"/>
          </a:xfrm>
          <a:custGeom>
            <a:avLst/>
            <a:gdLst>
              <a:gd name="connsiteX0" fmla="*/ 0 w 4529800"/>
              <a:gd name="connsiteY0" fmla="*/ 0 h 6858000"/>
              <a:gd name="connsiteX1" fmla="*/ 4529800 w 4529800"/>
              <a:gd name="connsiteY1" fmla="*/ 0 h 6858000"/>
              <a:gd name="connsiteX2" fmla="*/ 4383319 w 4529800"/>
              <a:gd name="connsiteY2" fmla="*/ 1108841 h 6858000"/>
              <a:gd name="connsiteX3" fmla="*/ 4142938 w 4529800"/>
              <a:gd name="connsiteY3" fmla="*/ 1097281 h 6858000"/>
              <a:gd name="connsiteX4" fmla="*/ 1631855 w 4529800"/>
              <a:gd name="connsiteY4" fmla="*/ 3488790 h 6858000"/>
              <a:gd name="connsiteX5" fmla="*/ 3636867 w 4529800"/>
              <a:gd name="connsiteY5" fmla="*/ 5831712 h 6858000"/>
              <a:gd name="connsiteX6" fmla="*/ 3757107 w 4529800"/>
              <a:gd name="connsiteY6" fmla="*/ 5849189 h 6858000"/>
              <a:gd name="connsiteX7" fmla="*/ 3623840 w 4529800"/>
              <a:gd name="connsiteY7" fmla="*/ 6858000 h 6858000"/>
              <a:gd name="connsiteX8" fmla="*/ 0 w 4529800"/>
              <a:gd name="connsiteY8" fmla="*/ 6858000 h 6858000"/>
              <a:gd name="connsiteX9" fmla="*/ 0 w 4529800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29800" h="6858000">
                <a:moveTo>
                  <a:pt x="0" y="0"/>
                </a:moveTo>
                <a:lnTo>
                  <a:pt x="4529800" y="0"/>
                </a:lnTo>
                <a:lnTo>
                  <a:pt x="4383319" y="1108841"/>
                </a:lnTo>
                <a:lnTo>
                  <a:pt x="4142938" y="1097281"/>
                </a:lnTo>
                <a:cubicBezTo>
                  <a:pt x="2756105" y="1097281"/>
                  <a:pt x="1631855" y="2167996"/>
                  <a:pt x="1631855" y="3488790"/>
                </a:cubicBezTo>
                <a:cubicBezTo>
                  <a:pt x="1631855" y="4644485"/>
                  <a:pt x="2492609" y="5608713"/>
                  <a:pt x="3636867" y="5831712"/>
                </a:cubicBezTo>
                <a:lnTo>
                  <a:pt x="3757107" y="5849189"/>
                </a:lnTo>
                <a:lnTo>
                  <a:pt x="362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5362CF"/>
              </a:gs>
              <a:gs pos="51000">
                <a:srgbClr val="7C4A7C"/>
              </a:gs>
              <a:gs pos="87000">
                <a:srgbClr val="4EBA77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DO" dirty="0"/>
              <a:t>2</a:t>
            </a:r>
          </a:p>
        </p:txBody>
      </p:sp>
      <p:sp>
        <p:nvSpPr>
          <p:cNvPr id="58" name="Forma libre: forma 57">
            <a:extLst>
              <a:ext uri="{FF2B5EF4-FFF2-40B4-BE49-F238E27FC236}">
                <a16:creationId xmlns:a16="http://schemas.microsoft.com/office/drawing/2014/main" id="{B5D8A853-C27A-4960-8961-577D5BA3BC3D}"/>
              </a:ext>
            </a:extLst>
          </p:cNvPr>
          <p:cNvSpPr/>
          <p:nvPr/>
        </p:nvSpPr>
        <p:spPr>
          <a:xfrm>
            <a:off x="3260392" y="0"/>
            <a:ext cx="981550" cy="6877050"/>
          </a:xfrm>
          <a:custGeom>
            <a:avLst/>
            <a:gdLst>
              <a:gd name="connsiteX0" fmla="*/ 785171 w 981550"/>
              <a:gd name="connsiteY0" fmla="*/ 0 h 6924669"/>
              <a:gd name="connsiteX1" fmla="*/ 981550 w 981550"/>
              <a:gd name="connsiteY1" fmla="*/ 0 h 6924669"/>
              <a:gd name="connsiteX2" fmla="*/ 196380 w 981550"/>
              <a:gd name="connsiteY2" fmla="*/ 6924669 h 6924669"/>
              <a:gd name="connsiteX3" fmla="*/ 0 w 981550"/>
              <a:gd name="connsiteY3" fmla="*/ 6924669 h 6924669"/>
              <a:gd name="connsiteX4" fmla="*/ 785171 w 981550"/>
              <a:gd name="connsiteY4" fmla="*/ 0 h 692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550" h="6924669">
                <a:moveTo>
                  <a:pt x="785171" y="0"/>
                </a:moveTo>
                <a:lnTo>
                  <a:pt x="981550" y="0"/>
                </a:lnTo>
                <a:lnTo>
                  <a:pt x="196380" y="6924669"/>
                </a:lnTo>
                <a:lnTo>
                  <a:pt x="0" y="6924669"/>
                </a:lnTo>
                <a:lnTo>
                  <a:pt x="785171" y="0"/>
                </a:lnTo>
                <a:close/>
              </a:path>
            </a:pathLst>
          </a:custGeom>
          <a:solidFill>
            <a:srgbClr val="4EB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57" name="Forma libre: forma 56">
            <a:extLst>
              <a:ext uri="{FF2B5EF4-FFF2-40B4-BE49-F238E27FC236}">
                <a16:creationId xmlns:a16="http://schemas.microsoft.com/office/drawing/2014/main" id="{BFB532E6-C933-485B-BE4F-C72D22F3CAFE}"/>
              </a:ext>
            </a:extLst>
          </p:cNvPr>
          <p:cNvSpPr/>
          <p:nvPr/>
        </p:nvSpPr>
        <p:spPr>
          <a:xfrm>
            <a:off x="3629387" y="0"/>
            <a:ext cx="988580" cy="6877050"/>
          </a:xfrm>
          <a:custGeom>
            <a:avLst/>
            <a:gdLst>
              <a:gd name="connsiteX0" fmla="*/ 789531 w 988580"/>
              <a:gd name="connsiteY0" fmla="*/ 0 h 6924669"/>
              <a:gd name="connsiteX1" fmla="*/ 988580 w 988580"/>
              <a:gd name="connsiteY1" fmla="*/ 0 h 6924669"/>
              <a:gd name="connsiteX2" fmla="*/ 199049 w 988580"/>
              <a:gd name="connsiteY2" fmla="*/ 6924669 h 6924669"/>
              <a:gd name="connsiteX3" fmla="*/ 0 w 988580"/>
              <a:gd name="connsiteY3" fmla="*/ 6924669 h 6924669"/>
              <a:gd name="connsiteX4" fmla="*/ 789531 w 988580"/>
              <a:gd name="connsiteY4" fmla="*/ 0 h 692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8580" h="6924669">
                <a:moveTo>
                  <a:pt x="789531" y="0"/>
                </a:moveTo>
                <a:lnTo>
                  <a:pt x="988580" y="0"/>
                </a:lnTo>
                <a:lnTo>
                  <a:pt x="199049" y="6924669"/>
                </a:lnTo>
                <a:lnTo>
                  <a:pt x="0" y="6924669"/>
                </a:lnTo>
                <a:lnTo>
                  <a:pt x="789531" y="0"/>
                </a:lnTo>
                <a:close/>
              </a:path>
            </a:pathLst>
          </a:custGeom>
          <a:solidFill>
            <a:srgbClr val="7C6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56" name="Forma libre: forma 55">
            <a:extLst>
              <a:ext uri="{FF2B5EF4-FFF2-40B4-BE49-F238E27FC236}">
                <a16:creationId xmlns:a16="http://schemas.microsoft.com/office/drawing/2014/main" id="{242A5545-4C68-464C-B107-09377167EBD7}"/>
              </a:ext>
            </a:extLst>
          </p:cNvPr>
          <p:cNvSpPr/>
          <p:nvPr/>
        </p:nvSpPr>
        <p:spPr>
          <a:xfrm>
            <a:off x="3979345" y="0"/>
            <a:ext cx="1012170" cy="6877050"/>
          </a:xfrm>
          <a:custGeom>
            <a:avLst/>
            <a:gdLst>
              <a:gd name="connsiteX0" fmla="*/ 803020 w 1012170"/>
              <a:gd name="connsiteY0" fmla="*/ 0 h 6924669"/>
              <a:gd name="connsiteX1" fmla="*/ 1012170 w 1012170"/>
              <a:gd name="connsiteY1" fmla="*/ 0 h 6924669"/>
              <a:gd name="connsiteX2" fmla="*/ 209151 w 1012170"/>
              <a:gd name="connsiteY2" fmla="*/ 6924669 h 6924669"/>
              <a:gd name="connsiteX3" fmla="*/ 0 w 1012170"/>
              <a:gd name="connsiteY3" fmla="*/ 6924669 h 6924669"/>
              <a:gd name="connsiteX4" fmla="*/ 803020 w 1012170"/>
              <a:gd name="connsiteY4" fmla="*/ 0 h 692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170" h="6924669">
                <a:moveTo>
                  <a:pt x="803020" y="0"/>
                </a:moveTo>
                <a:lnTo>
                  <a:pt x="1012170" y="0"/>
                </a:lnTo>
                <a:lnTo>
                  <a:pt x="209151" y="6924669"/>
                </a:lnTo>
                <a:lnTo>
                  <a:pt x="0" y="6924669"/>
                </a:lnTo>
                <a:lnTo>
                  <a:pt x="803020" y="0"/>
                </a:lnTo>
                <a:close/>
              </a:path>
            </a:pathLst>
          </a:custGeom>
          <a:solidFill>
            <a:srgbClr val="536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121" name="Forma libre: forma 120">
            <a:extLst>
              <a:ext uri="{FF2B5EF4-FFF2-40B4-BE49-F238E27FC236}">
                <a16:creationId xmlns:a16="http://schemas.microsoft.com/office/drawing/2014/main" id="{3B6C369D-1A93-42D7-9235-DD8CF87D8C98}"/>
              </a:ext>
            </a:extLst>
          </p:cNvPr>
          <p:cNvSpPr/>
          <p:nvPr/>
        </p:nvSpPr>
        <p:spPr>
          <a:xfrm>
            <a:off x="12191442" y="6857540"/>
            <a:ext cx="559" cy="461"/>
          </a:xfrm>
          <a:custGeom>
            <a:avLst/>
            <a:gdLst>
              <a:gd name="connsiteX0" fmla="*/ 559 w 559"/>
              <a:gd name="connsiteY0" fmla="*/ 0 h 461"/>
              <a:gd name="connsiteX1" fmla="*/ 559 w 559"/>
              <a:gd name="connsiteY1" fmla="*/ 461 h 461"/>
              <a:gd name="connsiteX2" fmla="*/ 0 w 559"/>
              <a:gd name="connsiteY2" fmla="*/ 461 h 461"/>
              <a:gd name="connsiteX3" fmla="*/ 559 w 559"/>
              <a:gd name="connsiteY3" fmla="*/ 0 h 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" h="461">
                <a:moveTo>
                  <a:pt x="559" y="0"/>
                </a:moveTo>
                <a:lnTo>
                  <a:pt x="559" y="461"/>
                </a:lnTo>
                <a:lnTo>
                  <a:pt x="0" y="461"/>
                </a:lnTo>
                <a:lnTo>
                  <a:pt x="559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114" name="Forma libre: forma 113">
            <a:extLst>
              <a:ext uri="{FF2B5EF4-FFF2-40B4-BE49-F238E27FC236}">
                <a16:creationId xmlns:a16="http://schemas.microsoft.com/office/drawing/2014/main" id="{8B497CE3-9322-403B-9DD1-AC53B624ABCD}"/>
              </a:ext>
            </a:extLst>
          </p:cNvPr>
          <p:cNvSpPr/>
          <p:nvPr/>
        </p:nvSpPr>
        <p:spPr>
          <a:xfrm>
            <a:off x="7448104" y="5982026"/>
            <a:ext cx="4743896" cy="875975"/>
          </a:xfrm>
          <a:custGeom>
            <a:avLst/>
            <a:gdLst>
              <a:gd name="connsiteX0" fmla="*/ 4743896 w 4743896"/>
              <a:gd name="connsiteY0" fmla="*/ 0 h 875975"/>
              <a:gd name="connsiteX1" fmla="*/ 4743896 w 4743896"/>
              <a:gd name="connsiteY1" fmla="*/ 875514 h 875975"/>
              <a:gd name="connsiteX2" fmla="*/ 4743337 w 4743896"/>
              <a:gd name="connsiteY2" fmla="*/ 875975 h 875975"/>
              <a:gd name="connsiteX3" fmla="*/ 0 w 4743896"/>
              <a:gd name="connsiteY3" fmla="*/ 875975 h 875975"/>
              <a:gd name="connsiteX4" fmla="*/ 517790 w 4743896"/>
              <a:gd name="connsiteY4" fmla="*/ 851484 h 875975"/>
              <a:gd name="connsiteX5" fmla="*/ 4665501 w 4743896"/>
              <a:gd name="connsiteY5" fmla="*/ 34166 h 875975"/>
              <a:gd name="connsiteX6" fmla="*/ 4743896 w 4743896"/>
              <a:gd name="connsiteY6" fmla="*/ 0 h 87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43896" h="875975">
                <a:moveTo>
                  <a:pt x="4743896" y="0"/>
                </a:moveTo>
                <a:lnTo>
                  <a:pt x="4743896" y="875514"/>
                </a:lnTo>
                <a:lnTo>
                  <a:pt x="4743337" y="875975"/>
                </a:lnTo>
                <a:lnTo>
                  <a:pt x="0" y="875975"/>
                </a:lnTo>
                <a:lnTo>
                  <a:pt x="517790" y="851484"/>
                </a:lnTo>
                <a:cubicBezTo>
                  <a:pt x="2205888" y="744428"/>
                  <a:pt x="3669926" y="446741"/>
                  <a:pt x="4665501" y="34166"/>
                </a:cubicBezTo>
                <a:lnTo>
                  <a:pt x="4743896" y="0"/>
                </a:lnTo>
                <a:close/>
              </a:path>
            </a:pathLst>
          </a:custGeom>
          <a:solidFill>
            <a:srgbClr val="536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127" name="Arco 126">
            <a:extLst>
              <a:ext uri="{FF2B5EF4-FFF2-40B4-BE49-F238E27FC236}">
                <a16:creationId xmlns:a16="http://schemas.microsoft.com/office/drawing/2014/main" id="{338126B1-B1A9-4979-ABDE-88E2E96A4FA4}"/>
              </a:ext>
            </a:extLst>
          </p:cNvPr>
          <p:cNvSpPr/>
          <p:nvPr/>
        </p:nvSpPr>
        <p:spPr>
          <a:xfrm flipV="1">
            <a:off x="2209800" y="3657599"/>
            <a:ext cx="10382250" cy="2993153"/>
          </a:xfrm>
          <a:prstGeom prst="arc">
            <a:avLst>
              <a:gd name="adj1" fmla="val 12021147"/>
              <a:gd name="adj2" fmla="val 21185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131" name="Imagen 130">
            <a:extLst>
              <a:ext uri="{FF2B5EF4-FFF2-40B4-BE49-F238E27FC236}">
                <a16:creationId xmlns:a16="http://schemas.microsoft.com/office/drawing/2014/main" id="{C8395B10-AD43-423A-8FE5-D2BCA2CDF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8813">
            <a:off x="1694678" y="2126391"/>
            <a:ext cx="1843731" cy="2347163"/>
          </a:xfrm>
          <a:prstGeom prst="rect">
            <a:avLst/>
          </a:prstGeom>
        </p:spPr>
      </p:pic>
      <p:sp>
        <p:nvSpPr>
          <p:cNvPr id="132" name="CuadroTexto 131">
            <a:extLst>
              <a:ext uri="{FF2B5EF4-FFF2-40B4-BE49-F238E27FC236}">
                <a16:creationId xmlns:a16="http://schemas.microsoft.com/office/drawing/2014/main" id="{3A1E575C-2DD9-4F5C-B7F1-8B58D54CB742}"/>
              </a:ext>
            </a:extLst>
          </p:cNvPr>
          <p:cNvSpPr txBox="1"/>
          <p:nvPr/>
        </p:nvSpPr>
        <p:spPr>
          <a:xfrm>
            <a:off x="38100" y="266700"/>
            <a:ext cx="3517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200" b="1" dirty="0">
                <a:solidFill>
                  <a:srgbClr val="7030A0"/>
                </a:solidFill>
              </a:rPr>
              <a:t>GÉNESIS</a:t>
            </a:r>
          </a:p>
          <a:p>
            <a:pPr algn="ctr"/>
            <a:r>
              <a:rPr lang="es-DO" sz="3200" b="1" dirty="0">
                <a:solidFill>
                  <a:srgbClr val="925B9A"/>
                </a:solidFill>
              </a:rPr>
              <a:t>3:5-6</a:t>
            </a:r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0E284F3A-6A6F-44DB-A8C4-0F18E5D2D674}"/>
              </a:ext>
            </a:extLst>
          </p:cNvPr>
          <p:cNvSpPr txBox="1"/>
          <p:nvPr/>
        </p:nvSpPr>
        <p:spPr>
          <a:xfrm>
            <a:off x="190500" y="5847445"/>
            <a:ext cx="30653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200" b="1" dirty="0">
                <a:solidFill>
                  <a:srgbClr val="E5007D"/>
                </a:solidFill>
              </a:rPr>
              <a:t>REINA VALERA</a:t>
            </a:r>
          </a:p>
          <a:p>
            <a:pPr algn="ctr"/>
            <a:r>
              <a:rPr lang="es-DO" sz="3200" b="1" dirty="0">
                <a:solidFill>
                  <a:srgbClr val="45AFD3"/>
                </a:solidFill>
              </a:rPr>
              <a:t>1960</a:t>
            </a:r>
          </a:p>
          <a:p>
            <a:pPr algn="ctr"/>
            <a:endParaRPr lang="es-DO" sz="32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EEAC76B-6110-44DB-9C48-5CF81784E2CA}"/>
              </a:ext>
            </a:extLst>
          </p:cNvPr>
          <p:cNvSpPr txBox="1"/>
          <p:nvPr/>
        </p:nvSpPr>
        <p:spPr>
          <a:xfrm>
            <a:off x="4692063" y="81178"/>
            <a:ext cx="7499378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600" dirty="0">
                <a:solidFill>
                  <a:srgbClr val="4EBA77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5. </a:t>
            </a:r>
            <a:r>
              <a:rPr lang="es-DO" sz="36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sino que sabe Dios que el día que comáis de él, serán abiertos vuestros ojos, y seréis como Dios, sabiendo el bien y el mal.</a:t>
            </a:r>
          </a:p>
          <a:p>
            <a:pPr algn="ctr"/>
            <a:endParaRPr lang="es-DO" sz="300" dirty="0">
              <a:solidFill>
                <a:srgbClr val="4EBA77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algn="ctr"/>
            <a:r>
              <a:rPr lang="es-DO" sz="3600" dirty="0">
                <a:solidFill>
                  <a:srgbClr val="4EBA77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6. </a:t>
            </a:r>
            <a:r>
              <a:rPr lang="es-DO" sz="36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Y vio la mujer que el árbol era bueno para comer, y que era agradable a los ojos, y árbol codiciable para alcanzar la sabiduría; y tomó de su fruto, y comió; y dio también a su marido, el cual comió así como ella.</a:t>
            </a:r>
            <a:endParaRPr lang="es-DO" sz="7200" dirty="0">
              <a:solidFill>
                <a:srgbClr val="00206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4945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entrada manual 4">
            <a:extLst>
              <a:ext uri="{FF2B5EF4-FFF2-40B4-BE49-F238E27FC236}">
                <a16:creationId xmlns:a16="http://schemas.microsoft.com/office/drawing/2014/main" id="{E7BBD54D-92C3-418F-96AC-8C4FD47F6A6C}"/>
              </a:ext>
            </a:extLst>
          </p:cNvPr>
          <p:cNvSpPr/>
          <p:nvPr/>
        </p:nvSpPr>
        <p:spPr>
          <a:xfrm rot="5400000">
            <a:off x="-1672414" y="1658343"/>
            <a:ext cx="6885189" cy="3540363"/>
          </a:xfrm>
          <a:prstGeom prst="flowChartManualInput">
            <a:avLst/>
          </a:prstGeom>
          <a:solidFill>
            <a:srgbClr val="33B98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FEF0C23-664C-4C41-AA83-A5735720D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3801" y="2067190"/>
            <a:ext cx="3713639" cy="2820572"/>
          </a:xfrm>
          <a:prstGeom prst="rect">
            <a:avLst/>
          </a:prstGeom>
          <a:ln>
            <a:noFill/>
          </a:ln>
        </p:spPr>
      </p:pic>
      <p:sp>
        <p:nvSpPr>
          <p:cNvPr id="12" name="Paralelogramo 11">
            <a:extLst>
              <a:ext uri="{FF2B5EF4-FFF2-40B4-BE49-F238E27FC236}">
                <a16:creationId xmlns:a16="http://schemas.microsoft.com/office/drawing/2014/main" id="{7F1B7A92-CC23-49FD-8E15-AA0BB3F30B89}"/>
              </a:ext>
            </a:extLst>
          </p:cNvPr>
          <p:cNvSpPr/>
          <p:nvPr/>
        </p:nvSpPr>
        <p:spPr>
          <a:xfrm flipH="1">
            <a:off x="2552057" y="-14071"/>
            <a:ext cx="3540364" cy="6885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0E837D16-9ACC-4853-B1A5-F50114ADA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74" y="5108617"/>
            <a:ext cx="1654785" cy="1222594"/>
          </a:xfrm>
          <a:prstGeom prst="rect">
            <a:avLst/>
          </a:prstGeom>
        </p:spPr>
      </p:pic>
      <p:sp>
        <p:nvSpPr>
          <p:cNvPr id="32" name="Rectángulo: esquinas redondeadas 31">
            <a:hlinkClick r:id="rId4"/>
            <a:extLst>
              <a:ext uri="{FF2B5EF4-FFF2-40B4-BE49-F238E27FC236}">
                <a16:creationId xmlns:a16="http://schemas.microsoft.com/office/drawing/2014/main" id="{01CAB1E2-6699-40F8-A01D-FC3C777B0AE2}"/>
              </a:ext>
            </a:extLst>
          </p:cNvPr>
          <p:cNvSpPr/>
          <p:nvPr/>
        </p:nvSpPr>
        <p:spPr>
          <a:xfrm>
            <a:off x="362857" y="6382504"/>
            <a:ext cx="2305877" cy="437322"/>
          </a:xfrm>
          <a:prstGeom prst="roundRect">
            <a:avLst/>
          </a:prstGeom>
          <a:solidFill>
            <a:srgbClr val="1363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b="1" dirty="0">
              <a:solidFill>
                <a:srgbClr val="FFC000"/>
              </a:solidFill>
            </a:endParaRPr>
          </a:p>
          <a:p>
            <a:pPr algn="ctr"/>
            <a:r>
              <a:rPr lang="es-DO" b="1" dirty="0">
                <a:solidFill>
                  <a:srgbClr val="FFC000"/>
                </a:solidFill>
              </a:rPr>
              <a:t>WWW.Cristoweb.com</a:t>
            </a:r>
          </a:p>
          <a:p>
            <a:pPr algn="ctr"/>
            <a:endParaRPr lang="es-DO" b="1" dirty="0">
              <a:solidFill>
                <a:srgbClr val="FFC000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B18AB03-702A-4E21-98D9-F7402D053346}"/>
              </a:ext>
            </a:extLst>
          </p:cNvPr>
          <p:cNvSpPr txBox="1"/>
          <p:nvPr/>
        </p:nvSpPr>
        <p:spPr>
          <a:xfrm flipH="1">
            <a:off x="2944508" y="2336802"/>
            <a:ext cx="25418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-150" dirty="0">
                <a:solidFill>
                  <a:srgbClr val="FFFFFF"/>
                </a:solidFill>
                <a:latin typeface="calibri" panose="020F0502020204030204" pitchFamily="34" charset="0"/>
              </a:rPr>
              <a:t>M</a:t>
            </a:r>
            <a:r>
              <a:rPr lang="es-DO" sz="3200" b="1" spc="-150" dirty="0">
                <a:solidFill>
                  <a:srgbClr val="FFFFFF"/>
                </a:solidFill>
                <a:latin typeface="calibri" panose="020F0502020204030204" pitchFamily="34" charset="0"/>
              </a:rPr>
              <a:t>ATERIAL PARA MAESTRO</a:t>
            </a:r>
            <a:endParaRPr lang="es-DO" sz="3200" spc="-150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D62B746-EF18-46C8-9F9C-883E8DE4000E}"/>
              </a:ext>
            </a:extLst>
          </p:cNvPr>
          <p:cNvSpPr txBox="1"/>
          <p:nvPr/>
        </p:nvSpPr>
        <p:spPr>
          <a:xfrm>
            <a:off x="5878850" y="435421"/>
            <a:ext cx="619703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2400" b="1" i="0">
                <a:solidFill>
                  <a:srgbClr val="002060"/>
                </a:solidFill>
                <a:effectLst/>
                <a:latin typeface="Bell MT" panose="02020503060305020303" pitchFamily="18" charset="0"/>
              </a:rPr>
              <a:t>El árbol prohibido fue una prueba y un símbolo de que Adán y Eva, aunque libres, no iban a vivir de manera autónoma separados del Dios que los hizo. Pero la serpiente inscribió una imagen diferente en la impresionable e inocente Eva. Utilizando los mismos datos a su alrededor, reinterpretó la dinámica del jardín de una manera que pintó a Dios como (1) máximamente restrictivo de lo que es bueno, (2) amenazado por aquellos que participan de los poderes de impartir conocimiento del árbol prohibido, y (3) engañoso en cuanto a las consecuencias letales del árbol. Uno estaría obligado a dudar del amor de tal Dios. Material para el maestro.</a:t>
            </a:r>
            <a:endParaRPr lang="es-DO" sz="2400" dirty="0">
              <a:solidFill>
                <a:srgbClr val="002060"/>
              </a:solidFill>
              <a:latin typeface="Bell MT" panose="02020503060305020303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D555D08-7E04-4AD3-8B5E-CE18BF45A556}"/>
              </a:ext>
            </a:extLst>
          </p:cNvPr>
          <p:cNvSpPr txBox="1"/>
          <p:nvPr/>
        </p:nvSpPr>
        <p:spPr>
          <a:xfrm>
            <a:off x="-130624" y="609598"/>
            <a:ext cx="2955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s-DO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j-ea"/>
                <a:cs typeface="+mj-cs"/>
              </a:rPr>
              <a:t>LA EDUCACIÓN</a:t>
            </a:r>
            <a:endParaRPr lang="es-DO" sz="1050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7D98C08-89A6-4462-810B-B7145491AB31}"/>
              </a:ext>
            </a:extLst>
          </p:cNvPr>
          <p:cNvSpPr txBox="1"/>
          <p:nvPr/>
        </p:nvSpPr>
        <p:spPr>
          <a:xfrm>
            <a:off x="3701142" y="609597"/>
            <a:ext cx="6158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E5007D"/>
                </a:solidFill>
              </a:rPr>
              <a:t>B</a:t>
            </a:r>
            <a:endParaRPr lang="es-DO" sz="6000" b="1" dirty="0">
              <a:solidFill>
                <a:srgbClr val="E50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045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entrada manual 4">
            <a:extLst>
              <a:ext uri="{FF2B5EF4-FFF2-40B4-BE49-F238E27FC236}">
                <a16:creationId xmlns:a16="http://schemas.microsoft.com/office/drawing/2014/main" id="{E7BBD54D-92C3-418F-96AC-8C4FD47F6A6C}"/>
              </a:ext>
            </a:extLst>
          </p:cNvPr>
          <p:cNvSpPr/>
          <p:nvPr/>
        </p:nvSpPr>
        <p:spPr>
          <a:xfrm rot="5400000">
            <a:off x="-1672414" y="1658343"/>
            <a:ext cx="6885189" cy="3540363"/>
          </a:xfrm>
          <a:prstGeom prst="flowChartManualInput">
            <a:avLst/>
          </a:prstGeom>
          <a:solidFill>
            <a:srgbClr val="33B98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FEF0C23-664C-4C41-AA83-A5735720D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3801" y="2067190"/>
            <a:ext cx="3713639" cy="2820572"/>
          </a:xfrm>
          <a:prstGeom prst="rect">
            <a:avLst/>
          </a:prstGeom>
          <a:ln>
            <a:noFill/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5AC7CEE-2DEE-4134-A624-C78FABB5296D}"/>
              </a:ext>
            </a:extLst>
          </p:cNvPr>
          <p:cNvSpPr txBox="1"/>
          <p:nvPr/>
        </p:nvSpPr>
        <p:spPr>
          <a:xfrm>
            <a:off x="5515419" y="259019"/>
            <a:ext cx="6589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200" b="1" dirty="0">
                <a:solidFill>
                  <a:srgbClr val="7C6DB5"/>
                </a:solidFill>
                <a:latin typeface="Bauhaus 93" panose="04030905020B02020C02" pitchFamily="82" charset="0"/>
              </a:rPr>
              <a:t>¿Cuál es la esperanza de la humanidad luego de la caída de </a:t>
            </a:r>
          </a:p>
          <a:p>
            <a:pPr algn="ctr"/>
            <a:r>
              <a:rPr lang="es-DO" sz="3200" b="1" dirty="0">
                <a:solidFill>
                  <a:srgbClr val="7C6DB5"/>
                </a:solidFill>
                <a:latin typeface="Bauhaus 93" panose="04030905020B02020C02" pitchFamily="82" charset="0"/>
              </a:rPr>
              <a:t>Adán y Eva?</a:t>
            </a:r>
          </a:p>
        </p:txBody>
      </p:sp>
      <p:sp>
        <p:nvSpPr>
          <p:cNvPr id="12" name="Paralelogramo 11">
            <a:extLst>
              <a:ext uri="{FF2B5EF4-FFF2-40B4-BE49-F238E27FC236}">
                <a16:creationId xmlns:a16="http://schemas.microsoft.com/office/drawing/2014/main" id="{7F1B7A92-CC23-49FD-8E15-AA0BB3F30B89}"/>
              </a:ext>
            </a:extLst>
          </p:cNvPr>
          <p:cNvSpPr/>
          <p:nvPr/>
        </p:nvSpPr>
        <p:spPr>
          <a:xfrm flipH="1">
            <a:off x="2552057" y="-14071"/>
            <a:ext cx="3540364" cy="6885190"/>
          </a:xfrm>
          <a:prstGeom prst="parallelogram">
            <a:avLst/>
          </a:prstGeom>
          <a:solidFill>
            <a:srgbClr val="367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C0C637B-D0ED-434B-9C23-CF79384AF273}"/>
              </a:ext>
            </a:extLst>
          </p:cNvPr>
          <p:cNvSpPr txBox="1"/>
          <p:nvPr/>
        </p:nvSpPr>
        <p:spPr>
          <a:xfrm>
            <a:off x="3367307" y="4916465"/>
            <a:ext cx="23077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4º TRIMESTRE / </a:t>
            </a:r>
            <a:r>
              <a:rPr kumimoji="0" lang="es-DO" sz="2400" b="1" i="0" u="none" strike="noStrike" kern="120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OCTUBRE-DICIEMBRE 2020 </a:t>
            </a:r>
            <a:r>
              <a:rPr kumimoji="0" lang="es-DO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 </a:t>
            </a:r>
            <a:r>
              <a:rPr kumimoji="0" lang="es-DO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EDICIÓN ADULTOS</a:t>
            </a: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0E837D16-9ACC-4853-B1A5-F50114ADA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74" y="5108617"/>
            <a:ext cx="1654785" cy="1222594"/>
          </a:xfrm>
          <a:prstGeom prst="rect">
            <a:avLst/>
          </a:prstGeom>
        </p:spPr>
      </p:pic>
      <p:sp>
        <p:nvSpPr>
          <p:cNvPr id="32" name="Rectángulo: esquinas redondeadas 31">
            <a:hlinkClick r:id="rId4"/>
            <a:extLst>
              <a:ext uri="{FF2B5EF4-FFF2-40B4-BE49-F238E27FC236}">
                <a16:creationId xmlns:a16="http://schemas.microsoft.com/office/drawing/2014/main" id="{01CAB1E2-6699-40F8-A01D-FC3C777B0AE2}"/>
              </a:ext>
            </a:extLst>
          </p:cNvPr>
          <p:cNvSpPr/>
          <p:nvPr/>
        </p:nvSpPr>
        <p:spPr>
          <a:xfrm>
            <a:off x="362857" y="6382504"/>
            <a:ext cx="2305877" cy="437322"/>
          </a:xfrm>
          <a:prstGeom prst="roundRect">
            <a:avLst/>
          </a:prstGeom>
          <a:solidFill>
            <a:srgbClr val="1363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b="1" dirty="0">
              <a:solidFill>
                <a:srgbClr val="FFC000"/>
              </a:solidFill>
            </a:endParaRPr>
          </a:p>
          <a:p>
            <a:pPr algn="ctr"/>
            <a:r>
              <a:rPr lang="es-DO" b="1" dirty="0">
                <a:solidFill>
                  <a:srgbClr val="FFC000"/>
                </a:solidFill>
              </a:rPr>
              <a:t>WWW.Cristoweb.com</a:t>
            </a:r>
          </a:p>
          <a:p>
            <a:pPr algn="ctr"/>
            <a:endParaRPr lang="es-DO" b="1" dirty="0">
              <a:solidFill>
                <a:srgbClr val="FFC000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B18AB03-702A-4E21-98D9-F7402D053346}"/>
              </a:ext>
            </a:extLst>
          </p:cNvPr>
          <p:cNvSpPr txBox="1"/>
          <p:nvPr/>
        </p:nvSpPr>
        <p:spPr>
          <a:xfrm flipH="1">
            <a:off x="2726790" y="493488"/>
            <a:ext cx="25418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200" b="1" i="0" spc="-15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PRINCIPIOS DE ENSEÑANZA DIVINA</a:t>
            </a:r>
            <a:endParaRPr lang="es-DO" sz="3200" spc="-150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D62B746-EF18-46C8-9F9C-883E8DE4000E}"/>
              </a:ext>
            </a:extLst>
          </p:cNvPr>
          <p:cNvSpPr txBox="1"/>
          <p:nvPr/>
        </p:nvSpPr>
        <p:spPr>
          <a:xfrm>
            <a:off x="6005336" y="1843310"/>
            <a:ext cx="609957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4400" b="1" i="0" dirty="0">
                <a:solidFill>
                  <a:srgbClr val="0BBB78"/>
                </a:solidFill>
                <a:effectLst/>
                <a:latin typeface="Bauhaus 93" panose="04030905020B02020C02" pitchFamily="82" charset="0"/>
              </a:rPr>
              <a:t>Que la educación verdadera nos lleve a escoger a Cristo y no a Satanás, para que la gracia divina nos dé entrada a su reino eterno.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2A21F20-E56B-4BAC-84D7-C240EB239F24}"/>
              </a:ext>
            </a:extLst>
          </p:cNvPr>
          <p:cNvSpPr txBox="1"/>
          <p:nvPr/>
        </p:nvSpPr>
        <p:spPr>
          <a:xfrm>
            <a:off x="2973529" y="2865486"/>
            <a:ext cx="25418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>
                <a:solidFill>
                  <a:srgbClr val="FFC000"/>
                </a:solidFill>
              </a:rPr>
              <a:t>Gn. 3: 24</a:t>
            </a:r>
          </a:p>
          <a:p>
            <a:pPr algn="ctr"/>
            <a:r>
              <a:rPr lang="pt-BR" sz="2800" b="1">
                <a:solidFill>
                  <a:srgbClr val="FFC000"/>
                </a:solidFill>
              </a:rPr>
              <a:t>2 Pedro 1: 5-11</a:t>
            </a:r>
            <a:endParaRPr lang="pt-BR" sz="2800" b="1" dirty="0">
              <a:solidFill>
                <a:srgbClr val="FFC000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D555D08-7E04-4AD3-8B5E-CE18BF45A556}"/>
              </a:ext>
            </a:extLst>
          </p:cNvPr>
          <p:cNvSpPr txBox="1"/>
          <p:nvPr/>
        </p:nvSpPr>
        <p:spPr>
          <a:xfrm>
            <a:off x="-130624" y="609598"/>
            <a:ext cx="2955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s-DO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j-ea"/>
                <a:cs typeface="+mj-cs"/>
              </a:rPr>
              <a:t>LA EDUCACIÓN</a:t>
            </a:r>
            <a:endParaRPr lang="es-DO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12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rma libre: forma 45">
            <a:extLst>
              <a:ext uri="{FF2B5EF4-FFF2-40B4-BE49-F238E27FC236}">
                <a16:creationId xmlns:a16="http://schemas.microsoft.com/office/drawing/2014/main" id="{3A1ED028-CE11-40A5-A94D-118D18BFB13B}"/>
              </a:ext>
            </a:extLst>
          </p:cNvPr>
          <p:cNvSpPr/>
          <p:nvPr/>
        </p:nvSpPr>
        <p:spPr>
          <a:xfrm>
            <a:off x="-2" y="1"/>
            <a:ext cx="3905252" cy="6858000"/>
          </a:xfrm>
          <a:custGeom>
            <a:avLst/>
            <a:gdLst>
              <a:gd name="connsiteX0" fmla="*/ 0 w 4529800"/>
              <a:gd name="connsiteY0" fmla="*/ 0 h 6858000"/>
              <a:gd name="connsiteX1" fmla="*/ 4529800 w 4529800"/>
              <a:gd name="connsiteY1" fmla="*/ 0 h 6858000"/>
              <a:gd name="connsiteX2" fmla="*/ 4383319 w 4529800"/>
              <a:gd name="connsiteY2" fmla="*/ 1108841 h 6858000"/>
              <a:gd name="connsiteX3" fmla="*/ 4142938 w 4529800"/>
              <a:gd name="connsiteY3" fmla="*/ 1097281 h 6858000"/>
              <a:gd name="connsiteX4" fmla="*/ 1631855 w 4529800"/>
              <a:gd name="connsiteY4" fmla="*/ 3488790 h 6858000"/>
              <a:gd name="connsiteX5" fmla="*/ 3636867 w 4529800"/>
              <a:gd name="connsiteY5" fmla="*/ 5831712 h 6858000"/>
              <a:gd name="connsiteX6" fmla="*/ 3757107 w 4529800"/>
              <a:gd name="connsiteY6" fmla="*/ 5849189 h 6858000"/>
              <a:gd name="connsiteX7" fmla="*/ 3623840 w 4529800"/>
              <a:gd name="connsiteY7" fmla="*/ 6858000 h 6858000"/>
              <a:gd name="connsiteX8" fmla="*/ 0 w 4529800"/>
              <a:gd name="connsiteY8" fmla="*/ 6858000 h 6858000"/>
              <a:gd name="connsiteX9" fmla="*/ 0 w 4529800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29800" h="6858000">
                <a:moveTo>
                  <a:pt x="0" y="0"/>
                </a:moveTo>
                <a:lnTo>
                  <a:pt x="4529800" y="0"/>
                </a:lnTo>
                <a:lnTo>
                  <a:pt x="4383319" y="1108841"/>
                </a:lnTo>
                <a:lnTo>
                  <a:pt x="4142938" y="1097281"/>
                </a:lnTo>
                <a:cubicBezTo>
                  <a:pt x="2756105" y="1097281"/>
                  <a:pt x="1631855" y="2167996"/>
                  <a:pt x="1631855" y="3488790"/>
                </a:cubicBezTo>
                <a:cubicBezTo>
                  <a:pt x="1631855" y="4644485"/>
                  <a:pt x="2492609" y="5608713"/>
                  <a:pt x="3636867" y="5831712"/>
                </a:cubicBezTo>
                <a:lnTo>
                  <a:pt x="3757107" y="5849189"/>
                </a:lnTo>
                <a:lnTo>
                  <a:pt x="362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5362CF"/>
              </a:gs>
              <a:gs pos="51000">
                <a:srgbClr val="7C4A7C"/>
              </a:gs>
              <a:gs pos="87000">
                <a:srgbClr val="4EBA77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DO" dirty="0"/>
              <a:t>2</a:t>
            </a:r>
          </a:p>
        </p:txBody>
      </p:sp>
      <p:sp>
        <p:nvSpPr>
          <p:cNvPr id="58" name="Forma libre: forma 57">
            <a:extLst>
              <a:ext uri="{FF2B5EF4-FFF2-40B4-BE49-F238E27FC236}">
                <a16:creationId xmlns:a16="http://schemas.microsoft.com/office/drawing/2014/main" id="{B5D8A853-C27A-4960-8961-577D5BA3BC3D}"/>
              </a:ext>
            </a:extLst>
          </p:cNvPr>
          <p:cNvSpPr/>
          <p:nvPr/>
        </p:nvSpPr>
        <p:spPr>
          <a:xfrm>
            <a:off x="3260392" y="0"/>
            <a:ext cx="981550" cy="6877050"/>
          </a:xfrm>
          <a:custGeom>
            <a:avLst/>
            <a:gdLst>
              <a:gd name="connsiteX0" fmla="*/ 785171 w 981550"/>
              <a:gd name="connsiteY0" fmla="*/ 0 h 6924669"/>
              <a:gd name="connsiteX1" fmla="*/ 981550 w 981550"/>
              <a:gd name="connsiteY1" fmla="*/ 0 h 6924669"/>
              <a:gd name="connsiteX2" fmla="*/ 196380 w 981550"/>
              <a:gd name="connsiteY2" fmla="*/ 6924669 h 6924669"/>
              <a:gd name="connsiteX3" fmla="*/ 0 w 981550"/>
              <a:gd name="connsiteY3" fmla="*/ 6924669 h 6924669"/>
              <a:gd name="connsiteX4" fmla="*/ 785171 w 981550"/>
              <a:gd name="connsiteY4" fmla="*/ 0 h 692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550" h="6924669">
                <a:moveTo>
                  <a:pt x="785171" y="0"/>
                </a:moveTo>
                <a:lnTo>
                  <a:pt x="981550" y="0"/>
                </a:lnTo>
                <a:lnTo>
                  <a:pt x="196380" y="6924669"/>
                </a:lnTo>
                <a:lnTo>
                  <a:pt x="0" y="6924669"/>
                </a:lnTo>
                <a:lnTo>
                  <a:pt x="785171" y="0"/>
                </a:lnTo>
                <a:close/>
              </a:path>
            </a:pathLst>
          </a:custGeom>
          <a:solidFill>
            <a:srgbClr val="4EB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57" name="Forma libre: forma 56">
            <a:extLst>
              <a:ext uri="{FF2B5EF4-FFF2-40B4-BE49-F238E27FC236}">
                <a16:creationId xmlns:a16="http://schemas.microsoft.com/office/drawing/2014/main" id="{BFB532E6-C933-485B-BE4F-C72D22F3CAFE}"/>
              </a:ext>
            </a:extLst>
          </p:cNvPr>
          <p:cNvSpPr/>
          <p:nvPr/>
        </p:nvSpPr>
        <p:spPr>
          <a:xfrm>
            <a:off x="3629387" y="0"/>
            <a:ext cx="988580" cy="6877050"/>
          </a:xfrm>
          <a:custGeom>
            <a:avLst/>
            <a:gdLst>
              <a:gd name="connsiteX0" fmla="*/ 789531 w 988580"/>
              <a:gd name="connsiteY0" fmla="*/ 0 h 6924669"/>
              <a:gd name="connsiteX1" fmla="*/ 988580 w 988580"/>
              <a:gd name="connsiteY1" fmla="*/ 0 h 6924669"/>
              <a:gd name="connsiteX2" fmla="*/ 199049 w 988580"/>
              <a:gd name="connsiteY2" fmla="*/ 6924669 h 6924669"/>
              <a:gd name="connsiteX3" fmla="*/ 0 w 988580"/>
              <a:gd name="connsiteY3" fmla="*/ 6924669 h 6924669"/>
              <a:gd name="connsiteX4" fmla="*/ 789531 w 988580"/>
              <a:gd name="connsiteY4" fmla="*/ 0 h 692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8580" h="6924669">
                <a:moveTo>
                  <a:pt x="789531" y="0"/>
                </a:moveTo>
                <a:lnTo>
                  <a:pt x="988580" y="0"/>
                </a:lnTo>
                <a:lnTo>
                  <a:pt x="199049" y="6924669"/>
                </a:lnTo>
                <a:lnTo>
                  <a:pt x="0" y="6924669"/>
                </a:lnTo>
                <a:lnTo>
                  <a:pt x="789531" y="0"/>
                </a:lnTo>
                <a:close/>
              </a:path>
            </a:pathLst>
          </a:custGeom>
          <a:solidFill>
            <a:srgbClr val="7C6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56" name="Forma libre: forma 55">
            <a:extLst>
              <a:ext uri="{FF2B5EF4-FFF2-40B4-BE49-F238E27FC236}">
                <a16:creationId xmlns:a16="http://schemas.microsoft.com/office/drawing/2014/main" id="{242A5545-4C68-464C-B107-09377167EBD7}"/>
              </a:ext>
            </a:extLst>
          </p:cNvPr>
          <p:cNvSpPr/>
          <p:nvPr/>
        </p:nvSpPr>
        <p:spPr>
          <a:xfrm>
            <a:off x="3979345" y="0"/>
            <a:ext cx="1012170" cy="6877050"/>
          </a:xfrm>
          <a:custGeom>
            <a:avLst/>
            <a:gdLst>
              <a:gd name="connsiteX0" fmla="*/ 803020 w 1012170"/>
              <a:gd name="connsiteY0" fmla="*/ 0 h 6924669"/>
              <a:gd name="connsiteX1" fmla="*/ 1012170 w 1012170"/>
              <a:gd name="connsiteY1" fmla="*/ 0 h 6924669"/>
              <a:gd name="connsiteX2" fmla="*/ 209151 w 1012170"/>
              <a:gd name="connsiteY2" fmla="*/ 6924669 h 6924669"/>
              <a:gd name="connsiteX3" fmla="*/ 0 w 1012170"/>
              <a:gd name="connsiteY3" fmla="*/ 6924669 h 6924669"/>
              <a:gd name="connsiteX4" fmla="*/ 803020 w 1012170"/>
              <a:gd name="connsiteY4" fmla="*/ 0 h 692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170" h="6924669">
                <a:moveTo>
                  <a:pt x="803020" y="0"/>
                </a:moveTo>
                <a:lnTo>
                  <a:pt x="1012170" y="0"/>
                </a:lnTo>
                <a:lnTo>
                  <a:pt x="209151" y="6924669"/>
                </a:lnTo>
                <a:lnTo>
                  <a:pt x="0" y="6924669"/>
                </a:lnTo>
                <a:lnTo>
                  <a:pt x="803020" y="0"/>
                </a:lnTo>
                <a:close/>
              </a:path>
            </a:pathLst>
          </a:custGeom>
          <a:solidFill>
            <a:srgbClr val="536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121" name="Forma libre: forma 120">
            <a:extLst>
              <a:ext uri="{FF2B5EF4-FFF2-40B4-BE49-F238E27FC236}">
                <a16:creationId xmlns:a16="http://schemas.microsoft.com/office/drawing/2014/main" id="{3B6C369D-1A93-42D7-9235-DD8CF87D8C98}"/>
              </a:ext>
            </a:extLst>
          </p:cNvPr>
          <p:cNvSpPr/>
          <p:nvPr/>
        </p:nvSpPr>
        <p:spPr>
          <a:xfrm>
            <a:off x="12191442" y="6857540"/>
            <a:ext cx="559" cy="461"/>
          </a:xfrm>
          <a:custGeom>
            <a:avLst/>
            <a:gdLst>
              <a:gd name="connsiteX0" fmla="*/ 559 w 559"/>
              <a:gd name="connsiteY0" fmla="*/ 0 h 461"/>
              <a:gd name="connsiteX1" fmla="*/ 559 w 559"/>
              <a:gd name="connsiteY1" fmla="*/ 461 h 461"/>
              <a:gd name="connsiteX2" fmla="*/ 0 w 559"/>
              <a:gd name="connsiteY2" fmla="*/ 461 h 461"/>
              <a:gd name="connsiteX3" fmla="*/ 559 w 559"/>
              <a:gd name="connsiteY3" fmla="*/ 0 h 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" h="461">
                <a:moveTo>
                  <a:pt x="559" y="0"/>
                </a:moveTo>
                <a:lnTo>
                  <a:pt x="559" y="461"/>
                </a:lnTo>
                <a:lnTo>
                  <a:pt x="0" y="461"/>
                </a:lnTo>
                <a:lnTo>
                  <a:pt x="559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114" name="Forma libre: forma 113">
            <a:extLst>
              <a:ext uri="{FF2B5EF4-FFF2-40B4-BE49-F238E27FC236}">
                <a16:creationId xmlns:a16="http://schemas.microsoft.com/office/drawing/2014/main" id="{8B497CE3-9322-403B-9DD1-AC53B624ABCD}"/>
              </a:ext>
            </a:extLst>
          </p:cNvPr>
          <p:cNvSpPr/>
          <p:nvPr/>
        </p:nvSpPr>
        <p:spPr>
          <a:xfrm>
            <a:off x="7448104" y="5982026"/>
            <a:ext cx="4743896" cy="875975"/>
          </a:xfrm>
          <a:custGeom>
            <a:avLst/>
            <a:gdLst>
              <a:gd name="connsiteX0" fmla="*/ 4743896 w 4743896"/>
              <a:gd name="connsiteY0" fmla="*/ 0 h 875975"/>
              <a:gd name="connsiteX1" fmla="*/ 4743896 w 4743896"/>
              <a:gd name="connsiteY1" fmla="*/ 875514 h 875975"/>
              <a:gd name="connsiteX2" fmla="*/ 4743337 w 4743896"/>
              <a:gd name="connsiteY2" fmla="*/ 875975 h 875975"/>
              <a:gd name="connsiteX3" fmla="*/ 0 w 4743896"/>
              <a:gd name="connsiteY3" fmla="*/ 875975 h 875975"/>
              <a:gd name="connsiteX4" fmla="*/ 517790 w 4743896"/>
              <a:gd name="connsiteY4" fmla="*/ 851484 h 875975"/>
              <a:gd name="connsiteX5" fmla="*/ 4665501 w 4743896"/>
              <a:gd name="connsiteY5" fmla="*/ 34166 h 875975"/>
              <a:gd name="connsiteX6" fmla="*/ 4743896 w 4743896"/>
              <a:gd name="connsiteY6" fmla="*/ 0 h 87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43896" h="875975">
                <a:moveTo>
                  <a:pt x="4743896" y="0"/>
                </a:moveTo>
                <a:lnTo>
                  <a:pt x="4743896" y="875514"/>
                </a:lnTo>
                <a:lnTo>
                  <a:pt x="4743337" y="875975"/>
                </a:lnTo>
                <a:lnTo>
                  <a:pt x="0" y="875975"/>
                </a:lnTo>
                <a:lnTo>
                  <a:pt x="517790" y="851484"/>
                </a:lnTo>
                <a:cubicBezTo>
                  <a:pt x="2205888" y="744428"/>
                  <a:pt x="3669926" y="446741"/>
                  <a:pt x="4665501" y="34166"/>
                </a:cubicBezTo>
                <a:lnTo>
                  <a:pt x="4743896" y="0"/>
                </a:lnTo>
                <a:close/>
              </a:path>
            </a:pathLst>
          </a:custGeom>
          <a:solidFill>
            <a:srgbClr val="536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127" name="Arco 126">
            <a:extLst>
              <a:ext uri="{FF2B5EF4-FFF2-40B4-BE49-F238E27FC236}">
                <a16:creationId xmlns:a16="http://schemas.microsoft.com/office/drawing/2014/main" id="{338126B1-B1A9-4979-ABDE-88E2E96A4FA4}"/>
              </a:ext>
            </a:extLst>
          </p:cNvPr>
          <p:cNvSpPr/>
          <p:nvPr/>
        </p:nvSpPr>
        <p:spPr>
          <a:xfrm flipV="1">
            <a:off x="2209800" y="3657599"/>
            <a:ext cx="10382250" cy="2993153"/>
          </a:xfrm>
          <a:prstGeom prst="arc">
            <a:avLst>
              <a:gd name="adj1" fmla="val 12021147"/>
              <a:gd name="adj2" fmla="val 21185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131" name="Imagen 130">
            <a:extLst>
              <a:ext uri="{FF2B5EF4-FFF2-40B4-BE49-F238E27FC236}">
                <a16:creationId xmlns:a16="http://schemas.microsoft.com/office/drawing/2014/main" id="{C8395B10-AD43-423A-8FE5-D2BCA2CDF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8813">
            <a:off x="1694678" y="2126391"/>
            <a:ext cx="1843731" cy="2347163"/>
          </a:xfrm>
          <a:prstGeom prst="rect">
            <a:avLst/>
          </a:prstGeom>
        </p:spPr>
      </p:pic>
      <p:sp>
        <p:nvSpPr>
          <p:cNvPr id="132" name="CuadroTexto 131">
            <a:extLst>
              <a:ext uri="{FF2B5EF4-FFF2-40B4-BE49-F238E27FC236}">
                <a16:creationId xmlns:a16="http://schemas.microsoft.com/office/drawing/2014/main" id="{3A1E575C-2DD9-4F5C-B7F1-8B58D54CB742}"/>
              </a:ext>
            </a:extLst>
          </p:cNvPr>
          <p:cNvSpPr txBox="1"/>
          <p:nvPr/>
        </p:nvSpPr>
        <p:spPr>
          <a:xfrm>
            <a:off x="38100" y="266700"/>
            <a:ext cx="3517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200" b="1" dirty="0">
                <a:solidFill>
                  <a:srgbClr val="7030A0"/>
                </a:solidFill>
              </a:rPr>
              <a:t>GÉNESIS</a:t>
            </a:r>
          </a:p>
          <a:p>
            <a:pPr algn="ctr"/>
            <a:r>
              <a:rPr lang="es-DO" sz="3200" b="1" dirty="0">
                <a:solidFill>
                  <a:srgbClr val="925B9A"/>
                </a:solidFill>
              </a:rPr>
              <a:t>3:24</a:t>
            </a:r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0E284F3A-6A6F-44DB-A8C4-0F18E5D2D674}"/>
              </a:ext>
            </a:extLst>
          </p:cNvPr>
          <p:cNvSpPr txBox="1"/>
          <p:nvPr/>
        </p:nvSpPr>
        <p:spPr>
          <a:xfrm>
            <a:off x="190500" y="5847445"/>
            <a:ext cx="30653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200" b="1" dirty="0">
                <a:solidFill>
                  <a:srgbClr val="E5007D"/>
                </a:solidFill>
              </a:rPr>
              <a:t>REINA VALERA</a:t>
            </a:r>
          </a:p>
          <a:p>
            <a:pPr algn="ctr"/>
            <a:r>
              <a:rPr lang="es-DO" sz="3200" b="1" dirty="0">
                <a:solidFill>
                  <a:srgbClr val="45AFD3"/>
                </a:solidFill>
              </a:rPr>
              <a:t>1960</a:t>
            </a:r>
          </a:p>
          <a:p>
            <a:pPr algn="ctr"/>
            <a:endParaRPr lang="es-DO" sz="32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EEAC76B-6110-44DB-9C48-5CF81784E2CA}"/>
              </a:ext>
            </a:extLst>
          </p:cNvPr>
          <p:cNvSpPr txBox="1"/>
          <p:nvPr/>
        </p:nvSpPr>
        <p:spPr>
          <a:xfrm>
            <a:off x="4955842" y="923002"/>
            <a:ext cx="704565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4000" dirty="0">
                <a:solidFill>
                  <a:srgbClr val="4EBA77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24. </a:t>
            </a:r>
            <a:r>
              <a:rPr lang="es-DO" sz="40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Echó, pues, fuera al hombre, y puso al oriente del huerto de Edén querubines, y una espada encendida que se revolvía por todos lados, para guardar el camino del árbol de la vida.</a:t>
            </a:r>
            <a:endParaRPr lang="es-DO" sz="8000" dirty="0">
              <a:solidFill>
                <a:srgbClr val="00206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4886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rma libre: forma 45">
            <a:extLst>
              <a:ext uri="{FF2B5EF4-FFF2-40B4-BE49-F238E27FC236}">
                <a16:creationId xmlns:a16="http://schemas.microsoft.com/office/drawing/2014/main" id="{3A1ED028-CE11-40A5-A94D-118D18BFB13B}"/>
              </a:ext>
            </a:extLst>
          </p:cNvPr>
          <p:cNvSpPr/>
          <p:nvPr/>
        </p:nvSpPr>
        <p:spPr>
          <a:xfrm>
            <a:off x="-2" y="1"/>
            <a:ext cx="3905252" cy="6858000"/>
          </a:xfrm>
          <a:custGeom>
            <a:avLst/>
            <a:gdLst>
              <a:gd name="connsiteX0" fmla="*/ 0 w 4529800"/>
              <a:gd name="connsiteY0" fmla="*/ 0 h 6858000"/>
              <a:gd name="connsiteX1" fmla="*/ 4529800 w 4529800"/>
              <a:gd name="connsiteY1" fmla="*/ 0 h 6858000"/>
              <a:gd name="connsiteX2" fmla="*/ 4383319 w 4529800"/>
              <a:gd name="connsiteY2" fmla="*/ 1108841 h 6858000"/>
              <a:gd name="connsiteX3" fmla="*/ 4142938 w 4529800"/>
              <a:gd name="connsiteY3" fmla="*/ 1097281 h 6858000"/>
              <a:gd name="connsiteX4" fmla="*/ 1631855 w 4529800"/>
              <a:gd name="connsiteY4" fmla="*/ 3488790 h 6858000"/>
              <a:gd name="connsiteX5" fmla="*/ 3636867 w 4529800"/>
              <a:gd name="connsiteY5" fmla="*/ 5831712 h 6858000"/>
              <a:gd name="connsiteX6" fmla="*/ 3757107 w 4529800"/>
              <a:gd name="connsiteY6" fmla="*/ 5849189 h 6858000"/>
              <a:gd name="connsiteX7" fmla="*/ 3623840 w 4529800"/>
              <a:gd name="connsiteY7" fmla="*/ 6858000 h 6858000"/>
              <a:gd name="connsiteX8" fmla="*/ 0 w 4529800"/>
              <a:gd name="connsiteY8" fmla="*/ 6858000 h 6858000"/>
              <a:gd name="connsiteX9" fmla="*/ 0 w 4529800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29800" h="6858000">
                <a:moveTo>
                  <a:pt x="0" y="0"/>
                </a:moveTo>
                <a:lnTo>
                  <a:pt x="4529800" y="0"/>
                </a:lnTo>
                <a:lnTo>
                  <a:pt x="4383319" y="1108841"/>
                </a:lnTo>
                <a:lnTo>
                  <a:pt x="4142938" y="1097281"/>
                </a:lnTo>
                <a:cubicBezTo>
                  <a:pt x="2756105" y="1097281"/>
                  <a:pt x="1631855" y="2167996"/>
                  <a:pt x="1631855" y="3488790"/>
                </a:cubicBezTo>
                <a:cubicBezTo>
                  <a:pt x="1631855" y="4644485"/>
                  <a:pt x="2492609" y="5608713"/>
                  <a:pt x="3636867" y="5831712"/>
                </a:cubicBezTo>
                <a:lnTo>
                  <a:pt x="3757107" y="5849189"/>
                </a:lnTo>
                <a:lnTo>
                  <a:pt x="362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5362CF"/>
              </a:gs>
              <a:gs pos="51000">
                <a:srgbClr val="7C4A7C"/>
              </a:gs>
              <a:gs pos="87000">
                <a:srgbClr val="4EBA77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DO" dirty="0"/>
              <a:t>2</a:t>
            </a:r>
          </a:p>
        </p:txBody>
      </p:sp>
      <p:sp>
        <p:nvSpPr>
          <p:cNvPr id="58" name="Forma libre: forma 57">
            <a:extLst>
              <a:ext uri="{FF2B5EF4-FFF2-40B4-BE49-F238E27FC236}">
                <a16:creationId xmlns:a16="http://schemas.microsoft.com/office/drawing/2014/main" id="{B5D8A853-C27A-4960-8961-577D5BA3BC3D}"/>
              </a:ext>
            </a:extLst>
          </p:cNvPr>
          <p:cNvSpPr/>
          <p:nvPr/>
        </p:nvSpPr>
        <p:spPr>
          <a:xfrm>
            <a:off x="3260392" y="0"/>
            <a:ext cx="981550" cy="6877050"/>
          </a:xfrm>
          <a:custGeom>
            <a:avLst/>
            <a:gdLst>
              <a:gd name="connsiteX0" fmla="*/ 785171 w 981550"/>
              <a:gd name="connsiteY0" fmla="*/ 0 h 6924669"/>
              <a:gd name="connsiteX1" fmla="*/ 981550 w 981550"/>
              <a:gd name="connsiteY1" fmla="*/ 0 h 6924669"/>
              <a:gd name="connsiteX2" fmla="*/ 196380 w 981550"/>
              <a:gd name="connsiteY2" fmla="*/ 6924669 h 6924669"/>
              <a:gd name="connsiteX3" fmla="*/ 0 w 981550"/>
              <a:gd name="connsiteY3" fmla="*/ 6924669 h 6924669"/>
              <a:gd name="connsiteX4" fmla="*/ 785171 w 981550"/>
              <a:gd name="connsiteY4" fmla="*/ 0 h 692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550" h="6924669">
                <a:moveTo>
                  <a:pt x="785171" y="0"/>
                </a:moveTo>
                <a:lnTo>
                  <a:pt x="981550" y="0"/>
                </a:lnTo>
                <a:lnTo>
                  <a:pt x="196380" y="6924669"/>
                </a:lnTo>
                <a:lnTo>
                  <a:pt x="0" y="6924669"/>
                </a:lnTo>
                <a:lnTo>
                  <a:pt x="785171" y="0"/>
                </a:lnTo>
                <a:close/>
              </a:path>
            </a:pathLst>
          </a:custGeom>
          <a:solidFill>
            <a:srgbClr val="4EB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57" name="Forma libre: forma 56">
            <a:extLst>
              <a:ext uri="{FF2B5EF4-FFF2-40B4-BE49-F238E27FC236}">
                <a16:creationId xmlns:a16="http://schemas.microsoft.com/office/drawing/2014/main" id="{BFB532E6-C933-485B-BE4F-C72D22F3CAFE}"/>
              </a:ext>
            </a:extLst>
          </p:cNvPr>
          <p:cNvSpPr/>
          <p:nvPr/>
        </p:nvSpPr>
        <p:spPr>
          <a:xfrm>
            <a:off x="3629387" y="0"/>
            <a:ext cx="988580" cy="6877050"/>
          </a:xfrm>
          <a:custGeom>
            <a:avLst/>
            <a:gdLst>
              <a:gd name="connsiteX0" fmla="*/ 789531 w 988580"/>
              <a:gd name="connsiteY0" fmla="*/ 0 h 6924669"/>
              <a:gd name="connsiteX1" fmla="*/ 988580 w 988580"/>
              <a:gd name="connsiteY1" fmla="*/ 0 h 6924669"/>
              <a:gd name="connsiteX2" fmla="*/ 199049 w 988580"/>
              <a:gd name="connsiteY2" fmla="*/ 6924669 h 6924669"/>
              <a:gd name="connsiteX3" fmla="*/ 0 w 988580"/>
              <a:gd name="connsiteY3" fmla="*/ 6924669 h 6924669"/>
              <a:gd name="connsiteX4" fmla="*/ 789531 w 988580"/>
              <a:gd name="connsiteY4" fmla="*/ 0 h 692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8580" h="6924669">
                <a:moveTo>
                  <a:pt x="789531" y="0"/>
                </a:moveTo>
                <a:lnTo>
                  <a:pt x="988580" y="0"/>
                </a:lnTo>
                <a:lnTo>
                  <a:pt x="199049" y="6924669"/>
                </a:lnTo>
                <a:lnTo>
                  <a:pt x="0" y="6924669"/>
                </a:lnTo>
                <a:lnTo>
                  <a:pt x="789531" y="0"/>
                </a:lnTo>
                <a:close/>
              </a:path>
            </a:pathLst>
          </a:custGeom>
          <a:solidFill>
            <a:srgbClr val="7C6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56" name="Forma libre: forma 55">
            <a:extLst>
              <a:ext uri="{FF2B5EF4-FFF2-40B4-BE49-F238E27FC236}">
                <a16:creationId xmlns:a16="http://schemas.microsoft.com/office/drawing/2014/main" id="{242A5545-4C68-464C-B107-09377167EBD7}"/>
              </a:ext>
            </a:extLst>
          </p:cNvPr>
          <p:cNvSpPr/>
          <p:nvPr/>
        </p:nvSpPr>
        <p:spPr>
          <a:xfrm>
            <a:off x="3979345" y="0"/>
            <a:ext cx="1012170" cy="6877050"/>
          </a:xfrm>
          <a:custGeom>
            <a:avLst/>
            <a:gdLst>
              <a:gd name="connsiteX0" fmla="*/ 803020 w 1012170"/>
              <a:gd name="connsiteY0" fmla="*/ 0 h 6924669"/>
              <a:gd name="connsiteX1" fmla="*/ 1012170 w 1012170"/>
              <a:gd name="connsiteY1" fmla="*/ 0 h 6924669"/>
              <a:gd name="connsiteX2" fmla="*/ 209151 w 1012170"/>
              <a:gd name="connsiteY2" fmla="*/ 6924669 h 6924669"/>
              <a:gd name="connsiteX3" fmla="*/ 0 w 1012170"/>
              <a:gd name="connsiteY3" fmla="*/ 6924669 h 6924669"/>
              <a:gd name="connsiteX4" fmla="*/ 803020 w 1012170"/>
              <a:gd name="connsiteY4" fmla="*/ 0 h 692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170" h="6924669">
                <a:moveTo>
                  <a:pt x="803020" y="0"/>
                </a:moveTo>
                <a:lnTo>
                  <a:pt x="1012170" y="0"/>
                </a:lnTo>
                <a:lnTo>
                  <a:pt x="209151" y="6924669"/>
                </a:lnTo>
                <a:lnTo>
                  <a:pt x="0" y="6924669"/>
                </a:lnTo>
                <a:lnTo>
                  <a:pt x="803020" y="0"/>
                </a:lnTo>
                <a:close/>
              </a:path>
            </a:pathLst>
          </a:custGeom>
          <a:solidFill>
            <a:srgbClr val="536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121" name="Forma libre: forma 120">
            <a:extLst>
              <a:ext uri="{FF2B5EF4-FFF2-40B4-BE49-F238E27FC236}">
                <a16:creationId xmlns:a16="http://schemas.microsoft.com/office/drawing/2014/main" id="{3B6C369D-1A93-42D7-9235-DD8CF87D8C98}"/>
              </a:ext>
            </a:extLst>
          </p:cNvPr>
          <p:cNvSpPr/>
          <p:nvPr/>
        </p:nvSpPr>
        <p:spPr>
          <a:xfrm>
            <a:off x="12191442" y="6857540"/>
            <a:ext cx="559" cy="461"/>
          </a:xfrm>
          <a:custGeom>
            <a:avLst/>
            <a:gdLst>
              <a:gd name="connsiteX0" fmla="*/ 559 w 559"/>
              <a:gd name="connsiteY0" fmla="*/ 0 h 461"/>
              <a:gd name="connsiteX1" fmla="*/ 559 w 559"/>
              <a:gd name="connsiteY1" fmla="*/ 461 h 461"/>
              <a:gd name="connsiteX2" fmla="*/ 0 w 559"/>
              <a:gd name="connsiteY2" fmla="*/ 461 h 461"/>
              <a:gd name="connsiteX3" fmla="*/ 559 w 559"/>
              <a:gd name="connsiteY3" fmla="*/ 0 h 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" h="461">
                <a:moveTo>
                  <a:pt x="559" y="0"/>
                </a:moveTo>
                <a:lnTo>
                  <a:pt x="559" y="461"/>
                </a:lnTo>
                <a:lnTo>
                  <a:pt x="0" y="461"/>
                </a:lnTo>
                <a:lnTo>
                  <a:pt x="559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114" name="Forma libre: forma 113">
            <a:extLst>
              <a:ext uri="{FF2B5EF4-FFF2-40B4-BE49-F238E27FC236}">
                <a16:creationId xmlns:a16="http://schemas.microsoft.com/office/drawing/2014/main" id="{8B497CE3-9322-403B-9DD1-AC53B624ABCD}"/>
              </a:ext>
            </a:extLst>
          </p:cNvPr>
          <p:cNvSpPr/>
          <p:nvPr/>
        </p:nvSpPr>
        <p:spPr>
          <a:xfrm>
            <a:off x="7448104" y="5982026"/>
            <a:ext cx="4743896" cy="875975"/>
          </a:xfrm>
          <a:custGeom>
            <a:avLst/>
            <a:gdLst>
              <a:gd name="connsiteX0" fmla="*/ 4743896 w 4743896"/>
              <a:gd name="connsiteY0" fmla="*/ 0 h 875975"/>
              <a:gd name="connsiteX1" fmla="*/ 4743896 w 4743896"/>
              <a:gd name="connsiteY1" fmla="*/ 875514 h 875975"/>
              <a:gd name="connsiteX2" fmla="*/ 4743337 w 4743896"/>
              <a:gd name="connsiteY2" fmla="*/ 875975 h 875975"/>
              <a:gd name="connsiteX3" fmla="*/ 0 w 4743896"/>
              <a:gd name="connsiteY3" fmla="*/ 875975 h 875975"/>
              <a:gd name="connsiteX4" fmla="*/ 517790 w 4743896"/>
              <a:gd name="connsiteY4" fmla="*/ 851484 h 875975"/>
              <a:gd name="connsiteX5" fmla="*/ 4665501 w 4743896"/>
              <a:gd name="connsiteY5" fmla="*/ 34166 h 875975"/>
              <a:gd name="connsiteX6" fmla="*/ 4743896 w 4743896"/>
              <a:gd name="connsiteY6" fmla="*/ 0 h 87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43896" h="875975">
                <a:moveTo>
                  <a:pt x="4743896" y="0"/>
                </a:moveTo>
                <a:lnTo>
                  <a:pt x="4743896" y="875514"/>
                </a:lnTo>
                <a:lnTo>
                  <a:pt x="4743337" y="875975"/>
                </a:lnTo>
                <a:lnTo>
                  <a:pt x="0" y="875975"/>
                </a:lnTo>
                <a:lnTo>
                  <a:pt x="517790" y="851484"/>
                </a:lnTo>
                <a:cubicBezTo>
                  <a:pt x="2205888" y="744428"/>
                  <a:pt x="3669926" y="446741"/>
                  <a:pt x="4665501" y="34166"/>
                </a:cubicBezTo>
                <a:lnTo>
                  <a:pt x="4743896" y="0"/>
                </a:lnTo>
                <a:close/>
              </a:path>
            </a:pathLst>
          </a:custGeom>
          <a:solidFill>
            <a:srgbClr val="536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127" name="Arco 126">
            <a:extLst>
              <a:ext uri="{FF2B5EF4-FFF2-40B4-BE49-F238E27FC236}">
                <a16:creationId xmlns:a16="http://schemas.microsoft.com/office/drawing/2014/main" id="{338126B1-B1A9-4979-ABDE-88E2E96A4FA4}"/>
              </a:ext>
            </a:extLst>
          </p:cNvPr>
          <p:cNvSpPr/>
          <p:nvPr/>
        </p:nvSpPr>
        <p:spPr>
          <a:xfrm flipV="1">
            <a:off x="2209800" y="3657599"/>
            <a:ext cx="10382250" cy="2993153"/>
          </a:xfrm>
          <a:prstGeom prst="arc">
            <a:avLst>
              <a:gd name="adj1" fmla="val 12021147"/>
              <a:gd name="adj2" fmla="val 21185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131" name="Imagen 130">
            <a:extLst>
              <a:ext uri="{FF2B5EF4-FFF2-40B4-BE49-F238E27FC236}">
                <a16:creationId xmlns:a16="http://schemas.microsoft.com/office/drawing/2014/main" id="{C8395B10-AD43-423A-8FE5-D2BCA2CDF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8813">
            <a:off x="1694678" y="2126391"/>
            <a:ext cx="1843731" cy="2347163"/>
          </a:xfrm>
          <a:prstGeom prst="rect">
            <a:avLst/>
          </a:prstGeom>
        </p:spPr>
      </p:pic>
      <p:sp>
        <p:nvSpPr>
          <p:cNvPr id="132" name="CuadroTexto 131">
            <a:extLst>
              <a:ext uri="{FF2B5EF4-FFF2-40B4-BE49-F238E27FC236}">
                <a16:creationId xmlns:a16="http://schemas.microsoft.com/office/drawing/2014/main" id="{3A1E575C-2DD9-4F5C-B7F1-8B58D54CB742}"/>
              </a:ext>
            </a:extLst>
          </p:cNvPr>
          <p:cNvSpPr txBox="1"/>
          <p:nvPr/>
        </p:nvSpPr>
        <p:spPr>
          <a:xfrm>
            <a:off x="38100" y="266700"/>
            <a:ext cx="3517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200" b="1" dirty="0">
                <a:solidFill>
                  <a:srgbClr val="7030A0"/>
                </a:solidFill>
              </a:rPr>
              <a:t>2 PEDRO</a:t>
            </a:r>
          </a:p>
          <a:p>
            <a:pPr algn="ctr"/>
            <a:r>
              <a:rPr lang="es-DO" sz="3200" b="1" dirty="0">
                <a:solidFill>
                  <a:srgbClr val="925B9A"/>
                </a:solidFill>
              </a:rPr>
              <a:t>1:5-7</a:t>
            </a:r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0E284F3A-6A6F-44DB-A8C4-0F18E5D2D674}"/>
              </a:ext>
            </a:extLst>
          </p:cNvPr>
          <p:cNvSpPr txBox="1"/>
          <p:nvPr/>
        </p:nvSpPr>
        <p:spPr>
          <a:xfrm>
            <a:off x="190500" y="5847445"/>
            <a:ext cx="30653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200" b="1" dirty="0">
                <a:solidFill>
                  <a:srgbClr val="E5007D"/>
                </a:solidFill>
              </a:rPr>
              <a:t>REINA VALERA</a:t>
            </a:r>
          </a:p>
          <a:p>
            <a:pPr algn="ctr"/>
            <a:r>
              <a:rPr lang="es-DO" sz="3200" b="1" dirty="0">
                <a:solidFill>
                  <a:srgbClr val="45AFD3"/>
                </a:solidFill>
              </a:rPr>
              <a:t>1960</a:t>
            </a:r>
          </a:p>
          <a:p>
            <a:pPr algn="ctr"/>
            <a:endParaRPr lang="es-DO" sz="32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EEAC76B-6110-44DB-9C48-5CF81784E2CA}"/>
              </a:ext>
            </a:extLst>
          </p:cNvPr>
          <p:cNvSpPr txBox="1"/>
          <p:nvPr/>
        </p:nvSpPr>
        <p:spPr>
          <a:xfrm>
            <a:off x="4955842" y="255348"/>
            <a:ext cx="704565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600" dirty="0">
                <a:solidFill>
                  <a:srgbClr val="4EBA77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5. </a:t>
            </a:r>
            <a:r>
              <a:rPr lang="es-DO" sz="36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vosotros también, poniendo toda diligencia por esto mismo, añadid a vuestra fe virtud; a la virtud, conocimiento;</a:t>
            </a:r>
          </a:p>
          <a:p>
            <a:pPr algn="ctr"/>
            <a:endParaRPr lang="es-DO" sz="1200" dirty="0">
              <a:solidFill>
                <a:srgbClr val="4EBA77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algn="ctr"/>
            <a:r>
              <a:rPr lang="es-DO" sz="3600" dirty="0">
                <a:solidFill>
                  <a:srgbClr val="4EBA77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6. </a:t>
            </a:r>
            <a:r>
              <a:rPr lang="es-DO" sz="36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al conocimiento, dominio propio; al dominio propio, paciencia; a la paciencia, piedad;</a:t>
            </a:r>
          </a:p>
          <a:p>
            <a:pPr algn="ctr"/>
            <a:endParaRPr lang="es-DO" sz="2000" dirty="0">
              <a:solidFill>
                <a:srgbClr val="4EBA77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algn="ctr"/>
            <a:r>
              <a:rPr lang="es-DO" sz="3600" dirty="0">
                <a:solidFill>
                  <a:srgbClr val="4EBA77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7. </a:t>
            </a:r>
            <a:r>
              <a:rPr lang="es-DO" sz="36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 la piedad, afecto fraternal; y al afecto fraternal, amor.</a:t>
            </a:r>
            <a:endParaRPr lang="es-DO" sz="7200" dirty="0">
              <a:solidFill>
                <a:srgbClr val="00206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3557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rma libre: forma 45">
            <a:extLst>
              <a:ext uri="{FF2B5EF4-FFF2-40B4-BE49-F238E27FC236}">
                <a16:creationId xmlns:a16="http://schemas.microsoft.com/office/drawing/2014/main" id="{3A1ED028-CE11-40A5-A94D-118D18BFB13B}"/>
              </a:ext>
            </a:extLst>
          </p:cNvPr>
          <p:cNvSpPr/>
          <p:nvPr/>
        </p:nvSpPr>
        <p:spPr>
          <a:xfrm>
            <a:off x="-2" y="1"/>
            <a:ext cx="3905252" cy="6858000"/>
          </a:xfrm>
          <a:custGeom>
            <a:avLst/>
            <a:gdLst>
              <a:gd name="connsiteX0" fmla="*/ 0 w 4529800"/>
              <a:gd name="connsiteY0" fmla="*/ 0 h 6858000"/>
              <a:gd name="connsiteX1" fmla="*/ 4529800 w 4529800"/>
              <a:gd name="connsiteY1" fmla="*/ 0 h 6858000"/>
              <a:gd name="connsiteX2" fmla="*/ 4383319 w 4529800"/>
              <a:gd name="connsiteY2" fmla="*/ 1108841 h 6858000"/>
              <a:gd name="connsiteX3" fmla="*/ 4142938 w 4529800"/>
              <a:gd name="connsiteY3" fmla="*/ 1097281 h 6858000"/>
              <a:gd name="connsiteX4" fmla="*/ 1631855 w 4529800"/>
              <a:gd name="connsiteY4" fmla="*/ 3488790 h 6858000"/>
              <a:gd name="connsiteX5" fmla="*/ 3636867 w 4529800"/>
              <a:gd name="connsiteY5" fmla="*/ 5831712 h 6858000"/>
              <a:gd name="connsiteX6" fmla="*/ 3757107 w 4529800"/>
              <a:gd name="connsiteY6" fmla="*/ 5849189 h 6858000"/>
              <a:gd name="connsiteX7" fmla="*/ 3623840 w 4529800"/>
              <a:gd name="connsiteY7" fmla="*/ 6858000 h 6858000"/>
              <a:gd name="connsiteX8" fmla="*/ 0 w 4529800"/>
              <a:gd name="connsiteY8" fmla="*/ 6858000 h 6858000"/>
              <a:gd name="connsiteX9" fmla="*/ 0 w 4529800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29800" h="6858000">
                <a:moveTo>
                  <a:pt x="0" y="0"/>
                </a:moveTo>
                <a:lnTo>
                  <a:pt x="4529800" y="0"/>
                </a:lnTo>
                <a:lnTo>
                  <a:pt x="4383319" y="1108841"/>
                </a:lnTo>
                <a:lnTo>
                  <a:pt x="4142938" y="1097281"/>
                </a:lnTo>
                <a:cubicBezTo>
                  <a:pt x="2756105" y="1097281"/>
                  <a:pt x="1631855" y="2167996"/>
                  <a:pt x="1631855" y="3488790"/>
                </a:cubicBezTo>
                <a:cubicBezTo>
                  <a:pt x="1631855" y="4644485"/>
                  <a:pt x="2492609" y="5608713"/>
                  <a:pt x="3636867" y="5831712"/>
                </a:cubicBezTo>
                <a:lnTo>
                  <a:pt x="3757107" y="5849189"/>
                </a:lnTo>
                <a:lnTo>
                  <a:pt x="362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5362CF"/>
              </a:gs>
              <a:gs pos="51000">
                <a:srgbClr val="7C4A7C"/>
              </a:gs>
              <a:gs pos="87000">
                <a:srgbClr val="4EBA77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DO" dirty="0"/>
              <a:t>2</a:t>
            </a:r>
          </a:p>
        </p:txBody>
      </p:sp>
      <p:sp>
        <p:nvSpPr>
          <p:cNvPr id="58" name="Forma libre: forma 57">
            <a:extLst>
              <a:ext uri="{FF2B5EF4-FFF2-40B4-BE49-F238E27FC236}">
                <a16:creationId xmlns:a16="http://schemas.microsoft.com/office/drawing/2014/main" id="{B5D8A853-C27A-4960-8961-577D5BA3BC3D}"/>
              </a:ext>
            </a:extLst>
          </p:cNvPr>
          <p:cNvSpPr/>
          <p:nvPr/>
        </p:nvSpPr>
        <p:spPr>
          <a:xfrm>
            <a:off x="3260392" y="0"/>
            <a:ext cx="981550" cy="6877050"/>
          </a:xfrm>
          <a:custGeom>
            <a:avLst/>
            <a:gdLst>
              <a:gd name="connsiteX0" fmla="*/ 785171 w 981550"/>
              <a:gd name="connsiteY0" fmla="*/ 0 h 6924669"/>
              <a:gd name="connsiteX1" fmla="*/ 981550 w 981550"/>
              <a:gd name="connsiteY1" fmla="*/ 0 h 6924669"/>
              <a:gd name="connsiteX2" fmla="*/ 196380 w 981550"/>
              <a:gd name="connsiteY2" fmla="*/ 6924669 h 6924669"/>
              <a:gd name="connsiteX3" fmla="*/ 0 w 981550"/>
              <a:gd name="connsiteY3" fmla="*/ 6924669 h 6924669"/>
              <a:gd name="connsiteX4" fmla="*/ 785171 w 981550"/>
              <a:gd name="connsiteY4" fmla="*/ 0 h 692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550" h="6924669">
                <a:moveTo>
                  <a:pt x="785171" y="0"/>
                </a:moveTo>
                <a:lnTo>
                  <a:pt x="981550" y="0"/>
                </a:lnTo>
                <a:lnTo>
                  <a:pt x="196380" y="6924669"/>
                </a:lnTo>
                <a:lnTo>
                  <a:pt x="0" y="6924669"/>
                </a:lnTo>
                <a:lnTo>
                  <a:pt x="785171" y="0"/>
                </a:lnTo>
                <a:close/>
              </a:path>
            </a:pathLst>
          </a:custGeom>
          <a:solidFill>
            <a:srgbClr val="4EB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57" name="Forma libre: forma 56">
            <a:extLst>
              <a:ext uri="{FF2B5EF4-FFF2-40B4-BE49-F238E27FC236}">
                <a16:creationId xmlns:a16="http://schemas.microsoft.com/office/drawing/2014/main" id="{BFB532E6-C933-485B-BE4F-C72D22F3CAFE}"/>
              </a:ext>
            </a:extLst>
          </p:cNvPr>
          <p:cNvSpPr/>
          <p:nvPr/>
        </p:nvSpPr>
        <p:spPr>
          <a:xfrm>
            <a:off x="3629387" y="0"/>
            <a:ext cx="988580" cy="6877050"/>
          </a:xfrm>
          <a:custGeom>
            <a:avLst/>
            <a:gdLst>
              <a:gd name="connsiteX0" fmla="*/ 789531 w 988580"/>
              <a:gd name="connsiteY0" fmla="*/ 0 h 6924669"/>
              <a:gd name="connsiteX1" fmla="*/ 988580 w 988580"/>
              <a:gd name="connsiteY1" fmla="*/ 0 h 6924669"/>
              <a:gd name="connsiteX2" fmla="*/ 199049 w 988580"/>
              <a:gd name="connsiteY2" fmla="*/ 6924669 h 6924669"/>
              <a:gd name="connsiteX3" fmla="*/ 0 w 988580"/>
              <a:gd name="connsiteY3" fmla="*/ 6924669 h 6924669"/>
              <a:gd name="connsiteX4" fmla="*/ 789531 w 988580"/>
              <a:gd name="connsiteY4" fmla="*/ 0 h 692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8580" h="6924669">
                <a:moveTo>
                  <a:pt x="789531" y="0"/>
                </a:moveTo>
                <a:lnTo>
                  <a:pt x="988580" y="0"/>
                </a:lnTo>
                <a:lnTo>
                  <a:pt x="199049" y="6924669"/>
                </a:lnTo>
                <a:lnTo>
                  <a:pt x="0" y="6924669"/>
                </a:lnTo>
                <a:lnTo>
                  <a:pt x="789531" y="0"/>
                </a:lnTo>
                <a:close/>
              </a:path>
            </a:pathLst>
          </a:custGeom>
          <a:solidFill>
            <a:srgbClr val="7C6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56" name="Forma libre: forma 55">
            <a:extLst>
              <a:ext uri="{FF2B5EF4-FFF2-40B4-BE49-F238E27FC236}">
                <a16:creationId xmlns:a16="http://schemas.microsoft.com/office/drawing/2014/main" id="{242A5545-4C68-464C-B107-09377167EBD7}"/>
              </a:ext>
            </a:extLst>
          </p:cNvPr>
          <p:cNvSpPr/>
          <p:nvPr/>
        </p:nvSpPr>
        <p:spPr>
          <a:xfrm>
            <a:off x="3979345" y="0"/>
            <a:ext cx="1012170" cy="6877050"/>
          </a:xfrm>
          <a:custGeom>
            <a:avLst/>
            <a:gdLst>
              <a:gd name="connsiteX0" fmla="*/ 803020 w 1012170"/>
              <a:gd name="connsiteY0" fmla="*/ 0 h 6924669"/>
              <a:gd name="connsiteX1" fmla="*/ 1012170 w 1012170"/>
              <a:gd name="connsiteY1" fmla="*/ 0 h 6924669"/>
              <a:gd name="connsiteX2" fmla="*/ 209151 w 1012170"/>
              <a:gd name="connsiteY2" fmla="*/ 6924669 h 6924669"/>
              <a:gd name="connsiteX3" fmla="*/ 0 w 1012170"/>
              <a:gd name="connsiteY3" fmla="*/ 6924669 h 6924669"/>
              <a:gd name="connsiteX4" fmla="*/ 803020 w 1012170"/>
              <a:gd name="connsiteY4" fmla="*/ 0 h 692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170" h="6924669">
                <a:moveTo>
                  <a:pt x="803020" y="0"/>
                </a:moveTo>
                <a:lnTo>
                  <a:pt x="1012170" y="0"/>
                </a:lnTo>
                <a:lnTo>
                  <a:pt x="209151" y="6924669"/>
                </a:lnTo>
                <a:lnTo>
                  <a:pt x="0" y="6924669"/>
                </a:lnTo>
                <a:lnTo>
                  <a:pt x="803020" y="0"/>
                </a:lnTo>
                <a:close/>
              </a:path>
            </a:pathLst>
          </a:custGeom>
          <a:solidFill>
            <a:srgbClr val="536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121" name="Forma libre: forma 120">
            <a:extLst>
              <a:ext uri="{FF2B5EF4-FFF2-40B4-BE49-F238E27FC236}">
                <a16:creationId xmlns:a16="http://schemas.microsoft.com/office/drawing/2014/main" id="{3B6C369D-1A93-42D7-9235-DD8CF87D8C98}"/>
              </a:ext>
            </a:extLst>
          </p:cNvPr>
          <p:cNvSpPr/>
          <p:nvPr/>
        </p:nvSpPr>
        <p:spPr>
          <a:xfrm>
            <a:off x="12191442" y="6857540"/>
            <a:ext cx="559" cy="461"/>
          </a:xfrm>
          <a:custGeom>
            <a:avLst/>
            <a:gdLst>
              <a:gd name="connsiteX0" fmla="*/ 559 w 559"/>
              <a:gd name="connsiteY0" fmla="*/ 0 h 461"/>
              <a:gd name="connsiteX1" fmla="*/ 559 w 559"/>
              <a:gd name="connsiteY1" fmla="*/ 461 h 461"/>
              <a:gd name="connsiteX2" fmla="*/ 0 w 559"/>
              <a:gd name="connsiteY2" fmla="*/ 461 h 461"/>
              <a:gd name="connsiteX3" fmla="*/ 559 w 559"/>
              <a:gd name="connsiteY3" fmla="*/ 0 h 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" h="461">
                <a:moveTo>
                  <a:pt x="559" y="0"/>
                </a:moveTo>
                <a:lnTo>
                  <a:pt x="559" y="461"/>
                </a:lnTo>
                <a:lnTo>
                  <a:pt x="0" y="461"/>
                </a:lnTo>
                <a:lnTo>
                  <a:pt x="559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114" name="Forma libre: forma 113">
            <a:extLst>
              <a:ext uri="{FF2B5EF4-FFF2-40B4-BE49-F238E27FC236}">
                <a16:creationId xmlns:a16="http://schemas.microsoft.com/office/drawing/2014/main" id="{8B497CE3-9322-403B-9DD1-AC53B624ABCD}"/>
              </a:ext>
            </a:extLst>
          </p:cNvPr>
          <p:cNvSpPr/>
          <p:nvPr/>
        </p:nvSpPr>
        <p:spPr>
          <a:xfrm>
            <a:off x="7448104" y="5982026"/>
            <a:ext cx="4743896" cy="875975"/>
          </a:xfrm>
          <a:custGeom>
            <a:avLst/>
            <a:gdLst>
              <a:gd name="connsiteX0" fmla="*/ 4743896 w 4743896"/>
              <a:gd name="connsiteY0" fmla="*/ 0 h 875975"/>
              <a:gd name="connsiteX1" fmla="*/ 4743896 w 4743896"/>
              <a:gd name="connsiteY1" fmla="*/ 875514 h 875975"/>
              <a:gd name="connsiteX2" fmla="*/ 4743337 w 4743896"/>
              <a:gd name="connsiteY2" fmla="*/ 875975 h 875975"/>
              <a:gd name="connsiteX3" fmla="*/ 0 w 4743896"/>
              <a:gd name="connsiteY3" fmla="*/ 875975 h 875975"/>
              <a:gd name="connsiteX4" fmla="*/ 517790 w 4743896"/>
              <a:gd name="connsiteY4" fmla="*/ 851484 h 875975"/>
              <a:gd name="connsiteX5" fmla="*/ 4665501 w 4743896"/>
              <a:gd name="connsiteY5" fmla="*/ 34166 h 875975"/>
              <a:gd name="connsiteX6" fmla="*/ 4743896 w 4743896"/>
              <a:gd name="connsiteY6" fmla="*/ 0 h 87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43896" h="875975">
                <a:moveTo>
                  <a:pt x="4743896" y="0"/>
                </a:moveTo>
                <a:lnTo>
                  <a:pt x="4743896" y="875514"/>
                </a:lnTo>
                <a:lnTo>
                  <a:pt x="4743337" y="875975"/>
                </a:lnTo>
                <a:lnTo>
                  <a:pt x="0" y="875975"/>
                </a:lnTo>
                <a:lnTo>
                  <a:pt x="517790" y="851484"/>
                </a:lnTo>
                <a:cubicBezTo>
                  <a:pt x="2205888" y="744428"/>
                  <a:pt x="3669926" y="446741"/>
                  <a:pt x="4665501" y="34166"/>
                </a:cubicBezTo>
                <a:lnTo>
                  <a:pt x="4743896" y="0"/>
                </a:lnTo>
                <a:close/>
              </a:path>
            </a:pathLst>
          </a:custGeom>
          <a:solidFill>
            <a:srgbClr val="536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127" name="Arco 126">
            <a:extLst>
              <a:ext uri="{FF2B5EF4-FFF2-40B4-BE49-F238E27FC236}">
                <a16:creationId xmlns:a16="http://schemas.microsoft.com/office/drawing/2014/main" id="{338126B1-B1A9-4979-ABDE-88E2E96A4FA4}"/>
              </a:ext>
            </a:extLst>
          </p:cNvPr>
          <p:cNvSpPr/>
          <p:nvPr/>
        </p:nvSpPr>
        <p:spPr>
          <a:xfrm flipV="1">
            <a:off x="2209800" y="3657599"/>
            <a:ext cx="10382250" cy="2993153"/>
          </a:xfrm>
          <a:prstGeom prst="arc">
            <a:avLst>
              <a:gd name="adj1" fmla="val 12021147"/>
              <a:gd name="adj2" fmla="val 21185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131" name="Imagen 130">
            <a:extLst>
              <a:ext uri="{FF2B5EF4-FFF2-40B4-BE49-F238E27FC236}">
                <a16:creationId xmlns:a16="http://schemas.microsoft.com/office/drawing/2014/main" id="{C8395B10-AD43-423A-8FE5-D2BCA2CDF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8813">
            <a:off x="1694678" y="2126391"/>
            <a:ext cx="1843731" cy="2347163"/>
          </a:xfrm>
          <a:prstGeom prst="rect">
            <a:avLst/>
          </a:prstGeom>
        </p:spPr>
      </p:pic>
      <p:sp>
        <p:nvSpPr>
          <p:cNvPr id="132" name="CuadroTexto 131">
            <a:extLst>
              <a:ext uri="{FF2B5EF4-FFF2-40B4-BE49-F238E27FC236}">
                <a16:creationId xmlns:a16="http://schemas.microsoft.com/office/drawing/2014/main" id="{3A1E575C-2DD9-4F5C-B7F1-8B58D54CB742}"/>
              </a:ext>
            </a:extLst>
          </p:cNvPr>
          <p:cNvSpPr txBox="1"/>
          <p:nvPr/>
        </p:nvSpPr>
        <p:spPr>
          <a:xfrm>
            <a:off x="38100" y="266700"/>
            <a:ext cx="3517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200" b="1" dirty="0">
                <a:solidFill>
                  <a:srgbClr val="7030A0"/>
                </a:solidFill>
              </a:rPr>
              <a:t>2 PEDRO</a:t>
            </a:r>
          </a:p>
          <a:p>
            <a:pPr algn="ctr"/>
            <a:r>
              <a:rPr lang="es-DO" sz="3200" b="1" dirty="0">
                <a:solidFill>
                  <a:srgbClr val="925B9A"/>
                </a:solidFill>
              </a:rPr>
              <a:t>1:8-9</a:t>
            </a:r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0E284F3A-6A6F-44DB-A8C4-0F18E5D2D674}"/>
              </a:ext>
            </a:extLst>
          </p:cNvPr>
          <p:cNvSpPr txBox="1"/>
          <p:nvPr/>
        </p:nvSpPr>
        <p:spPr>
          <a:xfrm>
            <a:off x="190500" y="5847445"/>
            <a:ext cx="30653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200" b="1" dirty="0">
                <a:solidFill>
                  <a:srgbClr val="E5007D"/>
                </a:solidFill>
              </a:rPr>
              <a:t>REINA VALERA</a:t>
            </a:r>
          </a:p>
          <a:p>
            <a:pPr algn="ctr"/>
            <a:r>
              <a:rPr lang="es-DO" sz="3200" b="1" dirty="0">
                <a:solidFill>
                  <a:srgbClr val="45AFD3"/>
                </a:solidFill>
              </a:rPr>
              <a:t>1960</a:t>
            </a:r>
          </a:p>
          <a:p>
            <a:pPr algn="ctr"/>
            <a:endParaRPr lang="es-DO" sz="32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EEAC76B-6110-44DB-9C48-5CF81784E2CA}"/>
              </a:ext>
            </a:extLst>
          </p:cNvPr>
          <p:cNvSpPr txBox="1"/>
          <p:nvPr/>
        </p:nvSpPr>
        <p:spPr>
          <a:xfrm>
            <a:off x="4955842" y="255348"/>
            <a:ext cx="704565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600" dirty="0">
                <a:solidFill>
                  <a:srgbClr val="4EBA77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8. </a:t>
            </a:r>
            <a:r>
              <a:rPr lang="es-DO" sz="36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Porque si estas cosas están en vosotros, y abundan, no os dejarán estar ociosos ni sin fruto en cuanto al conocimiento de nuestro Señor Jesucristo.</a:t>
            </a:r>
          </a:p>
          <a:p>
            <a:pPr algn="ctr"/>
            <a:endParaRPr lang="es-DO" sz="2000" dirty="0">
              <a:solidFill>
                <a:srgbClr val="4EBA77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algn="ctr"/>
            <a:r>
              <a:rPr lang="es-DO" sz="3600" dirty="0">
                <a:solidFill>
                  <a:srgbClr val="4EBA77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9. </a:t>
            </a:r>
            <a:r>
              <a:rPr lang="es-DO" sz="36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Pero el que no tiene estas cosas tiene la vista muy corta; es ciego, habiendo olvidado la purificación de sus antiguos pecados.</a:t>
            </a:r>
            <a:endParaRPr lang="es-DO" sz="7200" dirty="0">
              <a:solidFill>
                <a:srgbClr val="00206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8094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rma libre: forma 45">
            <a:extLst>
              <a:ext uri="{FF2B5EF4-FFF2-40B4-BE49-F238E27FC236}">
                <a16:creationId xmlns:a16="http://schemas.microsoft.com/office/drawing/2014/main" id="{3A1ED028-CE11-40A5-A94D-118D18BFB13B}"/>
              </a:ext>
            </a:extLst>
          </p:cNvPr>
          <p:cNvSpPr/>
          <p:nvPr/>
        </p:nvSpPr>
        <p:spPr>
          <a:xfrm>
            <a:off x="-2" y="1"/>
            <a:ext cx="3905252" cy="6858000"/>
          </a:xfrm>
          <a:custGeom>
            <a:avLst/>
            <a:gdLst>
              <a:gd name="connsiteX0" fmla="*/ 0 w 4529800"/>
              <a:gd name="connsiteY0" fmla="*/ 0 h 6858000"/>
              <a:gd name="connsiteX1" fmla="*/ 4529800 w 4529800"/>
              <a:gd name="connsiteY1" fmla="*/ 0 h 6858000"/>
              <a:gd name="connsiteX2" fmla="*/ 4383319 w 4529800"/>
              <a:gd name="connsiteY2" fmla="*/ 1108841 h 6858000"/>
              <a:gd name="connsiteX3" fmla="*/ 4142938 w 4529800"/>
              <a:gd name="connsiteY3" fmla="*/ 1097281 h 6858000"/>
              <a:gd name="connsiteX4" fmla="*/ 1631855 w 4529800"/>
              <a:gd name="connsiteY4" fmla="*/ 3488790 h 6858000"/>
              <a:gd name="connsiteX5" fmla="*/ 3636867 w 4529800"/>
              <a:gd name="connsiteY5" fmla="*/ 5831712 h 6858000"/>
              <a:gd name="connsiteX6" fmla="*/ 3757107 w 4529800"/>
              <a:gd name="connsiteY6" fmla="*/ 5849189 h 6858000"/>
              <a:gd name="connsiteX7" fmla="*/ 3623840 w 4529800"/>
              <a:gd name="connsiteY7" fmla="*/ 6858000 h 6858000"/>
              <a:gd name="connsiteX8" fmla="*/ 0 w 4529800"/>
              <a:gd name="connsiteY8" fmla="*/ 6858000 h 6858000"/>
              <a:gd name="connsiteX9" fmla="*/ 0 w 4529800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29800" h="6858000">
                <a:moveTo>
                  <a:pt x="0" y="0"/>
                </a:moveTo>
                <a:lnTo>
                  <a:pt x="4529800" y="0"/>
                </a:lnTo>
                <a:lnTo>
                  <a:pt x="4383319" y="1108841"/>
                </a:lnTo>
                <a:lnTo>
                  <a:pt x="4142938" y="1097281"/>
                </a:lnTo>
                <a:cubicBezTo>
                  <a:pt x="2756105" y="1097281"/>
                  <a:pt x="1631855" y="2167996"/>
                  <a:pt x="1631855" y="3488790"/>
                </a:cubicBezTo>
                <a:cubicBezTo>
                  <a:pt x="1631855" y="4644485"/>
                  <a:pt x="2492609" y="5608713"/>
                  <a:pt x="3636867" y="5831712"/>
                </a:cubicBezTo>
                <a:lnTo>
                  <a:pt x="3757107" y="5849189"/>
                </a:lnTo>
                <a:lnTo>
                  <a:pt x="362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5362CF"/>
              </a:gs>
              <a:gs pos="51000">
                <a:srgbClr val="7C4A7C"/>
              </a:gs>
              <a:gs pos="87000">
                <a:srgbClr val="4EBA77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DO" dirty="0"/>
              <a:t>2</a:t>
            </a:r>
          </a:p>
        </p:txBody>
      </p:sp>
      <p:sp>
        <p:nvSpPr>
          <p:cNvPr id="58" name="Forma libre: forma 57">
            <a:extLst>
              <a:ext uri="{FF2B5EF4-FFF2-40B4-BE49-F238E27FC236}">
                <a16:creationId xmlns:a16="http://schemas.microsoft.com/office/drawing/2014/main" id="{B5D8A853-C27A-4960-8961-577D5BA3BC3D}"/>
              </a:ext>
            </a:extLst>
          </p:cNvPr>
          <p:cNvSpPr/>
          <p:nvPr/>
        </p:nvSpPr>
        <p:spPr>
          <a:xfrm>
            <a:off x="3260392" y="0"/>
            <a:ext cx="981550" cy="6877050"/>
          </a:xfrm>
          <a:custGeom>
            <a:avLst/>
            <a:gdLst>
              <a:gd name="connsiteX0" fmla="*/ 785171 w 981550"/>
              <a:gd name="connsiteY0" fmla="*/ 0 h 6924669"/>
              <a:gd name="connsiteX1" fmla="*/ 981550 w 981550"/>
              <a:gd name="connsiteY1" fmla="*/ 0 h 6924669"/>
              <a:gd name="connsiteX2" fmla="*/ 196380 w 981550"/>
              <a:gd name="connsiteY2" fmla="*/ 6924669 h 6924669"/>
              <a:gd name="connsiteX3" fmla="*/ 0 w 981550"/>
              <a:gd name="connsiteY3" fmla="*/ 6924669 h 6924669"/>
              <a:gd name="connsiteX4" fmla="*/ 785171 w 981550"/>
              <a:gd name="connsiteY4" fmla="*/ 0 h 692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550" h="6924669">
                <a:moveTo>
                  <a:pt x="785171" y="0"/>
                </a:moveTo>
                <a:lnTo>
                  <a:pt x="981550" y="0"/>
                </a:lnTo>
                <a:lnTo>
                  <a:pt x="196380" y="6924669"/>
                </a:lnTo>
                <a:lnTo>
                  <a:pt x="0" y="6924669"/>
                </a:lnTo>
                <a:lnTo>
                  <a:pt x="785171" y="0"/>
                </a:lnTo>
                <a:close/>
              </a:path>
            </a:pathLst>
          </a:custGeom>
          <a:solidFill>
            <a:srgbClr val="4EB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57" name="Forma libre: forma 56">
            <a:extLst>
              <a:ext uri="{FF2B5EF4-FFF2-40B4-BE49-F238E27FC236}">
                <a16:creationId xmlns:a16="http://schemas.microsoft.com/office/drawing/2014/main" id="{BFB532E6-C933-485B-BE4F-C72D22F3CAFE}"/>
              </a:ext>
            </a:extLst>
          </p:cNvPr>
          <p:cNvSpPr/>
          <p:nvPr/>
        </p:nvSpPr>
        <p:spPr>
          <a:xfrm>
            <a:off x="3629387" y="0"/>
            <a:ext cx="988580" cy="6877050"/>
          </a:xfrm>
          <a:custGeom>
            <a:avLst/>
            <a:gdLst>
              <a:gd name="connsiteX0" fmla="*/ 789531 w 988580"/>
              <a:gd name="connsiteY0" fmla="*/ 0 h 6924669"/>
              <a:gd name="connsiteX1" fmla="*/ 988580 w 988580"/>
              <a:gd name="connsiteY1" fmla="*/ 0 h 6924669"/>
              <a:gd name="connsiteX2" fmla="*/ 199049 w 988580"/>
              <a:gd name="connsiteY2" fmla="*/ 6924669 h 6924669"/>
              <a:gd name="connsiteX3" fmla="*/ 0 w 988580"/>
              <a:gd name="connsiteY3" fmla="*/ 6924669 h 6924669"/>
              <a:gd name="connsiteX4" fmla="*/ 789531 w 988580"/>
              <a:gd name="connsiteY4" fmla="*/ 0 h 692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8580" h="6924669">
                <a:moveTo>
                  <a:pt x="789531" y="0"/>
                </a:moveTo>
                <a:lnTo>
                  <a:pt x="988580" y="0"/>
                </a:lnTo>
                <a:lnTo>
                  <a:pt x="199049" y="6924669"/>
                </a:lnTo>
                <a:lnTo>
                  <a:pt x="0" y="6924669"/>
                </a:lnTo>
                <a:lnTo>
                  <a:pt x="789531" y="0"/>
                </a:lnTo>
                <a:close/>
              </a:path>
            </a:pathLst>
          </a:custGeom>
          <a:solidFill>
            <a:srgbClr val="7C6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56" name="Forma libre: forma 55">
            <a:extLst>
              <a:ext uri="{FF2B5EF4-FFF2-40B4-BE49-F238E27FC236}">
                <a16:creationId xmlns:a16="http://schemas.microsoft.com/office/drawing/2014/main" id="{242A5545-4C68-464C-B107-09377167EBD7}"/>
              </a:ext>
            </a:extLst>
          </p:cNvPr>
          <p:cNvSpPr/>
          <p:nvPr/>
        </p:nvSpPr>
        <p:spPr>
          <a:xfrm>
            <a:off x="3979345" y="0"/>
            <a:ext cx="1012170" cy="6877050"/>
          </a:xfrm>
          <a:custGeom>
            <a:avLst/>
            <a:gdLst>
              <a:gd name="connsiteX0" fmla="*/ 803020 w 1012170"/>
              <a:gd name="connsiteY0" fmla="*/ 0 h 6924669"/>
              <a:gd name="connsiteX1" fmla="*/ 1012170 w 1012170"/>
              <a:gd name="connsiteY1" fmla="*/ 0 h 6924669"/>
              <a:gd name="connsiteX2" fmla="*/ 209151 w 1012170"/>
              <a:gd name="connsiteY2" fmla="*/ 6924669 h 6924669"/>
              <a:gd name="connsiteX3" fmla="*/ 0 w 1012170"/>
              <a:gd name="connsiteY3" fmla="*/ 6924669 h 6924669"/>
              <a:gd name="connsiteX4" fmla="*/ 803020 w 1012170"/>
              <a:gd name="connsiteY4" fmla="*/ 0 h 692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170" h="6924669">
                <a:moveTo>
                  <a:pt x="803020" y="0"/>
                </a:moveTo>
                <a:lnTo>
                  <a:pt x="1012170" y="0"/>
                </a:lnTo>
                <a:lnTo>
                  <a:pt x="209151" y="6924669"/>
                </a:lnTo>
                <a:lnTo>
                  <a:pt x="0" y="6924669"/>
                </a:lnTo>
                <a:lnTo>
                  <a:pt x="803020" y="0"/>
                </a:lnTo>
                <a:close/>
              </a:path>
            </a:pathLst>
          </a:custGeom>
          <a:solidFill>
            <a:srgbClr val="536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121" name="Forma libre: forma 120">
            <a:extLst>
              <a:ext uri="{FF2B5EF4-FFF2-40B4-BE49-F238E27FC236}">
                <a16:creationId xmlns:a16="http://schemas.microsoft.com/office/drawing/2014/main" id="{3B6C369D-1A93-42D7-9235-DD8CF87D8C98}"/>
              </a:ext>
            </a:extLst>
          </p:cNvPr>
          <p:cNvSpPr/>
          <p:nvPr/>
        </p:nvSpPr>
        <p:spPr>
          <a:xfrm>
            <a:off x="12191442" y="6857540"/>
            <a:ext cx="559" cy="461"/>
          </a:xfrm>
          <a:custGeom>
            <a:avLst/>
            <a:gdLst>
              <a:gd name="connsiteX0" fmla="*/ 559 w 559"/>
              <a:gd name="connsiteY0" fmla="*/ 0 h 461"/>
              <a:gd name="connsiteX1" fmla="*/ 559 w 559"/>
              <a:gd name="connsiteY1" fmla="*/ 461 h 461"/>
              <a:gd name="connsiteX2" fmla="*/ 0 w 559"/>
              <a:gd name="connsiteY2" fmla="*/ 461 h 461"/>
              <a:gd name="connsiteX3" fmla="*/ 559 w 559"/>
              <a:gd name="connsiteY3" fmla="*/ 0 h 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" h="461">
                <a:moveTo>
                  <a:pt x="559" y="0"/>
                </a:moveTo>
                <a:lnTo>
                  <a:pt x="559" y="461"/>
                </a:lnTo>
                <a:lnTo>
                  <a:pt x="0" y="461"/>
                </a:lnTo>
                <a:lnTo>
                  <a:pt x="559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114" name="Forma libre: forma 113">
            <a:extLst>
              <a:ext uri="{FF2B5EF4-FFF2-40B4-BE49-F238E27FC236}">
                <a16:creationId xmlns:a16="http://schemas.microsoft.com/office/drawing/2014/main" id="{8B497CE3-9322-403B-9DD1-AC53B624ABCD}"/>
              </a:ext>
            </a:extLst>
          </p:cNvPr>
          <p:cNvSpPr/>
          <p:nvPr/>
        </p:nvSpPr>
        <p:spPr>
          <a:xfrm>
            <a:off x="7448104" y="5982026"/>
            <a:ext cx="4743896" cy="875975"/>
          </a:xfrm>
          <a:custGeom>
            <a:avLst/>
            <a:gdLst>
              <a:gd name="connsiteX0" fmla="*/ 4743896 w 4743896"/>
              <a:gd name="connsiteY0" fmla="*/ 0 h 875975"/>
              <a:gd name="connsiteX1" fmla="*/ 4743896 w 4743896"/>
              <a:gd name="connsiteY1" fmla="*/ 875514 h 875975"/>
              <a:gd name="connsiteX2" fmla="*/ 4743337 w 4743896"/>
              <a:gd name="connsiteY2" fmla="*/ 875975 h 875975"/>
              <a:gd name="connsiteX3" fmla="*/ 0 w 4743896"/>
              <a:gd name="connsiteY3" fmla="*/ 875975 h 875975"/>
              <a:gd name="connsiteX4" fmla="*/ 517790 w 4743896"/>
              <a:gd name="connsiteY4" fmla="*/ 851484 h 875975"/>
              <a:gd name="connsiteX5" fmla="*/ 4665501 w 4743896"/>
              <a:gd name="connsiteY5" fmla="*/ 34166 h 875975"/>
              <a:gd name="connsiteX6" fmla="*/ 4743896 w 4743896"/>
              <a:gd name="connsiteY6" fmla="*/ 0 h 87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43896" h="875975">
                <a:moveTo>
                  <a:pt x="4743896" y="0"/>
                </a:moveTo>
                <a:lnTo>
                  <a:pt x="4743896" y="875514"/>
                </a:lnTo>
                <a:lnTo>
                  <a:pt x="4743337" y="875975"/>
                </a:lnTo>
                <a:lnTo>
                  <a:pt x="0" y="875975"/>
                </a:lnTo>
                <a:lnTo>
                  <a:pt x="517790" y="851484"/>
                </a:lnTo>
                <a:cubicBezTo>
                  <a:pt x="2205888" y="744428"/>
                  <a:pt x="3669926" y="446741"/>
                  <a:pt x="4665501" y="34166"/>
                </a:cubicBezTo>
                <a:lnTo>
                  <a:pt x="4743896" y="0"/>
                </a:lnTo>
                <a:close/>
              </a:path>
            </a:pathLst>
          </a:custGeom>
          <a:solidFill>
            <a:srgbClr val="536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127" name="Arco 126">
            <a:extLst>
              <a:ext uri="{FF2B5EF4-FFF2-40B4-BE49-F238E27FC236}">
                <a16:creationId xmlns:a16="http://schemas.microsoft.com/office/drawing/2014/main" id="{338126B1-B1A9-4979-ABDE-88E2E96A4FA4}"/>
              </a:ext>
            </a:extLst>
          </p:cNvPr>
          <p:cNvSpPr/>
          <p:nvPr/>
        </p:nvSpPr>
        <p:spPr>
          <a:xfrm flipV="1">
            <a:off x="2209800" y="3657599"/>
            <a:ext cx="10382250" cy="2993153"/>
          </a:xfrm>
          <a:prstGeom prst="arc">
            <a:avLst>
              <a:gd name="adj1" fmla="val 12021147"/>
              <a:gd name="adj2" fmla="val 21185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131" name="Imagen 130">
            <a:extLst>
              <a:ext uri="{FF2B5EF4-FFF2-40B4-BE49-F238E27FC236}">
                <a16:creationId xmlns:a16="http://schemas.microsoft.com/office/drawing/2014/main" id="{C8395B10-AD43-423A-8FE5-D2BCA2CDF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8813">
            <a:off x="1694678" y="2126391"/>
            <a:ext cx="1843731" cy="2347163"/>
          </a:xfrm>
          <a:prstGeom prst="rect">
            <a:avLst/>
          </a:prstGeom>
        </p:spPr>
      </p:pic>
      <p:sp>
        <p:nvSpPr>
          <p:cNvPr id="132" name="CuadroTexto 131">
            <a:extLst>
              <a:ext uri="{FF2B5EF4-FFF2-40B4-BE49-F238E27FC236}">
                <a16:creationId xmlns:a16="http://schemas.microsoft.com/office/drawing/2014/main" id="{3A1E575C-2DD9-4F5C-B7F1-8B58D54CB742}"/>
              </a:ext>
            </a:extLst>
          </p:cNvPr>
          <p:cNvSpPr txBox="1"/>
          <p:nvPr/>
        </p:nvSpPr>
        <p:spPr>
          <a:xfrm>
            <a:off x="38100" y="266700"/>
            <a:ext cx="3517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200" b="1" dirty="0">
                <a:solidFill>
                  <a:srgbClr val="7030A0"/>
                </a:solidFill>
              </a:rPr>
              <a:t>2 PEDRO</a:t>
            </a:r>
          </a:p>
          <a:p>
            <a:pPr algn="ctr"/>
            <a:r>
              <a:rPr lang="es-DO" sz="3200" b="1" dirty="0">
                <a:solidFill>
                  <a:srgbClr val="925B9A"/>
                </a:solidFill>
              </a:rPr>
              <a:t>1:10-11</a:t>
            </a:r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0E284F3A-6A6F-44DB-A8C4-0F18E5D2D674}"/>
              </a:ext>
            </a:extLst>
          </p:cNvPr>
          <p:cNvSpPr txBox="1"/>
          <p:nvPr/>
        </p:nvSpPr>
        <p:spPr>
          <a:xfrm>
            <a:off x="190500" y="5847445"/>
            <a:ext cx="30653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200" b="1" dirty="0">
                <a:solidFill>
                  <a:srgbClr val="E5007D"/>
                </a:solidFill>
              </a:rPr>
              <a:t>REINA VALERA</a:t>
            </a:r>
          </a:p>
          <a:p>
            <a:pPr algn="ctr"/>
            <a:r>
              <a:rPr lang="es-DO" sz="3200" b="1" dirty="0">
                <a:solidFill>
                  <a:srgbClr val="45AFD3"/>
                </a:solidFill>
              </a:rPr>
              <a:t>1960</a:t>
            </a:r>
          </a:p>
          <a:p>
            <a:pPr algn="ctr"/>
            <a:endParaRPr lang="es-DO" sz="32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EEAC76B-6110-44DB-9C48-5CF81784E2CA}"/>
              </a:ext>
            </a:extLst>
          </p:cNvPr>
          <p:cNvSpPr txBox="1"/>
          <p:nvPr/>
        </p:nvSpPr>
        <p:spPr>
          <a:xfrm>
            <a:off x="4955842" y="255348"/>
            <a:ext cx="704565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600" dirty="0">
                <a:solidFill>
                  <a:srgbClr val="4EBA77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10. </a:t>
            </a:r>
            <a:r>
              <a:rPr lang="es-DO" sz="36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Por lo cual, hermanos, tanto más procurad hacer firme vuestra vocación y elección; porque haciendo estas cosas, no caeréis jamás.</a:t>
            </a:r>
          </a:p>
          <a:p>
            <a:pPr algn="ctr"/>
            <a:endParaRPr lang="es-DO" sz="2400" dirty="0">
              <a:solidFill>
                <a:srgbClr val="4EBA77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algn="ctr"/>
            <a:r>
              <a:rPr lang="es-DO" sz="3600" dirty="0">
                <a:solidFill>
                  <a:srgbClr val="4EBA77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11. </a:t>
            </a:r>
            <a:r>
              <a:rPr lang="es-DO" sz="36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Porque de esta manera os será otorgada amplia y generosa entrada en el reino eterno de nuestro Señor y Salvador Jesucristo.</a:t>
            </a:r>
            <a:endParaRPr lang="es-DO" sz="7200" dirty="0">
              <a:solidFill>
                <a:srgbClr val="00206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7835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2759">
              <a:srgbClr val="F8FAFD">
                <a:lumMod val="0"/>
                <a:lumOff val="100000"/>
              </a:srgbClr>
            </a:gs>
            <a:gs pos="100000">
              <a:srgbClr val="33B986">
                <a:lumMod val="95000"/>
                <a:lumOff val="5000"/>
              </a:srgbClr>
            </a:gs>
            <a:gs pos="80000">
              <a:srgbClr val="C0D0EB"/>
            </a:gs>
            <a:gs pos="5000">
              <a:schemeClr val="accent5">
                <a:lumMod val="20000"/>
                <a:lumOff val="80000"/>
              </a:schemeClr>
            </a:gs>
            <a:gs pos="47000">
              <a:schemeClr val="accent1">
                <a:lumMod val="3000"/>
                <a:lumOff val="97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5863465-A220-4750-A7C8-1E4CF69506FE}"/>
              </a:ext>
            </a:extLst>
          </p:cNvPr>
          <p:cNvSpPr/>
          <p:nvPr/>
        </p:nvSpPr>
        <p:spPr>
          <a:xfrm>
            <a:off x="-26774" y="0"/>
            <a:ext cx="3384662" cy="685800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dirty="0"/>
          </a:p>
        </p:txBody>
      </p:sp>
      <p:sp>
        <p:nvSpPr>
          <p:cNvPr id="17" name="Título 16">
            <a:extLst>
              <a:ext uri="{FF2B5EF4-FFF2-40B4-BE49-F238E27FC236}">
                <a16:creationId xmlns:a16="http://schemas.microsoft.com/office/drawing/2014/main" id="{9DFC0B24-3283-4771-BE45-BB9440086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" y="-16567"/>
            <a:ext cx="5807487" cy="1133475"/>
          </a:xfrm>
        </p:spPr>
        <p:txBody>
          <a:bodyPr>
            <a:normAutofit/>
          </a:bodyPr>
          <a:lstStyle/>
          <a:p>
            <a:r>
              <a:rPr lang="es-DO" sz="3200" dirty="0">
                <a:solidFill>
                  <a:srgbClr val="FFC000"/>
                </a:solidFill>
                <a:latin typeface="Eras Bold ITC" panose="020B0907030504020204" pitchFamily="34" charset="0"/>
              </a:rPr>
              <a:t>LA EDUCACIÓN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12B8425-6A65-40A1-AF74-0E921659E681}"/>
              </a:ext>
            </a:extLst>
          </p:cNvPr>
          <p:cNvSpPr/>
          <p:nvPr/>
        </p:nvSpPr>
        <p:spPr>
          <a:xfrm>
            <a:off x="3599029" y="5271838"/>
            <a:ext cx="8295859" cy="834885"/>
          </a:xfrm>
          <a:prstGeom prst="rect">
            <a:avLst/>
          </a:prstGeom>
          <a:solidFill>
            <a:srgbClr val="1363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2400" b="1" dirty="0"/>
              <a:t>4º TRIMESTRE / </a:t>
            </a:r>
            <a:r>
              <a:rPr lang="es-DO" sz="2400" b="1" dirty="0">
                <a:solidFill>
                  <a:srgbClr val="FF3399"/>
                </a:solidFill>
              </a:rPr>
              <a:t>OCTUBRE-DICIEMBRE 2020 </a:t>
            </a:r>
            <a:r>
              <a:rPr lang="es-DO" sz="2400" b="1" dirty="0"/>
              <a:t>/ </a:t>
            </a:r>
            <a:r>
              <a:rPr lang="es-DO" sz="2400" b="1" dirty="0">
                <a:solidFill>
                  <a:srgbClr val="FFC000"/>
                </a:solidFill>
              </a:rPr>
              <a:t>EDICIÓN ADULTOS</a:t>
            </a:r>
          </a:p>
        </p:txBody>
      </p:sp>
      <p:sp>
        <p:nvSpPr>
          <p:cNvPr id="21" name="Rectángulo: esquinas redondeadas 20">
            <a:hlinkClick r:id="rId2"/>
            <a:extLst>
              <a:ext uri="{FF2B5EF4-FFF2-40B4-BE49-F238E27FC236}">
                <a16:creationId xmlns:a16="http://schemas.microsoft.com/office/drawing/2014/main" id="{E5676204-3420-4F53-A4AD-152B7D76220E}"/>
              </a:ext>
            </a:extLst>
          </p:cNvPr>
          <p:cNvSpPr/>
          <p:nvPr/>
        </p:nvSpPr>
        <p:spPr>
          <a:xfrm>
            <a:off x="522514" y="5830960"/>
            <a:ext cx="2305877" cy="437322"/>
          </a:xfrm>
          <a:prstGeom prst="roundRect">
            <a:avLst/>
          </a:prstGeom>
          <a:solidFill>
            <a:srgbClr val="1363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b="1" dirty="0">
              <a:solidFill>
                <a:srgbClr val="FFC000"/>
              </a:solidFill>
            </a:endParaRPr>
          </a:p>
          <a:p>
            <a:pPr algn="ctr"/>
            <a:r>
              <a:rPr lang="es-DO" b="1" dirty="0">
                <a:solidFill>
                  <a:srgbClr val="FFC000"/>
                </a:solidFill>
              </a:rPr>
              <a:t>WWW.Cristoweb.com</a:t>
            </a:r>
          </a:p>
          <a:p>
            <a:pPr algn="ctr"/>
            <a:endParaRPr lang="es-DO" b="1" dirty="0">
              <a:solidFill>
                <a:srgbClr val="FFC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A8D2A32-AC0D-4561-8569-4F4710F3D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218" y="6067387"/>
            <a:ext cx="1031638" cy="76227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5FB455B-6CFF-4335-897E-817FC0F341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187" y="1923809"/>
            <a:ext cx="4186322" cy="2878096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D80B46E0-AB3D-4EA0-AA97-81835452D0BB}"/>
              </a:ext>
            </a:extLst>
          </p:cNvPr>
          <p:cNvSpPr/>
          <p:nvPr/>
        </p:nvSpPr>
        <p:spPr>
          <a:xfrm>
            <a:off x="5231130" y="248763"/>
            <a:ext cx="5335278" cy="1534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3600" b="1" dirty="0">
                <a:solidFill>
                  <a:srgbClr val="DD5A1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LA EDUCACIÓN EN EL JARDÍN DEL EDÉN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D0768AB-936D-4188-95A9-7E767BD2B56E}"/>
              </a:ext>
            </a:extLst>
          </p:cNvPr>
          <p:cNvSpPr txBox="1"/>
          <p:nvPr/>
        </p:nvSpPr>
        <p:spPr>
          <a:xfrm>
            <a:off x="4209149" y="2061029"/>
            <a:ext cx="72861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4000" dirty="0">
                <a:solidFill>
                  <a:schemeClr val="accent6">
                    <a:lumMod val="75000"/>
                  </a:schemeClr>
                </a:solidFill>
                <a:latin typeface="Bell MT" panose="02020503060305020303" pitchFamily="18" charset="0"/>
              </a:rPr>
              <a:t>“HE AQUÍ QUE DIOS ES EXCELSO EN SU PODER; ¿QUÉ ENSEÑADOR SEMEJANTE A ÉL?”</a:t>
            </a:r>
          </a:p>
          <a:p>
            <a:pPr algn="ctr"/>
            <a:r>
              <a:rPr lang="es-DO" sz="4000" dirty="0">
                <a:solidFill>
                  <a:schemeClr val="accent6">
                    <a:lumMod val="75000"/>
                  </a:schemeClr>
                </a:solidFill>
                <a:latin typeface="Bell MT" panose="02020503060305020303" pitchFamily="18" charset="0"/>
              </a:rPr>
              <a:t>(JOB 36:22).</a:t>
            </a:r>
          </a:p>
        </p:txBody>
      </p:sp>
    </p:spTree>
    <p:extLst>
      <p:ext uri="{BB962C8B-B14F-4D97-AF65-F5344CB8AC3E}">
        <p14:creationId xmlns:p14="http://schemas.microsoft.com/office/powerpoint/2010/main" val="4009519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entrada manual 4">
            <a:extLst>
              <a:ext uri="{FF2B5EF4-FFF2-40B4-BE49-F238E27FC236}">
                <a16:creationId xmlns:a16="http://schemas.microsoft.com/office/drawing/2014/main" id="{E7BBD54D-92C3-418F-96AC-8C4FD47F6A6C}"/>
              </a:ext>
            </a:extLst>
          </p:cNvPr>
          <p:cNvSpPr/>
          <p:nvPr/>
        </p:nvSpPr>
        <p:spPr>
          <a:xfrm rot="5400000">
            <a:off x="-1672414" y="1658343"/>
            <a:ext cx="6885189" cy="3540363"/>
          </a:xfrm>
          <a:prstGeom prst="flowChartManualInput">
            <a:avLst/>
          </a:prstGeom>
          <a:solidFill>
            <a:srgbClr val="33B98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FEF0C23-664C-4C41-AA83-A5735720D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3801" y="2067190"/>
            <a:ext cx="3713639" cy="2820572"/>
          </a:xfrm>
          <a:prstGeom prst="rect">
            <a:avLst/>
          </a:prstGeom>
          <a:ln>
            <a:noFill/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5AC7CEE-2DEE-4134-A624-C78FABB5296D}"/>
              </a:ext>
            </a:extLst>
          </p:cNvPr>
          <p:cNvSpPr txBox="1"/>
          <p:nvPr/>
        </p:nvSpPr>
        <p:spPr>
          <a:xfrm>
            <a:off x="5515419" y="505764"/>
            <a:ext cx="65894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4000" b="1" dirty="0">
                <a:solidFill>
                  <a:srgbClr val="7C6DB5"/>
                </a:solidFill>
                <a:latin typeface="Bauhaus 93" panose="04030905020B02020C02" pitchFamily="82" charset="0"/>
              </a:rPr>
              <a:t>¿Cómo podemos poner a prueba la validez de una nueva enseñanza?</a:t>
            </a:r>
          </a:p>
        </p:txBody>
      </p:sp>
      <p:sp>
        <p:nvSpPr>
          <p:cNvPr id="12" name="Paralelogramo 11">
            <a:extLst>
              <a:ext uri="{FF2B5EF4-FFF2-40B4-BE49-F238E27FC236}">
                <a16:creationId xmlns:a16="http://schemas.microsoft.com/office/drawing/2014/main" id="{7F1B7A92-CC23-49FD-8E15-AA0BB3F30B89}"/>
              </a:ext>
            </a:extLst>
          </p:cNvPr>
          <p:cNvSpPr/>
          <p:nvPr/>
        </p:nvSpPr>
        <p:spPr>
          <a:xfrm flipH="1">
            <a:off x="2552057" y="-14071"/>
            <a:ext cx="3540364" cy="6885190"/>
          </a:xfrm>
          <a:prstGeom prst="parallelogram">
            <a:avLst/>
          </a:prstGeom>
          <a:solidFill>
            <a:srgbClr val="367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C0C637B-D0ED-434B-9C23-CF79384AF273}"/>
              </a:ext>
            </a:extLst>
          </p:cNvPr>
          <p:cNvSpPr txBox="1"/>
          <p:nvPr/>
        </p:nvSpPr>
        <p:spPr>
          <a:xfrm>
            <a:off x="3367307" y="4916465"/>
            <a:ext cx="23077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4º TRIMESTRE / </a:t>
            </a:r>
            <a:r>
              <a:rPr kumimoji="0" lang="es-DO" sz="2400" b="1" i="0" u="none" strike="noStrike" kern="120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OCTUBRE-DICIEMBRE 2020 </a:t>
            </a:r>
            <a:r>
              <a:rPr kumimoji="0" lang="es-DO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 </a:t>
            </a:r>
            <a:r>
              <a:rPr kumimoji="0" lang="es-DO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EDICIÓN ADULTOS</a:t>
            </a: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0E837D16-9ACC-4853-B1A5-F50114ADA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74" y="5108617"/>
            <a:ext cx="1654785" cy="1222594"/>
          </a:xfrm>
          <a:prstGeom prst="rect">
            <a:avLst/>
          </a:prstGeom>
        </p:spPr>
      </p:pic>
      <p:sp>
        <p:nvSpPr>
          <p:cNvPr id="32" name="Rectángulo: esquinas redondeadas 31">
            <a:hlinkClick r:id="rId4"/>
            <a:extLst>
              <a:ext uri="{FF2B5EF4-FFF2-40B4-BE49-F238E27FC236}">
                <a16:creationId xmlns:a16="http://schemas.microsoft.com/office/drawing/2014/main" id="{01CAB1E2-6699-40F8-A01D-FC3C777B0AE2}"/>
              </a:ext>
            </a:extLst>
          </p:cNvPr>
          <p:cNvSpPr/>
          <p:nvPr/>
        </p:nvSpPr>
        <p:spPr>
          <a:xfrm>
            <a:off x="362857" y="6382504"/>
            <a:ext cx="2305877" cy="437322"/>
          </a:xfrm>
          <a:prstGeom prst="roundRect">
            <a:avLst/>
          </a:prstGeom>
          <a:solidFill>
            <a:srgbClr val="1363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b="1" dirty="0">
              <a:solidFill>
                <a:srgbClr val="FFC000"/>
              </a:solidFill>
            </a:endParaRPr>
          </a:p>
          <a:p>
            <a:pPr algn="ctr"/>
            <a:r>
              <a:rPr lang="es-DO" b="1" dirty="0">
                <a:solidFill>
                  <a:srgbClr val="FFC000"/>
                </a:solidFill>
              </a:rPr>
              <a:t>WWW.Cristoweb.com</a:t>
            </a:r>
          </a:p>
          <a:p>
            <a:pPr algn="ctr"/>
            <a:endParaRPr lang="es-DO" b="1" dirty="0">
              <a:solidFill>
                <a:srgbClr val="FFC000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B18AB03-702A-4E21-98D9-F7402D053346}"/>
              </a:ext>
            </a:extLst>
          </p:cNvPr>
          <p:cNvSpPr txBox="1"/>
          <p:nvPr/>
        </p:nvSpPr>
        <p:spPr>
          <a:xfrm flipH="1">
            <a:off x="2726790" y="493488"/>
            <a:ext cx="25418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200" b="1" i="0" spc="-15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PRINCIPIOS DE ENSEÑANZA DIVINA</a:t>
            </a:r>
            <a:endParaRPr lang="es-DO" sz="3200" spc="-150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D62B746-EF18-46C8-9F9C-883E8DE4000E}"/>
              </a:ext>
            </a:extLst>
          </p:cNvPr>
          <p:cNvSpPr txBox="1"/>
          <p:nvPr/>
        </p:nvSpPr>
        <p:spPr>
          <a:xfrm>
            <a:off x="6005336" y="2699650"/>
            <a:ext cx="60995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4800" b="1" i="0" dirty="0">
                <a:solidFill>
                  <a:srgbClr val="0BBB78"/>
                </a:solidFill>
                <a:effectLst/>
                <a:latin typeface="Bauhaus 93" panose="04030905020B02020C02" pitchFamily="82" charset="0"/>
              </a:rPr>
              <a:t>Analizando</a:t>
            </a:r>
          </a:p>
          <a:p>
            <a:pPr algn="ctr"/>
            <a:r>
              <a:rPr lang="es-DO" sz="4800" b="1" i="0" dirty="0">
                <a:solidFill>
                  <a:srgbClr val="0BBB78"/>
                </a:solidFill>
                <a:effectLst/>
                <a:latin typeface="Bauhaus 93" panose="04030905020B02020C02" pitchFamily="82" charset="0"/>
              </a:rPr>
              <a:t>la forma en que se refiere a Cristo y su señorío.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2A21F20-E56B-4BAC-84D7-C240EB239F24}"/>
              </a:ext>
            </a:extLst>
          </p:cNvPr>
          <p:cNvSpPr txBox="1"/>
          <p:nvPr/>
        </p:nvSpPr>
        <p:spPr>
          <a:xfrm>
            <a:off x="2973529" y="2865486"/>
            <a:ext cx="25418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>
                <a:solidFill>
                  <a:srgbClr val="FFC000"/>
                </a:solidFill>
              </a:rPr>
              <a:t>2 Pedro 2: 1-3,</a:t>
            </a:r>
          </a:p>
          <a:p>
            <a:pPr algn="ctr"/>
            <a:r>
              <a:rPr lang="pt-BR" sz="2800" b="1">
                <a:solidFill>
                  <a:srgbClr val="FFC000"/>
                </a:solidFill>
              </a:rPr>
              <a:t>10-11</a:t>
            </a:r>
            <a:endParaRPr lang="pt-BR" sz="2800" b="1" dirty="0">
              <a:solidFill>
                <a:srgbClr val="FFC000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D555D08-7E04-4AD3-8B5E-CE18BF45A556}"/>
              </a:ext>
            </a:extLst>
          </p:cNvPr>
          <p:cNvSpPr txBox="1"/>
          <p:nvPr/>
        </p:nvSpPr>
        <p:spPr>
          <a:xfrm>
            <a:off x="-130624" y="609598"/>
            <a:ext cx="2955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s-DO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j-ea"/>
                <a:cs typeface="+mj-cs"/>
              </a:rPr>
              <a:t>LA EDUCACIÓN</a:t>
            </a:r>
            <a:endParaRPr lang="es-DO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577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rma libre: forma 45">
            <a:extLst>
              <a:ext uri="{FF2B5EF4-FFF2-40B4-BE49-F238E27FC236}">
                <a16:creationId xmlns:a16="http://schemas.microsoft.com/office/drawing/2014/main" id="{3A1ED028-CE11-40A5-A94D-118D18BFB13B}"/>
              </a:ext>
            </a:extLst>
          </p:cNvPr>
          <p:cNvSpPr/>
          <p:nvPr/>
        </p:nvSpPr>
        <p:spPr>
          <a:xfrm>
            <a:off x="-2" y="1"/>
            <a:ext cx="3905252" cy="6858000"/>
          </a:xfrm>
          <a:custGeom>
            <a:avLst/>
            <a:gdLst>
              <a:gd name="connsiteX0" fmla="*/ 0 w 4529800"/>
              <a:gd name="connsiteY0" fmla="*/ 0 h 6858000"/>
              <a:gd name="connsiteX1" fmla="*/ 4529800 w 4529800"/>
              <a:gd name="connsiteY1" fmla="*/ 0 h 6858000"/>
              <a:gd name="connsiteX2" fmla="*/ 4383319 w 4529800"/>
              <a:gd name="connsiteY2" fmla="*/ 1108841 h 6858000"/>
              <a:gd name="connsiteX3" fmla="*/ 4142938 w 4529800"/>
              <a:gd name="connsiteY3" fmla="*/ 1097281 h 6858000"/>
              <a:gd name="connsiteX4" fmla="*/ 1631855 w 4529800"/>
              <a:gd name="connsiteY4" fmla="*/ 3488790 h 6858000"/>
              <a:gd name="connsiteX5" fmla="*/ 3636867 w 4529800"/>
              <a:gd name="connsiteY5" fmla="*/ 5831712 h 6858000"/>
              <a:gd name="connsiteX6" fmla="*/ 3757107 w 4529800"/>
              <a:gd name="connsiteY6" fmla="*/ 5849189 h 6858000"/>
              <a:gd name="connsiteX7" fmla="*/ 3623840 w 4529800"/>
              <a:gd name="connsiteY7" fmla="*/ 6858000 h 6858000"/>
              <a:gd name="connsiteX8" fmla="*/ 0 w 4529800"/>
              <a:gd name="connsiteY8" fmla="*/ 6858000 h 6858000"/>
              <a:gd name="connsiteX9" fmla="*/ 0 w 4529800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29800" h="6858000">
                <a:moveTo>
                  <a:pt x="0" y="0"/>
                </a:moveTo>
                <a:lnTo>
                  <a:pt x="4529800" y="0"/>
                </a:lnTo>
                <a:lnTo>
                  <a:pt x="4383319" y="1108841"/>
                </a:lnTo>
                <a:lnTo>
                  <a:pt x="4142938" y="1097281"/>
                </a:lnTo>
                <a:cubicBezTo>
                  <a:pt x="2756105" y="1097281"/>
                  <a:pt x="1631855" y="2167996"/>
                  <a:pt x="1631855" y="3488790"/>
                </a:cubicBezTo>
                <a:cubicBezTo>
                  <a:pt x="1631855" y="4644485"/>
                  <a:pt x="2492609" y="5608713"/>
                  <a:pt x="3636867" y="5831712"/>
                </a:cubicBezTo>
                <a:lnTo>
                  <a:pt x="3757107" y="5849189"/>
                </a:lnTo>
                <a:lnTo>
                  <a:pt x="362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5362CF"/>
              </a:gs>
              <a:gs pos="51000">
                <a:srgbClr val="7C4A7C"/>
              </a:gs>
              <a:gs pos="87000">
                <a:srgbClr val="4EBA77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DO" dirty="0"/>
              <a:t>2</a:t>
            </a:r>
          </a:p>
        </p:txBody>
      </p:sp>
      <p:sp>
        <p:nvSpPr>
          <p:cNvPr id="58" name="Forma libre: forma 57">
            <a:extLst>
              <a:ext uri="{FF2B5EF4-FFF2-40B4-BE49-F238E27FC236}">
                <a16:creationId xmlns:a16="http://schemas.microsoft.com/office/drawing/2014/main" id="{B5D8A853-C27A-4960-8961-577D5BA3BC3D}"/>
              </a:ext>
            </a:extLst>
          </p:cNvPr>
          <p:cNvSpPr/>
          <p:nvPr/>
        </p:nvSpPr>
        <p:spPr>
          <a:xfrm>
            <a:off x="3260392" y="0"/>
            <a:ext cx="981550" cy="6877050"/>
          </a:xfrm>
          <a:custGeom>
            <a:avLst/>
            <a:gdLst>
              <a:gd name="connsiteX0" fmla="*/ 785171 w 981550"/>
              <a:gd name="connsiteY0" fmla="*/ 0 h 6924669"/>
              <a:gd name="connsiteX1" fmla="*/ 981550 w 981550"/>
              <a:gd name="connsiteY1" fmla="*/ 0 h 6924669"/>
              <a:gd name="connsiteX2" fmla="*/ 196380 w 981550"/>
              <a:gd name="connsiteY2" fmla="*/ 6924669 h 6924669"/>
              <a:gd name="connsiteX3" fmla="*/ 0 w 981550"/>
              <a:gd name="connsiteY3" fmla="*/ 6924669 h 6924669"/>
              <a:gd name="connsiteX4" fmla="*/ 785171 w 981550"/>
              <a:gd name="connsiteY4" fmla="*/ 0 h 692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550" h="6924669">
                <a:moveTo>
                  <a:pt x="785171" y="0"/>
                </a:moveTo>
                <a:lnTo>
                  <a:pt x="981550" y="0"/>
                </a:lnTo>
                <a:lnTo>
                  <a:pt x="196380" y="6924669"/>
                </a:lnTo>
                <a:lnTo>
                  <a:pt x="0" y="6924669"/>
                </a:lnTo>
                <a:lnTo>
                  <a:pt x="785171" y="0"/>
                </a:lnTo>
                <a:close/>
              </a:path>
            </a:pathLst>
          </a:custGeom>
          <a:solidFill>
            <a:srgbClr val="4EB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57" name="Forma libre: forma 56">
            <a:extLst>
              <a:ext uri="{FF2B5EF4-FFF2-40B4-BE49-F238E27FC236}">
                <a16:creationId xmlns:a16="http://schemas.microsoft.com/office/drawing/2014/main" id="{BFB532E6-C933-485B-BE4F-C72D22F3CAFE}"/>
              </a:ext>
            </a:extLst>
          </p:cNvPr>
          <p:cNvSpPr/>
          <p:nvPr/>
        </p:nvSpPr>
        <p:spPr>
          <a:xfrm>
            <a:off x="3629387" y="0"/>
            <a:ext cx="988580" cy="6877050"/>
          </a:xfrm>
          <a:custGeom>
            <a:avLst/>
            <a:gdLst>
              <a:gd name="connsiteX0" fmla="*/ 789531 w 988580"/>
              <a:gd name="connsiteY0" fmla="*/ 0 h 6924669"/>
              <a:gd name="connsiteX1" fmla="*/ 988580 w 988580"/>
              <a:gd name="connsiteY1" fmla="*/ 0 h 6924669"/>
              <a:gd name="connsiteX2" fmla="*/ 199049 w 988580"/>
              <a:gd name="connsiteY2" fmla="*/ 6924669 h 6924669"/>
              <a:gd name="connsiteX3" fmla="*/ 0 w 988580"/>
              <a:gd name="connsiteY3" fmla="*/ 6924669 h 6924669"/>
              <a:gd name="connsiteX4" fmla="*/ 789531 w 988580"/>
              <a:gd name="connsiteY4" fmla="*/ 0 h 692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8580" h="6924669">
                <a:moveTo>
                  <a:pt x="789531" y="0"/>
                </a:moveTo>
                <a:lnTo>
                  <a:pt x="988580" y="0"/>
                </a:lnTo>
                <a:lnTo>
                  <a:pt x="199049" y="6924669"/>
                </a:lnTo>
                <a:lnTo>
                  <a:pt x="0" y="6924669"/>
                </a:lnTo>
                <a:lnTo>
                  <a:pt x="789531" y="0"/>
                </a:lnTo>
                <a:close/>
              </a:path>
            </a:pathLst>
          </a:custGeom>
          <a:solidFill>
            <a:srgbClr val="7C6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56" name="Forma libre: forma 55">
            <a:extLst>
              <a:ext uri="{FF2B5EF4-FFF2-40B4-BE49-F238E27FC236}">
                <a16:creationId xmlns:a16="http://schemas.microsoft.com/office/drawing/2014/main" id="{242A5545-4C68-464C-B107-09377167EBD7}"/>
              </a:ext>
            </a:extLst>
          </p:cNvPr>
          <p:cNvSpPr/>
          <p:nvPr/>
        </p:nvSpPr>
        <p:spPr>
          <a:xfrm>
            <a:off x="3979345" y="0"/>
            <a:ext cx="1012170" cy="6877050"/>
          </a:xfrm>
          <a:custGeom>
            <a:avLst/>
            <a:gdLst>
              <a:gd name="connsiteX0" fmla="*/ 803020 w 1012170"/>
              <a:gd name="connsiteY0" fmla="*/ 0 h 6924669"/>
              <a:gd name="connsiteX1" fmla="*/ 1012170 w 1012170"/>
              <a:gd name="connsiteY1" fmla="*/ 0 h 6924669"/>
              <a:gd name="connsiteX2" fmla="*/ 209151 w 1012170"/>
              <a:gd name="connsiteY2" fmla="*/ 6924669 h 6924669"/>
              <a:gd name="connsiteX3" fmla="*/ 0 w 1012170"/>
              <a:gd name="connsiteY3" fmla="*/ 6924669 h 6924669"/>
              <a:gd name="connsiteX4" fmla="*/ 803020 w 1012170"/>
              <a:gd name="connsiteY4" fmla="*/ 0 h 692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170" h="6924669">
                <a:moveTo>
                  <a:pt x="803020" y="0"/>
                </a:moveTo>
                <a:lnTo>
                  <a:pt x="1012170" y="0"/>
                </a:lnTo>
                <a:lnTo>
                  <a:pt x="209151" y="6924669"/>
                </a:lnTo>
                <a:lnTo>
                  <a:pt x="0" y="6924669"/>
                </a:lnTo>
                <a:lnTo>
                  <a:pt x="803020" y="0"/>
                </a:lnTo>
                <a:close/>
              </a:path>
            </a:pathLst>
          </a:custGeom>
          <a:solidFill>
            <a:srgbClr val="536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121" name="Forma libre: forma 120">
            <a:extLst>
              <a:ext uri="{FF2B5EF4-FFF2-40B4-BE49-F238E27FC236}">
                <a16:creationId xmlns:a16="http://schemas.microsoft.com/office/drawing/2014/main" id="{3B6C369D-1A93-42D7-9235-DD8CF87D8C98}"/>
              </a:ext>
            </a:extLst>
          </p:cNvPr>
          <p:cNvSpPr/>
          <p:nvPr/>
        </p:nvSpPr>
        <p:spPr>
          <a:xfrm>
            <a:off x="12191442" y="6857540"/>
            <a:ext cx="559" cy="461"/>
          </a:xfrm>
          <a:custGeom>
            <a:avLst/>
            <a:gdLst>
              <a:gd name="connsiteX0" fmla="*/ 559 w 559"/>
              <a:gd name="connsiteY0" fmla="*/ 0 h 461"/>
              <a:gd name="connsiteX1" fmla="*/ 559 w 559"/>
              <a:gd name="connsiteY1" fmla="*/ 461 h 461"/>
              <a:gd name="connsiteX2" fmla="*/ 0 w 559"/>
              <a:gd name="connsiteY2" fmla="*/ 461 h 461"/>
              <a:gd name="connsiteX3" fmla="*/ 559 w 559"/>
              <a:gd name="connsiteY3" fmla="*/ 0 h 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" h="461">
                <a:moveTo>
                  <a:pt x="559" y="0"/>
                </a:moveTo>
                <a:lnTo>
                  <a:pt x="559" y="461"/>
                </a:lnTo>
                <a:lnTo>
                  <a:pt x="0" y="461"/>
                </a:lnTo>
                <a:lnTo>
                  <a:pt x="559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114" name="Forma libre: forma 113">
            <a:extLst>
              <a:ext uri="{FF2B5EF4-FFF2-40B4-BE49-F238E27FC236}">
                <a16:creationId xmlns:a16="http://schemas.microsoft.com/office/drawing/2014/main" id="{8B497CE3-9322-403B-9DD1-AC53B624ABCD}"/>
              </a:ext>
            </a:extLst>
          </p:cNvPr>
          <p:cNvSpPr/>
          <p:nvPr/>
        </p:nvSpPr>
        <p:spPr>
          <a:xfrm>
            <a:off x="7448104" y="5982026"/>
            <a:ext cx="4743896" cy="875975"/>
          </a:xfrm>
          <a:custGeom>
            <a:avLst/>
            <a:gdLst>
              <a:gd name="connsiteX0" fmla="*/ 4743896 w 4743896"/>
              <a:gd name="connsiteY0" fmla="*/ 0 h 875975"/>
              <a:gd name="connsiteX1" fmla="*/ 4743896 w 4743896"/>
              <a:gd name="connsiteY1" fmla="*/ 875514 h 875975"/>
              <a:gd name="connsiteX2" fmla="*/ 4743337 w 4743896"/>
              <a:gd name="connsiteY2" fmla="*/ 875975 h 875975"/>
              <a:gd name="connsiteX3" fmla="*/ 0 w 4743896"/>
              <a:gd name="connsiteY3" fmla="*/ 875975 h 875975"/>
              <a:gd name="connsiteX4" fmla="*/ 517790 w 4743896"/>
              <a:gd name="connsiteY4" fmla="*/ 851484 h 875975"/>
              <a:gd name="connsiteX5" fmla="*/ 4665501 w 4743896"/>
              <a:gd name="connsiteY5" fmla="*/ 34166 h 875975"/>
              <a:gd name="connsiteX6" fmla="*/ 4743896 w 4743896"/>
              <a:gd name="connsiteY6" fmla="*/ 0 h 87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43896" h="875975">
                <a:moveTo>
                  <a:pt x="4743896" y="0"/>
                </a:moveTo>
                <a:lnTo>
                  <a:pt x="4743896" y="875514"/>
                </a:lnTo>
                <a:lnTo>
                  <a:pt x="4743337" y="875975"/>
                </a:lnTo>
                <a:lnTo>
                  <a:pt x="0" y="875975"/>
                </a:lnTo>
                <a:lnTo>
                  <a:pt x="517790" y="851484"/>
                </a:lnTo>
                <a:cubicBezTo>
                  <a:pt x="2205888" y="744428"/>
                  <a:pt x="3669926" y="446741"/>
                  <a:pt x="4665501" y="34166"/>
                </a:cubicBezTo>
                <a:lnTo>
                  <a:pt x="4743896" y="0"/>
                </a:lnTo>
                <a:close/>
              </a:path>
            </a:pathLst>
          </a:custGeom>
          <a:solidFill>
            <a:srgbClr val="536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127" name="Arco 126">
            <a:extLst>
              <a:ext uri="{FF2B5EF4-FFF2-40B4-BE49-F238E27FC236}">
                <a16:creationId xmlns:a16="http://schemas.microsoft.com/office/drawing/2014/main" id="{338126B1-B1A9-4979-ABDE-88E2E96A4FA4}"/>
              </a:ext>
            </a:extLst>
          </p:cNvPr>
          <p:cNvSpPr/>
          <p:nvPr/>
        </p:nvSpPr>
        <p:spPr>
          <a:xfrm flipV="1">
            <a:off x="2209800" y="3657599"/>
            <a:ext cx="10382250" cy="2993153"/>
          </a:xfrm>
          <a:prstGeom prst="arc">
            <a:avLst>
              <a:gd name="adj1" fmla="val 12021147"/>
              <a:gd name="adj2" fmla="val 21185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131" name="Imagen 130">
            <a:extLst>
              <a:ext uri="{FF2B5EF4-FFF2-40B4-BE49-F238E27FC236}">
                <a16:creationId xmlns:a16="http://schemas.microsoft.com/office/drawing/2014/main" id="{C8395B10-AD43-423A-8FE5-D2BCA2CDF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8813">
            <a:off x="1694678" y="2126391"/>
            <a:ext cx="1843731" cy="2347163"/>
          </a:xfrm>
          <a:prstGeom prst="rect">
            <a:avLst/>
          </a:prstGeom>
        </p:spPr>
      </p:pic>
      <p:sp>
        <p:nvSpPr>
          <p:cNvPr id="132" name="CuadroTexto 131">
            <a:extLst>
              <a:ext uri="{FF2B5EF4-FFF2-40B4-BE49-F238E27FC236}">
                <a16:creationId xmlns:a16="http://schemas.microsoft.com/office/drawing/2014/main" id="{3A1E575C-2DD9-4F5C-B7F1-8B58D54CB742}"/>
              </a:ext>
            </a:extLst>
          </p:cNvPr>
          <p:cNvSpPr txBox="1"/>
          <p:nvPr/>
        </p:nvSpPr>
        <p:spPr>
          <a:xfrm>
            <a:off x="38100" y="266700"/>
            <a:ext cx="3517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200" b="1" dirty="0">
                <a:solidFill>
                  <a:srgbClr val="7030A0"/>
                </a:solidFill>
              </a:rPr>
              <a:t>2 PEDRO</a:t>
            </a:r>
          </a:p>
          <a:p>
            <a:pPr algn="ctr"/>
            <a:r>
              <a:rPr lang="es-DO" sz="3200" b="1" dirty="0">
                <a:solidFill>
                  <a:srgbClr val="925B9A"/>
                </a:solidFill>
              </a:rPr>
              <a:t>2:1-3</a:t>
            </a:r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0E284F3A-6A6F-44DB-A8C4-0F18E5D2D674}"/>
              </a:ext>
            </a:extLst>
          </p:cNvPr>
          <p:cNvSpPr txBox="1"/>
          <p:nvPr/>
        </p:nvSpPr>
        <p:spPr>
          <a:xfrm>
            <a:off x="190500" y="5847445"/>
            <a:ext cx="30653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200" b="1" dirty="0">
                <a:solidFill>
                  <a:srgbClr val="E5007D"/>
                </a:solidFill>
              </a:rPr>
              <a:t>REINA VALERA</a:t>
            </a:r>
          </a:p>
          <a:p>
            <a:pPr algn="ctr"/>
            <a:r>
              <a:rPr lang="es-DO" sz="3200" b="1" dirty="0">
                <a:solidFill>
                  <a:srgbClr val="45AFD3"/>
                </a:solidFill>
              </a:rPr>
              <a:t>1960</a:t>
            </a:r>
          </a:p>
          <a:p>
            <a:pPr algn="ctr"/>
            <a:endParaRPr lang="es-DO" sz="32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EEAC76B-6110-44DB-9C48-5CF81784E2CA}"/>
              </a:ext>
            </a:extLst>
          </p:cNvPr>
          <p:cNvSpPr txBox="1"/>
          <p:nvPr/>
        </p:nvSpPr>
        <p:spPr>
          <a:xfrm>
            <a:off x="4955842" y="719804"/>
            <a:ext cx="70456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600" dirty="0">
                <a:solidFill>
                  <a:srgbClr val="4EBA77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1. </a:t>
            </a:r>
            <a:r>
              <a:rPr lang="es-DO" sz="36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Pero hubo también falsos profetas entre el pueblo, como habrá entre vosotros falsos maestros, que introducirán encubiertamente herejías destructoras, y aun negarán al Señor que los rescató, atrayendo sobre sí mismos destrucción repentina.</a:t>
            </a:r>
            <a:endParaRPr lang="es-DO" sz="7200" dirty="0">
              <a:solidFill>
                <a:srgbClr val="00206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9573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rma libre: forma 45">
            <a:extLst>
              <a:ext uri="{FF2B5EF4-FFF2-40B4-BE49-F238E27FC236}">
                <a16:creationId xmlns:a16="http://schemas.microsoft.com/office/drawing/2014/main" id="{3A1ED028-CE11-40A5-A94D-118D18BFB13B}"/>
              </a:ext>
            </a:extLst>
          </p:cNvPr>
          <p:cNvSpPr/>
          <p:nvPr/>
        </p:nvSpPr>
        <p:spPr>
          <a:xfrm>
            <a:off x="-2" y="1"/>
            <a:ext cx="3905252" cy="6858000"/>
          </a:xfrm>
          <a:custGeom>
            <a:avLst/>
            <a:gdLst>
              <a:gd name="connsiteX0" fmla="*/ 0 w 4529800"/>
              <a:gd name="connsiteY0" fmla="*/ 0 h 6858000"/>
              <a:gd name="connsiteX1" fmla="*/ 4529800 w 4529800"/>
              <a:gd name="connsiteY1" fmla="*/ 0 h 6858000"/>
              <a:gd name="connsiteX2" fmla="*/ 4383319 w 4529800"/>
              <a:gd name="connsiteY2" fmla="*/ 1108841 h 6858000"/>
              <a:gd name="connsiteX3" fmla="*/ 4142938 w 4529800"/>
              <a:gd name="connsiteY3" fmla="*/ 1097281 h 6858000"/>
              <a:gd name="connsiteX4" fmla="*/ 1631855 w 4529800"/>
              <a:gd name="connsiteY4" fmla="*/ 3488790 h 6858000"/>
              <a:gd name="connsiteX5" fmla="*/ 3636867 w 4529800"/>
              <a:gd name="connsiteY5" fmla="*/ 5831712 h 6858000"/>
              <a:gd name="connsiteX6" fmla="*/ 3757107 w 4529800"/>
              <a:gd name="connsiteY6" fmla="*/ 5849189 h 6858000"/>
              <a:gd name="connsiteX7" fmla="*/ 3623840 w 4529800"/>
              <a:gd name="connsiteY7" fmla="*/ 6858000 h 6858000"/>
              <a:gd name="connsiteX8" fmla="*/ 0 w 4529800"/>
              <a:gd name="connsiteY8" fmla="*/ 6858000 h 6858000"/>
              <a:gd name="connsiteX9" fmla="*/ 0 w 4529800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29800" h="6858000">
                <a:moveTo>
                  <a:pt x="0" y="0"/>
                </a:moveTo>
                <a:lnTo>
                  <a:pt x="4529800" y="0"/>
                </a:lnTo>
                <a:lnTo>
                  <a:pt x="4383319" y="1108841"/>
                </a:lnTo>
                <a:lnTo>
                  <a:pt x="4142938" y="1097281"/>
                </a:lnTo>
                <a:cubicBezTo>
                  <a:pt x="2756105" y="1097281"/>
                  <a:pt x="1631855" y="2167996"/>
                  <a:pt x="1631855" y="3488790"/>
                </a:cubicBezTo>
                <a:cubicBezTo>
                  <a:pt x="1631855" y="4644485"/>
                  <a:pt x="2492609" y="5608713"/>
                  <a:pt x="3636867" y="5831712"/>
                </a:cubicBezTo>
                <a:lnTo>
                  <a:pt x="3757107" y="5849189"/>
                </a:lnTo>
                <a:lnTo>
                  <a:pt x="362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5362CF"/>
              </a:gs>
              <a:gs pos="51000">
                <a:srgbClr val="7C4A7C"/>
              </a:gs>
              <a:gs pos="87000">
                <a:srgbClr val="4EBA77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DO" dirty="0"/>
              <a:t>2</a:t>
            </a:r>
          </a:p>
        </p:txBody>
      </p:sp>
      <p:sp>
        <p:nvSpPr>
          <p:cNvPr id="58" name="Forma libre: forma 57">
            <a:extLst>
              <a:ext uri="{FF2B5EF4-FFF2-40B4-BE49-F238E27FC236}">
                <a16:creationId xmlns:a16="http://schemas.microsoft.com/office/drawing/2014/main" id="{B5D8A853-C27A-4960-8961-577D5BA3BC3D}"/>
              </a:ext>
            </a:extLst>
          </p:cNvPr>
          <p:cNvSpPr/>
          <p:nvPr/>
        </p:nvSpPr>
        <p:spPr>
          <a:xfrm>
            <a:off x="3260392" y="0"/>
            <a:ext cx="981550" cy="6877050"/>
          </a:xfrm>
          <a:custGeom>
            <a:avLst/>
            <a:gdLst>
              <a:gd name="connsiteX0" fmla="*/ 785171 w 981550"/>
              <a:gd name="connsiteY0" fmla="*/ 0 h 6924669"/>
              <a:gd name="connsiteX1" fmla="*/ 981550 w 981550"/>
              <a:gd name="connsiteY1" fmla="*/ 0 h 6924669"/>
              <a:gd name="connsiteX2" fmla="*/ 196380 w 981550"/>
              <a:gd name="connsiteY2" fmla="*/ 6924669 h 6924669"/>
              <a:gd name="connsiteX3" fmla="*/ 0 w 981550"/>
              <a:gd name="connsiteY3" fmla="*/ 6924669 h 6924669"/>
              <a:gd name="connsiteX4" fmla="*/ 785171 w 981550"/>
              <a:gd name="connsiteY4" fmla="*/ 0 h 692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550" h="6924669">
                <a:moveTo>
                  <a:pt x="785171" y="0"/>
                </a:moveTo>
                <a:lnTo>
                  <a:pt x="981550" y="0"/>
                </a:lnTo>
                <a:lnTo>
                  <a:pt x="196380" y="6924669"/>
                </a:lnTo>
                <a:lnTo>
                  <a:pt x="0" y="6924669"/>
                </a:lnTo>
                <a:lnTo>
                  <a:pt x="785171" y="0"/>
                </a:lnTo>
                <a:close/>
              </a:path>
            </a:pathLst>
          </a:custGeom>
          <a:solidFill>
            <a:srgbClr val="4EB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57" name="Forma libre: forma 56">
            <a:extLst>
              <a:ext uri="{FF2B5EF4-FFF2-40B4-BE49-F238E27FC236}">
                <a16:creationId xmlns:a16="http://schemas.microsoft.com/office/drawing/2014/main" id="{BFB532E6-C933-485B-BE4F-C72D22F3CAFE}"/>
              </a:ext>
            </a:extLst>
          </p:cNvPr>
          <p:cNvSpPr/>
          <p:nvPr/>
        </p:nvSpPr>
        <p:spPr>
          <a:xfrm>
            <a:off x="3629387" y="0"/>
            <a:ext cx="988580" cy="6877050"/>
          </a:xfrm>
          <a:custGeom>
            <a:avLst/>
            <a:gdLst>
              <a:gd name="connsiteX0" fmla="*/ 789531 w 988580"/>
              <a:gd name="connsiteY0" fmla="*/ 0 h 6924669"/>
              <a:gd name="connsiteX1" fmla="*/ 988580 w 988580"/>
              <a:gd name="connsiteY1" fmla="*/ 0 h 6924669"/>
              <a:gd name="connsiteX2" fmla="*/ 199049 w 988580"/>
              <a:gd name="connsiteY2" fmla="*/ 6924669 h 6924669"/>
              <a:gd name="connsiteX3" fmla="*/ 0 w 988580"/>
              <a:gd name="connsiteY3" fmla="*/ 6924669 h 6924669"/>
              <a:gd name="connsiteX4" fmla="*/ 789531 w 988580"/>
              <a:gd name="connsiteY4" fmla="*/ 0 h 692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8580" h="6924669">
                <a:moveTo>
                  <a:pt x="789531" y="0"/>
                </a:moveTo>
                <a:lnTo>
                  <a:pt x="988580" y="0"/>
                </a:lnTo>
                <a:lnTo>
                  <a:pt x="199049" y="6924669"/>
                </a:lnTo>
                <a:lnTo>
                  <a:pt x="0" y="6924669"/>
                </a:lnTo>
                <a:lnTo>
                  <a:pt x="789531" y="0"/>
                </a:lnTo>
                <a:close/>
              </a:path>
            </a:pathLst>
          </a:custGeom>
          <a:solidFill>
            <a:srgbClr val="7C6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56" name="Forma libre: forma 55">
            <a:extLst>
              <a:ext uri="{FF2B5EF4-FFF2-40B4-BE49-F238E27FC236}">
                <a16:creationId xmlns:a16="http://schemas.microsoft.com/office/drawing/2014/main" id="{242A5545-4C68-464C-B107-09377167EBD7}"/>
              </a:ext>
            </a:extLst>
          </p:cNvPr>
          <p:cNvSpPr/>
          <p:nvPr/>
        </p:nvSpPr>
        <p:spPr>
          <a:xfrm>
            <a:off x="3979345" y="0"/>
            <a:ext cx="1012170" cy="6877050"/>
          </a:xfrm>
          <a:custGeom>
            <a:avLst/>
            <a:gdLst>
              <a:gd name="connsiteX0" fmla="*/ 803020 w 1012170"/>
              <a:gd name="connsiteY0" fmla="*/ 0 h 6924669"/>
              <a:gd name="connsiteX1" fmla="*/ 1012170 w 1012170"/>
              <a:gd name="connsiteY1" fmla="*/ 0 h 6924669"/>
              <a:gd name="connsiteX2" fmla="*/ 209151 w 1012170"/>
              <a:gd name="connsiteY2" fmla="*/ 6924669 h 6924669"/>
              <a:gd name="connsiteX3" fmla="*/ 0 w 1012170"/>
              <a:gd name="connsiteY3" fmla="*/ 6924669 h 6924669"/>
              <a:gd name="connsiteX4" fmla="*/ 803020 w 1012170"/>
              <a:gd name="connsiteY4" fmla="*/ 0 h 692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170" h="6924669">
                <a:moveTo>
                  <a:pt x="803020" y="0"/>
                </a:moveTo>
                <a:lnTo>
                  <a:pt x="1012170" y="0"/>
                </a:lnTo>
                <a:lnTo>
                  <a:pt x="209151" y="6924669"/>
                </a:lnTo>
                <a:lnTo>
                  <a:pt x="0" y="6924669"/>
                </a:lnTo>
                <a:lnTo>
                  <a:pt x="803020" y="0"/>
                </a:lnTo>
                <a:close/>
              </a:path>
            </a:pathLst>
          </a:custGeom>
          <a:solidFill>
            <a:srgbClr val="536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121" name="Forma libre: forma 120">
            <a:extLst>
              <a:ext uri="{FF2B5EF4-FFF2-40B4-BE49-F238E27FC236}">
                <a16:creationId xmlns:a16="http://schemas.microsoft.com/office/drawing/2014/main" id="{3B6C369D-1A93-42D7-9235-DD8CF87D8C98}"/>
              </a:ext>
            </a:extLst>
          </p:cNvPr>
          <p:cNvSpPr/>
          <p:nvPr/>
        </p:nvSpPr>
        <p:spPr>
          <a:xfrm>
            <a:off x="12191442" y="6857540"/>
            <a:ext cx="559" cy="461"/>
          </a:xfrm>
          <a:custGeom>
            <a:avLst/>
            <a:gdLst>
              <a:gd name="connsiteX0" fmla="*/ 559 w 559"/>
              <a:gd name="connsiteY0" fmla="*/ 0 h 461"/>
              <a:gd name="connsiteX1" fmla="*/ 559 w 559"/>
              <a:gd name="connsiteY1" fmla="*/ 461 h 461"/>
              <a:gd name="connsiteX2" fmla="*/ 0 w 559"/>
              <a:gd name="connsiteY2" fmla="*/ 461 h 461"/>
              <a:gd name="connsiteX3" fmla="*/ 559 w 559"/>
              <a:gd name="connsiteY3" fmla="*/ 0 h 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" h="461">
                <a:moveTo>
                  <a:pt x="559" y="0"/>
                </a:moveTo>
                <a:lnTo>
                  <a:pt x="559" y="461"/>
                </a:lnTo>
                <a:lnTo>
                  <a:pt x="0" y="461"/>
                </a:lnTo>
                <a:lnTo>
                  <a:pt x="559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114" name="Forma libre: forma 113">
            <a:extLst>
              <a:ext uri="{FF2B5EF4-FFF2-40B4-BE49-F238E27FC236}">
                <a16:creationId xmlns:a16="http://schemas.microsoft.com/office/drawing/2014/main" id="{8B497CE3-9322-403B-9DD1-AC53B624ABCD}"/>
              </a:ext>
            </a:extLst>
          </p:cNvPr>
          <p:cNvSpPr/>
          <p:nvPr/>
        </p:nvSpPr>
        <p:spPr>
          <a:xfrm>
            <a:off x="7448104" y="5982026"/>
            <a:ext cx="4743896" cy="875975"/>
          </a:xfrm>
          <a:custGeom>
            <a:avLst/>
            <a:gdLst>
              <a:gd name="connsiteX0" fmla="*/ 4743896 w 4743896"/>
              <a:gd name="connsiteY0" fmla="*/ 0 h 875975"/>
              <a:gd name="connsiteX1" fmla="*/ 4743896 w 4743896"/>
              <a:gd name="connsiteY1" fmla="*/ 875514 h 875975"/>
              <a:gd name="connsiteX2" fmla="*/ 4743337 w 4743896"/>
              <a:gd name="connsiteY2" fmla="*/ 875975 h 875975"/>
              <a:gd name="connsiteX3" fmla="*/ 0 w 4743896"/>
              <a:gd name="connsiteY3" fmla="*/ 875975 h 875975"/>
              <a:gd name="connsiteX4" fmla="*/ 517790 w 4743896"/>
              <a:gd name="connsiteY4" fmla="*/ 851484 h 875975"/>
              <a:gd name="connsiteX5" fmla="*/ 4665501 w 4743896"/>
              <a:gd name="connsiteY5" fmla="*/ 34166 h 875975"/>
              <a:gd name="connsiteX6" fmla="*/ 4743896 w 4743896"/>
              <a:gd name="connsiteY6" fmla="*/ 0 h 87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43896" h="875975">
                <a:moveTo>
                  <a:pt x="4743896" y="0"/>
                </a:moveTo>
                <a:lnTo>
                  <a:pt x="4743896" y="875514"/>
                </a:lnTo>
                <a:lnTo>
                  <a:pt x="4743337" y="875975"/>
                </a:lnTo>
                <a:lnTo>
                  <a:pt x="0" y="875975"/>
                </a:lnTo>
                <a:lnTo>
                  <a:pt x="517790" y="851484"/>
                </a:lnTo>
                <a:cubicBezTo>
                  <a:pt x="2205888" y="744428"/>
                  <a:pt x="3669926" y="446741"/>
                  <a:pt x="4665501" y="34166"/>
                </a:cubicBezTo>
                <a:lnTo>
                  <a:pt x="4743896" y="0"/>
                </a:lnTo>
                <a:close/>
              </a:path>
            </a:pathLst>
          </a:custGeom>
          <a:solidFill>
            <a:srgbClr val="536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127" name="Arco 126">
            <a:extLst>
              <a:ext uri="{FF2B5EF4-FFF2-40B4-BE49-F238E27FC236}">
                <a16:creationId xmlns:a16="http://schemas.microsoft.com/office/drawing/2014/main" id="{338126B1-B1A9-4979-ABDE-88E2E96A4FA4}"/>
              </a:ext>
            </a:extLst>
          </p:cNvPr>
          <p:cNvSpPr/>
          <p:nvPr/>
        </p:nvSpPr>
        <p:spPr>
          <a:xfrm flipV="1">
            <a:off x="2209800" y="3657599"/>
            <a:ext cx="10382250" cy="2993153"/>
          </a:xfrm>
          <a:prstGeom prst="arc">
            <a:avLst>
              <a:gd name="adj1" fmla="val 12021147"/>
              <a:gd name="adj2" fmla="val 21185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131" name="Imagen 130">
            <a:extLst>
              <a:ext uri="{FF2B5EF4-FFF2-40B4-BE49-F238E27FC236}">
                <a16:creationId xmlns:a16="http://schemas.microsoft.com/office/drawing/2014/main" id="{C8395B10-AD43-423A-8FE5-D2BCA2CDF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8813">
            <a:off x="1694678" y="2126391"/>
            <a:ext cx="1843731" cy="2347163"/>
          </a:xfrm>
          <a:prstGeom prst="rect">
            <a:avLst/>
          </a:prstGeom>
        </p:spPr>
      </p:pic>
      <p:sp>
        <p:nvSpPr>
          <p:cNvPr id="132" name="CuadroTexto 131">
            <a:extLst>
              <a:ext uri="{FF2B5EF4-FFF2-40B4-BE49-F238E27FC236}">
                <a16:creationId xmlns:a16="http://schemas.microsoft.com/office/drawing/2014/main" id="{3A1E575C-2DD9-4F5C-B7F1-8B58D54CB742}"/>
              </a:ext>
            </a:extLst>
          </p:cNvPr>
          <p:cNvSpPr txBox="1"/>
          <p:nvPr/>
        </p:nvSpPr>
        <p:spPr>
          <a:xfrm>
            <a:off x="38100" y="266700"/>
            <a:ext cx="3517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200" b="1" dirty="0">
                <a:solidFill>
                  <a:srgbClr val="7030A0"/>
                </a:solidFill>
              </a:rPr>
              <a:t>2 PEDRO</a:t>
            </a:r>
          </a:p>
          <a:p>
            <a:pPr algn="ctr"/>
            <a:r>
              <a:rPr lang="es-DO" sz="3200" b="1" dirty="0">
                <a:solidFill>
                  <a:srgbClr val="925B9A"/>
                </a:solidFill>
              </a:rPr>
              <a:t>2:2-3</a:t>
            </a:r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0E284F3A-6A6F-44DB-A8C4-0F18E5D2D674}"/>
              </a:ext>
            </a:extLst>
          </p:cNvPr>
          <p:cNvSpPr txBox="1"/>
          <p:nvPr/>
        </p:nvSpPr>
        <p:spPr>
          <a:xfrm>
            <a:off x="190500" y="5847445"/>
            <a:ext cx="30653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200" b="1" dirty="0">
                <a:solidFill>
                  <a:srgbClr val="E5007D"/>
                </a:solidFill>
              </a:rPr>
              <a:t>REINA VALERA</a:t>
            </a:r>
          </a:p>
          <a:p>
            <a:pPr algn="ctr"/>
            <a:r>
              <a:rPr lang="es-DO" sz="3200" b="1" dirty="0">
                <a:solidFill>
                  <a:srgbClr val="45AFD3"/>
                </a:solidFill>
              </a:rPr>
              <a:t>1960</a:t>
            </a:r>
          </a:p>
          <a:p>
            <a:pPr algn="ctr"/>
            <a:endParaRPr lang="es-DO" sz="32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EEAC76B-6110-44DB-9C48-5CF81784E2CA}"/>
              </a:ext>
            </a:extLst>
          </p:cNvPr>
          <p:cNvSpPr txBox="1"/>
          <p:nvPr/>
        </p:nvSpPr>
        <p:spPr>
          <a:xfrm>
            <a:off x="4955842" y="298890"/>
            <a:ext cx="704565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600" dirty="0">
                <a:solidFill>
                  <a:srgbClr val="4EBA77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2. </a:t>
            </a:r>
            <a:r>
              <a:rPr lang="es-DO" sz="36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Y muchos seguirán sus disoluciones, por causa de los cuales el camino de la verdad será blasfemado,</a:t>
            </a:r>
          </a:p>
          <a:p>
            <a:pPr algn="ctr"/>
            <a:endParaRPr lang="es-DO" sz="1200" dirty="0">
              <a:solidFill>
                <a:srgbClr val="4EBA77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algn="ctr"/>
            <a:r>
              <a:rPr lang="es-DO" sz="3600" dirty="0">
                <a:solidFill>
                  <a:srgbClr val="4EBA77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3. </a:t>
            </a:r>
            <a:r>
              <a:rPr lang="es-DO" sz="36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y por avaricia harán mercadería de vosotros con palabras fingidas. Sobre los tales ya de largo tiempo la condenación no se tarda, y su perdición no se duerme.</a:t>
            </a:r>
            <a:endParaRPr lang="es-DO" sz="7200" dirty="0">
              <a:solidFill>
                <a:srgbClr val="00206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3095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rma libre: forma 45">
            <a:extLst>
              <a:ext uri="{FF2B5EF4-FFF2-40B4-BE49-F238E27FC236}">
                <a16:creationId xmlns:a16="http://schemas.microsoft.com/office/drawing/2014/main" id="{3A1ED028-CE11-40A5-A94D-118D18BFB13B}"/>
              </a:ext>
            </a:extLst>
          </p:cNvPr>
          <p:cNvSpPr/>
          <p:nvPr/>
        </p:nvSpPr>
        <p:spPr>
          <a:xfrm>
            <a:off x="-2" y="1"/>
            <a:ext cx="3905252" cy="6858000"/>
          </a:xfrm>
          <a:custGeom>
            <a:avLst/>
            <a:gdLst>
              <a:gd name="connsiteX0" fmla="*/ 0 w 4529800"/>
              <a:gd name="connsiteY0" fmla="*/ 0 h 6858000"/>
              <a:gd name="connsiteX1" fmla="*/ 4529800 w 4529800"/>
              <a:gd name="connsiteY1" fmla="*/ 0 h 6858000"/>
              <a:gd name="connsiteX2" fmla="*/ 4383319 w 4529800"/>
              <a:gd name="connsiteY2" fmla="*/ 1108841 h 6858000"/>
              <a:gd name="connsiteX3" fmla="*/ 4142938 w 4529800"/>
              <a:gd name="connsiteY3" fmla="*/ 1097281 h 6858000"/>
              <a:gd name="connsiteX4" fmla="*/ 1631855 w 4529800"/>
              <a:gd name="connsiteY4" fmla="*/ 3488790 h 6858000"/>
              <a:gd name="connsiteX5" fmla="*/ 3636867 w 4529800"/>
              <a:gd name="connsiteY5" fmla="*/ 5831712 h 6858000"/>
              <a:gd name="connsiteX6" fmla="*/ 3757107 w 4529800"/>
              <a:gd name="connsiteY6" fmla="*/ 5849189 h 6858000"/>
              <a:gd name="connsiteX7" fmla="*/ 3623840 w 4529800"/>
              <a:gd name="connsiteY7" fmla="*/ 6858000 h 6858000"/>
              <a:gd name="connsiteX8" fmla="*/ 0 w 4529800"/>
              <a:gd name="connsiteY8" fmla="*/ 6858000 h 6858000"/>
              <a:gd name="connsiteX9" fmla="*/ 0 w 4529800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29800" h="6858000">
                <a:moveTo>
                  <a:pt x="0" y="0"/>
                </a:moveTo>
                <a:lnTo>
                  <a:pt x="4529800" y="0"/>
                </a:lnTo>
                <a:lnTo>
                  <a:pt x="4383319" y="1108841"/>
                </a:lnTo>
                <a:lnTo>
                  <a:pt x="4142938" y="1097281"/>
                </a:lnTo>
                <a:cubicBezTo>
                  <a:pt x="2756105" y="1097281"/>
                  <a:pt x="1631855" y="2167996"/>
                  <a:pt x="1631855" y="3488790"/>
                </a:cubicBezTo>
                <a:cubicBezTo>
                  <a:pt x="1631855" y="4644485"/>
                  <a:pt x="2492609" y="5608713"/>
                  <a:pt x="3636867" y="5831712"/>
                </a:cubicBezTo>
                <a:lnTo>
                  <a:pt x="3757107" y="5849189"/>
                </a:lnTo>
                <a:lnTo>
                  <a:pt x="362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5362CF"/>
              </a:gs>
              <a:gs pos="51000">
                <a:srgbClr val="7C4A7C"/>
              </a:gs>
              <a:gs pos="87000">
                <a:srgbClr val="4EBA77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DO" dirty="0"/>
              <a:t>2</a:t>
            </a:r>
          </a:p>
        </p:txBody>
      </p:sp>
      <p:sp>
        <p:nvSpPr>
          <p:cNvPr id="58" name="Forma libre: forma 57">
            <a:extLst>
              <a:ext uri="{FF2B5EF4-FFF2-40B4-BE49-F238E27FC236}">
                <a16:creationId xmlns:a16="http://schemas.microsoft.com/office/drawing/2014/main" id="{B5D8A853-C27A-4960-8961-577D5BA3BC3D}"/>
              </a:ext>
            </a:extLst>
          </p:cNvPr>
          <p:cNvSpPr/>
          <p:nvPr/>
        </p:nvSpPr>
        <p:spPr>
          <a:xfrm>
            <a:off x="3260392" y="0"/>
            <a:ext cx="981550" cy="6877050"/>
          </a:xfrm>
          <a:custGeom>
            <a:avLst/>
            <a:gdLst>
              <a:gd name="connsiteX0" fmla="*/ 785171 w 981550"/>
              <a:gd name="connsiteY0" fmla="*/ 0 h 6924669"/>
              <a:gd name="connsiteX1" fmla="*/ 981550 w 981550"/>
              <a:gd name="connsiteY1" fmla="*/ 0 h 6924669"/>
              <a:gd name="connsiteX2" fmla="*/ 196380 w 981550"/>
              <a:gd name="connsiteY2" fmla="*/ 6924669 h 6924669"/>
              <a:gd name="connsiteX3" fmla="*/ 0 w 981550"/>
              <a:gd name="connsiteY3" fmla="*/ 6924669 h 6924669"/>
              <a:gd name="connsiteX4" fmla="*/ 785171 w 981550"/>
              <a:gd name="connsiteY4" fmla="*/ 0 h 692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550" h="6924669">
                <a:moveTo>
                  <a:pt x="785171" y="0"/>
                </a:moveTo>
                <a:lnTo>
                  <a:pt x="981550" y="0"/>
                </a:lnTo>
                <a:lnTo>
                  <a:pt x="196380" y="6924669"/>
                </a:lnTo>
                <a:lnTo>
                  <a:pt x="0" y="6924669"/>
                </a:lnTo>
                <a:lnTo>
                  <a:pt x="785171" y="0"/>
                </a:lnTo>
                <a:close/>
              </a:path>
            </a:pathLst>
          </a:custGeom>
          <a:solidFill>
            <a:srgbClr val="4EB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57" name="Forma libre: forma 56">
            <a:extLst>
              <a:ext uri="{FF2B5EF4-FFF2-40B4-BE49-F238E27FC236}">
                <a16:creationId xmlns:a16="http://schemas.microsoft.com/office/drawing/2014/main" id="{BFB532E6-C933-485B-BE4F-C72D22F3CAFE}"/>
              </a:ext>
            </a:extLst>
          </p:cNvPr>
          <p:cNvSpPr/>
          <p:nvPr/>
        </p:nvSpPr>
        <p:spPr>
          <a:xfrm>
            <a:off x="3629387" y="0"/>
            <a:ext cx="988580" cy="6877050"/>
          </a:xfrm>
          <a:custGeom>
            <a:avLst/>
            <a:gdLst>
              <a:gd name="connsiteX0" fmla="*/ 789531 w 988580"/>
              <a:gd name="connsiteY0" fmla="*/ 0 h 6924669"/>
              <a:gd name="connsiteX1" fmla="*/ 988580 w 988580"/>
              <a:gd name="connsiteY1" fmla="*/ 0 h 6924669"/>
              <a:gd name="connsiteX2" fmla="*/ 199049 w 988580"/>
              <a:gd name="connsiteY2" fmla="*/ 6924669 h 6924669"/>
              <a:gd name="connsiteX3" fmla="*/ 0 w 988580"/>
              <a:gd name="connsiteY3" fmla="*/ 6924669 h 6924669"/>
              <a:gd name="connsiteX4" fmla="*/ 789531 w 988580"/>
              <a:gd name="connsiteY4" fmla="*/ 0 h 692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8580" h="6924669">
                <a:moveTo>
                  <a:pt x="789531" y="0"/>
                </a:moveTo>
                <a:lnTo>
                  <a:pt x="988580" y="0"/>
                </a:lnTo>
                <a:lnTo>
                  <a:pt x="199049" y="6924669"/>
                </a:lnTo>
                <a:lnTo>
                  <a:pt x="0" y="6924669"/>
                </a:lnTo>
                <a:lnTo>
                  <a:pt x="789531" y="0"/>
                </a:lnTo>
                <a:close/>
              </a:path>
            </a:pathLst>
          </a:custGeom>
          <a:solidFill>
            <a:srgbClr val="7C6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56" name="Forma libre: forma 55">
            <a:extLst>
              <a:ext uri="{FF2B5EF4-FFF2-40B4-BE49-F238E27FC236}">
                <a16:creationId xmlns:a16="http://schemas.microsoft.com/office/drawing/2014/main" id="{242A5545-4C68-464C-B107-09377167EBD7}"/>
              </a:ext>
            </a:extLst>
          </p:cNvPr>
          <p:cNvSpPr/>
          <p:nvPr/>
        </p:nvSpPr>
        <p:spPr>
          <a:xfrm>
            <a:off x="3979345" y="0"/>
            <a:ext cx="1012170" cy="6877050"/>
          </a:xfrm>
          <a:custGeom>
            <a:avLst/>
            <a:gdLst>
              <a:gd name="connsiteX0" fmla="*/ 803020 w 1012170"/>
              <a:gd name="connsiteY0" fmla="*/ 0 h 6924669"/>
              <a:gd name="connsiteX1" fmla="*/ 1012170 w 1012170"/>
              <a:gd name="connsiteY1" fmla="*/ 0 h 6924669"/>
              <a:gd name="connsiteX2" fmla="*/ 209151 w 1012170"/>
              <a:gd name="connsiteY2" fmla="*/ 6924669 h 6924669"/>
              <a:gd name="connsiteX3" fmla="*/ 0 w 1012170"/>
              <a:gd name="connsiteY3" fmla="*/ 6924669 h 6924669"/>
              <a:gd name="connsiteX4" fmla="*/ 803020 w 1012170"/>
              <a:gd name="connsiteY4" fmla="*/ 0 h 692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170" h="6924669">
                <a:moveTo>
                  <a:pt x="803020" y="0"/>
                </a:moveTo>
                <a:lnTo>
                  <a:pt x="1012170" y="0"/>
                </a:lnTo>
                <a:lnTo>
                  <a:pt x="209151" y="6924669"/>
                </a:lnTo>
                <a:lnTo>
                  <a:pt x="0" y="6924669"/>
                </a:lnTo>
                <a:lnTo>
                  <a:pt x="803020" y="0"/>
                </a:lnTo>
                <a:close/>
              </a:path>
            </a:pathLst>
          </a:custGeom>
          <a:solidFill>
            <a:srgbClr val="536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121" name="Forma libre: forma 120">
            <a:extLst>
              <a:ext uri="{FF2B5EF4-FFF2-40B4-BE49-F238E27FC236}">
                <a16:creationId xmlns:a16="http://schemas.microsoft.com/office/drawing/2014/main" id="{3B6C369D-1A93-42D7-9235-DD8CF87D8C98}"/>
              </a:ext>
            </a:extLst>
          </p:cNvPr>
          <p:cNvSpPr/>
          <p:nvPr/>
        </p:nvSpPr>
        <p:spPr>
          <a:xfrm>
            <a:off x="12191442" y="6857540"/>
            <a:ext cx="559" cy="461"/>
          </a:xfrm>
          <a:custGeom>
            <a:avLst/>
            <a:gdLst>
              <a:gd name="connsiteX0" fmla="*/ 559 w 559"/>
              <a:gd name="connsiteY0" fmla="*/ 0 h 461"/>
              <a:gd name="connsiteX1" fmla="*/ 559 w 559"/>
              <a:gd name="connsiteY1" fmla="*/ 461 h 461"/>
              <a:gd name="connsiteX2" fmla="*/ 0 w 559"/>
              <a:gd name="connsiteY2" fmla="*/ 461 h 461"/>
              <a:gd name="connsiteX3" fmla="*/ 559 w 559"/>
              <a:gd name="connsiteY3" fmla="*/ 0 h 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" h="461">
                <a:moveTo>
                  <a:pt x="559" y="0"/>
                </a:moveTo>
                <a:lnTo>
                  <a:pt x="559" y="461"/>
                </a:lnTo>
                <a:lnTo>
                  <a:pt x="0" y="461"/>
                </a:lnTo>
                <a:lnTo>
                  <a:pt x="559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114" name="Forma libre: forma 113">
            <a:extLst>
              <a:ext uri="{FF2B5EF4-FFF2-40B4-BE49-F238E27FC236}">
                <a16:creationId xmlns:a16="http://schemas.microsoft.com/office/drawing/2014/main" id="{8B497CE3-9322-403B-9DD1-AC53B624ABCD}"/>
              </a:ext>
            </a:extLst>
          </p:cNvPr>
          <p:cNvSpPr/>
          <p:nvPr/>
        </p:nvSpPr>
        <p:spPr>
          <a:xfrm>
            <a:off x="7448104" y="5982026"/>
            <a:ext cx="4743896" cy="875975"/>
          </a:xfrm>
          <a:custGeom>
            <a:avLst/>
            <a:gdLst>
              <a:gd name="connsiteX0" fmla="*/ 4743896 w 4743896"/>
              <a:gd name="connsiteY0" fmla="*/ 0 h 875975"/>
              <a:gd name="connsiteX1" fmla="*/ 4743896 w 4743896"/>
              <a:gd name="connsiteY1" fmla="*/ 875514 h 875975"/>
              <a:gd name="connsiteX2" fmla="*/ 4743337 w 4743896"/>
              <a:gd name="connsiteY2" fmla="*/ 875975 h 875975"/>
              <a:gd name="connsiteX3" fmla="*/ 0 w 4743896"/>
              <a:gd name="connsiteY3" fmla="*/ 875975 h 875975"/>
              <a:gd name="connsiteX4" fmla="*/ 517790 w 4743896"/>
              <a:gd name="connsiteY4" fmla="*/ 851484 h 875975"/>
              <a:gd name="connsiteX5" fmla="*/ 4665501 w 4743896"/>
              <a:gd name="connsiteY5" fmla="*/ 34166 h 875975"/>
              <a:gd name="connsiteX6" fmla="*/ 4743896 w 4743896"/>
              <a:gd name="connsiteY6" fmla="*/ 0 h 87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43896" h="875975">
                <a:moveTo>
                  <a:pt x="4743896" y="0"/>
                </a:moveTo>
                <a:lnTo>
                  <a:pt x="4743896" y="875514"/>
                </a:lnTo>
                <a:lnTo>
                  <a:pt x="4743337" y="875975"/>
                </a:lnTo>
                <a:lnTo>
                  <a:pt x="0" y="875975"/>
                </a:lnTo>
                <a:lnTo>
                  <a:pt x="517790" y="851484"/>
                </a:lnTo>
                <a:cubicBezTo>
                  <a:pt x="2205888" y="744428"/>
                  <a:pt x="3669926" y="446741"/>
                  <a:pt x="4665501" y="34166"/>
                </a:cubicBezTo>
                <a:lnTo>
                  <a:pt x="4743896" y="0"/>
                </a:lnTo>
                <a:close/>
              </a:path>
            </a:pathLst>
          </a:custGeom>
          <a:solidFill>
            <a:srgbClr val="536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127" name="Arco 126">
            <a:extLst>
              <a:ext uri="{FF2B5EF4-FFF2-40B4-BE49-F238E27FC236}">
                <a16:creationId xmlns:a16="http://schemas.microsoft.com/office/drawing/2014/main" id="{338126B1-B1A9-4979-ABDE-88E2E96A4FA4}"/>
              </a:ext>
            </a:extLst>
          </p:cNvPr>
          <p:cNvSpPr/>
          <p:nvPr/>
        </p:nvSpPr>
        <p:spPr>
          <a:xfrm flipV="1">
            <a:off x="2209800" y="3657599"/>
            <a:ext cx="10382250" cy="2993153"/>
          </a:xfrm>
          <a:prstGeom prst="arc">
            <a:avLst>
              <a:gd name="adj1" fmla="val 12021147"/>
              <a:gd name="adj2" fmla="val 21185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131" name="Imagen 130">
            <a:extLst>
              <a:ext uri="{FF2B5EF4-FFF2-40B4-BE49-F238E27FC236}">
                <a16:creationId xmlns:a16="http://schemas.microsoft.com/office/drawing/2014/main" id="{C8395B10-AD43-423A-8FE5-D2BCA2CDF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8813">
            <a:off x="1694678" y="2126391"/>
            <a:ext cx="1843731" cy="2347163"/>
          </a:xfrm>
          <a:prstGeom prst="rect">
            <a:avLst/>
          </a:prstGeom>
        </p:spPr>
      </p:pic>
      <p:sp>
        <p:nvSpPr>
          <p:cNvPr id="132" name="CuadroTexto 131">
            <a:extLst>
              <a:ext uri="{FF2B5EF4-FFF2-40B4-BE49-F238E27FC236}">
                <a16:creationId xmlns:a16="http://schemas.microsoft.com/office/drawing/2014/main" id="{3A1E575C-2DD9-4F5C-B7F1-8B58D54CB742}"/>
              </a:ext>
            </a:extLst>
          </p:cNvPr>
          <p:cNvSpPr txBox="1"/>
          <p:nvPr/>
        </p:nvSpPr>
        <p:spPr>
          <a:xfrm>
            <a:off x="38100" y="266700"/>
            <a:ext cx="3517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200" b="1" dirty="0">
                <a:solidFill>
                  <a:srgbClr val="7030A0"/>
                </a:solidFill>
              </a:rPr>
              <a:t>2 PEDRO</a:t>
            </a:r>
          </a:p>
          <a:p>
            <a:pPr algn="ctr"/>
            <a:r>
              <a:rPr lang="es-DO" sz="3200" b="1" dirty="0">
                <a:solidFill>
                  <a:srgbClr val="925B9A"/>
                </a:solidFill>
              </a:rPr>
              <a:t>2:10-11</a:t>
            </a:r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0E284F3A-6A6F-44DB-A8C4-0F18E5D2D674}"/>
              </a:ext>
            </a:extLst>
          </p:cNvPr>
          <p:cNvSpPr txBox="1"/>
          <p:nvPr/>
        </p:nvSpPr>
        <p:spPr>
          <a:xfrm>
            <a:off x="190500" y="5847445"/>
            <a:ext cx="30653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200" b="1" dirty="0">
                <a:solidFill>
                  <a:srgbClr val="E5007D"/>
                </a:solidFill>
              </a:rPr>
              <a:t>REINA VALERA</a:t>
            </a:r>
          </a:p>
          <a:p>
            <a:pPr algn="ctr"/>
            <a:r>
              <a:rPr lang="es-DO" sz="3200" b="1" dirty="0">
                <a:solidFill>
                  <a:srgbClr val="45AFD3"/>
                </a:solidFill>
              </a:rPr>
              <a:t>1960</a:t>
            </a:r>
          </a:p>
          <a:p>
            <a:pPr algn="ctr"/>
            <a:endParaRPr lang="es-DO" sz="32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EEAC76B-6110-44DB-9C48-5CF81784E2CA}"/>
              </a:ext>
            </a:extLst>
          </p:cNvPr>
          <p:cNvSpPr txBox="1"/>
          <p:nvPr/>
        </p:nvSpPr>
        <p:spPr>
          <a:xfrm>
            <a:off x="4955842" y="342440"/>
            <a:ext cx="7045658" cy="629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500" dirty="0">
                <a:solidFill>
                  <a:srgbClr val="4EBA77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10. </a:t>
            </a:r>
            <a:r>
              <a:rPr lang="es-DO" sz="35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y mayormente a aquellos que, siguiendo la carne, andan en concupiscencia e inmundicia, y desprecian el señorío. Atrevidos y contumaces, no temen decir mal de las potestades superiores,</a:t>
            </a:r>
          </a:p>
          <a:p>
            <a:pPr algn="ctr"/>
            <a:endParaRPr lang="es-DO" sz="1400" dirty="0">
              <a:solidFill>
                <a:srgbClr val="4EBA77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algn="ctr"/>
            <a:r>
              <a:rPr lang="es-DO" sz="3500" dirty="0">
                <a:solidFill>
                  <a:srgbClr val="4EBA77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11. </a:t>
            </a:r>
            <a:r>
              <a:rPr lang="es-DO" sz="35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mientras que los ángeles, que son mayores en fuerza y en potencia, no pronuncian juicio de maldición contra ellas delante del Señor.</a:t>
            </a:r>
          </a:p>
        </p:txBody>
      </p:sp>
    </p:spTree>
    <p:extLst>
      <p:ext uri="{BB962C8B-B14F-4D97-AF65-F5344CB8AC3E}">
        <p14:creationId xmlns:p14="http://schemas.microsoft.com/office/powerpoint/2010/main" val="2565598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entrada manual 4">
            <a:extLst>
              <a:ext uri="{FF2B5EF4-FFF2-40B4-BE49-F238E27FC236}">
                <a16:creationId xmlns:a16="http://schemas.microsoft.com/office/drawing/2014/main" id="{E7BBD54D-92C3-418F-96AC-8C4FD47F6A6C}"/>
              </a:ext>
            </a:extLst>
          </p:cNvPr>
          <p:cNvSpPr/>
          <p:nvPr/>
        </p:nvSpPr>
        <p:spPr>
          <a:xfrm rot="5400000">
            <a:off x="-1672414" y="1658343"/>
            <a:ext cx="6885189" cy="3540363"/>
          </a:xfrm>
          <a:prstGeom prst="flowChartManualInput">
            <a:avLst/>
          </a:prstGeom>
          <a:solidFill>
            <a:srgbClr val="33B98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FEF0C23-664C-4C41-AA83-A5735720D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3801" y="2067190"/>
            <a:ext cx="3713639" cy="2820572"/>
          </a:xfrm>
          <a:prstGeom prst="rect">
            <a:avLst/>
          </a:prstGeom>
          <a:ln>
            <a:noFill/>
          </a:ln>
        </p:spPr>
      </p:pic>
      <p:sp>
        <p:nvSpPr>
          <p:cNvPr id="12" name="Paralelogramo 11">
            <a:extLst>
              <a:ext uri="{FF2B5EF4-FFF2-40B4-BE49-F238E27FC236}">
                <a16:creationId xmlns:a16="http://schemas.microsoft.com/office/drawing/2014/main" id="{7F1B7A92-CC23-49FD-8E15-AA0BB3F30B89}"/>
              </a:ext>
            </a:extLst>
          </p:cNvPr>
          <p:cNvSpPr/>
          <p:nvPr/>
        </p:nvSpPr>
        <p:spPr>
          <a:xfrm flipH="1">
            <a:off x="2552057" y="-14071"/>
            <a:ext cx="3540364" cy="6885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0E837D16-9ACC-4853-B1A5-F50114ADA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74" y="5108617"/>
            <a:ext cx="1654785" cy="1222594"/>
          </a:xfrm>
          <a:prstGeom prst="rect">
            <a:avLst/>
          </a:prstGeom>
        </p:spPr>
      </p:pic>
      <p:sp>
        <p:nvSpPr>
          <p:cNvPr id="32" name="Rectángulo: esquinas redondeadas 31">
            <a:hlinkClick r:id="rId4"/>
            <a:extLst>
              <a:ext uri="{FF2B5EF4-FFF2-40B4-BE49-F238E27FC236}">
                <a16:creationId xmlns:a16="http://schemas.microsoft.com/office/drawing/2014/main" id="{01CAB1E2-6699-40F8-A01D-FC3C777B0AE2}"/>
              </a:ext>
            </a:extLst>
          </p:cNvPr>
          <p:cNvSpPr/>
          <p:nvPr/>
        </p:nvSpPr>
        <p:spPr>
          <a:xfrm>
            <a:off x="362857" y="6382504"/>
            <a:ext cx="2305877" cy="437322"/>
          </a:xfrm>
          <a:prstGeom prst="roundRect">
            <a:avLst/>
          </a:prstGeom>
          <a:solidFill>
            <a:srgbClr val="1363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b="1" dirty="0">
              <a:solidFill>
                <a:srgbClr val="FFC000"/>
              </a:solidFill>
            </a:endParaRPr>
          </a:p>
          <a:p>
            <a:pPr algn="ctr"/>
            <a:r>
              <a:rPr lang="es-DO" b="1" dirty="0">
                <a:solidFill>
                  <a:srgbClr val="FFC000"/>
                </a:solidFill>
              </a:rPr>
              <a:t>WWW.Cristoweb.com</a:t>
            </a:r>
          </a:p>
          <a:p>
            <a:pPr algn="ctr"/>
            <a:endParaRPr lang="es-DO" b="1" dirty="0">
              <a:solidFill>
                <a:srgbClr val="FFC000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B18AB03-702A-4E21-98D9-F7402D053346}"/>
              </a:ext>
            </a:extLst>
          </p:cNvPr>
          <p:cNvSpPr txBox="1"/>
          <p:nvPr/>
        </p:nvSpPr>
        <p:spPr>
          <a:xfrm flipH="1">
            <a:off x="2944508" y="2336802"/>
            <a:ext cx="25418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-150" dirty="0">
                <a:solidFill>
                  <a:srgbClr val="45AFD3"/>
                </a:solidFill>
                <a:latin typeface="calibri" panose="020F0502020204030204" pitchFamily="34" charset="0"/>
              </a:rPr>
              <a:t>Comentario Bíblico </a:t>
            </a:r>
            <a:r>
              <a:rPr lang="en-US" sz="3200" b="1" spc="-150" dirty="0">
                <a:solidFill>
                  <a:srgbClr val="002060"/>
                </a:solidFill>
                <a:latin typeface="calibri" panose="020F0502020204030204" pitchFamily="34" charset="0"/>
              </a:rPr>
              <a:t>Adventista, 2 Pe. 2: 10</a:t>
            </a:r>
            <a:endParaRPr lang="es-DO" sz="3200" spc="-150" dirty="0">
              <a:solidFill>
                <a:srgbClr val="002060"/>
              </a:solidFill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D62B746-EF18-46C8-9F9C-883E8DE4000E}"/>
              </a:ext>
            </a:extLst>
          </p:cNvPr>
          <p:cNvSpPr txBox="1"/>
          <p:nvPr/>
        </p:nvSpPr>
        <p:spPr>
          <a:xfrm>
            <a:off x="5878850" y="435421"/>
            <a:ext cx="619703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2800" b="1" i="0" dirty="0">
                <a:solidFill>
                  <a:srgbClr val="002060"/>
                </a:solidFill>
                <a:effectLst/>
                <a:latin typeface="Bell MT" panose="02020503060305020303" pitchFamily="18" charset="0"/>
              </a:rPr>
              <a:t>Inmundicia. Es claro que los que perturbaban a la iglesia no sólo esparcían falsas doctrinas sino que también propagaban una terrible inmoralidad. Es un hecho histórico en la vida de la iglesia a través de los siglos, que las doctrinas pervertidas con frecuencia han estado acompañadas de una moral pervertida. A los que se apartan de la norma de la verdad de Dios, les es más fácil abandonar también las normas divinas de conducta personal. </a:t>
            </a:r>
            <a:endParaRPr lang="es-DO" sz="2800" dirty="0">
              <a:solidFill>
                <a:srgbClr val="002060"/>
              </a:solidFill>
              <a:latin typeface="Bell MT" panose="02020503060305020303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D555D08-7E04-4AD3-8B5E-CE18BF45A556}"/>
              </a:ext>
            </a:extLst>
          </p:cNvPr>
          <p:cNvSpPr txBox="1"/>
          <p:nvPr/>
        </p:nvSpPr>
        <p:spPr>
          <a:xfrm>
            <a:off x="-130624" y="609598"/>
            <a:ext cx="2955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s-DO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j-ea"/>
                <a:cs typeface="+mj-cs"/>
              </a:rPr>
              <a:t>LA EDUCACIÓN</a:t>
            </a:r>
            <a:endParaRPr lang="es-DO" sz="1050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7D98C08-89A6-4462-810B-B7145491AB31}"/>
              </a:ext>
            </a:extLst>
          </p:cNvPr>
          <p:cNvSpPr txBox="1"/>
          <p:nvPr/>
        </p:nvSpPr>
        <p:spPr>
          <a:xfrm>
            <a:off x="3701142" y="609597"/>
            <a:ext cx="5918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E5007D"/>
                </a:solidFill>
              </a:rPr>
              <a:t>C</a:t>
            </a:r>
            <a:endParaRPr lang="es-DO" sz="6000" b="1" dirty="0">
              <a:solidFill>
                <a:srgbClr val="E50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995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2759">
              <a:srgbClr val="F8FAFD">
                <a:lumMod val="0"/>
                <a:lumOff val="100000"/>
              </a:srgbClr>
            </a:gs>
            <a:gs pos="100000">
              <a:srgbClr val="33B986">
                <a:lumMod val="95000"/>
                <a:lumOff val="5000"/>
              </a:srgbClr>
            </a:gs>
            <a:gs pos="80000">
              <a:srgbClr val="C0D0EB"/>
            </a:gs>
            <a:gs pos="5000">
              <a:schemeClr val="accent5">
                <a:lumMod val="20000"/>
                <a:lumOff val="80000"/>
              </a:schemeClr>
            </a:gs>
            <a:gs pos="47000">
              <a:schemeClr val="accent1">
                <a:lumMod val="3000"/>
                <a:lumOff val="97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5863465-A220-4750-A7C8-1E4CF69506FE}"/>
              </a:ext>
            </a:extLst>
          </p:cNvPr>
          <p:cNvSpPr/>
          <p:nvPr/>
        </p:nvSpPr>
        <p:spPr>
          <a:xfrm>
            <a:off x="-26774" y="0"/>
            <a:ext cx="3384662" cy="685800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dirty="0"/>
          </a:p>
        </p:txBody>
      </p:sp>
      <p:sp>
        <p:nvSpPr>
          <p:cNvPr id="17" name="Título 16">
            <a:extLst>
              <a:ext uri="{FF2B5EF4-FFF2-40B4-BE49-F238E27FC236}">
                <a16:creationId xmlns:a16="http://schemas.microsoft.com/office/drawing/2014/main" id="{9DFC0B24-3283-4771-BE45-BB9440086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" y="331776"/>
            <a:ext cx="3355877" cy="1133475"/>
          </a:xfrm>
        </p:spPr>
        <p:txBody>
          <a:bodyPr>
            <a:normAutofit/>
          </a:bodyPr>
          <a:lstStyle/>
          <a:p>
            <a:pPr algn="ctr"/>
            <a:r>
              <a:rPr lang="es-DO" sz="3200" dirty="0">
                <a:solidFill>
                  <a:srgbClr val="FFC000"/>
                </a:solidFill>
                <a:latin typeface="Eras Bold ITC" panose="020B0907030504020204" pitchFamily="34" charset="0"/>
              </a:rPr>
              <a:t>APLICACIÓN </a:t>
            </a:r>
            <a:br>
              <a:rPr lang="es-DO" sz="3200" dirty="0">
                <a:solidFill>
                  <a:srgbClr val="FFC000"/>
                </a:solidFill>
                <a:latin typeface="Eras Bold ITC" panose="020B0907030504020204" pitchFamily="34" charset="0"/>
              </a:rPr>
            </a:br>
            <a:r>
              <a:rPr lang="es-DO" sz="3200" dirty="0">
                <a:solidFill>
                  <a:srgbClr val="FFC000"/>
                </a:solidFill>
                <a:latin typeface="Eras Bold ITC" panose="020B0907030504020204" pitchFamily="34" charset="0"/>
              </a:rPr>
              <a:t>PERSONAL</a:t>
            </a:r>
          </a:p>
        </p:txBody>
      </p:sp>
      <p:sp>
        <p:nvSpPr>
          <p:cNvPr id="21" name="Rectángulo: esquinas redondeadas 20">
            <a:hlinkClick r:id="rId2"/>
            <a:extLst>
              <a:ext uri="{FF2B5EF4-FFF2-40B4-BE49-F238E27FC236}">
                <a16:creationId xmlns:a16="http://schemas.microsoft.com/office/drawing/2014/main" id="{E5676204-3420-4F53-A4AD-152B7D76220E}"/>
              </a:ext>
            </a:extLst>
          </p:cNvPr>
          <p:cNvSpPr/>
          <p:nvPr/>
        </p:nvSpPr>
        <p:spPr>
          <a:xfrm>
            <a:off x="522514" y="5830960"/>
            <a:ext cx="2305877" cy="437322"/>
          </a:xfrm>
          <a:prstGeom prst="roundRect">
            <a:avLst/>
          </a:prstGeom>
          <a:solidFill>
            <a:srgbClr val="1363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b="1" dirty="0">
              <a:solidFill>
                <a:srgbClr val="FFC000"/>
              </a:solidFill>
            </a:endParaRPr>
          </a:p>
          <a:p>
            <a:pPr algn="ctr"/>
            <a:r>
              <a:rPr lang="es-DO" b="1" dirty="0">
                <a:solidFill>
                  <a:srgbClr val="FFC000"/>
                </a:solidFill>
              </a:rPr>
              <a:t>WWW.Cristoweb.com</a:t>
            </a:r>
          </a:p>
          <a:p>
            <a:pPr algn="ctr"/>
            <a:endParaRPr lang="es-DO" b="1" dirty="0">
              <a:solidFill>
                <a:srgbClr val="FFC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5FB455B-6CFF-4335-897E-817FC0F34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2787" y="2063244"/>
            <a:ext cx="4186322" cy="287809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D0768AB-936D-4188-95A9-7E767BD2B56E}"/>
              </a:ext>
            </a:extLst>
          </p:cNvPr>
          <p:cNvSpPr txBox="1"/>
          <p:nvPr/>
        </p:nvSpPr>
        <p:spPr>
          <a:xfrm>
            <a:off x="4209149" y="1306285"/>
            <a:ext cx="72861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6000" dirty="0">
                <a:solidFill>
                  <a:schemeClr val="accent6">
                    <a:lumMod val="75000"/>
                  </a:schemeClr>
                </a:solidFill>
                <a:latin typeface="Bell MT" panose="02020503060305020303" pitchFamily="18" charset="0"/>
              </a:rPr>
              <a:t>¿Se ha sentido alguna vez avergonzado y desnudo ante Dios por desobediencia a Él?</a:t>
            </a:r>
          </a:p>
        </p:txBody>
      </p:sp>
    </p:spTree>
    <p:extLst>
      <p:ext uri="{BB962C8B-B14F-4D97-AF65-F5344CB8AC3E}">
        <p14:creationId xmlns:p14="http://schemas.microsoft.com/office/powerpoint/2010/main" val="255469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entrada manual 4">
            <a:extLst>
              <a:ext uri="{FF2B5EF4-FFF2-40B4-BE49-F238E27FC236}">
                <a16:creationId xmlns:a16="http://schemas.microsoft.com/office/drawing/2014/main" id="{E7BBD54D-92C3-418F-96AC-8C4FD47F6A6C}"/>
              </a:ext>
            </a:extLst>
          </p:cNvPr>
          <p:cNvSpPr/>
          <p:nvPr/>
        </p:nvSpPr>
        <p:spPr>
          <a:xfrm rot="5400000">
            <a:off x="-1672414" y="1658343"/>
            <a:ext cx="6885189" cy="3540363"/>
          </a:xfrm>
          <a:prstGeom prst="flowChartManualInput">
            <a:avLst/>
          </a:prstGeom>
          <a:solidFill>
            <a:srgbClr val="33B98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FEF0C23-664C-4C41-AA83-A5735720D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3801" y="2067190"/>
            <a:ext cx="3713639" cy="2820572"/>
          </a:xfrm>
          <a:prstGeom prst="rect">
            <a:avLst/>
          </a:prstGeom>
          <a:ln>
            <a:noFill/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5AC7CEE-2DEE-4134-A624-C78FABB5296D}"/>
              </a:ext>
            </a:extLst>
          </p:cNvPr>
          <p:cNvSpPr txBox="1"/>
          <p:nvPr/>
        </p:nvSpPr>
        <p:spPr>
          <a:xfrm>
            <a:off x="6083935" y="84844"/>
            <a:ext cx="55567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600" b="1" dirty="0">
                <a:solidFill>
                  <a:srgbClr val="7C6DB5"/>
                </a:solidFill>
                <a:latin typeface="Bauhaus 93" panose="04030905020B02020C02" pitchFamily="82" charset="0"/>
              </a:rPr>
              <a:t>¿Cuáles fueron los primeros temas de la educación de Adán y Eva en la escuela del Edén?</a:t>
            </a:r>
          </a:p>
        </p:txBody>
      </p:sp>
      <p:sp>
        <p:nvSpPr>
          <p:cNvPr id="12" name="Paralelogramo 11">
            <a:extLst>
              <a:ext uri="{FF2B5EF4-FFF2-40B4-BE49-F238E27FC236}">
                <a16:creationId xmlns:a16="http://schemas.microsoft.com/office/drawing/2014/main" id="{7F1B7A92-CC23-49FD-8E15-AA0BB3F30B89}"/>
              </a:ext>
            </a:extLst>
          </p:cNvPr>
          <p:cNvSpPr/>
          <p:nvPr/>
        </p:nvSpPr>
        <p:spPr>
          <a:xfrm flipH="1">
            <a:off x="2552057" y="-14071"/>
            <a:ext cx="3540364" cy="6885190"/>
          </a:xfrm>
          <a:prstGeom prst="parallelogram">
            <a:avLst/>
          </a:prstGeom>
          <a:solidFill>
            <a:srgbClr val="367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C0C637B-D0ED-434B-9C23-CF79384AF273}"/>
              </a:ext>
            </a:extLst>
          </p:cNvPr>
          <p:cNvSpPr txBox="1"/>
          <p:nvPr/>
        </p:nvSpPr>
        <p:spPr>
          <a:xfrm>
            <a:off x="3367307" y="4916465"/>
            <a:ext cx="23077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4º TRIMESTRE / </a:t>
            </a:r>
            <a:r>
              <a:rPr kumimoji="0" lang="es-DO" sz="2400" b="1" i="0" u="none" strike="noStrike" kern="120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OCTUBRE-DICIEMBRE 2020 </a:t>
            </a:r>
            <a:r>
              <a:rPr kumimoji="0" lang="es-DO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 </a:t>
            </a:r>
            <a:r>
              <a:rPr kumimoji="0" lang="es-DO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EDICIÓN ADULTOS</a:t>
            </a: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0E837D16-9ACC-4853-B1A5-F50114ADA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74" y="5108617"/>
            <a:ext cx="1654785" cy="1222594"/>
          </a:xfrm>
          <a:prstGeom prst="rect">
            <a:avLst/>
          </a:prstGeom>
        </p:spPr>
      </p:pic>
      <p:sp>
        <p:nvSpPr>
          <p:cNvPr id="32" name="Rectángulo: esquinas redondeadas 31">
            <a:hlinkClick r:id="rId4"/>
            <a:extLst>
              <a:ext uri="{FF2B5EF4-FFF2-40B4-BE49-F238E27FC236}">
                <a16:creationId xmlns:a16="http://schemas.microsoft.com/office/drawing/2014/main" id="{01CAB1E2-6699-40F8-A01D-FC3C777B0AE2}"/>
              </a:ext>
            </a:extLst>
          </p:cNvPr>
          <p:cNvSpPr/>
          <p:nvPr/>
        </p:nvSpPr>
        <p:spPr>
          <a:xfrm>
            <a:off x="362857" y="6382504"/>
            <a:ext cx="2305877" cy="437322"/>
          </a:xfrm>
          <a:prstGeom prst="roundRect">
            <a:avLst/>
          </a:prstGeom>
          <a:solidFill>
            <a:srgbClr val="1363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b="1" dirty="0">
              <a:solidFill>
                <a:srgbClr val="FFC000"/>
              </a:solidFill>
            </a:endParaRPr>
          </a:p>
          <a:p>
            <a:pPr algn="ctr"/>
            <a:r>
              <a:rPr lang="es-DO" b="1" dirty="0">
                <a:solidFill>
                  <a:srgbClr val="FFC000"/>
                </a:solidFill>
              </a:rPr>
              <a:t>WWW.Cristoweb.com</a:t>
            </a:r>
          </a:p>
          <a:p>
            <a:pPr algn="ctr"/>
            <a:endParaRPr lang="es-DO" b="1" dirty="0">
              <a:solidFill>
                <a:srgbClr val="FFC000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B18AB03-702A-4E21-98D9-F7402D053346}"/>
              </a:ext>
            </a:extLst>
          </p:cNvPr>
          <p:cNvSpPr txBox="1"/>
          <p:nvPr/>
        </p:nvSpPr>
        <p:spPr>
          <a:xfrm flipH="1">
            <a:off x="2726790" y="493488"/>
            <a:ext cx="25418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200" b="1" i="0" spc="-15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PRINCIPIOS DE ENSEÑANZA DIVINA</a:t>
            </a:r>
            <a:endParaRPr lang="es-DO" sz="3200" spc="-150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D62B746-EF18-46C8-9F9C-883E8DE4000E}"/>
              </a:ext>
            </a:extLst>
          </p:cNvPr>
          <p:cNvSpPr txBox="1"/>
          <p:nvPr/>
        </p:nvSpPr>
        <p:spPr>
          <a:xfrm>
            <a:off x="5976308" y="2554507"/>
            <a:ext cx="609957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4000" b="1" i="0" dirty="0">
                <a:solidFill>
                  <a:srgbClr val="0BBB78"/>
                </a:solidFill>
                <a:effectLst/>
                <a:latin typeface="Bauhaus 93" panose="04030905020B02020C02" pitchFamily="82" charset="0"/>
              </a:rPr>
              <a:t>Las responsabilidades </a:t>
            </a:r>
            <a:br>
              <a:rPr lang="es-DO" sz="4000" b="1" i="0" dirty="0">
                <a:solidFill>
                  <a:srgbClr val="0BBB78"/>
                </a:solidFill>
                <a:effectLst/>
                <a:latin typeface="Bauhaus 93" panose="04030905020B02020C02" pitchFamily="82" charset="0"/>
              </a:rPr>
            </a:br>
            <a:r>
              <a:rPr lang="es-DO" sz="4000" b="1" i="0" dirty="0">
                <a:solidFill>
                  <a:srgbClr val="0BBB78"/>
                </a:solidFill>
                <a:effectLst/>
                <a:latin typeface="Bauhaus 93" panose="04030905020B02020C02" pitchFamily="82" charset="0"/>
              </a:rPr>
              <a:t>de la familia humana sobre todo lo creado, el matrimonio, y advertencias sobre el enemigo y el árbol prohibido.</a:t>
            </a:r>
            <a:endParaRPr lang="es-DO" sz="4000" dirty="0">
              <a:solidFill>
                <a:srgbClr val="0BBB78"/>
              </a:solidFill>
              <a:latin typeface="Bauhaus 93" panose="04030905020B02020C02" pitchFamily="82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2A21F20-E56B-4BAC-84D7-C240EB239F24}"/>
              </a:ext>
            </a:extLst>
          </p:cNvPr>
          <p:cNvSpPr txBox="1"/>
          <p:nvPr/>
        </p:nvSpPr>
        <p:spPr>
          <a:xfrm>
            <a:off x="2973529" y="3039654"/>
            <a:ext cx="2541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2400" b="1" dirty="0">
                <a:solidFill>
                  <a:srgbClr val="FFC000"/>
                </a:solidFill>
              </a:rPr>
              <a:t>GN. 1: 26-28;</a:t>
            </a:r>
          </a:p>
          <a:p>
            <a:pPr algn="ctr"/>
            <a:r>
              <a:rPr lang="es-DO" sz="2400" b="1" dirty="0">
                <a:solidFill>
                  <a:srgbClr val="FFC000"/>
                </a:solidFill>
              </a:rPr>
              <a:t>2: 16-18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D555D08-7E04-4AD3-8B5E-CE18BF45A556}"/>
              </a:ext>
            </a:extLst>
          </p:cNvPr>
          <p:cNvSpPr txBox="1"/>
          <p:nvPr/>
        </p:nvSpPr>
        <p:spPr>
          <a:xfrm>
            <a:off x="-130624" y="609598"/>
            <a:ext cx="2955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s-DO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j-ea"/>
                <a:cs typeface="+mj-cs"/>
              </a:rPr>
              <a:t>LA EDUCACIÓN</a:t>
            </a:r>
            <a:endParaRPr lang="es-DO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64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rma libre: forma 45">
            <a:extLst>
              <a:ext uri="{FF2B5EF4-FFF2-40B4-BE49-F238E27FC236}">
                <a16:creationId xmlns:a16="http://schemas.microsoft.com/office/drawing/2014/main" id="{3A1ED028-CE11-40A5-A94D-118D18BFB13B}"/>
              </a:ext>
            </a:extLst>
          </p:cNvPr>
          <p:cNvSpPr/>
          <p:nvPr/>
        </p:nvSpPr>
        <p:spPr>
          <a:xfrm>
            <a:off x="-2" y="1"/>
            <a:ext cx="3905252" cy="6858000"/>
          </a:xfrm>
          <a:custGeom>
            <a:avLst/>
            <a:gdLst>
              <a:gd name="connsiteX0" fmla="*/ 0 w 4529800"/>
              <a:gd name="connsiteY0" fmla="*/ 0 h 6858000"/>
              <a:gd name="connsiteX1" fmla="*/ 4529800 w 4529800"/>
              <a:gd name="connsiteY1" fmla="*/ 0 h 6858000"/>
              <a:gd name="connsiteX2" fmla="*/ 4383319 w 4529800"/>
              <a:gd name="connsiteY2" fmla="*/ 1108841 h 6858000"/>
              <a:gd name="connsiteX3" fmla="*/ 4142938 w 4529800"/>
              <a:gd name="connsiteY3" fmla="*/ 1097281 h 6858000"/>
              <a:gd name="connsiteX4" fmla="*/ 1631855 w 4529800"/>
              <a:gd name="connsiteY4" fmla="*/ 3488790 h 6858000"/>
              <a:gd name="connsiteX5" fmla="*/ 3636867 w 4529800"/>
              <a:gd name="connsiteY5" fmla="*/ 5831712 h 6858000"/>
              <a:gd name="connsiteX6" fmla="*/ 3757107 w 4529800"/>
              <a:gd name="connsiteY6" fmla="*/ 5849189 h 6858000"/>
              <a:gd name="connsiteX7" fmla="*/ 3623840 w 4529800"/>
              <a:gd name="connsiteY7" fmla="*/ 6858000 h 6858000"/>
              <a:gd name="connsiteX8" fmla="*/ 0 w 4529800"/>
              <a:gd name="connsiteY8" fmla="*/ 6858000 h 6858000"/>
              <a:gd name="connsiteX9" fmla="*/ 0 w 4529800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29800" h="6858000">
                <a:moveTo>
                  <a:pt x="0" y="0"/>
                </a:moveTo>
                <a:lnTo>
                  <a:pt x="4529800" y="0"/>
                </a:lnTo>
                <a:lnTo>
                  <a:pt x="4383319" y="1108841"/>
                </a:lnTo>
                <a:lnTo>
                  <a:pt x="4142938" y="1097281"/>
                </a:lnTo>
                <a:cubicBezTo>
                  <a:pt x="2756105" y="1097281"/>
                  <a:pt x="1631855" y="2167996"/>
                  <a:pt x="1631855" y="3488790"/>
                </a:cubicBezTo>
                <a:cubicBezTo>
                  <a:pt x="1631855" y="4644485"/>
                  <a:pt x="2492609" y="5608713"/>
                  <a:pt x="3636867" y="5831712"/>
                </a:cubicBezTo>
                <a:lnTo>
                  <a:pt x="3757107" y="5849189"/>
                </a:lnTo>
                <a:lnTo>
                  <a:pt x="362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5362CF"/>
              </a:gs>
              <a:gs pos="51000">
                <a:srgbClr val="7C4A7C"/>
              </a:gs>
              <a:gs pos="87000">
                <a:srgbClr val="4EBA77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DO" dirty="0"/>
              <a:t>2</a:t>
            </a:r>
          </a:p>
        </p:txBody>
      </p:sp>
      <p:sp>
        <p:nvSpPr>
          <p:cNvPr id="58" name="Forma libre: forma 57">
            <a:extLst>
              <a:ext uri="{FF2B5EF4-FFF2-40B4-BE49-F238E27FC236}">
                <a16:creationId xmlns:a16="http://schemas.microsoft.com/office/drawing/2014/main" id="{B5D8A853-C27A-4960-8961-577D5BA3BC3D}"/>
              </a:ext>
            </a:extLst>
          </p:cNvPr>
          <p:cNvSpPr/>
          <p:nvPr/>
        </p:nvSpPr>
        <p:spPr>
          <a:xfrm>
            <a:off x="3260392" y="0"/>
            <a:ext cx="981550" cy="6877050"/>
          </a:xfrm>
          <a:custGeom>
            <a:avLst/>
            <a:gdLst>
              <a:gd name="connsiteX0" fmla="*/ 785171 w 981550"/>
              <a:gd name="connsiteY0" fmla="*/ 0 h 6924669"/>
              <a:gd name="connsiteX1" fmla="*/ 981550 w 981550"/>
              <a:gd name="connsiteY1" fmla="*/ 0 h 6924669"/>
              <a:gd name="connsiteX2" fmla="*/ 196380 w 981550"/>
              <a:gd name="connsiteY2" fmla="*/ 6924669 h 6924669"/>
              <a:gd name="connsiteX3" fmla="*/ 0 w 981550"/>
              <a:gd name="connsiteY3" fmla="*/ 6924669 h 6924669"/>
              <a:gd name="connsiteX4" fmla="*/ 785171 w 981550"/>
              <a:gd name="connsiteY4" fmla="*/ 0 h 692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550" h="6924669">
                <a:moveTo>
                  <a:pt x="785171" y="0"/>
                </a:moveTo>
                <a:lnTo>
                  <a:pt x="981550" y="0"/>
                </a:lnTo>
                <a:lnTo>
                  <a:pt x="196380" y="6924669"/>
                </a:lnTo>
                <a:lnTo>
                  <a:pt x="0" y="6924669"/>
                </a:lnTo>
                <a:lnTo>
                  <a:pt x="785171" y="0"/>
                </a:lnTo>
                <a:close/>
              </a:path>
            </a:pathLst>
          </a:custGeom>
          <a:solidFill>
            <a:srgbClr val="4EB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57" name="Forma libre: forma 56">
            <a:extLst>
              <a:ext uri="{FF2B5EF4-FFF2-40B4-BE49-F238E27FC236}">
                <a16:creationId xmlns:a16="http://schemas.microsoft.com/office/drawing/2014/main" id="{BFB532E6-C933-485B-BE4F-C72D22F3CAFE}"/>
              </a:ext>
            </a:extLst>
          </p:cNvPr>
          <p:cNvSpPr/>
          <p:nvPr/>
        </p:nvSpPr>
        <p:spPr>
          <a:xfrm>
            <a:off x="3629387" y="0"/>
            <a:ext cx="988580" cy="6877050"/>
          </a:xfrm>
          <a:custGeom>
            <a:avLst/>
            <a:gdLst>
              <a:gd name="connsiteX0" fmla="*/ 789531 w 988580"/>
              <a:gd name="connsiteY0" fmla="*/ 0 h 6924669"/>
              <a:gd name="connsiteX1" fmla="*/ 988580 w 988580"/>
              <a:gd name="connsiteY1" fmla="*/ 0 h 6924669"/>
              <a:gd name="connsiteX2" fmla="*/ 199049 w 988580"/>
              <a:gd name="connsiteY2" fmla="*/ 6924669 h 6924669"/>
              <a:gd name="connsiteX3" fmla="*/ 0 w 988580"/>
              <a:gd name="connsiteY3" fmla="*/ 6924669 h 6924669"/>
              <a:gd name="connsiteX4" fmla="*/ 789531 w 988580"/>
              <a:gd name="connsiteY4" fmla="*/ 0 h 692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8580" h="6924669">
                <a:moveTo>
                  <a:pt x="789531" y="0"/>
                </a:moveTo>
                <a:lnTo>
                  <a:pt x="988580" y="0"/>
                </a:lnTo>
                <a:lnTo>
                  <a:pt x="199049" y="6924669"/>
                </a:lnTo>
                <a:lnTo>
                  <a:pt x="0" y="6924669"/>
                </a:lnTo>
                <a:lnTo>
                  <a:pt x="789531" y="0"/>
                </a:lnTo>
                <a:close/>
              </a:path>
            </a:pathLst>
          </a:custGeom>
          <a:solidFill>
            <a:srgbClr val="7C6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56" name="Forma libre: forma 55">
            <a:extLst>
              <a:ext uri="{FF2B5EF4-FFF2-40B4-BE49-F238E27FC236}">
                <a16:creationId xmlns:a16="http://schemas.microsoft.com/office/drawing/2014/main" id="{242A5545-4C68-464C-B107-09377167EBD7}"/>
              </a:ext>
            </a:extLst>
          </p:cNvPr>
          <p:cNvSpPr/>
          <p:nvPr/>
        </p:nvSpPr>
        <p:spPr>
          <a:xfrm>
            <a:off x="3979345" y="0"/>
            <a:ext cx="1012170" cy="6877050"/>
          </a:xfrm>
          <a:custGeom>
            <a:avLst/>
            <a:gdLst>
              <a:gd name="connsiteX0" fmla="*/ 803020 w 1012170"/>
              <a:gd name="connsiteY0" fmla="*/ 0 h 6924669"/>
              <a:gd name="connsiteX1" fmla="*/ 1012170 w 1012170"/>
              <a:gd name="connsiteY1" fmla="*/ 0 h 6924669"/>
              <a:gd name="connsiteX2" fmla="*/ 209151 w 1012170"/>
              <a:gd name="connsiteY2" fmla="*/ 6924669 h 6924669"/>
              <a:gd name="connsiteX3" fmla="*/ 0 w 1012170"/>
              <a:gd name="connsiteY3" fmla="*/ 6924669 h 6924669"/>
              <a:gd name="connsiteX4" fmla="*/ 803020 w 1012170"/>
              <a:gd name="connsiteY4" fmla="*/ 0 h 692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170" h="6924669">
                <a:moveTo>
                  <a:pt x="803020" y="0"/>
                </a:moveTo>
                <a:lnTo>
                  <a:pt x="1012170" y="0"/>
                </a:lnTo>
                <a:lnTo>
                  <a:pt x="209151" y="6924669"/>
                </a:lnTo>
                <a:lnTo>
                  <a:pt x="0" y="6924669"/>
                </a:lnTo>
                <a:lnTo>
                  <a:pt x="803020" y="0"/>
                </a:lnTo>
                <a:close/>
              </a:path>
            </a:pathLst>
          </a:custGeom>
          <a:solidFill>
            <a:srgbClr val="536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121" name="Forma libre: forma 120">
            <a:extLst>
              <a:ext uri="{FF2B5EF4-FFF2-40B4-BE49-F238E27FC236}">
                <a16:creationId xmlns:a16="http://schemas.microsoft.com/office/drawing/2014/main" id="{3B6C369D-1A93-42D7-9235-DD8CF87D8C98}"/>
              </a:ext>
            </a:extLst>
          </p:cNvPr>
          <p:cNvSpPr/>
          <p:nvPr/>
        </p:nvSpPr>
        <p:spPr>
          <a:xfrm>
            <a:off x="12191442" y="6857540"/>
            <a:ext cx="559" cy="461"/>
          </a:xfrm>
          <a:custGeom>
            <a:avLst/>
            <a:gdLst>
              <a:gd name="connsiteX0" fmla="*/ 559 w 559"/>
              <a:gd name="connsiteY0" fmla="*/ 0 h 461"/>
              <a:gd name="connsiteX1" fmla="*/ 559 w 559"/>
              <a:gd name="connsiteY1" fmla="*/ 461 h 461"/>
              <a:gd name="connsiteX2" fmla="*/ 0 w 559"/>
              <a:gd name="connsiteY2" fmla="*/ 461 h 461"/>
              <a:gd name="connsiteX3" fmla="*/ 559 w 559"/>
              <a:gd name="connsiteY3" fmla="*/ 0 h 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" h="461">
                <a:moveTo>
                  <a:pt x="559" y="0"/>
                </a:moveTo>
                <a:lnTo>
                  <a:pt x="559" y="461"/>
                </a:lnTo>
                <a:lnTo>
                  <a:pt x="0" y="461"/>
                </a:lnTo>
                <a:lnTo>
                  <a:pt x="559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114" name="Forma libre: forma 113">
            <a:extLst>
              <a:ext uri="{FF2B5EF4-FFF2-40B4-BE49-F238E27FC236}">
                <a16:creationId xmlns:a16="http://schemas.microsoft.com/office/drawing/2014/main" id="{8B497CE3-9322-403B-9DD1-AC53B624ABCD}"/>
              </a:ext>
            </a:extLst>
          </p:cNvPr>
          <p:cNvSpPr/>
          <p:nvPr/>
        </p:nvSpPr>
        <p:spPr>
          <a:xfrm>
            <a:off x="7448104" y="5982026"/>
            <a:ext cx="4743896" cy="875975"/>
          </a:xfrm>
          <a:custGeom>
            <a:avLst/>
            <a:gdLst>
              <a:gd name="connsiteX0" fmla="*/ 4743896 w 4743896"/>
              <a:gd name="connsiteY0" fmla="*/ 0 h 875975"/>
              <a:gd name="connsiteX1" fmla="*/ 4743896 w 4743896"/>
              <a:gd name="connsiteY1" fmla="*/ 875514 h 875975"/>
              <a:gd name="connsiteX2" fmla="*/ 4743337 w 4743896"/>
              <a:gd name="connsiteY2" fmla="*/ 875975 h 875975"/>
              <a:gd name="connsiteX3" fmla="*/ 0 w 4743896"/>
              <a:gd name="connsiteY3" fmla="*/ 875975 h 875975"/>
              <a:gd name="connsiteX4" fmla="*/ 517790 w 4743896"/>
              <a:gd name="connsiteY4" fmla="*/ 851484 h 875975"/>
              <a:gd name="connsiteX5" fmla="*/ 4665501 w 4743896"/>
              <a:gd name="connsiteY5" fmla="*/ 34166 h 875975"/>
              <a:gd name="connsiteX6" fmla="*/ 4743896 w 4743896"/>
              <a:gd name="connsiteY6" fmla="*/ 0 h 87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43896" h="875975">
                <a:moveTo>
                  <a:pt x="4743896" y="0"/>
                </a:moveTo>
                <a:lnTo>
                  <a:pt x="4743896" y="875514"/>
                </a:lnTo>
                <a:lnTo>
                  <a:pt x="4743337" y="875975"/>
                </a:lnTo>
                <a:lnTo>
                  <a:pt x="0" y="875975"/>
                </a:lnTo>
                <a:lnTo>
                  <a:pt x="517790" y="851484"/>
                </a:lnTo>
                <a:cubicBezTo>
                  <a:pt x="2205888" y="744428"/>
                  <a:pt x="3669926" y="446741"/>
                  <a:pt x="4665501" y="34166"/>
                </a:cubicBezTo>
                <a:lnTo>
                  <a:pt x="4743896" y="0"/>
                </a:lnTo>
                <a:close/>
              </a:path>
            </a:pathLst>
          </a:custGeom>
          <a:solidFill>
            <a:srgbClr val="536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127" name="Arco 126">
            <a:extLst>
              <a:ext uri="{FF2B5EF4-FFF2-40B4-BE49-F238E27FC236}">
                <a16:creationId xmlns:a16="http://schemas.microsoft.com/office/drawing/2014/main" id="{338126B1-B1A9-4979-ABDE-88E2E96A4FA4}"/>
              </a:ext>
            </a:extLst>
          </p:cNvPr>
          <p:cNvSpPr/>
          <p:nvPr/>
        </p:nvSpPr>
        <p:spPr>
          <a:xfrm flipV="1">
            <a:off x="2209800" y="3657599"/>
            <a:ext cx="10382250" cy="2993153"/>
          </a:xfrm>
          <a:prstGeom prst="arc">
            <a:avLst>
              <a:gd name="adj1" fmla="val 12021147"/>
              <a:gd name="adj2" fmla="val 21185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131" name="Imagen 130">
            <a:extLst>
              <a:ext uri="{FF2B5EF4-FFF2-40B4-BE49-F238E27FC236}">
                <a16:creationId xmlns:a16="http://schemas.microsoft.com/office/drawing/2014/main" id="{C8395B10-AD43-423A-8FE5-D2BCA2CDF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8813">
            <a:off x="1694678" y="2126391"/>
            <a:ext cx="1843731" cy="2347163"/>
          </a:xfrm>
          <a:prstGeom prst="rect">
            <a:avLst/>
          </a:prstGeom>
        </p:spPr>
      </p:pic>
      <p:sp>
        <p:nvSpPr>
          <p:cNvPr id="132" name="CuadroTexto 131">
            <a:extLst>
              <a:ext uri="{FF2B5EF4-FFF2-40B4-BE49-F238E27FC236}">
                <a16:creationId xmlns:a16="http://schemas.microsoft.com/office/drawing/2014/main" id="{3A1E575C-2DD9-4F5C-B7F1-8B58D54CB742}"/>
              </a:ext>
            </a:extLst>
          </p:cNvPr>
          <p:cNvSpPr txBox="1"/>
          <p:nvPr/>
        </p:nvSpPr>
        <p:spPr>
          <a:xfrm>
            <a:off x="38100" y="266700"/>
            <a:ext cx="3517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200" b="1" dirty="0">
                <a:solidFill>
                  <a:srgbClr val="7030A0"/>
                </a:solidFill>
              </a:rPr>
              <a:t>GÉNESIS</a:t>
            </a:r>
          </a:p>
          <a:p>
            <a:pPr algn="ctr"/>
            <a:r>
              <a:rPr lang="es-DO" sz="3200" b="1" dirty="0">
                <a:solidFill>
                  <a:srgbClr val="925B9A"/>
                </a:solidFill>
              </a:rPr>
              <a:t>1:26-27</a:t>
            </a:r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0E284F3A-6A6F-44DB-A8C4-0F18E5D2D674}"/>
              </a:ext>
            </a:extLst>
          </p:cNvPr>
          <p:cNvSpPr txBox="1"/>
          <p:nvPr/>
        </p:nvSpPr>
        <p:spPr>
          <a:xfrm>
            <a:off x="190500" y="5847445"/>
            <a:ext cx="30653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200" b="1" dirty="0">
                <a:solidFill>
                  <a:srgbClr val="E5007D"/>
                </a:solidFill>
              </a:rPr>
              <a:t>REINA VALERA</a:t>
            </a:r>
          </a:p>
          <a:p>
            <a:pPr algn="ctr"/>
            <a:r>
              <a:rPr lang="es-DO" sz="3200" b="1" dirty="0">
                <a:solidFill>
                  <a:srgbClr val="45AFD3"/>
                </a:solidFill>
              </a:rPr>
              <a:t>1960</a:t>
            </a:r>
          </a:p>
          <a:p>
            <a:pPr algn="ctr"/>
            <a:endParaRPr lang="es-DO" sz="3200" b="1" dirty="0"/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0BD64286-3022-447B-87AC-F02E5526275A}"/>
              </a:ext>
            </a:extLst>
          </p:cNvPr>
          <p:cNvSpPr txBox="1"/>
          <p:nvPr/>
        </p:nvSpPr>
        <p:spPr>
          <a:xfrm>
            <a:off x="4955842" y="255347"/>
            <a:ext cx="7045658" cy="629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3500" dirty="0">
                <a:solidFill>
                  <a:srgbClr val="4EBA77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26. </a:t>
            </a:r>
            <a:r>
              <a:rPr lang="es-DO" sz="35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Entonces dijo Dios: Hagamos al hombre a nuestra imagen, conforme a nuestra semejanza; y señoree en los peces del mar, en las aves de los cielos, en las bestias, en toda la tierra, y en todo animal que se arrastra sobre la tierra.</a:t>
            </a:r>
          </a:p>
          <a:p>
            <a:endParaRPr lang="es-DO" sz="1200" dirty="0">
              <a:solidFill>
                <a:srgbClr val="00206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r>
              <a:rPr lang="es-DO" sz="3500" dirty="0">
                <a:solidFill>
                  <a:srgbClr val="4EBA77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27. </a:t>
            </a:r>
            <a:r>
              <a:rPr lang="es-DO" sz="35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Y creó Dios al hombre a su imagen, a imagen de Dios lo creó; varón y hembra los creó.</a:t>
            </a:r>
          </a:p>
        </p:txBody>
      </p:sp>
    </p:spTree>
    <p:extLst>
      <p:ext uri="{BB962C8B-B14F-4D97-AF65-F5344CB8AC3E}">
        <p14:creationId xmlns:p14="http://schemas.microsoft.com/office/powerpoint/2010/main" val="1851848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rma libre: forma 45">
            <a:extLst>
              <a:ext uri="{FF2B5EF4-FFF2-40B4-BE49-F238E27FC236}">
                <a16:creationId xmlns:a16="http://schemas.microsoft.com/office/drawing/2014/main" id="{3A1ED028-CE11-40A5-A94D-118D18BFB13B}"/>
              </a:ext>
            </a:extLst>
          </p:cNvPr>
          <p:cNvSpPr/>
          <p:nvPr/>
        </p:nvSpPr>
        <p:spPr>
          <a:xfrm>
            <a:off x="-2" y="1"/>
            <a:ext cx="3905252" cy="6858000"/>
          </a:xfrm>
          <a:custGeom>
            <a:avLst/>
            <a:gdLst>
              <a:gd name="connsiteX0" fmla="*/ 0 w 4529800"/>
              <a:gd name="connsiteY0" fmla="*/ 0 h 6858000"/>
              <a:gd name="connsiteX1" fmla="*/ 4529800 w 4529800"/>
              <a:gd name="connsiteY1" fmla="*/ 0 h 6858000"/>
              <a:gd name="connsiteX2" fmla="*/ 4383319 w 4529800"/>
              <a:gd name="connsiteY2" fmla="*/ 1108841 h 6858000"/>
              <a:gd name="connsiteX3" fmla="*/ 4142938 w 4529800"/>
              <a:gd name="connsiteY3" fmla="*/ 1097281 h 6858000"/>
              <a:gd name="connsiteX4" fmla="*/ 1631855 w 4529800"/>
              <a:gd name="connsiteY4" fmla="*/ 3488790 h 6858000"/>
              <a:gd name="connsiteX5" fmla="*/ 3636867 w 4529800"/>
              <a:gd name="connsiteY5" fmla="*/ 5831712 h 6858000"/>
              <a:gd name="connsiteX6" fmla="*/ 3757107 w 4529800"/>
              <a:gd name="connsiteY6" fmla="*/ 5849189 h 6858000"/>
              <a:gd name="connsiteX7" fmla="*/ 3623840 w 4529800"/>
              <a:gd name="connsiteY7" fmla="*/ 6858000 h 6858000"/>
              <a:gd name="connsiteX8" fmla="*/ 0 w 4529800"/>
              <a:gd name="connsiteY8" fmla="*/ 6858000 h 6858000"/>
              <a:gd name="connsiteX9" fmla="*/ 0 w 4529800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29800" h="6858000">
                <a:moveTo>
                  <a:pt x="0" y="0"/>
                </a:moveTo>
                <a:lnTo>
                  <a:pt x="4529800" y="0"/>
                </a:lnTo>
                <a:lnTo>
                  <a:pt x="4383319" y="1108841"/>
                </a:lnTo>
                <a:lnTo>
                  <a:pt x="4142938" y="1097281"/>
                </a:lnTo>
                <a:cubicBezTo>
                  <a:pt x="2756105" y="1097281"/>
                  <a:pt x="1631855" y="2167996"/>
                  <a:pt x="1631855" y="3488790"/>
                </a:cubicBezTo>
                <a:cubicBezTo>
                  <a:pt x="1631855" y="4644485"/>
                  <a:pt x="2492609" y="5608713"/>
                  <a:pt x="3636867" y="5831712"/>
                </a:cubicBezTo>
                <a:lnTo>
                  <a:pt x="3757107" y="5849189"/>
                </a:lnTo>
                <a:lnTo>
                  <a:pt x="362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5362CF"/>
              </a:gs>
              <a:gs pos="51000">
                <a:srgbClr val="7C4A7C"/>
              </a:gs>
              <a:gs pos="87000">
                <a:srgbClr val="4EBA77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DO" dirty="0"/>
              <a:t>2</a:t>
            </a:r>
          </a:p>
        </p:txBody>
      </p:sp>
      <p:sp>
        <p:nvSpPr>
          <p:cNvPr id="58" name="Forma libre: forma 57">
            <a:extLst>
              <a:ext uri="{FF2B5EF4-FFF2-40B4-BE49-F238E27FC236}">
                <a16:creationId xmlns:a16="http://schemas.microsoft.com/office/drawing/2014/main" id="{B5D8A853-C27A-4960-8961-577D5BA3BC3D}"/>
              </a:ext>
            </a:extLst>
          </p:cNvPr>
          <p:cNvSpPr/>
          <p:nvPr/>
        </p:nvSpPr>
        <p:spPr>
          <a:xfrm>
            <a:off x="3260392" y="0"/>
            <a:ext cx="981550" cy="6877050"/>
          </a:xfrm>
          <a:custGeom>
            <a:avLst/>
            <a:gdLst>
              <a:gd name="connsiteX0" fmla="*/ 785171 w 981550"/>
              <a:gd name="connsiteY0" fmla="*/ 0 h 6924669"/>
              <a:gd name="connsiteX1" fmla="*/ 981550 w 981550"/>
              <a:gd name="connsiteY1" fmla="*/ 0 h 6924669"/>
              <a:gd name="connsiteX2" fmla="*/ 196380 w 981550"/>
              <a:gd name="connsiteY2" fmla="*/ 6924669 h 6924669"/>
              <a:gd name="connsiteX3" fmla="*/ 0 w 981550"/>
              <a:gd name="connsiteY3" fmla="*/ 6924669 h 6924669"/>
              <a:gd name="connsiteX4" fmla="*/ 785171 w 981550"/>
              <a:gd name="connsiteY4" fmla="*/ 0 h 692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550" h="6924669">
                <a:moveTo>
                  <a:pt x="785171" y="0"/>
                </a:moveTo>
                <a:lnTo>
                  <a:pt x="981550" y="0"/>
                </a:lnTo>
                <a:lnTo>
                  <a:pt x="196380" y="6924669"/>
                </a:lnTo>
                <a:lnTo>
                  <a:pt x="0" y="6924669"/>
                </a:lnTo>
                <a:lnTo>
                  <a:pt x="785171" y="0"/>
                </a:lnTo>
                <a:close/>
              </a:path>
            </a:pathLst>
          </a:custGeom>
          <a:solidFill>
            <a:srgbClr val="4EB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57" name="Forma libre: forma 56">
            <a:extLst>
              <a:ext uri="{FF2B5EF4-FFF2-40B4-BE49-F238E27FC236}">
                <a16:creationId xmlns:a16="http://schemas.microsoft.com/office/drawing/2014/main" id="{BFB532E6-C933-485B-BE4F-C72D22F3CAFE}"/>
              </a:ext>
            </a:extLst>
          </p:cNvPr>
          <p:cNvSpPr/>
          <p:nvPr/>
        </p:nvSpPr>
        <p:spPr>
          <a:xfrm>
            <a:off x="3629387" y="0"/>
            <a:ext cx="988580" cy="6877050"/>
          </a:xfrm>
          <a:custGeom>
            <a:avLst/>
            <a:gdLst>
              <a:gd name="connsiteX0" fmla="*/ 789531 w 988580"/>
              <a:gd name="connsiteY0" fmla="*/ 0 h 6924669"/>
              <a:gd name="connsiteX1" fmla="*/ 988580 w 988580"/>
              <a:gd name="connsiteY1" fmla="*/ 0 h 6924669"/>
              <a:gd name="connsiteX2" fmla="*/ 199049 w 988580"/>
              <a:gd name="connsiteY2" fmla="*/ 6924669 h 6924669"/>
              <a:gd name="connsiteX3" fmla="*/ 0 w 988580"/>
              <a:gd name="connsiteY3" fmla="*/ 6924669 h 6924669"/>
              <a:gd name="connsiteX4" fmla="*/ 789531 w 988580"/>
              <a:gd name="connsiteY4" fmla="*/ 0 h 692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8580" h="6924669">
                <a:moveTo>
                  <a:pt x="789531" y="0"/>
                </a:moveTo>
                <a:lnTo>
                  <a:pt x="988580" y="0"/>
                </a:lnTo>
                <a:lnTo>
                  <a:pt x="199049" y="6924669"/>
                </a:lnTo>
                <a:lnTo>
                  <a:pt x="0" y="6924669"/>
                </a:lnTo>
                <a:lnTo>
                  <a:pt x="789531" y="0"/>
                </a:lnTo>
                <a:close/>
              </a:path>
            </a:pathLst>
          </a:custGeom>
          <a:solidFill>
            <a:srgbClr val="7C6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56" name="Forma libre: forma 55">
            <a:extLst>
              <a:ext uri="{FF2B5EF4-FFF2-40B4-BE49-F238E27FC236}">
                <a16:creationId xmlns:a16="http://schemas.microsoft.com/office/drawing/2014/main" id="{242A5545-4C68-464C-B107-09377167EBD7}"/>
              </a:ext>
            </a:extLst>
          </p:cNvPr>
          <p:cNvSpPr/>
          <p:nvPr/>
        </p:nvSpPr>
        <p:spPr>
          <a:xfrm>
            <a:off x="3979345" y="0"/>
            <a:ext cx="1012170" cy="6877050"/>
          </a:xfrm>
          <a:custGeom>
            <a:avLst/>
            <a:gdLst>
              <a:gd name="connsiteX0" fmla="*/ 803020 w 1012170"/>
              <a:gd name="connsiteY0" fmla="*/ 0 h 6924669"/>
              <a:gd name="connsiteX1" fmla="*/ 1012170 w 1012170"/>
              <a:gd name="connsiteY1" fmla="*/ 0 h 6924669"/>
              <a:gd name="connsiteX2" fmla="*/ 209151 w 1012170"/>
              <a:gd name="connsiteY2" fmla="*/ 6924669 h 6924669"/>
              <a:gd name="connsiteX3" fmla="*/ 0 w 1012170"/>
              <a:gd name="connsiteY3" fmla="*/ 6924669 h 6924669"/>
              <a:gd name="connsiteX4" fmla="*/ 803020 w 1012170"/>
              <a:gd name="connsiteY4" fmla="*/ 0 h 692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170" h="6924669">
                <a:moveTo>
                  <a:pt x="803020" y="0"/>
                </a:moveTo>
                <a:lnTo>
                  <a:pt x="1012170" y="0"/>
                </a:lnTo>
                <a:lnTo>
                  <a:pt x="209151" y="6924669"/>
                </a:lnTo>
                <a:lnTo>
                  <a:pt x="0" y="6924669"/>
                </a:lnTo>
                <a:lnTo>
                  <a:pt x="803020" y="0"/>
                </a:lnTo>
                <a:close/>
              </a:path>
            </a:pathLst>
          </a:custGeom>
          <a:solidFill>
            <a:srgbClr val="536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121" name="Forma libre: forma 120">
            <a:extLst>
              <a:ext uri="{FF2B5EF4-FFF2-40B4-BE49-F238E27FC236}">
                <a16:creationId xmlns:a16="http://schemas.microsoft.com/office/drawing/2014/main" id="{3B6C369D-1A93-42D7-9235-DD8CF87D8C98}"/>
              </a:ext>
            </a:extLst>
          </p:cNvPr>
          <p:cNvSpPr/>
          <p:nvPr/>
        </p:nvSpPr>
        <p:spPr>
          <a:xfrm>
            <a:off x="12191442" y="6857540"/>
            <a:ext cx="559" cy="461"/>
          </a:xfrm>
          <a:custGeom>
            <a:avLst/>
            <a:gdLst>
              <a:gd name="connsiteX0" fmla="*/ 559 w 559"/>
              <a:gd name="connsiteY0" fmla="*/ 0 h 461"/>
              <a:gd name="connsiteX1" fmla="*/ 559 w 559"/>
              <a:gd name="connsiteY1" fmla="*/ 461 h 461"/>
              <a:gd name="connsiteX2" fmla="*/ 0 w 559"/>
              <a:gd name="connsiteY2" fmla="*/ 461 h 461"/>
              <a:gd name="connsiteX3" fmla="*/ 559 w 559"/>
              <a:gd name="connsiteY3" fmla="*/ 0 h 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" h="461">
                <a:moveTo>
                  <a:pt x="559" y="0"/>
                </a:moveTo>
                <a:lnTo>
                  <a:pt x="559" y="461"/>
                </a:lnTo>
                <a:lnTo>
                  <a:pt x="0" y="461"/>
                </a:lnTo>
                <a:lnTo>
                  <a:pt x="559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114" name="Forma libre: forma 113">
            <a:extLst>
              <a:ext uri="{FF2B5EF4-FFF2-40B4-BE49-F238E27FC236}">
                <a16:creationId xmlns:a16="http://schemas.microsoft.com/office/drawing/2014/main" id="{8B497CE3-9322-403B-9DD1-AC53B624ABCD}"/>
              </a:ext>
            </a:extLst>
          </p:cNvPr>
          <p:cNvSpPr/>
          <p:nvPr/>
        </p:nvSpPr>
        <p:spPr>
          <a:xfrm>
            <a:off x="7448104" y="5982026"/>
            <a:ext cx="4743896" cy="875975"/>
          </a:xfrm>
          <a:custGeom>
            <a:avLst/>
            <a:gdLst>
              <a:gd name="connsiteX0" fmla="*/ 4743896 w 4743896"/>
              <a:gd name="connsiteY0" fmla="*/ 0 h 875975"/>
              <a:gd name="connsiteX1" fmla="*/ 4743896 w 4743896"/>
              <a:gd name="connsiteY1" fmla="*/ 875514 h 875975"/>
              <a:gd name="connsiteX2" fmla="*/ 4743337 w 4743896"/>
              <a:gd name="connsiteY2" fmla="*/ 875975 h 875975"/>
              <a:gd name="connsiteX3" fmla="*/ 0 w 4743896"/>
              <a:gd name="connsiteY3" fmla="*/ 875975 h 875975"/>
              <a:gd name="connsiteX4" fmla="*/ 517790 w 4743896"/>
              <a:gd name="connsiteY4" fmla="*/ 851484 h 875975"/>
              <a:gd name="connsiteX5" fmla="*/ 4665501 w 4743896"/>
              <a:gd name="connsiteY5" fmla="*/ 34166 h 875975"/>
              <a:gd name="connsiteX6" fmla="*/ 4743896 w 4743896"/>
              <a:gd name="connsiteY6" fmla="*/ 0 h 87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43896" h="875975">
                <a:moveTo>
                  <a:pt x="4743896" y="0"/>
                </a:moveTo>
                <a:lnTo>
                  <a:pt x="4743896" y="875514"/>
                </a:lnTo>
                <a:lnTo>
                  <a:pt x="4743337" y="875975"/>
                </a:lnTo>
                <a:lnTo>
                  <a:pt x="0" y="875975"/>
                </a:lnTo>
                <a:lnTo>
                  <a:pt x="517790" y="851484"/>
                </a:lnTo>
                <a:cubicBezTo>
                  <a:pt x="2205888" y="744428"/>
                  <a:pt x="3669926" y="446741"/>
                  <a:pt x="4665501" y="34166"/>
                </a:cubicBezTo>
                <a:lnTo>
                  <a:pt x="4743896" y="0"/>
                </a:lnTo>
                <a:close/>
              </a:path>
            </a:pathLst>
          </a:custGeom>
          <a:solidFill>
            <a:srgbClr val="536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127" name="Arco 126">
            <a:extLst>
              <a:ext uri="{FF2B5EF4-FFF2-40B4-BE49-F238E27FC236}">
                <a16:creationId xmlns:a16="http://schemas.microsoft.com/office/drawing/2014/main" id="{338126B1-B1A9-4979-ABDE-88E2E96A4FA4}"/>
              </a:ext>
            </a:extLst>
          </p:cNvPr>
          <p:cNvSpPr/>
          <p:nvPr/>
        </p:nvSpPr>
        <p:spPr>
          <a:xfrm flipV="1">
            <a:off x="2209800" y="3657599"/>
            <a:ext cx="10382250" cy="2993153"/>
          </a:xfrm>
          <a:prstGeom prst="arc">
            <a:avLst>
              <a:gd name="adj1" fmla="val 12021147"/>
              <a:gd name="adj2" fmla="val 21185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131" name="Imagen 130">
            <a:extLst>
              <a:ext uri="{FF2B5EF4-FFF2-40B4-BE49-F238E27FC236}">
                <a16:creationId xmlns:a16="http://schemas.microsoft.com/office/drawing/2014/main" id="{C8395B10-AD43-423A-8FE5-D2BCA2CDF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8813">
            <a:off x="1694678" y="2126391"/>
            <a:ext cx="1843731" cy="2347163"/>
          </a:xfrm>
          <a:prstGeom prst="rect">
            <a:avLst/>
          </a:prstGeom>
        </p:spPr>
      </p:pic>
      <p:sp>
        <p:nvSpPr>
          <p:cNvPr id="132" name="CuadroTexto 131">
            <a:extLst>
              <a:ext uri="{FF2B5EF4-FFF2-40B4-BE49-F238E27FC236}">
                <a16:creationId xmlns:a16="http://schemas.microsoft.com/office/drawing/2014/main" id="{3A1E575C-2DD9-4F5C-B7F1-8B58D54CB742}"/>
              </a:ext>
            </a:extLst>
          </p:cNvPr>
          <p:cNvSpPr txBox="1"/>
          <p:nvPr/>
        </p:nvSpPr>
        <p:spPr>
          <a:xfrm>
            <a:off x="38100" y="266700"/>
            <a:ext cx="3517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200" b="1" dirty="0">
                <a:solidFill>
                  <a:srgbClr val="7030A0"/>
                </a:solidFill>
              </a:rPr>
              <a:t>GÉNESIS</a:t>
            </a:r>
          </a:p>
          <a:p>
            <a:pPr algn="ctr"/>
            <a:r>
              <a:rPr lang="es-DO" sz="3200" b="1" dirty="0">
                <a:solidFill>
                  <a:srgbClr val="925B9A"/>
                </a:solidFill>
              </a:rPr>
              <a:t>1:26-27</a:t>
            </a:r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0E284F3A-6A6F-44DB-A8C4-0F18E5D2D674}"/>
              </a:ext>
            </a:extLst>
          </p:cNvPr>
          <p:cNvSpPr txBox="1"/>
          <p:nvPr/>
        </p:nvSpPr>
        <p:spPr>
          <a:xfrm>
            <a:off x="190500" y="5847445"/>
            <a:ext cx="30653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200" b="1" dirty="0">
                <a:solidFill>
                  <a:srgbClr val="E5007D"/>
                </a:solidFill>
              </a:rPr>
              <a:t>REINA VALERA</a:t>
            </a:r>
          </a:p>
          <a:p>
            <a:pPr algn="ctr"/>
            <a:r>
              <a:rPr lang="es-DO" sz="3200" b="1" dirty="0">
                <a:solidFill>
                  <a:srgbClr val="45AFD3"/>
                </a:solidFill>
              </a:rPr>
              <a:t>1960</a:t>
            </a:r>
          </a:p>
          <a:p>
            <a:pPr algn="ctr"/>
            <a:endParaRPr lang="es-DO" sz="3200" b="1" dirty="0"/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0BD64286-3022-447B-87AC-F02E5526275A}"/>
              </a:ext>
            </a:extLst>
          </p:cNvPr>
          <p:cNvSpPr txBox="1"/>
          <p:nvPr/>
        </p:nvSpPr>
        <p:spPr>
          <a:xfrm>
            <a:off x="4955842" y="255347"/>
            <a:ext cx="7045658" cy="629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3500" dirty="0">
                <a:solidFill>
                  <a:srgbClr val="4EBA77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26. </a:t>
            </a:r>
            <a:r>
              <a:rPr lang="es-DO" sz="35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Entonces dijo Dios: Hagamos al hombre a nuestra imagen, conforme a nuestra semejanza; y señoree en los peces del mar, en las aves de los cielos, en las bestias, en toda la tierra, y en todo animal que se arrastra sobre la tierra.</a:t>
            </a:r>
          </a:p>
          <a:p>
            <a:endParaRPr lang="es-DO" sz="1200" dirty="0">
              <a:solidFill>
                <a:srgbClr val="00206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r>
              <a:rPr lang="es-DO" sz="3500" dirty="0">
                <a:solidFill>
                  <a:srgbClr val="4EBA77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27. </a:t>
            </a:r>
            <a:r>
              <a:rPr lang="es-DO" sz="35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Y creó Dios al hombre a su imagen, a imagen de Dios lo creó; varón y hembra los creó.</a:t>
            </a:r>
          </a:p>
        </p:txBody>
      </p:sp>
    </p:spTree>
    <p:extLst>
      <p:ext uri="{BB962C8B-B14F-4D97-AF65-F5344CB8AC3E}">
        <p14:creationId xmlns:p14="http://schemas.microsoft.com/office/powerpoint/2010/main" val="4019311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rma libre: forma 45">
            <a:extLst>
              <a:ext uri="{FF2B5EF4-FFF2-40B4-BE49-F238E27FC236}">
                <a16:creationId xmlns:a16="http://schemas.microsoft.com/office/drawing/2014/main" id="{3A1ED028-CE11-40A5-A94D-118D18BFB13B}"/>
              </a:ext>
            </a:extLst>
          </p:cNvPr>
          <p:cNvSpPr/>
          <p:nvPr/>
        </p:nvSpPr>
        <p:spPr>
          <a:xfrm>
            <a:off x="-2" y="1"/>
            <a:ext cx="3905252" cy="6858000"/>
          </a:xfrm>
          <a:custGeom>
            <a:avLst/>
            <a:gdLst>
              <a:gd name="connsiteX0" fmla="*/ 0 w 4529800"/>
              <a:gd name="connsiteY0" fmla="*/ 0 h 6858000"/>
              <a:gd name="connsiteX1" fmla="*/ 4529800 w 4529800"/>
              <a:gd name="connsiteY1" fmla="*/ 0 h 6858000"/>
              <a:gd name="connsiteX2" fmla="*/ 4383319 w 4529800"/>
              <a:gd name="connsiteY2" fmla="*/ 1108841 h 6858000"/>
              <a:gd name="connsiteX3" fmla="*/ 4142938 w 4529800"/>
              <a:gd name="connsiteY3" fmla="*/ 1097281 h 6858000"/>
              <a:gd name="connsiteX4" fmla="*/ 1631855 w 4529800"/>
              <a:gd name="connsiteY4" fmla="*/ 3488790 h 6858000"/>
              <a:gd name="connsiteX5" fmla="*/ 3636867 w 4529800"/>
              <a:gd name="connsiteY5" fmla="*/ 5831712 h 6858000"/>
              <a:gd name="connsiteX6" fmla="*/ 3757107 w 4529800"/>
              <a:gd name="connsiteY6" fmla="*/ 5849189 h 6858000"/>
              <a:gd name="connsiteX7" fmla="*/ 3623840 w 4529800"/>
              <a:gd name="connsiteY7" fmla="*/ 6858000 h 6858000"/>
              <a:gd name="connsiteX8" fmla="*/ 0 w 4529800"/>
              <a:gd name="connsiteY8" fmla="*/ 6858000 h 6858000"/>
              <a:gd name="connsiteX9" fmla="*/ 0 w 4529800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29800" h="6858000">
                <a:moveTo>
                  <a:pt x="0" y="0"/>
                </a:moveTo>
                <a:lnTo>
                  <a:pt x="4529800" y="0"/>
                </a:lnTo>
                <a:lnTo>
                  <a:pt x="4383319" y="1108841"/>
                </a:lnTo>
                <a:lnTo>
                  <a:pt x="4142938" y="1097281"/>
                </a:lnTo>
                <a:cubicBezTo>
                  <a:pt x="2756105" y="1097281"/>
                  <a:pt x="1631855" y="2167996"/>
                  <a:pt x="1631855" y="3488790"/>
                </a:cubicBezTo>
                <a:cubicBezTo>
                  <a:pt x="1631855" y="4644485"/>
                  <a:pt x="2492609" y="5608713"/>
                  <a:pt x="3636867" y="5831712"/>
                </a:cubicBezTo>
                <a:lnTo>
                  <a:pt x="3757107" y="5849189"/>
                </a:lnTo>
                <a:lnTo>
                  <a:pt x="362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5362CF"/>
              </a:gs>
              <a:gs pos="51000">
                <a:srgbClr val="7C4A7C"/>
              </a:gs>
              <a:gs pos="87000">
                <a:srgbClr val="4EBA77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DO" dirty="0"/>
              <a:t>2</a:t>
            </a:r>
          </a:p>
        </p:txBody>
      </p:sp>
      <p:sp>
        <p:nvSpPr>
          <p:cNvPr id="58" name="Forma libre: forma 57">
            <a:extLst>
              <a:ext uri="{FF2B5EF4-FFF2-40B4-BE49-F238E27FC236}">
                <a16:creationId xmlns:a16="http://schemas.microsoft.com/office/drawing/2014/main" id="{B5D8A853-C27A-4960-8961-577D5BA3BC3D}"/>
              </a:ext>
            </a:extLst>
          </p:cNvPr>
          <p:cNvSpPr/>
          <p:nvPr/>
        </p:nvSpPr>
        <p:spPr>
          <a:xfrm>
            <a:off x="3260392" y="0"/>
            <a:ext cx="981550" cy="6877050"/>
          </a:xfrm>
          <a:custGeom>
            <a:avLst/>
            <a:gdLst>
              <a:gd name="connsiteX0" fmla="*/ 785171 w 981550"/>
              <a:gd name="connsiteY0" fmla="*/ 0 h 6924669"/>
              <a:gd name="connsiteX1" fmla="*/ 981550 w 981550"/>
              <a:gd name="connsiteY1" fmla="*/ 0 h 6924669"/>
              <a:gd name="connsiteX2" fmla="*/ 196380 w 981550"/>
              <a:gd name="connsiteY2" fmla="*/ 6924669 h 6924669"/>
              <a:gd name="connsiteX3" fmla="*/ 0 w 981550"/>
              <a:gd name="connsiteY3" fmla="*/ 6924669 h 6924669"/>
              <a:gd name="connsiteX4" fmla="*/ 785171 w 981550"/>
              <a:gd name="connsiteY4" fmla="*/ 0 h 692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550" h="6924669">
                <a:moveTo>
                  <a:pt x="785171" y="0"/>
                </a:moveTo>
                <a:lnTo>
                  <a:pt x="981550" y="0"/>
                </a:lnTo>
                <a:lnTo>
                  <a:pt x="196380" y="6924669"/>
                </a:lnTo>
                <a:lnTo>
                  <a:pt x="0" y="6924669"/>
                </a:lnTo>
                <a:lnTo>
                  <a:pt x="785171" y="0"/>
                </a:lnTo>
                <a:close/>
              </a:path>
            </a:pathLst>
          </a:custGeom>
          <a:solidFill>
            <a:srgbClr val="4EB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57" name="Forma libre: forma 56">
            <a:extLst>
              <a:ext uri="{FF2B5EF4-FFF2-40B4-BE49-F238E27FC236}">
                <a16:creationId xmlns:a16="http://schemas.microsoft.com/office/drawing/2014/main" id="{BFB532E6-C933-485B-BE4F-C72D22F3CAFE}"/>
              </a:ext>
            </a:extLst>
          </p:cNvPr>
          <p:cNvSpPr/>
          <p:nvPr/>
        </p:nvSpPr>
        <p:spPr>
          <a:xfrm>
            <a:off x="3629387" y="0"/>
            <a:ext cx="988580" cy="6877050"/>
          </a:xfrm>
          <a:custGeom>
            <a:avLst/>
            <a:gdLst>
              <a:gd name="connsiteX0" fmla="*/ 789531 w 988580"/>
              <a:gd name="connsiteY0" fmla="*/ 0 h 6924669"/>
              <a:gd name="connsiteX1" fmla="*/ 988580 w 988580"/>
              <a:gd name="connsiteY1" fmla="*/ 0 h 6924669"/>
              <a:gd name="connsiteX2" fmla="*/ 199049 w 988580"/>
              <a:gd name="connsiteY2" fmla="*/ 6924669 h 6924669"/>
              <a:gd name="connsiteX3" fmla="*/ 0 w 988580"/>
              <a:gd name="connsiteY3" fmla="*/ 6924669 h 6924669"/>
              <a:gd name="connsiteX4" fmla="*/ 789531 w 988580"/>
              <a:gd name="connsiteY4" fmla="*/ 0 h 692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8580" h="6924669">
                <a:moveTo>
                  <a:pt x="789531" y="0"/>
                </a:moveTo>
                <a:lnTo>
                  <a:pt x="988580" y="0"/>
                </a:lnTo>
                <a:lnTo>
                  <a:pt x="199049" y="6924669"/>
                </a:lnTo>
                <a:lnTo>
                  <a:pt x="0" y="6924669"/>
                </a:lnTo>
                <a:lnTo>
                  <a:pt x="789531" y="0"/>
                </a:lnTo>
                <a:close/>
              </a:path>
            </a:pathLst>
          </a:custGeom>
          <a:solidFill>
            <a:srgbClr val="7C6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56" name="Forma libre: forma 55">
            <a:extLst>
              <a:ext uri="{FF2B5EF4-FFF2-40B4-BE49-F238E27FC236}">
                <a16:creationId xmlns:a16="http://schemas.microsoft.com/office/drawing/2014/main" id="{242A5545-4C68-464C-B107-09377167EBD7}"/>
              </a:ext>
            </a:extLst>
          </p:cNvPr>
          <p:cNvSpPr/>
          <p:nvPr/>
        </p:nvSpPr>
        <p:spPr>
          <a:xfrm>
            <a:off x="3979345" y="0"/>
            <a:ext cx="1012170" cy="6877050"/>
          </a:xfrm>
          <a:custGeom>
            <a:avLst/>
            <a:gdLst>
              <a:gd name="connsiteX0" fmla="*/ 803020 w 1012170"/>
              <a:gd name="connsiteY0" fmla="*/ 0 h 6924669"/>
              <a:gd name="connsiteX1" fmla="*/ 1012170 w 1012170"/>
              <a:gd name="connsiteY1" fmla="*/ 0 h 6924669"/>
              <a:gd name="connsiteX2" fmla="*/ 209151 w 1012170"/>
              <a:gd name="connsiteY2" fmla="*/ 6924669 h 6924669"/>
              <a:gd name="connsiteX3" fmla="*/ 0 w 1012170"/>
              <a:gd name="connsiteY3" fmla="*/ 6924669 h 6924669"/>
              <a:gd name="connsiteX4" fmla="*/ 803020 w 1012170"/>
              <a:gd name="connsiteY4" fmla="*/ 0 h 692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170" h="6924669">
                <a:moveTo>
                  <a:pt x="803020" y="0"/>
                </a:moveTo>
                <a:lnTo>
                  <a:pt x="1012170" y="0"/>
                </a:lnTo>
                <a:lnTo>
                  <a:pt x="209151" y="6924669"/>
                </a:lnTo>
                <a:lnTo>
                  <a:pt x="0" y="6924669"/>
                </a:lnTo>
                <a:lnTo>
                  <a:pt x="803020" y="0"/>
                </a:lnTo>
                <a:close/>
              </a:path>
            </a:pathLst>
          </a:custGeom>
          <a:solidFill>
            <a:srgbClr val="536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121" name="Forma libre: forma 120">
            <a:extLst>
              <a:ext uri="{FF2B5EF4-FFF2-40B4-BE49-F238E27FC236}">
                <a16:creationId xmlns:a16="http://schemas.microsoft.com/office/drawing/2014/main" id="{3B6C369D-1A93-42D7-9235-DD8CF87D8C98}"/>
              </a:ext>
            </a:extLst>
          </p:cNvPr>
          <p:cNvSpPr/>
          <p:nvPr/>
        </p:nvSpPr>
        <p:spPr>
          <a:xfrm>
            <a:off x="12191442" y="6857540"/>
            <a:ext cx="559" cy="461"/>
          </a:xfrm>
          <a:custGeom>
            <a:avLst/>
            <a:gdLst>
              <a:gd name="connsiteX0" fmla="*/ 559 w 559"/>
              <a:gd name="connsiteY0" fmla="*/ 0 h 461"/>
              <a:gd name="connsiteX1" fmla="*/ 559 w 559"/>
              <a:gd name="connsiteY1" fmla="*/ 461 h 461"/>
              <a:gd name="connsiteX2" fmla="*/ 0 w 559"/>
              <a:gd name="connsiteY2" fmla="*/ 461 h 461"/>
              <a:gd name="connsiteX3" fmla="*/ 559 w 559"/>
              <a:gd name="connsiteY3" fmla="*/ 0 h 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" h="461">
                <a:moveTo>
                  <a:pt x="559" y="0"/>
                </a:moveTo>
                <a:lnTo>
                  <a:pt x="559" y="461"/>
                </a:lnTo>
                <a:lnTo>
                  <a:pt x="0" y="461"/>
                </a:lnTo>
                <a:lnTo>
                  <a:pt x="559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114" name="Forma libre: forma 113">
            <a:extLst>
              <a:ext uri="{FF2B5EF4-FFF2-40B4-BE49-F238E27FC236}">
                <a16:creationId xmlns:a16="http://schemas.microsoft.com/office/drawing/2014/main" id="{8B497CE3-9322-403B-9DD1-AC53B624ABCD}"/>
              </a:ext>
            </a:extLst>
          </p:cNvPr>
          <p:cNvSpPr/>
          <p:nvPr/>
        </p:nvSpPr>
        <p:spPr>
          <a:xfrm>
            <a:off x="7448104" y="5982026"/>
            <a:ext cx="4743896" cy="875975"/>
          </a:xfrm>
          <a:custGeom>
            <a:avLst/>
            <a:gdLst>
              <a:gd name="connsiteX0" fmla="*/ 4743896 w 4743896"/>
              <a:gd name="connsiteY0" fmla="*/ 0 h 875975"/>
              <a:gd name="connsiteX1" fmla="*/ 4743896 w 4743896"/>
              <a:gd name="connsiteY1" fmla="*/ 875514 h 875975"/>
              <a:gd name="connsiteX2" fmla="*/ 4743337 w 4743896"/>
              <a:gd name="connsiteY2" fmla="*/ 875975 h 875975"/>
              <a:gd name="connsiteX3" fmla="*/ 0 w 4743896"/>
              <a:gd name="connsiteY3" fmla="*/ 875975 h 875975"/>
              <a:gd name="connsiteX4" fmla="*/ 517790 w 4743896"/>
              <a:gd name="connsiteY4" fmla="*/ 851484 h 875975"/>
              <a:gd name="connsiteX5" fmla="*/ 4665501 w 4743896"/>
              <a:gd name="connsiteY5" fmla="*/ 34166 h 875975"/>
              <a:gd name="connsiteX6" fmla="*/ 4743896 w 4743896"/>
              <a:gd name="connsiteY6" fmla="*/ 0 h 87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43896" h="875975">
                <a:moveTo>
                  <a:pt x="4743896" y="0"/>
                </a:moveTo>
                <a:lnTo>
                  <a:pt x="4743896" y="875514"/>
                </a:lnTo>
                <a:lnTo>
                  <a:pt x="4743337" y="875975"/>
                </a:lnTo>
                <a:lnTo>
                  <a:pt x="0" y="875975"/>
                </a:lnTo>
                <a:lnTo>
                  <a:pt x="517790" y="851484"/>
                </a:lnTo>
                <a:cubicBezTo>
                  <a:pt x="2205888" y="744428"/>
                  <a:pt x="3669926" y="446741"/>
                  <a:pt x="4665501" y="34166"/>
                </a:cubicBezTo>
                <a:lnTo>
                  <a:pt x="4743896" y="0"/>
                </a:lnTo>
                <a:close/>
              </a:path>
            </a:pathLst>
          </a:custGeom>
          <a:solidFill>
            <a:srgbClr val="536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127" name="Arco 126">
            <a:extLst>
              <a:ext uri="{FF2B5EF4-FFF2-40B4-BE49-F238E27FC236}">
                <a16:creationId xmlns:a16="http://schemas.microsoft.com/office/drawing/2014/main" id="{338126B1-B1A9-4979-ABDE-88E2E96A4FA4}"/>
              </a:ext>
            </a:extLst>
          </p:cNvPr>
          <p:cNvSpPr/>
          <p:nvPr/>
        </p:nvSpPr>
        <p:spPr>
          <a:xfrm flipV="1">
            <a:off x="2209800" y="3657599"/>
            <a:ext cx="10382250" cy="2993153"/>
          </a:xfrm>
          <a:prstGeom prst="arc">
            <a:avLst>
              <a:gd name="adj1" fmla="val 12021147"/>
              <a:gd name="adj2" fmla="val 21185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131" name="Imagen 130">
            <a:extLst>
              <a:ext uri="{FF2B5EF4-FFF2-40B4-BE49-F238E27FC236}">
                <a16:creationId xmlns:a16="http://schemas.microsoft.com/office/drawing/2014/main" id="{C8395B10-AD43-423A-8FE5-D2BCA2CDF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8813">
            <a:off x="1694678" y="2126391"/>
            <a:ext cx="1843731" cy="2347163"/>
          </a:xfrm>
          <a:prstGeom prst="rect">
            <a:avLst/>
          </a:prstGeom>
        </p:spPr>
      </p:pic>
      <p:sp>
        <p:nvSpPr>
          <p:cNvPr id="132" name="CuadroTexto 131">
            <a:extLst>
              <a:ext uri="{FF2B5EF4-FFF2-40B4-BE49-F238E27FC236}">
                <a16:creationId xmlns:a16="http://schemas.microsoft.com/office/drawing/2014/main" id="{3A1E575C-2DD9-4F5C-B7F1-8B58D54CB742}"/>
              </a:ext>
            </a:extLst>
          </p:cNvPr>
          <p:cNvSpPr txBox="1"/>
          <p:nvPr/>
        </p:nvSpPr>
        <p:spPr>
          <a:xfrm>
            <a:off x="38100" y="266700"/>
            <a:ext cx="3517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200" b="1" dirty="0">
                <a:solidFill>
                  <a:srgbClr val="7030A0"/>
                </a:solidFill>
              </a:rPr>
              <a:t>GÉNESIS</a:t>
            </a:r>
          </a:p>
          <a:p>
            <a:pPr algn="ctr"/>
            <a:r>
              <a:rPr lang="es-DO" sz="3200" b="1" dirty="0">
                <a:solidFill>
                  <a:srgbClr val="925B9A"/>
                </a:solidFill>
              </a:rPr>
              <a:t>2:16-18</a:t>
            </a:r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0E284F3A-6A6F-44DB-A8C4-0F18E5D2D674}"/>
              </a:ext>
            </a:extLst>
          </p:cNvPr>
          <p:cNvSpPr txBox="1"/>
          <p:nvPr/>
        </p:nvSpPr>
        <p:spPr>
          <a:xfrm>
            <a:off x="190500" y="5847445"/>
            <a:ext cx="30653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200" b="1" dirty="0">
                <a:solidFill>
                  <a:srgbClr val="E5007D"/>
                </a:solidFill>
              </a:rPr>
              <a:t>REINA VALERA</a:t>
            </a:r>
          </a:p>
          <a:p>
            <a:pPr algn="ctr"/>
            <a:r>
              <a:rPr lang="es-DO" sz="3200" b="1" dirty="0">
                <a:solidFill>
                  <a:srgbClr val="45AFD3"/>
                </a:solidFill>
              </a:rPr>
              <a:t>1960</a:t>
            </a:r>
          </a:p>
          <a:p>
            <a:pPr algn="ctr"/>
            <a:endParaRPr lang="es-DO" sz="3200" b="1" dirty="0"/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0BD64286-3022-447B-87AC-F02E5526275A}"/>
              </a:ext>
            </a:extLst>
          </p:cNvPr>
          <p:cNvSpPr txBox="1"/>
          <p:nvPr/>
        </p:nvSpPr>
        <p:spPr>
          <a:xfrm>
            <a:off x="4955842" y="139234"/>
            <a:ext cx="719805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600" dirty="0">
                <a:solidFill>
                  <a:srgbClr val="4EBA77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16. </a:t>
            </a:r>
            <a:r>
              <a:rPr lang="es-DO" sz="36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Y mandó Jehová Dios al hombre, diciendo: De todo árbol del huerto podrás comer;</a:t>
            </a:r>
          </a:p>
          <a:p>
            <a:pPr algn="ctr"/>
            <a:endParaRPr lang="es-DO" sz="1600" dirty="0">
              <a:solidFill>
                <a:srgbClr val="4EBA77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algn="ctr"/>
            <a:r>
              <a:rPr lang="es-DO" sz="3600" dirty="0">
                <a:solidFill>
                  <a:srgbClr val="4EBA77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17. </a:t>
            </a:r>
            <a:r>
              <a:rPr lang="es-DO" sz="36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mas del árbol de la ciencia del bien y del mal no comerás; porque el día que de él comieres, ciertamente morirás.</a:t>
            </a:r>
          </a:p>
          <a:p>
            <a:pPr algn="ctr"/>
            <a:endParaRPr lang="es-DO" sz="1400" dirty="0">
              <a:solidFill>
                <a:srgbClr val="4EBA77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algn="ctr"/>
            <a:r>
              <a:rPr lang="es-DO" sz="3600" dirty="0">
                <a:solidFill>
                  <a:srgbClr val="4EBA77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18. </a:t>
            </a:r>
            <a:r>
              <a:rPr lang="es-DO" sz="36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Y dijo Jehová Dios: No es bueno que el hombre esté solo; le haré ayuda idónea para él.</a:t>
            </a:r>
          </a:p>
        </p:txBody>
      </p:sp>
    </p:spTree>
    <p:extLst>
      <p:ext uri="{BB962C8B-B14F-4D97-AF65-F5344CB8AC3E}">
        <p14:creationId xmlns:p14="http://schemas.microsoft.com/office/powerpoint/2010/main" val="252043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entrada manual 4">
            <a:extLst>
              <a:ext uri="{FF2B5EF4-FFF2-40B4-BE49-F238E27FC236}">
                <a16:creationId xmlns:a16="http://schemas.microsoft.com/office/drawing/2014/main" id="{E7BBD54D-92C3-418F-96AC-8C4FD47F6A6C}"/>
              </a:ext>
            </a:extLst>
          </p:cNvPr>
          <p:cNvSpPr/>
          <p:nvPr/>
        </p:nvSpPr>
        <p:spPr>
          <a:xfrm rot="5400000">
            <a:off x="-1672414" y="1658343"/>
            <a:ext cx="6885189" cy="3540363"/>
          </a:xfrm>
          <a:prstGeom prst="flowChartManualInput">
            <a:avLst/>
          </a:prstGeom>
          <a:solidFill>
            <a:srgbClr val="33B98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FEF0C23-664C-4C41-AA83-A5735720D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3801" y="2067190"/>
            <a:ext cx="3713639" cy="2820572"/>
          </a:xfrm>
          <a:prstGeom prst="rect">
            <a:avLst/>
          </a:prstGeom>
          <a:ln>
            <a:noFill/>
          </a:ln>
        </p:spPr>
      </p:pic>
      <p:sp>
        <p:nvSpPr>
          <p:cNvPr id="12" name="Paralelogramo 11">
            <a:extLst>
              <a:ext uri="{FF2B5EF4-FFF2-40B4-BE49-F238E27FC236}">
                <a16:creationId xmlns:a16="http://schemas.microsoft.com/office/drawing/2014/main" id="{7F1B7A92-CC23-49FD-8E15-AA0BB3F30B89}"/>
              </a:ext>
            </a:extLst>
          </p:cNvPr>
          <p:cNvSpPr/>
          <p:nvPr/>
        </p:nvSpPr>
        <p:spPr>
          <a:xfrm flipH="1">
            <a:off x="2552057" y="-14071"/>
            <a:ext cx="3540364" cy="6885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0E837D16-9ACC-4853-B1A5-F50114ADA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74" y="5108617"/>
            <a:ext cx="1654785" cy="1222594"/>
          </a:xfrm>
          <a:prstGeom prst="rect">
            <a:avLst/>
          </a:prstGeom>
        </p:spPr>
      </p:pic>
      <p:sp>
        <p:nvSpPr>
          <p:cNvPr id="32" name="Rectángulo: esquinas redondeadas 31">
            <a:hlinkClick r:id="rId4"/>
            <a:extLst>
              <a:ext uri="{FF2B5EF4-FFF2-40B4-BE49-F238E27FC236}">
                <a16:creationId xmlns:a16="http://schemas.microsoft.com/office/drawing/2014/main" id="{01CAB1E2-6699-40F8-A01D-FC3C777B0AE2}"/>
              </a:ext>
            </a:extLst>
          </p:cNvPr>
          <p:cNvSpPr/>
          <p:nvPr/>
        </p:nvSpPr>
        <p:spPr>
          <a:xfrm>
            <a:off x="362857" y="6382504"/>
            <a:ext cx="2305877" cy="437322"/>
          </a:xfrm>
          <a:prstGeom prst="roundRect">
            <a:avLst/>
          </a:prstGeom>
          <a:solidFill>
            <a:srgbClr val="1363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b="1" dirty="0">
              <a:solidFill>
                <a:srgbClr val="FFC000"/>
              </a:solidFill>
            </a:endParaRPr>
          </a:p>
          <a:p>
            <a:pPr algn="ctr"/>
            <a:r>
              <a:rPr lang="es-DO" b="1" dirty="0">
                <a:solidFill>
                  <a:srgbClr val="FFC000"/>
                </a:solidFill>
              </a:rPr>
              <a:t>WWW.Cristoweb.com</a:t>
            </a:r>
          </a:p>
          <a:p>
            <a:pPr algn="ctr"/>
            <a:endParaRPr lang="es-DO" b="1" dirty="0">
              <a:solidFill>
                <a:srgbClr val="FFC000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B18AB03-702A-4E21-98D9-F7402D053346}"/>
              </a:ext>
            </a:extLst>
          </p:cNvPr>
          <p:cNvSpPr txBox="1"/>
          <p:nvPr/>
        </p:nvSpPr>
        <p:spPr>
          <a:xfrm flipH="1">
            <a:off x="2944508" y="2336802"/>
            <a:ext cx="25418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-150" dirty="0">
                <a:solidFill>
                  <a:schemeClr val="bg1"/>
                </a:solidFill>
                <a:latin typeface="calibri" panose="020F0502020204030204" pitchFamily="34" charset="0"/>
              </a:rPr>
              <a:t>M</a:t>
            </a:r>
            <a:r>
              <a:rPr lang="es-DO" sz="3200" b="1" spc="-150" dirty="0">
                <a:solidFill>
                  <a:schemeClr val="bg1"/>
                </a:solidFill>
                <a:latin typeface="calibri" panose="020F0502020204030204" pitchFamily="34" charset="0"/>
              </a:rPr>
              <a:t>ATERIAL PARA MAESTRO</a:t>
            </a:r>
            <a:endParaRPr lang="es-DO" sz="3200" spc="-150" dirty="0">
              <a:solidFill>
                <a:schemeClr val="bg1"/>
              </a:solidFill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D62B746-EF18-46C8-9F9C-883E8DE4000E}"/>
              </a:ext>
            </a:extLst>
          </p:cNvPr>
          <p:cNvSpPr txBox="1"/>
          <p:nvPr/>
        </p:nvSpPr>
        <p:spPr>
          <a:xfrm>
            <a:off x="5878850" y="435421"/>
            <a:ext cx="619703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2800" b="1" i="0" dirty="0">
                <a:solidFill>
                  <a:srgbClr val="002060"/>
                </a:solidFill>
                <a:effectLst/>
                <a:latin typeface="Bell MT" panose="02020503060305020303" pitchFamily="18" charset="0"/>
              </a:rPr>
              <a:t>Al principio, no había escuelas ni universidades. Pero incluso sin libros, salas de conferencias o dispositivos electrónicos saturados de Internet, el conocimiento, rico en sabiduría y virtud, todavía se comunicaba. A través de una neblina irrigante (Gn. 2: 6), uno puede simplemente discernir la forma de Dios, un salón de clases en el jardín y dos alumnos de arcilla fresca, recientemente animados por Su aliento vivificante (Gn. 2: 7). Material para el maestro.</a:t>
            </a:r>
            <a:endParaRPr lang="es-DO" sz="2800" dirty="0">
              <a:solidFill>
                <a:srgbClr val="002060"/>
              </a:solidFill>
              <a:latin typeface="Bell MT" panose="02020503060305020303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D555D08-7E04-4AD3-8B5E-CE18BF45A556}"/>
              </a:ext>
            </a:extLst>
          </p:cNvPr>
          <p:cNvSpPr txBox="1"/>
          <p:nvPr/>
        </p:nvSpPr>
        <p:spPr>
          <a:xfrm>
            <a:off x="-130624" y="609598"/>
            <a:ext cx="2955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s-DO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j-ea"/>
                <a:cs typeface="+mj-cs"/>
              </a:rPr>
              <a:t>LA EDUCACIÓN</a:t>
            </a:r>
            <a:endParaRPr lang="es-DO" sz="1050" dirty="0">
              <a:solidFill>
                <a:schemeClr val="bg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D7D2F51-0BFA-4B19-A024-9ADF9B7D5A93}"/>
              </a:ext>
            </a:extLst>
          </p:cNvPr>
          <p:cNvSpPr txBox="1"/>
          <p:nvPr/>
        </p:nvSpPr>
        <p:spPr>
          <a:xfrm>
            <a:off x="3701142" y="609597"/>
            <a:ext cx="6511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E5007D"/>
                </a:solidFill>
              </a:rPr>
              <a:t>A</a:t>
            </a:r>
            <a:endParaRPr lang="es-DO" sz="6000" b="1" dirty="0">
              <a:solidFill>
                <a:srgbClr val="E50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73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entrada manual 4">
            <a:extLst>
              <a:ext uri="{FF2B5EF4-FFF2-40B4-BE49-F238E27FC236}">
                <a16:creationId xmlns:a16="http://schemas.microsoft.com/office/drawing/2014/main" id="{E7BBD54D-92C3-418F-96AC-8C4FD47F6A6C}"/>
              </a:ext>
            </a:extLst>
          </p:cNvPr>
          <p:cNvSpPr/>
          <p:nvPr/>
        </p:nvSpPr>
        <p:spPr>
          <a:xfrm rot="5400000">
            <a:off x="-1672414" y="1658343"/>
            <a:ext cx="6885189" cy="3540363"/>
          </a:xfrm>
          <a:prstGeom prst="flowChartManualInput">
            <a:avLst/>
          </a:prstGeom>
          <a:solidFill>
            <a:srgbClr val="33B98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FEF0C23-664C-4C41-AA83-A5735720D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3801" y="2067190"/>
            <a:ext cx="3713639" cy="2820572"/>
          </a:xfrm>
          <a:prstGeom prst="rect">
            <a:avLst/>
          </a:prstGeom>
          <a:ln>
            <a:noFill/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5AC7CEE-2DEE-4134-A624-C78FABB5296D}"/>
              </a:ext>
            </a:extLst>
          </p:cNvPr>
          <p:cNvSpPr txBox="1"/>
          <p:nvPr/>
        </p:nvSpPr>
        <p:spPr>
          <a:xfrm>
            <a:off x="6083935" y="447701"/>
            <a:ext cx="57016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4000" b="1" dirty="0">
                <a:solidFill>
                  <a:srgbClr val="7C6DB5"/>
                </a:solidFill>
                <a:latin typeface="Bauhaus 93" panose="04030905020B02020C02" pitchFamily="82" charset="0"/>
              </a:rPr>
              <a:t>¿Qué aprendieron Adán </a:t>
            </a:r>
          </a:p>
          <a:p>
            <a:pPr algn="ctr"/>
            <a:r>
              <a:rPr lang="es-DO" sz="4000" b="1" dirty="0">
                <a:solidFill>
                  <a:srgbClr val="7C6DB5"/>
                </a:solidFill>
                <a:latin typeface="Bauhaus 93" panose="04030905020B02020C02" pitchFamily="82" charset="0"/>
              </a:rPr>
              <a:t>y Eva de Satanás?</a:t>
            </a:r>
          </a:p>
        </p:txBody>
      </p:sp>
      <p:sp>
        <p:nvSpPr>
          <p:cNvPr id="12" name="Paralelogramo 11">
            <a:extLst>
              <a:ext uri="{FF2B5EF4-FFF2-40B4-BE49-F238E27FC236}">
                <a16:creationId xmlns:a16="http://schemas.microsoft.com/office/drawing/2014/main" id="{7F1B7A92-CC23-49FD-8E15-AA0BB3F30B89}"/>
              </a:ext>
            </a:extLst>
          </p:cNvPr>
          <p:cNvSpPr/>
          <p:nvPr/>
        </p:nvSpPr>
        <p:spPr>
          <a:xfrm flipH="1">
            <a:off x="2552057" y="-14071"/>
            <a:ext cx="3540364" cy="6885190"/>
          </a:xfrm>
          <a:prstGeom prst="parallelogram">
            <a:avLst/>
          </a:prstGeom>
          <a:solidFill>
            <a:srgbClr val="367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C0C637B-D0ED-434B-9C23-CF79384AF273}"/>
              </a:ext>
            </a:extLst>
          </p:cNvPr>
          <p:cNvSpPr txBox="1"/>
          <p:nvPr/>
        </p:nvSpPr>
        <p:spPr>
          <a:xfrm>
            <a:off x="3367307" y="4916465"/>
            <a:ext cx="23077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4º TRIMESTRE / </a:t>
            </a:r>
            <a:r>
              <a:rPr kumimoji="0" lang="es-DO" sz="2400" b="1" i="0" u="none" strike="noStrike" kern="120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OCTUBRE-DICIEMBRE 2020 </a:t>
            </a:r>
            <a:r>
              <a:rPr kumimoji="0" lang="es-DO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 </a:t>
            </a:r>
            <a:r>
              <a:rPr kumimoji="0" lang="es-DO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EDICIÓN ADULTOS</a:t>
            </a: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0E837D16-9ACC-4853-B1A5-F50114ADA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74" y="5108617"/>
            <a:ext cx="1654785" cy="1222594"/>
          </a:xfrm>
          <a:prstGeom prst="rect">
            <a:avLst/>
          </a:prstGeom>
        </p:spPr>
      </p:pic>
      <p:sp>
        <p:nvSpPr>
          <p:cNvPr id="32" name="Rectángulo: esquinas redondeadas 31">
            <a:hlinkClick r:id="rId4"/>
            <a:extLst>
              <a:ext uri="{FF2B5EF4-FFF2-40B4-BE49-F238E27FC236}">
                <a16:creationId xmlns:a16="http://schemas.microsoft.com/office/drawing/2014/main" id="{01CAB1E2-6699-40F8-A01D-FC3C777B0AE2}"/>
              </a:ext>
            </a:extLst>
          </p:cNvPr>
          <p:cNvSpPr/>
          <p:nvPr/>
        </p:nvSpPr>
        <p:spPr>
          <a:xfrm>
            <a:off x="362857" y="6382504"/>
            <a:ext cx="2305877" cy="437322"/>
          </a:xfrm>
          <a:prstGeom prst="roundRect">
            <a:avLst/>
          </a:prstGeom>
          <a:solidFill>
            <a:srgbClr val="1363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b="1" dirty="0">
              <a:solidFill>
                <a:srgbClr val="FFC000"/>
              </a:solidFill>
            </a:endParaRPr>
          </a:p>
          <a:p>
            <a:pPr algn="ctr"/>
            <a:r>
              <a:rPr lang="es-DO" b="1" dirty="0">
                <a:solidFill>
                  <a:srgbClr val="FFC000"/>
                </a:solidFill>
              </a:rPr>
              <a:t>WWW.Cristoweb.com</a:t>
            </a:r>
          </a:p>
          <a:p>
            <a:pPr algn="ctr"/>
            <a:endParaRPr lang="es-DO" b="1" dirty="0">
              <a:solidFill>
                <a:srgbClr val="FFC000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B18AB03-702A-4E21-98D9-F7402D053346}"/>
              </a:ext>
            </a:extLst>
          </p:cNvPr>
          <p:cNvSpPr txBox="1"/>
          <p:nvPr/>
        </p:nvSpPr>
        <p:spPr>
          <a:xfrm flipH="1">
            <a:off x="2726790" y="493488"/>
            <a:ext cx="25418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200" b="1" i="0" spc="-15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PRINCIPIOS DE ENSEÑANZA DIVINA</a:t>
            </a:r>
            <a:endParaRPr lang="es-DO" sz="3200" spc="-150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D62B746-EF18-46C8-9F9C-883E8DE4000E}"/>
              </a:ext>
            </a:extLst>
          </p:cNvPr>
          <p:cNvSpPr txBox="1"/>
          <p:nvPr/>
        </p:nvSpPr>
        <p:spPr>
          <a:xfrm>
            <a:off x="6005336" y="1843310"/>
            <a:ext cx="609957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4400" b="1" i="0" dirty="0">
                <a:solidFill>
                  <a:srgbClr val="0BBB78"/>
                </a:solidFill>
                <a:effectLst/>
                <a:latin typeface="Bauhaus 93" panose="04030905020B02020C02" pitchFamily="82" charset="0"/>
              </a:rPr>
              <a:t>A aplicar </a:t>
            </a:r>
          </a:p>
          <a:p>
            <a:pPr algn="ctr"/>
            <a:r>
              <a:rPr lang="es-DO" sz="4400" b="1" i="0" dirty="0">
                <a:solidFill>
                  <a:srgbClr val="0BBB78"/>
                </a:solidFill>
                <a:effectLst/>
                <a:latin typeface="Bauhaus 93" panose="04030905020B02020C02" pitchFamily="82" charset="0"/>
              </a:rPr>
              <a:t>la rebeldía y la ambición, despreciando el amor de Dios, a pesar de haber sido creados a su imagen.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2A21F20-E56B-4BAC-84D7-C240EB239F24}"/>
              </a:ext>
            </a:extLst>
          </p:cNvPr>
          <p:cNvSpPr txBox="1"/>
          <p:nvPr/>
        </p:nvSpPr>
        <p:spPr>
          <a:xfrm>
            <a:off x="2973529" y="2865486"/>
            <a:ext cx="25418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b="1">
                <a:solidFill>
                  <a:srgbClr val="FFC000"/>
                </a:solidFill>
              </a:rPr>
              <a:t>Gn. 1: 27</a:t>
            </a:r>
          </a:p>
          <a:p>
            <a:pPr algn="ctr"/>
            <a:r>
              <a:rPr lang="nl-NL" sz="2800" b="1">
                <a:solidFill>
                  <a:srgbClr val="FFC000"/>
                </a:solidFill>
              </a:rPr>
              <a:t>1 Jn. 4: 8</a:t>
            </a:r>
          </a:p>
          <a:p>
            <a:pPr algn="ctr"/>
            <a:r>
              <a:rPr lang="nl-NL" sz="2800" b="1">
                <a:solidFill>
                  <a:srgbClr val="FFC000"/>
                </a:solidFill>
              </a:rPr>
              <a:t>Gn. 3: 1-6</a:t>
            </a:r>
            <a:endParaRPr lang="nl-NL" sz="2800" b="1" dirty="0">
              <a:solidFill>
                <a:srgbClr val="FFC000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D555D08-7E04-4AD3-8B5E-CE18BF45A556}"/>
              </a:ext>
            </a:extLst>
          </p:cNvPr>
          <p:cNvSpPr txBox="1"/>
          <p:nvPr/>
        </p:nvSpPr>
        <p:spPr>
          <a:xfrm>
            <a:off x="-130624" y="609598"/>
            <a:ext cx="2955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s-DO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j-ea"/>
                <a:cs typeface="+mj-cs"/>
              </a:rPr>
              <a:t>LA EDUCACIÓN</a:t>
            </a:r>
            <a:endParaRPr lang="es-DO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24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rma libre: forma 45">
            <a:extLst>
              <a:ext uri="{FF2B5EF4-FFF2-40B4-BE49-F238E27FC236}">
                <a16:creationId xmlns:a16="http://schemas.microsoft.com/office/drawing/2014/main" id="{3A1ED028-CE11-40A5-A94D-118D18BFB13B}"/>
              </a:ext>
            </a:extLst>
          </p:cNvPr>
          <p:cNvSpPr/>
          <p:nvPr/>
        </p:nvSpPr>
        <p:spPr>
          <a:xfrm>
            <a:off x="-2" y="1"/>
            <a:ext cx="3905252" cy="6858000"/>
          </a:xfrm>
          <a:custGeom>
            <a:avLst/>
            <a:gdLst>
              <a:gd name="connsiteX0" fmla="*/ 0 w 4529800"/>
              <a:gd name="connsiteY0" fmla="*/ 0 h 6858000"/>
              <a:gd name="connsiteX1" fmla="*/ 4529800 w 4529800"/>
              <a:gd name="connsiteY1" fmla="*/ 0 h 6858000"/>
              <a:gd name="connsiteX2" fmla="*/ 4383319 w 4529800"/>
              <a:gd name="connsiteY2" fmla="*/ 1108841 h 6858000"/>
              <a:gd name="connsiteX3" fmla="*/ 4142938 w 4529800"/>
              <a:gd name="connsiteY3" fmla="*/ 1097281 h 6858000"/>
              <a:gd name="connsiteX4" fmla="*/ 1631855 w 4529800"/>
              <a:gd name="connsiteY4" fmla="*/ 3488790 h 6858000"/>
              <a:gd name="connsiteX5" fmla="*/ 3636867 w 4529800"/>
              <a:gd name="connsiteY5" fmla="*/ 5831712 h 6858000"/>
              <a:gd name="connsiteX6" fmla="*/ 3757107 w 4529800"/>
              <a:gd name="connsiteY6" fmla="*/ 5849189 h 6858000"/>
              <a:gd name="connsiteX7" fmla="*/ 3623840 w 4529800"/>
              <a:gd name="connsiteY7" fmla="*/ 6858000 h 6858000"/>
              <a:gd name="connsiteX8" fmla="*/ 0 w 4529800"/>
              <a:gd name="connsiteY8" fmla="*/ 6858000 h 6858000"/>
              <a:gd name="connsiteX9" fmla="*/ 0 w 4529800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29800" h="6858000">
                <a:moveTo>
                  <a:pt x="0" y="0"/>
                </a:moveTo>
                <a:lnTo>
                  <a:pt x="4529800" y="0"/>
                </a:lnTo>
                <a:lnTo>
                  <a:pt x="4383319" y="1108841"/>
                </a:lnTo>
                <a:lnTo>
                  <a:pt x="4142938" y="1097281"/>
                </a:lnTo>
                <a:cubicBezTo>
                  <a:pt x="2756105" y="1097281"/>
                  <a:pt x="1631855" y="2167996"/>
                  <a:pt x="1631855" y="3488790"/>
                </a:cubicBezTo>
                <a:cubicBezTo>
                  <a:pt x="1631855" y="4644485"/>
                  <a:pt x="2492609" y="5608713"/>
                  <a:pt x="3636867" y="5831712"/>
                </a:cubicBezTo>
                <a:lnTo>
                  <a:pt x="3757107" y="5849189"/>
                </a:lnTo>
                <a:lnTo>
                  <a:pt x="362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5362CF"/>
              </a:gs>
              <a:gs pos="51000">
                <a:srgbClr val="7C4A7C"/>
              </a:gs>
              <a:gs pos="87000">
                <a:srgbClr val="4EBA77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DO" dirty="0"/>
              <a:t>2</a:t>
            </a:r>
          </a:p>
        </p:txBody>
      </p:sp>
      <p:sp>
        <p:nvSpPr>
          <p:cNvPr id="58" name="Forma libre: forma 57">
            <a:extLst>
              <a:ext uri="{FF2B5EF4-FFF2-40B4-BE49-F238E27FC236}">
                <a16:creationId xmlns:a16="http://schemas.microsoft.com/office/drawing/2014/main" id="{B5D8A853-C27A-4960-8961-577D5BA3BC3D}"/>
              </a:ext>
            </a:extLst>
          </p:cNvPr>
          <p:cNvSpPr/>
          <p:nvPr/>
        </p:nvSpPr>
        <p:spPr>
          <a:xfrm>
            <a:off x="3260392" y="0"/>
            <a:ext cx="981550" cy="6877050"/>
          </a:xfrm>
          <a:custGeom>
            <a:avLst/>
            <a:gdLst>
              <a:gd name="connsiteX0" fmla="*/ 785171 w 981550"/>
              <a:gd name="connsiteY0" fmla="*/ 0 h 6924669"/>
              <a:gd name="connsiteX1" fmla="*/ 981550 w 981550"/>
              <a:gd name="connsiteY1" fmla="*/ 0 h 6924669"/>
              <a:gd name="connsiteX2" fmla="*/ 196380 w 981550"/>
              <a:gd name="connsiteY2" fmla="*/ 6924669 h 6924669"/>
              <a:gd name="connsiteX3" fmla="*/ 0 w 981550"/>
              <a:gd name="connsiteY3" fmla="*/ 6924669 h 6924669"/>
              <a:gd name="connsiteX4" fmla="*/ 785171 w 981550"/>
              <a:gd name="connsiteY4" fmla="*/ 0 h 692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550" h="6924669">
                <a:moveTo>
                  <a:pt x="785171" y="0"/>
                </a:moveTo>
                <a:lnTo>
                  <a:pt x="981550" y="0"/>
                </a:lnTo>
                <a:lnTo>
                  <a:pt x="196380" y="6924669"/>
                </a:lnTo>
                <a:lnTo>
                  <a:pt x="0" y="6924669"/>
                </a:lnTo>
                <a:lnTo>
                  <a:pt x="785171" y="0"/>
                </a:lnTo>
                <a:close/>
              </a:path>
            </a:pathLst>
          </a:custGeom>
          <a:solidFill>
            <a:srgbClr val="4EB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57" name="Forma libre: forma 56">
            <a:extLst>
              <a:ext uri="{FF2B5EF4-FFF2-40B4-BE49-F238E27FC236}">
                <a16:creationId xmlns:a16="http://schemas.microsoft.com/office/drawing/2014/main" id="{BFB532E6-C933-485B-BE4F-C72D22F3CAFE}"/>
              </a:ext>
            </a:extLst>
          </p:cNvPr>
          <p:cNvSpPr/>
          <p:nvPr/>
        </p:nvSpPr>
        <p:spPr>
          <a:xfrm>
            <a:off x="3629387" y="0"/>
            <a:ext cx="988580" cy="6877050"/>
          </a:xfrm>
          <a:custGeom>
            <a:avLst/>
            <a:gdLst>
              <a:gd name="connsiteX0" fmla="*/ 789531 w 988580"/>
              <a:gd name="connsiteY0" fmla="*/ 0 h 6924669"/>
              <a:gd name="connsiteX1" fmla="*/ 988580 w 988580"/>
              <a:gd name="connsiteY1" fmla="*/ 0 h 6924669"/>
              <a:gd name="connsiteX2" fmla="*/ 199049 w 988580"/>
              <a:gd name="connsiteY2" fmla="*/ 6924669 h 6924669"/>
              <a:gd name="connsiteX3" fmla="*/ 0 w 988580"/>
              <a:gd name="connsiteY3" fmla="*/ 6924669 h 6924669"/>
              <a:gd name="connsiteX4" fmla="*/ 789531 w 988580"/>
              <a:gd name="connsiteY4" fmla="*/ 0 h 692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8580" h="6924669">
                <a:moveTo>
                  <a:pt x="789531" y="0"/>
                </a:moveTo>
                <a:lnTo>
                  <a:pt x="988580" y="0"/>
                </a:lnTo>
                <a:lnTo>
                  <a:pt x="199049" y="6924669"/>
                </a:lnTo>
                <a:lnTo>
                  <a:pt x="0" y="6924669"/>
                </a:lnTo>
                <a:lnTo>
                  <a:pt x="789531" y="0"/>
                </a:lnTo>
                <a:close/>
              </a:path>
            </a:pathLst>
          </a:custGeom>
          <a:solidFill>
            <a:srgbClr val="7C6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56" name="Forma libre: forma 55">
            <a:extLst>
              <a:ext uri="{FF2B5EF4-FFF2-40B4-BE49-F238E27FC236}">
                <a16:creationId xmlns:a16="http://schemas.microsoft.com/office/drawing/2014/main" id="{242A5545-4C68-464C-B107-09377167EBD7}"/>
              </a:ext>
            </a:extLst>
          </p:cNvPr>
          <p:cNvSpPr/>
          <p:nvPr/>
        </p:nvSpPr>
        <p:spPr>
          <a:xfrm>
            <a:off x="3979345" y="0"/>
            <a:ext cx="1012170" cy="6877050"/>
          </a:xfrm>
          <a:custGeom>
            <a:avLst/>
            <a:gdLst>
              <a:gd name="connsiteX0" fmla="*/ 803020 w 1012170"/>
              <a:gd name="connsiteY0" fmla="*/ 0 h 6924669"/>
              <a:gd name="connsiteX1" fmla="*/ 1012170 w 1012170"/>
              <a:gd name="connsiteY1" fmla="*/ 0 h 6924669"/>
              <a:gd name="connsiteX2" fmla="*/ 209151 w 1012170"/>
              <a:gd name="connsiteY2" fmla="*/ 6924669 h 6924669"/>
              <a:gd name="connsiteX3" fmla="*/ 0 w 1012170"/>
              <a:gd name="connsiteY3" fmla="*/ 6924669 h 6924669"/>
              <a:gd name="connsiteX4" fmla="*/ 803020 w 1012170"/>
              <a:gd name="connsiteY4" fmla="*/ 0 h 692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170" h="6924669">
                <a:moveTo>
                  <a:pt x="803020" y="0"/>
                </a:moveTo>
                <a:lnTo>
                  <a:pt x="1012170" y="0"/>
                </a:lnTo>
                <a:lnTo>
                  <a:pt x="209151" y="6924669"/>
                </a:lnTo>
                <a:lnTo>
                  <a:pt x="0" y="6924669"/>
                </a:lnTo>
                <a:lnTo>
                  <a:pt x="803020" y="0"/>
                </a:lnTo>
                <a:close/>
              </a:path>
            </a:pathLst>
          </a:custGeom>
          <a:solidFill>
            <a:srgbClr val="536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121" name="Forma libre: forma 120">
            <a:extLst>
              <a:ext uri="{FF2B5EF4-FFF2-40B4-BE49-F238E27FC236}">
                <a16:creationId xmlns:a16="http://schemas.microsoft.com/office/drawing/2014/main" id="{3B6C369D-1A93-42D7-9235-DD8CF87D8C98}"/>
              </a:ext>
            </a:extLst>
          </p:cNvPr>
          <p:cNvSpPr/>
          <p:nvPr/>
        </p:nvSpPr>
        <p:spPr>
          <a:xfrm>
            <a:off x="12191442" y="6857540"/>
            <a:ext cx="559" cy="461"/>
          </a:xfrm>
          <a:custGeom>
            <a:avLst/>
            <a:gdLst>
              <a:gd name="connsiteX0" fmla="*/ 559 w 559"/>
              <a:gd name="connsiteY0" fmla="*/ 0 h 461"/>
              <a:gd name="connsiteX1" fmla="*/ 559 w 559"/>
              <a:gd name="connsiteY1" fmla="*/ 461 h 461"/>
              <a:gd name="connsiteX2" fmla="*/ 0 w 559"/>
              <a:gd name="connsiteY2" fmla="*/ 461 h 461"/>
              <a:gd name="connsiteX3" fmla="*/ 559 w 559"/>
              <a:gd name="connsiteY3" fmla="*/ 0 h 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" h="461">
                <a:moveTo>
                  <a:pt x="559" y="0"/>
                </a:moveTo>
                <a:lnTo>
                  <a:pt x="559" y="461"/>
                </a:lnTo>
                <a:lnTo>
                  <a:pt x="0" y="461"/>
                </a:lnTo>
                <a:lnTo>
                  <a:pt x="559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114" name="Forma libre: forma 113">
            <a:extLst>
              <a:ext uri="{FF2B5EF4-FFF2-40B4-BE49-F238E27FC236}">
                <a16:creationId xmlns:a16="http://schemas.microsoft.com/office/drawing/2014/main" id="{8B497CE3-9322-403B-9DD1-AC53B624ABCD}"/>
              </a:ext>
            </a:extLst>
          </p:cNvPr>
          <p:cNvSpPr/>
          <p:nvPr/>
        </p:nvSpPr>
        <p:spPr>
          <a:xfrm>
            <a:off x="7448104" y="5982026"/>
            <a:ext cx="4743896" cy="875975"/>
          </a:xfrm>
          <a:custGeom>
            <a:avLst/>
            <a:gdLst>
              <a:gd name="connsiteX0" fmla="*/ 4743896 w 4743896"/>
              <a:gd name="connsiteY0" fmla="*/ 0 h 875975"/>
              <a:gd name="connsiteX1" fmla="*/ 4743896 w 4743896"/>
              <a:gd name="connsiteY1" fmla="*/ 875514 h 875975"/>
              <a:gd name="connsiteX2" fmla="*/ 4743337 w 4743896"/>
              <a:gd name="connsiteY2" fmla="*/ 875975 h 875975"/>
              <a:gd name="connsiteX3" fmla="*/ 0 w 4743896"/>
              <a:gd name="connsiteY3" fmla="*/ 875975 h 875975"/>
              <a:gd name="connsiteX4" fmla="*/ 517790 w 4743896"/>
              <a:gd name="connsiteY4" fmla="*/ 851484 h 875975"/>
              <a:gd name="connsiteX5" fmla="*/ 4665501 w 4743896"/>
              <a:gd name="connsiteY5" fmla="*/ 34166 h 875975"/>
              <a:gd name="connsiteX6" fmla="*/ 4743896 w 4743896"/>
              <a:gd name="connsiteY6" fmla="*/ 0 h 87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43896" h="875975">
                <a:moveTo>
                  <a:pt x="4743896" y="0"/>
                </a:moveTo>
                <a:lnTo>
                  <a:pt x="4743896" y="875514"/>
                </a:lnTo>
                <a:lnTo>
                  <a:pt x="4743337" y="875975"/>
                </a:lnTo>
                <a:lnTo>
                  <a:pt x="0" y="875975"/>
                </a:lnTo>
                <a:lnTo>
                  <a:pt x="517790" y="851484"/>
                </a:lnTo>
                <a:cubicBezTo>
                  <a:pt x="2205888" y="744428"/>
                  <a:pt x="3669926" y="446741"/>
                  <a:pt x="4665501" y="34166"/>
                </a:cubicBezTo>
                <a:lnTo>
                  <a:pt x="4743896" y="0"/>
                </a:lnTo>
                <a:close/>
              </a:path>
            </a:pathLst>
          </a:custGeom>
          <a:solidFill>
            <a:srgbClr val="536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DO"/>
          </a:p>
        </p:txBody>
      </p:sp>
      <p:sp>
        <p:nvSpPr>
          <p:cNvPr id="127" name="Arco 126">
            <a:extLst>
              <a:ext uri="{FF2B5EF4-FFF2-40B4-BE49-F238E27FC236}">
                <a16:creationId xmlns:a16="http://schemas.microsoft.com/office/drawing/2014/main" id="{338126B1-B1A9-4979-ABDE-88E2E96A4FA4}"/>
              </a:ext>
            </a:extLst>
          </p:cNvPr>
          <p:cNvSpPr/>
          <p:nvPr/>
        </p:nvSpPr>
        <p:spPr>
          <a:xfrm flipV="1">
            <a:off x="2209800" y="3657599"/>
            <a:ext cx="10382250" cy="2993153"/>
          </a:xfrm>
          <a:prstGeom prst="arc">
            <a:avLst>
              <a:gd name="adj1" fmla="val 12021147"/>
              <a:gd name="adj2" fmla="val 21185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131" name="Imagen 130">
            <a:extLst>
              <a:ext uri="{FF2B5EF4-FFF2-40B4-BE49-F238E27FC236}">
                <a16:creationId xmlns:a16="http://schemas.microsoft.com/office/drawing/2014/main" id="{C8395B10-AD43-423A-8FE5-D2BCA2CDF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8813">
            <a:off x="1694678" y="2126391"/>
            <a:ext cx="1843731" cy="2347163"/>
          </a:xfrm>
          <a:prstGeom prst="rect">
            <a:avLst/>
          </a:prstGeom>
        </p:spPr>
      </p:pic>
      <p:sp>
        <p:nvSpPr>
          <p:cNvPr id="132" name="CuadroTexto 131">
            <a:extLst>
              <a:ext uri="{FF2B5EF4-FFF2-40B4-BE49-F238E27FC236}">
                <a16:creationId xmlns:a16="http://schemas.microsoft.com/office/drawing/2014/main" id="{3A1E575C-2DD9-4F5C-B7F1-8B58D54CB742}"/>
              </a:ext>
            </a:extLst>
          </p:cNvPr>
          <p:cNvSpPr txBox="1"/>
          <p:nvPr/>
        </p:nvSpPr>
        <p:spPr>
          <a:xfrm>
            <a:off x="38100" y="266700"/>
            <a:ext cx="3517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200" b="1" dirty="0">
                <a:solidFill>
                  <a:srgbClr val="7030A0"/>
                </a:solidFill>
              </a:rPr>
              <a:t>GÉNESIS</a:t>
            </a:r>
          </a:p>
          <a:p>
            <a:pPr algn="ctr"/>
            <a:r>
              <a:rPr lang="es-DO" sz="3200" b="1" dirty="0">
                <a:solidFill>
                  <a:srgbClr val="925B9A"/>
                </a:solidFill>
              </a:rPr>
              <a:t>1:27</a:t>
            </a:r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0E284F3A-6A6F-44DB-A8C4-0F18E5D2D674}"/>
              </a:ext>
            </a:extLst>
          </p:cNvPr>
          <p:cNvSpPr txBox="1"/>
          <p:nvPr/>
        </p:nvSpPr>
        <p:spPr>
          <a:xfrm>
            <a:off x="190500" y="5847445"/>
            <a:ext cx="30653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200" b="1" dirty="0">
                <a:solidFill>
                  <a:srgbClr val="E5007D"/>
                </a:solidFill>
              </a:rPr>
              <a:t>REINA VALERA</a:t>
            </a:r>
          </a:p>
          <a:p>
            <a:pPr algn="ctr"/>
            <a:r>
              <a:rPr lang="es-DO" sz="3200" b="1" dirty="0">
                <a:solidFill>
                  <a:srgbClr val="45AFD3"/>
                </a:solidFill>
              </a:rPr>
              <a:t>1960</a:t>
            </a:r>
          </a:p>
          <a:p>
            <a:pPr algn="ctr"/>
            <a:endParaRPr lang="es-DO" sz="32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EEAC76B-6110-44DB-9C48-5CF81784E2CA}"/>
              </a:ext>
            </a:extLst>
          </p:cNvPr>
          <p:cNvSpPr txBox="1"/>
          <p:nvPr/>
        </p:nvSpPr>
        <p:spPr>
          <a:xfrm>
            <a:off x="4955842" y="1285859"/>
            <a:ext cx="704565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DO" sz="2000" dirty="0">
              <a:solidFill>
                <a:srgbClr val="00206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algn="ctr"/>
            <a:r>
              <a:rPr lang="es-DO" sz="4800" dirty="0">
                <a:solidFill>
                  <a:srgbClr val="4EBA77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27. </a:t>
            </a:r>
            <a:r>
              <a:rPr lang="es-DO" sz="48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Y creó Dios al hombre a su imagen, a imagen de Dios lo creó; varón y hembra los creó.</a:t>
            </a:r>
          </a:p>
        </p:txBody>
      </p:sp>
    </p:spTree>
    <p:extLst>
      <p:ext uri="{BB962C8B-B14F-4D97-AF65-F5344CB8AC3E}">
        <p14:creationId xmlns:p14="http://schemas.microsoft.com/office/powerpoint/2010/main" val="41557339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1630</Words>
  <Application>Microsoft Office PowerPoint</Application>
  <PresentationFormat>Panorámica</PresentationFormat>
  <Paragraphs>195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5" baseType="lpstr">
      <vt:lpstr>Microsoft YaHei UI</vt:lpstr>
      <vt:lpstr>Yu Gothic UI Semibold</vt:lpstr>
      <vt:lpstr>Arial</vt:lpstr>
      <vt:lpstr>Bauhaus 93</vt:lpstr>
      <vt:lpstr>Bell MT</vt:lpstr>
      <vt:lpstr>Calibri</vt:lpstr>
      <vt:lpstr>Calibri</vt:lpstr>
      <vt:lpstr>Calibri Light</vt:lpstr>
      <vt:lpstr>Eras Bold ITC</vt:lpstr>
      <vt:lpstr>Tema de Office</vt:lpstr>
      <vt:lpstr>LA EDUCACIÓN</vt:lpstr>
      <vt:lpstr>LA EDUCACIÓN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APLICACIÓN  PERSONAL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jacquideshommeslive deshommes</dc:creator>
  <cp:lastModifiedBy>jacquideshommeslive deshommes</cp:lastModifiedBy>
  <cp:revision>91</cp:revision>
  <dcterms:created xsi:type="dcterms:W3CDTF">2020-09-18T11:12:43Z</dcterms:created>
  <dcterms:modified xsi:type="dcterms:W3CDTF">2020-09-25T18:50:31Z</dcterms:modified>
</cp:coreProperties>
</file>