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5" r:id="rId5"/>
    <p:sldId id="259" r:id="rId6"/>
    <p:sldId id="274" r:id="rId7"/>
    <p:sldId id="275" r:id="rId8"/>
    <p:sldId id="279" r:id="rId9"/>
    <p:sldId id="277" r:id="rId10"/>
    <p:sldId id="276" r:id="rId11"/>
    <p:sldId id="260" r:id="rId12"/>
    <p:sldId id="261" r:id="rId13"/>
    <p:sldId id="262" r:id="rId14"/>
    <p:sldId id="263" r:id="rId15"/>
    <p:sldId id="264" r:id="rId16"/>
    <p:sldId id="278" r:id="rId17"/>
    <p:sldId id="283" r:id="rId18"/>
    <p:sldId id="281" r:id="rId19"/>
    <p:sldId id="280" r:id="rId20"/>
    <p:sldId id="282" r:id="rId21"/>
    <p:sldId id="268" r:id="rId22"/>
    <p:sldId id="270" r:id="rId23"/>
    <p:sldId id="269" r:id="rId24"/>
    <p:sldId id="271" r:id="rId25"/>
    <p:sldId id="273" r:id="rId26"/>
    <p:sldId id="27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har Vinod Raul" initials="VVR" lastIdx="0" clrIdx="0">
    <p:extLst>
      <p:ext uri="{19B8F6BF-5375-455C-9EA6-DF929625EA0E}">
        <p15:presenceInfo xmlns:p15="http://schemas.microsoft.com/office/powerpoint/2012/main" userId="Vihar Vinod Ra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3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FD05CD-CBE0-479C-82D8-FEA6171044AE}" type="datetimeFigureOut">
              <a:rPr lang="en-US" smtClean="0"/>
              <a:t>02/18/2017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995249-392B-42AB-80A7-A0D3AB1A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tools/explorer/145634995501895/?method=GET&amp;path=TitanicMovie?fields%3Did,name,fan_count,talking_about_count,genre,artists_we_like&amp;version=v2.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332" y="2667786"/>
            <a:ext cx="8825658" cy="1006659"/>
          </a:xfrm>
        </p:spPr>
        <p:txBody>
          <a:bodyPr/>
          <a:lstStyle/>
          <a:p>
            <a:pPr algn="ctr"/>
            <a:r>
              <a:rPr lang="en-US" dirty="0"/>
              <a:t>Releasing Soon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12 : </a:t>
            </a:r>
            <a:r>
              <a:rPr lang="en-US" dirty="0" err="1"/>
              <a:t>ShaMAL</a:t>
            </a:r>
            <a:r>
              <a:rPr lang="en-US" dirty="0"/>
              <a:t>, VANDANA, GAURANG, VIHAR</a:t>
            </a:r>
          </a:p>
        </p:txBody>
      </p:sp>
    </p:spTree>
    <p:extLst>
      <p:ext uri="{BB962C8B-B14F-4D97-AF65-F5344CB8AC3E}">
        <p14:creationId xmlns:p14="http://schemas.microsoft.com/office/powerpoint/2010/main" val="13286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JSON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4954" y="2883883"/>
            <a:ext cx="1022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{"Title":"Titanic","Year":"1997","Rated":"PG-13","Released":"19 Dec 1997","Runtime":"194 </a:t>
            </a:r>
            <a:r>
              <a:rPr lang="en-US" dirty="0" err="1"/>
              <a:t>min","Genre":"Drama</a:t>
            </a:r>
            <a:r>
              <a:rPr lang="en-US" dirty="0"/>
              <a:t>, </a:t>
            </a:r>
            <a:r>
              <a:rPr lang="en-US" dirty="0" err="1"/>
              <a:t>Romance","Director":"James</a:t>
            </a:r>
            <a:r>
              <a:rPr lang="en-US" dirty="0"/>
              <a:t> </a:t>
            </a:r>
            <a:r>
              <a:rPr lang="en-US" dirty="0" err="1"/>
              <a:t>Cameron","Writer":"James</a:t>
            </a:r>
            <a:r>
              <a:rPr lang="en-US" dirty="0"/>
              <a:t> </a:t>
            </a:r>
            <a:r>
              <a:rPr lang="en-US" dirty="0" err="1"/>
              <a:t>Cameron","Actors":"Leonardo</a:t>
            </a:r>
            <a:r>
              <a:rPr lang="en-US" dirty="0"/>
              <a:t> DiCaprio, Kate Winslet, Billy Zane, Kathy </a:t>
            </a:r>
            <a:r>
              <a:rPr lang="en-US" dirty="0" err="1"/>
              <a:t>Bates","Plot":"A</a:t>
            </a:r>
            <a:r>
              <a:rPr lang="en-US" dirty="0"/>
              <a:t> seventeen-year-old aristocrat falls in love with a kind but poor artist aboard the luxurious, ill-fated R.M.S. </a:t>
            </a:r>
            <a:r>
              <a:rPr lang="en-US" dirty="0" err="1"/>
              <a:t>Titanic.","Language":"English","Country":"USA","Awards":"Won</a:t>
            </a:r>
            <a:r>
              <a:rPr lang="en-US" dirty="0"/>
              <a:t> 11 Oscars. Another 110 wins &amp; 73 </a:t>
            </a:r>
            <a:r>
              <a:rPr lang="en-US" dirty="0" err="1"/>
              <a:t>nominations.","Poster":"https</a:t>
            </a:r>
            <a:r>
              <a:rPr lang="en-US" dirty="0"/>
              <a:t>://images-na.ssl-images-amazon.com/images/M/MV5BZDNiMjE0NDgtZWRhNC00YTlhLTk2ZjItZTQzNTU2NjAzNWNkXkEyXkFqcGdeQXVyNjUwNzk3NDc@._V1_SX300.jpg","Metascore":"74","imdbRating":"7.7","imdbVotes":"811,881","imdbID":"tt0120338","Type":"movie","Response":"True"}</a:t>
            </a:r>
          </a:p>
        </p:txBody>
      </p:sp>
    </p:spTree>
    <p:extLst>
      <p:ext uri="{BB962C8B-B14F-4D97-AF65-F5344CB8AC3E}">
        <p14:creationId xmlns:p14="http://schemas.microsoft.com/office/powerpoint/2010/main" val="30616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Conditioning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6003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Years Categorized in decades (1911 – 1919 IN ONE CATEGORY) (11 Columns)</a:t>
            </a:r>
          </a:p>
          <a:p>
            <a:pPr marL="0" indent="0">
              <a:buNone/>
            </a:pPr>
            <a:r>
              <a:rPr lang="en-US" dirty="0"/>
              <a:t>	 Films from 2010 onwards will be placed in one category</a:t>
            </a:r>
          </a:p>
          <a:p>
            <a:r>
              <a:rPr lang="en-US" dirty="0"/>
              <a:t>We have 25 genres &amp; all split in different columns</a:t>
            </a:r>
          </a:p>
          <a:p>
            <a:r>
              <a:rPr lang="en-US" dirty="0" err="1"/>
              <a:t>IMdB</a:t>
            </a:r>
            <a:r>
              <a:rPr lang="en-US" dirty="0"/>
              <a:t> Votes (For normalization with all columns as they have huge numbers divided it by 10000 and minimized it to 3)</a:t>
            </a:r>
          </a:p>
          <a:p>
            <a:r>
              <a:rPr lang="en-US" dirty="0"/>
              <a:t>Type (3 Columns) [Movie, Episodes, Series ]</a:t>
            </a:r>
          </a:p>
          <a:p>
            <a:r>
              <a:rPr lang="en-US" dirty="0"/>
              <a:t>Director (Average over span)</a:t>
            </a:r>
          </a:p>
          <a:p>
            <a:r>
              <a:rPr lang="en-US" dirty="0"/>
              <a:t>Actor (Average over span)</a:t>
            </a:r>
          </a:p>
          <a:p>
            <a:r>
              <a:rPr lang="en-US" dirty="0"/>
              <a:t>Writer (Average over span)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: Exponential Normalization</a:t>
            </a:r>
          </a:p>
          <a:p>
            <a:r>
              <a:rPr lang="en-US" dirty="0"/>
              <a:t>FB Talking About Count : Exponential Normalization</a:t>
            </a:r>
          </a:p>
          <a:p>
            <a:r>
              <a:rPr lang="en-US" dirty="0"/>
              <a:t>FB Fan Count : Exponential Normalization</a:t>
            </a:r>
          </a:p>
          <a:p>
            <a:r>
              <a:rPr lang="en-US" dirty="0"/>
              <a:t>Result : Split Range 5 Columns</a:t>
            </a:r>
          </a:p>
          <a:p>
            <a:pPr marL="0" indent="0">
              <a:buNone/>
            </a:pPr>
            <a:r>
              <a:rPr lang="en-US" dirty="0"/>
              <a:t>0-2, 2-4, 4-8, 8-10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We have total 51 columns | 46 Inputs &amp; 5 Outputs</a:t>
            </a:r>
          </a:p>
        </p:txBody>
      </p:sp>
    </p:spTree>
    <p:extLst>
      <p:ext uri="{BB962C8B-B14F-4D97-AF65-F5344CB8AC3E}">
        <p14:creationId xmlns:p14="http://schemas.microsoft.com/office/powerpoint/2010/main" val="138197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ANN(46-3-5 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407620" cy="2675510"/>
          </a:xfrm>
        </p:spPr>
        <p:txBody>
          <a:bodyPr>
            <a:normAutofit/>
          </a:bodyPr>
          <a:lstStyle/>
          <a:p>
            <a:r>
              <a:rPr lang="en-US" dirty="0"/>
              <a:t>Accuracy :</a:t>
            </a:r>
          </a:p>
          <a:p>
            <a:pPr marL="0" indent="0">
              <a:buNone/>
            </a:pPr>
            <a:r>
              <a:rPr lang="en-US" dirty="0"/>
              <a:t> Test (85.35%) </a:t>
            </a:r>
          </a:p>
          <a:p>
            <a:pPr marL="0" indent="0">
              <a:buNone/>
            </a:pPr>
            <a:r>
              <a:rPr lang="en-US" dirty="0"/>
              <a:t>Train (83.34%)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40000 – More Time </a:t>
            </a:r>
          </a:p>
          <a:p>
            <a:pPr marL="0" indent="0">
              <a:buNone/>
            </a:pPr>
            <a:r>
              <a:rPr lang="en-US" dirty="0"/>
              <a:t>Now Training with 10181 – 2-5 minutes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3229" r="60363" b="28775"/>
          <a:stretch/>
        </p:blipFill>
        <p:spPr bwMode="auto">
          <a:xfrm>
            <a:off x="5399855" y="2272684"/>
            <a:ext cx="5218983" cy="4314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760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Over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: </a:t>
            </a:r>
          </a:p>
          <a:p>
            <a:pPr marL="0" indent="0">
              <a:buNone/>
            </a:pPr>
            <a:r>
              <a:rPr lang="en-US" dirty="0"/>
              <a:t>Summation (Ratings for an entity) / Count of rated entities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Vihar as a director has rating of 4,5,6,6,4,5 in 6 movies</a:t>
            </a:r>
          </a:p>
          <a:p>
            <a:pPr marL="0" indent="0">
              <a:buNone/>
            </a:pPr>
            <a:r>
              <a:rPr lang="en-US" dirty="0"/>
              <a:t>So his rating will be (4+5+6+6+4+5)/6 = 5;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Normalization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8847" y="3058231"/>
            <a:ext cx="82809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4 Base Ratings (As 2/3rd of data had no record available)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5 - 0-1000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6 - 1000-10000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7 - 10000-50000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8 - 50000- 200000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9 - 200000-1000000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Rating : 10 – 1000000</a:t>
            </a:r>
          </a:p>
          <a:p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Min : 1 and Max 10636825 with diverse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5826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Ratings </a:t>
            </a:r>
            <a:r>
              <a:rPr lang="en-US" dirty="0"/>
              <a:t>vs IMDB Ratings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46357"/>
              </p:ext>
            </p:extLst>
          </p:nvPr>
        </p:nvGraphicFramePr>
        <p:xfrm>
          <a:off x="1102305" y="2745884"/>
          <a:ext cx="8814062" cy="313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96">
                  <a:extLst>
                    <a:ext uri="{9D8B030D-6E8A-4147-A177-3AD203B41FA5}">
                      <a16:colId xmlns:a16="http://schemas.microsoft.com/office/drawing/2014/main" val="3389680944"/>
                    </a:ext>
                  </a:extLst>
                </a:gridCol>
                <a:gridCol w="1098896">
                  <a:extLst>
                    <a:ext uri="{9D8B030D-6E8A-4147-A177-3AD203B41FA5}">
                      <a16:colId xmlns:a16="http://schemas.microsoft.com/office/drawing/2014/main" val="184983755"/>
                    </a:ext>
                  </a:extLst>
                </a:gridCol>
                <a:gridCol w="5151074">
                  <a:extLst>
                    <a:ext uri="{9D8B030D-6E8A-4147-A177-3AD203B41FA5}">
                      <a16:colId xmlns:a16="http://schemas.microsoft.com/office/drawing/2014/main" val="3609917797"/>
                    </a:ext>
                  </a:extLst>
                </a:gridCol>
                <a:gridCol w="732598">
                  <a:extLst>
                    <a:ext uri="{9D8B030D-6E8A-4147-A177-3AD203B41FA5}">
                      <a16:colId xmlns:a16="http://schemas.microsoft.com/office/drawing/2014/main" val="2633329242"/>
                    </a:ext>
                  </a:extLst>
                </a:gridCol>
                <a:gridCol w="732598">
                  <a:extLst>
                    <a:ext uri="{9D8B030D-6E8A-4147-A177-3AD203B41FA5}">
                      <a16:colId xmlns:a16="http://schemas.microsoft.com/office/drawing/2014/main" val="15279256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IMDB 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Movie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Our 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557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Wonderful, Horrible Life of Leni Riefenstahl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27467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Lion 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55707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Little Buddha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57263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Nightmare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9482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0507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Maverick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81757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Mrs. Parker and the Vicious Circle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2659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Naked Gun 33 1/3: The Final Insult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6983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44823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Reality Bites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63966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 Rock 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317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Ri¢hie Ri¢h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51977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Safe Passage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25839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River Wild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5909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21406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Speechless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371012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267308" y="2950590"/>
            <a:ext cx="2356701" cy="2195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67308" y="4059801"/>
            <a:ext cx="2356701" cy="2195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307" y="4935876"/>
            <a:ext cx="2356701" cy="2195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8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Awaits. . 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Raees</a:t>
            </a:r>
            <a:r>
              <a:rPr lang="en-US" dirty="0"/>
              <a:t> Our Prediction Range 4 - 6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236" y="2181317"/>
            <a:ext cx="82170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Movie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Name:Raees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Genre:Action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Crime, Thriller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Year:2017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Type:movie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IMDBRatings:N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/A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IMDBVotes:N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/A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Actors:Shah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Rukh Khan, Sunny Leone,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Nawazuddin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Siddiqui, Farhan Akhtar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Writer:Rahul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Dholakia,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Harit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Mehta,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Niraj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Shukla, Ashish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Vashi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Director:Rahul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Dholakia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Fan Count:68117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Trending Count:36322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Follower Count:71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Hash Tag Count:571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Total Hash Tag Count:1196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location Count:571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Total location Count:1037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6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Prediction For Fast 8 Range 6-8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8759" y="2227704"/>
            <a:ext cx="71800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Data fetched for:Fast8 Movie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Name:Fast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 8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Genre:Action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, Crime, Thriller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Year:2017 </a:t>
            </a:r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Type:movie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IMDBRatings:N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/A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IMDBVotes:</a:t>
            </a:r>
            <a:r>
              <a:rPr lang="en-US" dirty="0" err="1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/A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Actors:Dwayne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 Johnson, Charlize Theron, Jason Statham, Vin Diesel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Writer:Chris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 Morgan, Gary Scott Thompson (characters) </a:t>
            </a:r>
          </a:p>
          <a:p>
            <a:r>
              <a:rPr lang="en-US" dirty="0" err="1">
                <a:solidFill>
                  <a:srgbClr val="4B4F56"/>
                </a:solidFill>
                <a:latin typeface="Helvetica" panose="020B0604020202020204" pitchFamily="34" charset="0"/>
              </a:rPr>
              <a:t>Director:F</a:t>
            </a:r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. Gary Gray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Fan Count:40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Trending Count:0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Follower Count:3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Total Hash Tag Count:1058 </a:t>
            </a:r>
          </a:p>
          <a:p>
            <a:r>
              <a:rPr lang="en-US" dirty="0">
                <a:solidFill>
                  <a:srgbClr val="4B4F56"/>
                </a:solidFill>
                <a:latin typeface="Helvetica" panose="020B0604020202020204" pitchFamily="34" charset="0"/>
              </a:rPr>
              <a:t>Total location Count:1072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127" y="2910897"/>
            <a:ext cx="9725320" cy="237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main objectives of this project are -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movie data comprising of IMDB, Facebook and Twitter.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range of ratings (box office success) for a future movie.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Rating for movies with past dated release movies</a:t>
            </a:r>
          </a:p>
        </p:txBody>
      </p:sp>
    </p:spTree>
    <p:extLst>
      <p:ext uri="{BB962C8B-B14F-4D97-AF65-F5344CB8AC3E}">
        <p14:creationId xmlns:p14="http://schemas.microsoft.com/office/powerpoint/2010/main" val="171206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4760" y="973668"/>
            <a:ext cx="10543710" cy="706964"/>
          </a:xfrm>
        </p:spPr>
        <p:txBody>
          <a:bodyPr/>
          <a:lstStyle/>
          <a:p>
            <a:r>
              <a:rPr lang="en-US" dirty="0"/>
              <a:t>Our Prediction For Kong Skull Island Range 4-6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2661" y="2056686"/>
            <a:ext cx="10119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Genre:Action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Adventure, Fantasy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Year:2017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Type:movie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IMDBRatings:N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/A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IMDBVotes:N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/A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Actors:Brie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Larson, Tom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Hiddleston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Toby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Kebbell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Samuel L. Jackson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Writer:Dan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Gilroy (screenplay), Dan Gilroy (screenplay), Max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Borenstein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(screenplay), John Gatins (story), Dan Gilroy (story)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Director:Jordan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Vogt-Roberts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Fan Count:245082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Trending Count:1666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Follower Count:12970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Hash Tag Count:600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Total Hash Tag Count:1207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location Count:600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Total location Count:1017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905367"/>
            <a:ext cx="8524240" cy="4794885"/>
          </a:xfrm>
        </p:spPr>
      </p:pic>
    </p:spTree>
    <p:extLst>
      <p:ext uri="{BB962C8B-B14F-4D97-AF65-F5344CB8AC3E}">
        <p14:creationId xmlns:p14="http://schemas.microsoft.com/office/powerpoint/2010/main" val="143294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44" y="1790699"/>
            <a:ext cx="7923195" cy="4456797"/>
          </a:xfrm>
        </p:spPr>
      </p:pic>
    </p:spTree>
    <p:extLst>
      <p:ext uri="{BB962C8B-B14F-4D97-AF65-F5344CB8AC3E}">
        <p14:creationId xmlns:p14="http://schemas.microsoft.com/office/powerpoint/2010/main" val="282949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0" y="1599352"/>
            <a:ext cx="8558009" cy="4813880"/>
          </a:xfrm>
        </p:spPr>
      </p:pic>
    </p:spTree>
    <p:extLst>
      <p:ext uri="{BB962C8B-B14F-4D97-AF65-F5344CB8AC3E}">
        <p14:creationId xmlns:p14="http://schemas.microsoft.com/office/powerpoint/2010/main" val="101588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64" y="2197100"/>
            <a:ext cx="7465995" cy="4199622"/>
          </a:xfrm>
        </p:spPr>
      </p:pic>
    </p:spTree>
    <p:extLst>
      <p:ext uri="{BB962C8B-B14F-4D97-AF65-F5344CB8AC3E}">
        <p14:creationId xmlns:p14="http://schemas.microsoft.com/office/powerpoint/2010/main" val="427714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5" y="1922780"/>
            <a:ext cx="7148124" cy="4020820"/>
          </a:xfrm>
        </p:spPr>
      </p:pic>
    </p:spTree>
    <p:extLst>
      <p:ext uri="{BB962C8B-B14F-4D97-AF65-F5344CB8AC3E}">
        <p14:creationId xmlns:p14="http://schemas.microsoft.com/office/powerpoint/2010/main" val="126633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84" y="2085340"/>
            <a:ext cx="7567595" cy="4256772"/>
          </a:xfrm>
        </p:spPr>
      </p:pic>
    </p:spTree>
    <p:extLst>
      <p:ext uri="{BB962C8B-B14F-4D97-AF65-F5344CB8AC3E}">
        <p14:creationId xmlns:p14="http://schemas.microsoft.com/office/powerpoint/2010/main" val="247059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Thanks!!!!!!! Happy Vacations</a:t>
            </a:r>
          </a:p>
        </p:txBody>
      </p:sp>
    </p:spTree>
    <p:extLst>
      <p:ext uri="{BB962C8B-B14F-4D97-AF65-F5344CB8AC3E}">
        <p14:creationId xmlns:p14="http://schemas.microsoft.com/office/powerpoint/2010/main" val="21660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IMDB : Movie Name, Actors, Director, Writers, Ratings, Genre, Languages etc.</a:t>
            </a:r>
          </a:p>
          <a:p>
            <a:r>
              <a:rPr lang="en-US" sz="2800" dirty="0"/>
              <a:t>Facebook : Fan count and talk about count</a:t>
            </a:r>
          </a:p>
          <a:p>
            <a:r>
              <a:rPr lang="en-US" sz="2800" dirty="0"/>
              <a:t>Twitter : Tweets for particular movie</a:t>
            </a:r>
          </a:p>
        </p:txBody>
      </p:sp>
    </p:spTree>
    <p:extLst>
      <p:ext uri="{BB962C8B-B14F-4D97-AF65-F5344CB8AC3E}">
        <p14:creationId xmlns:p14="http://schemas.microsoft.com/office/powerpoint/2010/main" val="27787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973668"/>
            <a:ext cx="11067068" cy="706964"/>
          </a:xfrm>
        </p:spPr>
        <p:txBody>
          <a:bodyPr/>
          <a:lstStyle/>
          <a:p>
            <a:r>
              <a:rPr lang="en-US" dirty="0"/>
              <a:t>How was data collected: (All credits 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IMDB Data of over 40000 movies were extracted.</a:t>
            </a:r>
          </a:p>
          <a:p>
            <a:r>
              <a:rPr lang="en-US" sz="2400" dirty="0"/>
              <a:t>Record years 1900 – Present</a:t>
            </a:r>
          </a:p>
          <a:p>
            <a:r>
              <a:rPr lang="en-US" sz="2400" dirty="0"/>
              <a:t>Real Time Twitter and Facebook data on demand (Java </a:t>
            </a:r>
            <a:r>
              <a:rPr lang="en-US" sz="2400" dirty="0" err="1"/>
              <a:t>Api’s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8258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Structure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8961"/>
              </p:ext>
            </p:extLst>
          </p:nvPr>
        </p:nvGraphicFramePr>
        <p:xfrm>
          <a:off x="548640" y="3104647"/>
          <a:ext cx="11197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2012477442"/>
                    </a:ext>
                  </a:extLst>
                </a:gridCol>
                <a:gridCol w="1464727">
                  <a:extLst>
                    <a:ext uri="{9D8B030D-6E8A-4147-A177-3AD203B41FA5}">
                      <a16:colId xmlns:a16="http://schemas.microsoft.com/office/drawing/2014/main" val="1245176017"/>
                    </a:ext>
                  </a:extLst>
                </a:gridCol>
                <a:gridCol w="2714920">
                  <a:extLst>
                    <a:ext uri="{9D8B030D-6E8A-4147-A177-3AD203B41FA5}">
                      <a16:colId xmlns:a16="http://schemas.microsoft.com/office/drawing/2014/main" val="2631437523"/>
                    </a:ext>
                  </a:extLst>
                </a:gridCol>
                <a:gridCol w="2756399">
                  <a:extLst>
                    <a:ext uri="{9D8B030D-6E8A-4147-A177-3AD203B41FA5}">
                      <a16:colId xmlns:a16="http://schemas.microsoft.com/office/drawing/2014/main" val="474839690"/>
                    </a:ext>
                  </a:extLst>
                </a:gridCol>
                <a:gridCol w="2239809">
                  <a:extLst>
                    <a:ext uri="{9D8B030D-6E8A-4147-A177-3AD203B41FA5}">
                      <a16:colId xmlns:a16="http://schemas.microsoft.com/office/drawing/2014/main" val="188525820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Rating (78)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MetaScore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IMDB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6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14484)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52120)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3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Writer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47061)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Follower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FB</a:t>
                      </a:r>
                      <a:r>
                        <a:rPr lang="en-US" baseline="0" dirty="0"/>
                        <a:t> Talking About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FB Fan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5504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6755" y="5834421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: Fields in brackets imply distinct values in sample</a:t>
            </a:r>
          </a:p>
        </p:txBody>
      </p:sp>
    </p:spTree>
    <p:extLst>
      <p:ext uri="{BB962C8B-B14F-4D97-AF65-F5344CB8AC3E}">
        <p14:creationId xmlns:p14="http://schemas.microsoft.com/office/powerpoint/2010/main" val="352253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JSON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219" y="3108018"/>
            <a:ext cx="71800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D2129"/>
                </a:solidFill>
                <a:latin typeface="Menlo"/>
              </a:rPr>
              <a:t>{</a:t>
            </a:r>
            <a:br>
              <a:rPr lang="en-US" sz="2800" dirty="0"/>
            </a:br>
            <a:r>
              <a:rPr lang="en-US" sz="2800" dirty="0">
                <a:solidFill>
                  <a:srgbClr val="1D2129"/>
                </a:solidFill>
                <a:latin typeface="Menlo"/>
              </a:rPr>
              <a:t>  "id": </a:t>
            </a:r>
            <a:r>
              <a:rPr lang="en-US" sz="2800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800" dirty="0">
                <a:solidFill>
                  <a:srgbClr val="365899"/>
                </a:solidFill>
                <a:latin typeface="Menlo"/>
                <a:hlinkClick r:id="rId2"/>
              </a:rPr>
              <a:t>216410885045047</a:t>
            </a:r>
            <a:r>
              <a:rPr lang="en-US" sz="2800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800" dirty="0">
                <a:solidFill>
                  <a:srgbClr val="1D2129"/>
                </a:solidFill>
                <a:latin typeface="Menlo"/>
              </a:rPr>
              <a:t>,</a:t>
            </a:r>
            <a:br>
              <a:rPr lang="en-US" sz="2800" dirty="0">
                <a:solidFill>
                  <a:srgbClr val="1D2129"/>
                </a:solidFill>
                <a:latin typeface="Menlo"/>
              </a:rPr>
            </a:br>
            <a:r>
              <a:rPr lang="en-US" sz="2800" dirty="0">
                <a:solidFill>
                  <a:srgbClr val="1D2129"/>
                </a:solidFill>
                <a:latin typeface="Menlo"/>
              </a:rPr>
              <a:t>  "name": </a:t>
            </a:r>
            <a:r>
              <a:rPr lang="en-US" sz="2800" dirty="0">
                <a:solidFill>
                  <a:srgbClr val="008000"/>
                </a:solidFill>
                <a:latin typeface="Menlo"/>
              </a:rPr>
              <a:t>"Titanic"</a:t>
            </a:r>
            <a:r>
              <a:rPr lang="en-US" sz="2800" dirty="0">
                <a:solidFill>
                  <a:srgbClr val="1D2129"/>
                </a:solidFill>
                <a:latin typeface="Menlo"/>
              </a:rPr>
              <a:t>,</a:t>
            </a:r>
            <a:br>
              <a:rPr lang="en-US" sz="2800" dirty="0">
                <a:solidFill>
                  <a:srgbClr val="1D2129"/>
                </a:solidFill>
                <a:latin typeface="Menlo"/>
              </a:rPr>
            </a:br>
            <a:r>
              <a:rPr lang="en-US" sz="2800" dirty="0">
                <a:solidFill>
                  <a:srgbClr val="1D2129"/>
                </a:solidFill>
                <a:latin typeface="Menlo"/>
              </a:rPr>
              <a:t>  "</a:t>
            </a:r>
            <a:r>
              <a:rPr lang="en-US" sz="2800" dirty="0" err="1">
                <a:solidFill>
                  <a:srgbClr val="1D2129"/>
                </a:solidFill>
                <a:latin typeface="Menlo"/>
              </a:rPr>
              <a:t>fan_count</a:t>
            </a:r>
            <a:r>
              <a:rPr lang="en-US" sz="2800" dirty="0">
                <a:solidFill>
                  <a:srgbClr val="1D2129"/>
                </a:solidFill>
                <a:latin typeface="Menlo"/>
              </a:rPr>
              <a:t>": </a:t>
            </a:r>
            <a:r>
              <a:rPr lang="en-US" sz="2800" dirty="0">
                <a:solidFill>
                  <a:srgbClr val="FF0000"/>
                </a:solidFill>
                <a:latin typeface="Menlo"/>
              </a:rPr>
              <a:t>55951883</a:t>
            </a:r>
            <a:r>
              <a:rPr lang="en-US" sz="2800" dirty="0">
                <a:solidFill>
                  <a:srgbClr val="1D2129"/>
                </a:solidFill>
                <a:latin typeface="Menlo"/>
              </a:rPr>
              <a:t>,</a:t>
            </a:r>
            <a:br>
              <a:rPr lang="en-US" sz="2800" dirty="0">
                <a:solidFill>
                  <a:srgbClr val="1D2129"/>
                </a:solidFill>
                <a:latin typeface="Menlo"/>
              </a:rPr>
            </a:br>
            <a:r>
              <a:rPr lang="en-US" sz="2800" dirty="0">
                <a:solidFill>
                  <a:srgbClr val="1D2129"/>
                </a:solidFill>
                <a:latin typeface="Menlo"/>
              </a:rPr>
              <a:t>  "</a:t>
            </a:r>
            <a:r>
              <a:rPr lang="en-US" sz="2800" dirty="0" err="1">
                <a:solidFill>
                  <a:srgbClr val="1D2129"/>
                </a:solidFill>
                <a:latin typeface="Menlo"/>
              </a:rPr>
              <a:t>talking_about_count</a:t>
            </a:r>
            <a:r>
              <a:rPr lang="en-US" sz="2800" dirty="0">
                <a:solidFill>
                  <a:srgbClr val="1D2129"/>
                </a:solidFill>
                <a:latin typeface="Menlo"/>
              </a:rPr>
              <a:t>": </a:t>
            </a:r>
            <a:r>
              <a:rPr lang="en-US" sz="2800" dirty="0">
                <a:solidFill>
                  <a:srgbClr val="FF0000"/>
                </a:solidFill>
                <a:latin typeface="Menlo"/>
              </a:rPr>
              <a:t>74434</a:t>
            </a:r>
            <a:br>
              <a:rPr lang="en-US" sz="2800" dirty="0">
                <a:solidFill>
                  <a:srgbClr val="1D2129"/>
                </a:solidFill>
                <a:latin typeface="Menlo"/>
              </a:rPr>
            </a:br>
            <a:r>
              <a:rPr lang="en-US" sz="2800" dirty="0">
                <a:solidFill>
                  <a:srgbClr val="1D2129"/>
                </a:solidFill>
                <a:latin typeface="Menlo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97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JSON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473" y="2564608"/>
            <a:ext cx="11246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{"id":12509262,"id_str":"12509262","name":"TITANIC","screen_name":"titanic","location":"Germany","profile_location":null,"description":"Das </a:t>
            </a:r>
            <a:r>
              <a:rPr lang="en-US" sz="1200" dirty="0" err="1"/>
              <a:t>endg</a:t>
            </a:r>
            <a:r>
              <a:rPr lang="en-US" sz="1200" dirty="0"/>
              <a:t>\u00fcltige </a:t>
            </a:r>
            <a:r>
              <a:rPr lang="en-US" sz="1200" dirty="0" err="1"/>
              <a:t>Satiremagazin</a:t>
            </a:r>
            <a:r>
              <a:rPr lang="en-US" sz="1200" dirty="0"/>
              <a:t>. </a:t>
            </a:r>
            <a:r>
              <a:rPr lang="en-US" sz="1200" dirty="0" err="1"/>
              <a:t>Pflichtblatt</a:t>
            </a:r>
            <a:r>
              <a:rPr lang="en-US" sz="1200" dirty="0"/>
              <a:t> f\u00fcr </a:t>
            </a:r>
            <a:r>
              <a:rPr lang="en-US" sz="1200" dirty="0" err="1"/>
              <a:t>Zwitscherer</a:t>
            </a:r>
            <a:r>
              <a:rPr lang="en-US" sz="1200" dirty="0"/>
              <a:t>. Und </a:t>
            </a:r>
            <a:r>
              <a:rPr lang="en-US" sz="1200" dirty="0" err="1"/>
              <a:t>Zwitscherinnen</a:t>
            </a:r>
            <a:r>
              <a:rPr lang="en-US" sz="1200" dirty="0"/>
              <a:t>!","</a:t>
            </a:r>
            <a:r>
              <a:rPr lang="en-US" sz="1200" dirty="0" err="1"/>
              <a:t>url</a:t>
            </a:r>
            <a:r>
              <a:rPr lang="en-US" sz="1200" dirty="0"/>
              <a:t>":"http:\/\/t.co\/vXvl1Nngft","entities":{"</a:t>
            </a:r>
            <a:r>
              <a:rPr lang="en-US" sz="1200" dirty="0" err="1"/>
              <a:t>url</a:t>
            </a:r>
            <a:r>
              <a:rPr lang="en-US" sz="1200" dirty="0"/>
              <a:t>":{"</a:t>
            </a:r>
            <a:r>
              <a:rPr lang="en-US" sz="1200" dirty="0" err="1"/>
              <a:t>urls</a:t>
            </a:r>
            <a:r>
              <a:rPr lang="en-US" sz="1200" dirty="0"/>
              <a:t>":[{"</a:t>
            </a:r>
            <a:r>
              <a:rPr lang="en-US" sz="1200" dirty="0" err="1"/>
              <a:t>url</a:t>
            </a:r>
            <a:r>
              <a:rPr lang="en-US" sz="1200" dirty="0"/>
              <a:t>":"http:\/\/t.co\/vXvl1Nngft","expanded_url":"http:\/\/www.titanic-magazin.de\/","display_url":"titanic-magazin.de","indices":[0,22]}]},"description":{"urls":[]}},"protected":false,"followers_count":379357,"friends_count":0,"listed_count":2860,"created_at":"Mon Jan 21 21:00:57 +0000 2008","favourites_count":0,"utc_offset":3600,"time_zone":"Berlin","geo_enabled":false,"verified":true,"statuses_count":12931,"lang":"en","status":{"</a:t>
            </a:r>
            <a:r>
              <a:rPr lang="en-US" sz="1200" dirty="0" err="1"/>
              <a:t>created_at":"Mon</a:t>
            </a:r>
            <a:r>
              <a:rPr lang="en-US" sz="1200" dirty="0"/>
              <a:t> Dec 12 12:58:07 +0000 2016","id":808294861950459904,"id_str":"808294861950459904","text":"Neu </a:t>
            </a:r>
            <a:r>
              <a:rPr lang="en-US" sz="1200" dirty="0" err="1"/>
              <a:t>im</a:t>
            </a:r>
            <a:r>
              <a:rPr lang="en-US" sz="1200" dirty="0"/>
              <a:t> </a:t>
            </a:r>
            <a:r>
              <a:rPr lang="en-US" sz="1200" dirty="0" err="1"/>
              <a:t>Newsticker</a:t>
            </a:r>
            <a:r>
              <a:rPr lang="en-US" sz="1200" dirty="0"/>
              <a:t>:  TITANIC </a:t>
            </a:r>
            <a:r>
              <a:rPr lang="en-US" sz="1200" dirty="0" err="1"/>
              <a:t>Meinung</a:t>
            </a:r>
            <a:r>
              <a:rPr lang="en-US" sz="1200" dirty="0"/>
              <a:t>: </a:t>
            </a:r>
            <a:r>
              <a:rPr lang="en-US" sz="1200" dirty="0" err="1"/>
              <a:t>Warum</a:t>
            </a:r>
            <a:r>
              <a:rPr lang="en-US" sz="1200" dirty="0"/>
              <a:t> </a:t>
            </a:r>
            <a:r>
              <a:rPr lang="en-US" sz="1200" dirty="0" err="1"/>
              <a:t>nicht</a:t>
            </a:r>
            <a:r>
              <a:rPr lang="en-US" sz="1200" dirty="0"/>
              <a:t> mal </a:t>
            </a:r>
            <a:r>
              <a:rPr lang="en-US" sz="1200" dirty="0" err="1"/>
              <a:t>ein</a:t>
            </a:r>
            <a:r>
              <a:rPr lang="en-US" sz="1200" dirty="0"/>
              <a:t> </a:t>
            </a:r>
            <a:r>
              <a:rPr lang="en-US" sz="1200" dirty="0" err="1"/>
              <a:t>Schreckenskabinett</a:t>
            </a:r>
            <a:r>
              <a:rPr lang="en-US" sz="1200" dirty="0"/>
              <a:t>? https:\/\/t.co\/ayI8LlmIaQ","truncated":false,"entities":{"hashtags":[],"symbols":[],"</a:t>
            </a:r>
            <a:r>
              <a:rPr lang="en-US" sz="1200" dirty="0" err="1"/>
              <a:t>user_mentions</a:t>
            </a:r>
            <a:r>
              <a:rPr lang="en-US" sz="1200" dirty="0"/>
              <a:t>":[],"</a:t>
            </a:r>
            <a:r>
              <a:rPr lang="en-US" sz="1200" dirty="0" err="1"/>
              <a:t>urls</a:t>
            </a:r>
            <a:r>
              <a:rPr lang="en-US" sz="1200" dirty="0"/>
              <a:t>":[{"</a:t>
            </a:r>
            <a:r>
              <a:rPr lang="en-US" sz="1200" dirty="0" err="1"/>
              <a:t>url</a:t>
            </a:r>
            <a:r>
              <a:rPr lang="en-US" sz="1200" dirty="0"/>
              <a:t>":"https:\/\/t.co\/ayI8LlmIaQ","expanded_url":"http:\/\/dlvr.it\/MsXH06","display_url":"dlvr.it\/MsXH06","indices":[77,100]}]},"source":"\u003ca </a:t>
            </a:r>
            <a:r>
              <a:rPr lang="en-US" sz="1200" dirty="0" err="1"/>
              <a:t>href</a:t>
            </a:r>
            <a:r>
              <a:rPr lang="en-US" sz="1200" dirty="0"/>
              <a:t>=\"https:\/\/dlvrit.com\/\" </a:t>
            </a:r>
            <a:r>
              <a:rPr lang="en-US" sz="1200" dirty="0" err="1"/>
              <a:t>rel</a:t>
            </a:r>
            <a:r>
              <a:rPr lang="en-US" sz="1200" dirty="0"/>
              <a:t>=\"</a:t>
            </a:r>
            <a:r>
              <a:rPr lang="en-US" sz="1200" dirty="0" err="1"/>
              <a:t>nofollow</a:t>
            </a:r>
            <a:r>
              <a:rPr lang="en-US" sz="1200" dirty="0"/>
              <a:t>\"\u003edlvr.it\u003c\/a\u003e","in_reply_to_status_id":null,"in_reply_to_status_id_str":null,"in_reply_to_user_id":null,"in_reply_to_user_id_str":null,"in_reply_to_screen_name":null,"geo":null,"coordinates":null,"place":null,"contributors":null,"is_quote_status":false,"retweet_count":0,"favorite_count":2,"favorited":false,"retweeted":false,"possibly_sensitive":false,"lang":"de"},"contributors_enabled":false,"is_translator":false,"is_translation_enabled":false,"profile_background_color":"D50000","profile_background_image_url":"http:\/\/pbs.twimg.com\/</a:t>
            </a:r>
            <a:r>
              <a:rPr lang="en-US" sz="1200" dirty="0" err="1"/>
              <a:t>profile_background_images</a:t>
            </a:r>
            <a:r>
              <a:rPr lang="en-US" sz="1200" dirty="0"/>
              <a:t>\/1840412\/titanic_logo_quer.png","profile_background_image_url_https":"https:\/\/pbs.twimg.com\/</a:t>
            </a:r>
            <a:r>
              <a:rPr lang="en-US" sz="1200" dirty="0" err="1"/>
              <a:t>profile_background_images</a:t>
            </a:r>
            <a:r>
              <a:rPr lang="en-US" sz="1200" dirty="0"/>
              <a:t>\/1840412\/titanic_logo_quer.png","profile_background_tile":false,"profile_image_url":"http:\/\/pbs.twimg.com\/</a:t>
            </a:r>
            <a:r>
              <a:rPr lang="en-US" sz="1200" dirty="0" err="1"/>
              <a:t>profile_images</a:t>
            </a:r>
            <a:r>
              <a:rPr lang="en-US" sz="1200" dirty="0"/>
              <a:t>\/45362052\/titanic_logo_normal.</a:t>
            </a:r>
            <a:r>
              <a:rPr lang="en-US" sz="1200" dirty="0" err="1"/>
              <a:t>png</a:t>
            </a:r>
            <a:r>
              <a:rPr lang="en-US" sz="1200" dirty="0"/>
              <a:t>","</a:t>
            </a:r>
            <a:r>
              <a:rPr lang="en-US" sz="1200" dirty="0" err="1"/>
              <a:t>profile_image_url_https":"https</a:t>
            </a:r>
            <a:r>
              <a:rPr lang="en-US" sz="1200" dirty="0"/>
              <a:t>:\/\/pbs.twimg.com\/</a:t>
            </a:r>
            <a:r>
              <a:rPr lang="en-US" sz="1200" dirty="0" err="1"/>
              <a:t>profile_images</a:t>
            </a:r>
            <a:r>
              <a:rPr lang="en-US" sz="1200" dirty="0"/>
              <a:t>\/45362052\/titanic_logo_normal.png","profile_link_color":"D50000","profile_sidebar_border_color":"EBEBEB","profile_sidebar_fill_color":"EBEBEB","profile_text_color":"000000","profile_use_background_image":true,"has_extended_profile":false,"default_profile":false,"default_profile_image":false,"following":false,"follow_request_sent":false,"notifications":false,"translator_type":"none"}</a:t>
            </a:r>
          </a:p>
        </p:txBody>
      </p:sp>
    </p:spTree>
    <p:extLst>
      <p:ext uri="{BB962C8B-B14F-4D97-AF65-F5344CB8AC3E}">
        <p14:creationId xmlns:p14="http://schemas.microsoft.com/office/powerpoint/2010/main" val="26253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0638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Wait complex JSON is yet to come…</a:t>
            </a:r>
          </a:p>
        </p:txBody>
      </p:sp>
    </p:spTree>
    <p:extLst>
      <p:ext uri="{BB962C8B-B14F-4D97-AF65-F5344CB8AC3E}">
        <p14:creationId xmlns:p14="http://schemas.microsoft.com/office/powerpoint/2010/main" val="37896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JSON Format   - To Big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Data Volume : 0.5 MB per Movie</a:t>
            </a:r>
          </a:p>
          <a:p>
            <a:pPr marL="0" indent="0">
              <a:buNone/>
            </a:pPr>
            <a:r>
              <a:rPr lang="en-US" sz="2800" b="1" dirty="0"/>
              <a:t>40,000 Movies – </a:t>
            </a:r>
            <a:r>
              <a:rPr lang="en-US" sz="2800" b="1" dirty="0" err="1"/>
              <a:t>Approx</a:t>
            </a:r>
            <a:r>
              <a:rPr lang="en-US" sz="2800" b="1" dirty="0"/>
              <a:t> 19.2 Gigs</a:t>
            </a:r>
          </a:p>
          <a:p>
            <a:pPr marL="0" indent="0">
              <a:buNone/>
            </a:pPr>
            <a:r>
              <a:rPr lang="en-US" sz="2800" dirty="0"/>
              <a:t>We came up with way to filter out data in extraction process, thus preventing resource consumption.</a:t>
            </a:r>
          </a:p>
          <a:p>
            <a:pPr marL="0" indent="0">
              <a:buNone/>
            </a:pPr>
            <a:r>
              <a:rPr lang="en-US" sz="2800" b="1" dirty="0"/>
              <a:t>GET Data…</a:t>
            </a:r>
            <a:br>
              <a:rPr lang="en-US" sz="2800" b="1" dirty="0"/>
            </a:br>
            <a:r>
              <a:rPr lang="en-US" sz="2800" b="1" dirty="0"/>
              <a:t>Break Data…</a:t>
            </a:r>
            <a:br>
              <a:rPr lang="en-US" sz="2800" b="1" dirty="0"/>
            </a:br>
            <a:r>
              <a:rPr lang="en-US" sz="2800" b="1" dirty="0"/>
              <a:t>Extract Useful Things </a:t>
            </a:r>
            <a:r>
              <a:rPr lang="en-US" sz="2800" b="1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Storing SINGLE Data in a variable and then processing is better than getting all data staged and then filtering.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119747"/>
              </p:ext>
            </p:extLst>
          </p:nvPr>
        </p:nvGraphicFramePr>
        <p:xfrm>
          <a:off x="10892116" y="2483406"/>
          <a:ext cx="582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Packager Shell Object" showAsIcon="1" r:id="rId3" imgW="582480" imgH="456480" progId="Package">
                  <p:embed/>
                </p:oleObj>
              </mc:Choice>
              <mc:Fallback>
                <p:oleObj name="Packager Shell Object" showAsIcon="1" r:id="rId3" imgW="5824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2116" y="2483406"/>
                        <a:ext cx="5826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75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</TotalTime>
  <Words>1301</Words>
  <Application>Microsoft Office PowerPoint</Application>
  <PresentationFormat>Widescreen</PresentationFormat>
  <Paragraphs>225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</vt:lpstr>
      <vt:lpstr>Calibri</vt:lpstr>
      <vt:lpstr>Century Gothic</vt:lpstr>
      <vt:lpstr>Consolas</vt:lpstr>
      <vt:lpstr>Helvetica</vt:lpstr>
      <vt:lpstr>Menlo</vt:lpstr>
      <vt:lpstr>Times New Roman</vt:lpstr>
      <vt:lpstr>Wingdings</vt:lpstr>
      <vt:lpstr>Wingdings 3</vt:lpstr>
      <vt:lpstr>Ion Boardroom</vt:lpstr>
      <vt:lpstr>Packager Shell Object</vt:lpstr>
      <vt:lpstr>Releasing Soon</vt:lpstr>
      <vt:lpstr>Objective</vt:lpstr>
      <vt:lpstr>Data Sources:</vt:lpstr>
      <vt:lpstr>How was data collected: (All credits Python)</vt:lpstr>
      <vt:lpstr>Original Data Structure :</vt:lpstr>
      <vt:lpstr>Facebook JSON Response</vt:lpstr>
      <vt:lpstr>Twitter JSON Format</vt:lpstr>
      <vt:lpstr>PowerPoint Presentation</vt:lpstr>
      <vt:lpstr>Twitter JSON Format   - To Big</vt:lpstr>
      <vt:lpstr>IMDB JSON Format</vt:lpstr>
      <vt:lpstr>Data Conditioning </vt:lpstr>
      <vt:lpstr>PowerPoint Presentation</vt:lpstr>
      <vt:lpstr>Genetic ANN(46-3-5 ANN)</vt:lpstr>
      <vt:lpstr>Average Over Span</vt:lpstr>
      <vt:lpstr>Exponential Normalization</vt:lpstr>
      <vt:lpstr>Our Ratings vs IMDB Ratings</vt:lpstr>
      <vt:lpstr>Future Awaits. . . </vt:lpstr>
      <vt:lpstr>Raees Our Prediction Range 4 - 6 </vt:lpstr>
      <vt:lpstr>Our Prediction For Fast 8 Range 6-8</vt:lpstr>
      <vt:lpstr>Our Prediction For Kong Skull Island Range 4-6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Thanks!!!!!!! Happy Vacations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Vihar Vinod Raul</dc:creator>
  <cp:lastModifiedBy>Gaurang Deshpande</cp:lastModifiedBy>
  <cp:revision>173</cp:revision>
  <dcterms:created xsi:type="dcterms:W3CDTF">2016-12-12T05:52:55Z</dcterms:created>
  <dcterms:modified xsi:type="dcterms:W3CDTF">2017-02-19T04:40:44Z</dcterms:modified>
</cp:coreProperties>
</file>