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5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63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23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2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7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8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378F50-0FA3-4009-905C-6285770A3628}" type="datetimeFigureOut">
              <a:rPr lang="en-US" smtClean="0"/>
              <a:t>04/29/2017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C4782A-AB56-4F43-A8BB-B41BB10D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Pricing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Particle Swarm Optimization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-Gaurang Deshpande (001647112)</a:t>
            </a:r>
          </a:p>
        </p:txBody>
      </p:sp>
    </p:spTree>
    <p:extLst>
      <p:ext uri="{BB962C8B-B14F-4D97-AF65-F5344CB8AC3E}">
        <p14:creationId xmlns:p14="http://schemas.microsoft.com/office/powerpoint/2010/main" val="155985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Dynamic Pricing i</a:t>
            </a:r>
            <a:r>
              <a:rPr lang="en-US" dirty="0">
                <a:effectLst/>
              </a:rPr>
              <a:t>s a strategy to modify price of commodity, depending on various market scenarios, to obtain the optimum revenue.</a:t>
            </a:r>
          </a:p>
          <a:p>
            <a:r>
              <a:rPr lang="en-US" dirty="0">
                <a:effectLst/>
              </a:rPr>
              <a:t>The factors that can affect the price of a product can be anything that shifts the demand characteristics like seasons, marketing, advertisement, rival advertisements, etc.</a:t>
            </a:r>
          </a:p>
          <a:p>
            <a:r>
              <a:rPr lang="en-US" dirty="0">
                <a:effectLst/>
              </a:rPr>
              <a:t>PSO is an interesting option to solve this as it tends to naturally operate at the boundary between stability and chaos.</a:t>
            </a:r>
          </a:p>
          <a:p>
            <a:r>
              <a:rPr lang="en-US" dirty="0">
                <a:effectLst/>
              </a:rPr>
              <a:t>The idea is to evaluate the market factors affecting the prices as the objective function used in particle swamp optimization model</a:t>
            </a:r>
          </a:p>
        </p:txBody>
      </p:sp>
    </p:spTree>
    <p:extLst>
      <p:ext uri="{BB962C8B-B14F-4D97-AF65-F5344CB8AC3E}">
        <p14:creationId xmlns:p14="http://schemas.microsoft.com/office/powerpoint/2010/main" val="57245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Particle swarm optimization (PSO) is a computational method that optimizes a problem by iteratively trying to improve a candidate solution with regard to a given measure of quality.</a:t>
            </a:r>
          </a:p>
          <a:p>
            <a:r>
              <a:rPr lang="en-US" dirty="0">
                <a:effectLst/>
              </a:rPr>
              <a:t>It solves problem by having population candidates or particles; moving around in the search-space according to simple mathematical formulae over the particle's position and velocity.</a:t>
            </a:r>
          </a:p>
          <a:p>
            <a:r>
              <a:rPr lang="en-US" dirty="0">
                <a:effectLst/>
              </a:rPr>
              <a:t>Each particle's movement is influenced by its local best known position, but is also guided toward the best-known positions in the search-space, which are updated as better positions are found by other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5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 Optimization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4568922" cy="4051042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effectLst/>
              </a:rPr>
              <a:t>PSO is implemented per following equations: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V</a:t>
            </a:r>
            <a:r>
              <a:rPr lang="en-US" baseline="-25000" dirty="0">
                <a:effectLst/>
              </a:rPr>
              <a:t>i+1</a:t>
            </a:r>
            <a:r>
              <a:rPr lang="en-US" dirty="0">
                <a:effectLst/>
              </a:rPr>
              <a:t> = in * V</a:t>
            </a:r>
            <a:r>
              <a:rPr lang="en-US" baseline="-25000" dirty="0">
                <a:effectLst/>
              </a:rPr>
              <a:t>i</a:t>
            </a:r>
            <a:r>
              <a:rPr lang="en-US" dirty="0">
                <a:effectLst/>
              </a:rPr>
              <a:t> + </a:t>
            </a:r>
            <a:r>
              <a:rPr lang="en-US" dirty="0" err="1">
                <a:effectLst/>
              </a:rPr>
              <a:t>pac</a:t>
            </a:r>
            <a:r>
              <a:rPr lang="en-US" dirty="0">
                <a:effectLst/>
              </a:rPr>
              <a:t> * r1 * (</a:t>
            </a:r>
            <a:r>
              <a:rPr lang="en-US" dirty="0" err="1">
                <a:effectLst/>
              </a:rPr>
              <a:t>P</a:t>
            </a:r>
            <a:r>
              <a:rPr lang="en-US" baseline="-25000" dirty="0" err="1">
                <a:effectLst/>
              </a:rPr>
              <a:t>b</a:t>
            </a:r>
            <a:r>
              <a:rPr lang="en-US" dirty="0">
                <a:effectLst/>
              </a:rPr>
              <a:t> - P</a:t>
            </a:r>
            <a:r>
              <a:rPr lang="en-US" baseline="-25000" dirty="0">
                <a:effectLst/>
              </a:rPr>
              <a:t>i</a:t>
            </a:r>
            <a:r>
              <a:rPr lang="en-US" dirty="0">
                <a:effectLst/>
              </a:rPr>
              <a:t>) + </a:t>
            </a:r>
            <a:r>
              <a:rPr lang="en-US" dirty="0" err="1">
                <a:effectLst/>
              </a:rPr>
              <a:t>gac</a:t>
            </a:r>
            <a:r>
              <a:rPr lang="en-US" dirty="0">
                <a:effectLst/>
              </a:rPr>
              <a:t> * r2 * (</a:t>
            </a:r>
            <a:r>
              <a:rPr lang="en-US" dirty="0" err="1">
                <a:effectLst/>
              </a:rPr>
              <a:t>P</a:t>
            </a:r>
            <a:r>
              <a:rPr lang="en-US" baseline="-25000" dirty="0" err="1">
                <a:effectLst/>
              </a:rPr>
              <a:t>g</a:t>
            </a:r>
            <a:r>
              <a:rPr lang="en-US" dirty="0">
                <a:effectLst/>
              </a:rPr>
              <a:t> - P</a:t>
            </a:r>
            <a:r>
              <a:rPr lang="en-US" baseline="-25000" dirty="0">
                <a:effectLst/>
              </a:rPr>
              <a:t>i</a:t>
            </a:r>
            <a:r>
              <a:rPr lang="en-US" dirty="0">
                <a:effectLst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And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P</a:t>
            </a:r>
            <a:r>
              <a:rPr lang="en-US" baseline="-25000" dirty="0">
                <a:effectLst/>
              </a:rPr>
              <a:t>i+1</a:t>
            </a:r>
            <a:r>
              <a:rPr lang="en-US" dirty="0">
                <a:effectLst/>
              </a:rPr>
              <a:t> = P</a:t>
            </a:r>
            <a:r>
              <a:rPr lang="en-US" baseline="-25000" dirty="0">
                <a:effectLst/>
              </a:rPr>
              <a:t>i</a:t>
            </a:r>
            <a:r>
              <a:rPr lang="en-US" dirty="0">
                <a:effectLst/>
              </a:rPr>
              <a:t> + V</a:t>
            </a:r>
            <a:r>
              <a:rPr lang="en-US" baseline="-25000" dirty="0">
                <a:effectLst/>
              </a:rPr>
              <a:t>i+1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aseline="-25000" dirty="0">
                <a:effectLst/>
              </a:rPr>
              <a:t> 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	where:</a:t>
            </a:r>
          </a:p>
          <a:p>
            <a:r>
              <a:rPr lang="en-US" dirty="0">
                <a:effectLst/>
              </a:rPr>
              <a:t>V</a:t>
            </a:r>
            <a:r>
              <a:rPr lang="en-US" baseline="-25000" dirty="0">
                <a:effectLst/>
              </a:rPr>
              <a:t>i  </a:t>
            </a:r>
            <a:r>
              <a:rPr lang="en-US" dirty="0">
                <a:effectLst/>
              </a:rPr>
              <a:t>= Current Velocity</a:t>
            </a:r>
          </a:p>
          <a:p>
            <a:r>
              <a:rPr lang="en-US" dirty="0">
                <a:effectLst/>
              </a:rPr>
              <a:t>V</a:t>
            </a:r>
            <a:r>
              <a:rPr lang="en-US" baseline="-25000" dirty="0">
                <a:effectLst/>
              </a:rPr>
              <a:t>i+1 </a:t>
            </a:r>
            <a:r>
              <a:rPr lang="en-US" dirty="0">
                <a:effectLst/>
              </a:rPr>
              <a:t>= Next Velocity</a:t>
            </a:r>
          </a:p>
          <a:p>
            <a:r>
              <a:rPr lang="en-US" dirty="0">
                <a:effectLst/>
              </a:rPr>
              <a:t>P</a:t>
            </a:r>
            <a:r>
              <a:rPr lang="en-US" baseline="-25000" dirty="0">
                <a:effectLst/>
              </a:rPr>
              <a:t>i</a:t>
            </a:r>
            <a:r>
              <a:rPr lang="en-US" dirty="0">
                <a:effectLst/>
              </a:rPr>
              <a:t> = Current Position</a:t>
            </a:r>
          </a:p>
          <a:p>
            <a:r>
              <a:rPr lang="en-US" dirty="0">
                <a:effectLst/>
              </a:rPr>
              <a:t>P</a:t>
            </a:r>
            <a:r>
              <a:rPr lang="en-US" baseline="-25000" dirty="0">
                <a:effectLst/>
              </a:rPr>
              <a:t>i+1</a:t>
            </a:r>
            <a:r>
              <a:rPr lang="en-US" dirty="0">
                <a:effectLst/>
              </a:rPr>
              <a:t> = Next Position</a:t>
            </a:r>
          </a:p>
          <a:p>
            <a:r>
              <a:rPr lang="en-US" dirty="0" err="1">
                <a:effectLst/>
              </a:rPr>
              <a:t>P</a:t>
            </a:r>
            <a:r>
              <a:rPr lang="en-US" baseline="-25000" dirty="0" err="1">
                <a:effectLst/>
              </a:rPr>
              <a:t>b</a:t>
            </a:r>
            <a:r>
              <a:rPr lang="en-US" dirty="0">
                <a:effectLst/>
              </a:rPr>
              <a:t> = Personal Best of particles</a:t>
            </a:r>
          </a:p>
          <a:p>
            <a:r>
              <a:rPr lang="en-US" dirty="0" err="1">
                <a:effectLst/>
              </a:rPr>
              <a:t>P</a:t>
            </a:r>
            <a:r>
              <a:rPr lang="en-US" baseline="-25000" dirty="0" err="1">
                <a:effectLst/>
              </a:rPr>
              <a:t>g</a:t>
            </a:r>
            <a:r>
              <a:rPr lang="en-US" dirty="0">
                <a:effectLst/>
              </a:rPr>
              <a:t> = Global Best of all particles</a:t>
            </a:r>
          </a:p>
          <a:p>
            <a:r>
              <a:rPr lang="en-US" dirty="0">
                <a:effectLst/>
              </a:rPr>
              <a:t>in = Inertia coefficient</a:t>
            </a:r>
          </a:p>
          <a:p>
            <a:r>
              <a:rPr lang="en-US" dirty="0" err="1">
                <a:effectLst/>
              </a:rPr>
              <a:t>pac</a:t>
            </a:r>
            <a:r>
              <a:rPr lang="en-US" dirty="0">
                <a:effectLst/>
              </a:rPr>
              <a:t> = Personal Acceleration Coefficient for particles</a:t>
            </a:r>
          </a:p>
          <a:p>
            <a:r>
              <a:rPr lang="en-US" dirty="0" err="1">
                <a:effectLst/>
              </a:rPr>
              <a:t>gac</a:t>
            </a:r>
            <a:r>
              <a:rPr lang="en-US" dirty="0">
                <a:effectLst/>
              </a:rPr>
              <a:t> = Global Acceleration Coefficient for particle</a:t>
            </a:r>
          </a:p>
          <a:p>
            <a:r>
              <a:rPr lang="en-US" dirty="0">
                <a:effectLst/>
              </a:rPr>
              <a:t>r1 &amp; r2 = Random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0335" y="2666999"/>
            <a:ext cx="5337076" cy="4051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effectLst/>
              </a:rPr>
              <a:t>Fitness of each particle at position P</a:t>
            </a:r>
            <a:r>
              <a:rPr lang="en-US" sz="1200" baseline="-25000" dirty="0">
                <a:effectLst/>
              </a:rPr>
              <a:t>i</a:t>
            </a:r>
            <a:r>
              <a:rPr lang="en-US" sz="1200" dirty="0">
                <a:effectLst/>
              </a:rPr>
              <a:t> is calculated according to Cost function: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d = e </a:t>
            </a:r>
            <a:r>
              <a:rPr lang="en-US" sz="1200" baseline="30000" dirty="0">
                <a:effectLst/>
              </a:rPr>
              <a:t>alpha + p * beta + noise</a:t>
            </a:r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d = demand</a:t>
            </a:r>
          </a:p>
          <a:p>
            <a:r>
              <a:rPr lang="en-US" sz="1200" dirty="0">
                <a:effectLst/>
              </a:rPr>
              <a:t>p = price</a:t>
            </a:r>
          </a:p>
          <a:p>
            <a:r>
              <a:rPr lang="en-US" sz="1200" dirty="0">
                <a:effectLst/>
              </a:rPr>
              <a:t>alpha, beta and noise are factors dependent on market values like marketing, advertisement, rival advertisements, etc.</a:t>
            </a:r>
          </a:p>
          <a:p>
            <a:r>
              <a:rPr lang="en-US" sz="1200" dirty="0">
                <a:effectLst/>
              </a:rPr>
              <a:t>beta is strictly negative </a:t>
            </a:r>
          </a:p>
          <a:p>
            <a:pPr marL="0" indent="0">
              <a:buNone/>
            </a:pPr>
            <a:endParaRPr lang="en-US" sz="1200" dirty="0">
              <a:effectLst/>
            </a:endParaRPr>
          </a:p>
          <a:p>
            <a:pPr marL="0" indent="0">
              <a:buNone/>
            </a:pPr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Revenue for a product is calculated as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 r = p*d</a:t>
            </a:r>
          </a:p>
          <a:p>
            <a:pPr marL="0" indent="0">
              <a:buNone/>
            </a:pP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301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effectLst/>
              </a:rPr>
              <a:t>Timertask</a:t>
            </a:r>
            <a:r>
              <a:rPr lang="en-US" dirty="0">
                <a:effectLst/>
              </a:rPr>
              <a:t> : to make all particles compute their personal best and overall global best concurrently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JFreeCharts</a:t>
            </a:r>
            <a:r>
              <a:rPr lang="en-US" dirty="0">
                <a:effectLst/>
              </a:rPr>
              <a:t> : to show the position for all particles in search space and to create animations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CSV: to save Global Best Position and Global Best Fitness in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265890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After running the algorithm, it can be inferenced that price is independent of alpha and noise. It is only dependent on beta.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1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098" y="1967203"/>
            <a:ext cx="9905998" cy="31242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7428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34</TotalTime>
  <Words>243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Dynamic Pricing</vt:lpstr>
      <vt:lpstr>introduction</vt:lpstr>
      <vt:lpstr>Particle Swarm Optimization</vt:lpstr>
      <vt:lpstr>Particle Swarm Optimization (Cont…)</vt:lpstr>
      <vt:lpstr>Implementations</vt:lpstr>
      <vt:lpstr>Conclusion and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pricing</dc:title>
  <dc:creator>Gaurang Deshpande</dc:creator>
  <cp:lastModifiedBy>Gaurang Deshpande</cp:lastModifiedBy>
  <cp:revision>31</cp:revision>
  <dcterms:created xsi:type="dcterms:W3CDTF">2017-04-29T04:21:21Z</dcterms:created>
  <dcterms:modified xsi:type="dcterms:W3CDTF">2017-04-29T04:55:48Z</dcterms:modified>
</cp:coreProperties>
</file>