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7" r:id="rId3"/>
    <p:sldId id="257" r:id="rId4"/>
    <p:sldId id="258" r:id="rId5"/>
    <p:sldId id="259" r:id="rId6"/>
    <p:sldId id="260" r:id="rId7"/>
    <p:sldId id="262" r:id="rId8"/>
    <p:sldId id="279" r:id="rId9"/>
    <p:sldId id="280" r:id="rId10"/>
    <p:sldId id="282" r:id="rId11"/>
    <p:sldId id="281" r:id="rId12"/>
    <p:sldId id="283" r:id="rId13"/>
    <p:sldId id="263" r:id="rId14"/>
    <p:sldId id="264" r:id="rId15"/>
    <p:sldId id="268" r:id="rId16"/>
    <p:sldId id="278" r:id="rId17"/>
    <p:sldId id="273" r:id="rId18"/>
    <p:sldId id="270" r:id="rId19"/>
    <p:sldId id="274" r:id="rId20"/>
    <p:sldId id="284" r:id="rId21"/>
    <p:sldId id="287" r:id="rId22"/>
    <p:sldId id="286" r:id="rId23"/>
    <p:sldId id="288" r:id="rId24"/>
    <p:sldId id="289" r:id="rId25"/>
    <p:sldId id="290" r:id="rId26"/>
    <p:sldId id="293" r:id="rId27"/>
    <p:sldId id="292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/>
    <p:restoredTop sz="94667"/>
  </p:normalViewPr>
  <p:slideViewPr>
    <p:cSldViewPr snapToGrid="0" snapToObjects="1">
      <p:cViewPr>
        <p:scale>
          <a:sx n="68" d="100"/>
          <a:sy n="68" d="100"/>
        </p:scale>
        <p:origin x="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E0A15-4FCF-C948-AEEE-383E5DDBBA84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016BC-D0F9-4C4A-8039-ADD929F7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710-9395-E74D-968D-4D4C3F022C9C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8A75-5673-8340-AFE6-5000A02C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710-9395-E74D-968D-4D4C3F022C9C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8A75-5673-8340-AFE6-5000A02C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710-9395-E74D-968D-4D4C3F022C9C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8A75-5673-8340-AFE6-5000A02C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710-9395-E74D-968D-4D4C3F022C9C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8A75-5673-8340-AFE6-5000A02C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710-9395-E74D-968D-4D4C3F022C9C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8A75-5673-8340-AFE6-5000A02C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710-9395-E74D-968D-4D4C3F022C9C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8A75-5673-8340-AFE6-5000A02C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710-9395-E74D-968D-4D4C3F022C9C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8A75-5673-8340-AFE6-5000A02C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710-9395-E74D-968D-4D4C3F022C9C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8A75-5673-8340-AFE6-5000A02C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710-9395-E74D-968D-4D4C3F022C9C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8A75-5673-8340-AFE6-5000A02C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710-9395-E74D-968D-4D4C3F022C9C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8A75-5673-8340-AFE6-5000A02C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710-9395-E74D-968D-4D4C3F022C9C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8A75-5673-8340-AFE6-5000A02C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9710-9395-E74D-968D-4D4C3F022C9C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8A75-5673-8340-AFE6-5000A02C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Mechanism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712" y="3602038"/>
            <a:ext cx="9144000" cy="1655762"/>
          </a:xfrm>
        </p:spPr>
        <p:txBody>
          <a:bodyPr/>
          <a:lstStyle/>
          <a:p>
            <a:r>
              <a:rPr lang="en-US" dirty="0" smtClean="0"/>
              <a:t>A Data Driven Approach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3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Jinkui</a:t>
            </a:r>
            <a:r>
              <a:rPr lang="en-US" sz="3600" dirty="0" smtClean="0"/>
              <a:t> Chu et. al[3]: </a:t>
            </a:r>
          </a:p>
          <a:p>
            <a:r>
              <a:rPr lang="en-US" dirty="0"/>
              <a:t>Dimension Synthesis of Spatial Four-Bar Linkage Through Numerical Atlas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r>
              <a:rPr lang="en-US" dirty="0" smtClean="0"/>
              <a:t>Atlas for Function Synthesis and Path Synthesis is created</a:t>
            </a:r>
          </a:p>
        </p:txBody>
      </p:sp>
    </p:spTree>
    <p:extLst>
      <p:ext uri="{BB962C8B-B14F-4D97-AF65-F5344CB8AC3E}">
        <p14:creationId xmlns:p14="http://schemas.microsoft.com/office/powerpoint/2010/main" val="182358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3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Constraint-Based Design &amp; </a:t>
            </a:r>
            <a:r>
              <a:rPr lang="en-US" sz="3600" dirty="0" smtClean="0"/>
              <a:t>Optimization </a:t>
            </a:r>
            <a:r>
              <a:rPr lang="en-US" sz="3600" dirty="0"/>
              <a:t>Group (CBDO), </a:t>
            </a:r>
            <a:r>
              <a:rPr lang="en-US" dirty="0" smtClean="0"/>
              <a:t>Mechanical Engineering, University of Bath: </a:t>
            </a:r>
            <a:endParaRPr lang="en-US" sz="3600" dirty="0" smtClean="0"/>
          </a:p>
          <a:p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the required output </a:t>
            </a:r>
            <a:r>
              <a:rPr lang="en-US" dirty="0" smtClean="0"/>
              <a:t>path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catalogues to find a suitable candidate </a:t>
            </a:r>
            <a:r>
              <a:rPr lang="en-US" dirty="0" smtClean="0"/>
              <a:t>mechanism</a:t>
            </a:r>
          </a:p>
          <a:p>
            <a:endParaRPr lang="en-US" dirty="0"/>
          </a:p>
          <a:p>
            <a:r>
              <a:rPr lang="en-US" dirty="0" smtClean="0"/>
              <a:t>Additional </a:t>
            </a:r>
            <a:r>
              <a:rPr lang="en-US" dirty="0"/>
              <a:t>constraints can then be imposed and constraint modelling software used to adapt the selected mechanism to meet these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9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Atlas based Methods are developed only for Close Path Synthesis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Possible Reasons</a:t>
            </a:r>
            <a:endParaRPr lang="en-US" dirty="0" smtClean="0"/>
          </a:p>
          <a:p>
            <a:r>
              <a:rPr lang="en-US" dirty="0" smtClean="0"/>
              <a:t>closed loop paths were the important ones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But</a:t>
            </a:r>
            <a:r>
              <a:rPr lang="en-US" dirty="0" smtClean="0"/>
              <a:t>, Open paths and motions gaining increasing importance with advent </a:t>
            </a:r>
            <a:r>
              <a:rPr lang="en-US" dirty="0"/>
              <a:t>of Modern technologies </a:t>
            </a:r>
            <a:r>
              <a:rPr lang="en-US" dirty="0" smtClean="0"/>
              <a:t>like </a:t>
            </a:r>
            <a:r>
              <a:rPr lang="en-US" dirty="0"/>
              <a:t>nanotechnology or </a:t>
            </a:r>
            <a:r>
              <a:rPr lang="en-US" dirty="0" smtClean="0"/>
              <a:t>bio-mechatronics,</a:t>
            </a:r>
          </a:p>
          <a:p>
            <a:pPr lvl="1"/>
            <a:r>
              <a:rPr lang="en-US" dirty="0"/>
              <a:t>complex spatial and coupled movements or mechanisms for miniature and micro assemblies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Its easier; don</a:t>
            </a:r>
            <a:r>
              <a:rPr lang="mr-IN" dirty="0" smtClean="0"/>
              <a:t>’</a:t>
            </a:r>
            <a:r>
              <a:rPr lang="en-US" dirty="0" smtClean="0"/>
              <a:t>t have to deal with partial matching (part-to-whole)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1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 database of trajectories generated by a uniform distribution of four-bar linkages in its parameters space.</a:t>
            </a:r>
          </a:p>
          <a:p>
            <a:pPr lvl="1"/>
            <a:r>
              <a:rPr lang="en-US" dirty="0" smtClean="0"/>
              <a:t>Parameter space is chosen such that mechanism has realistic dimensions and all shapes of coupler curves can be generated.</a:t>
            </a:r>
          </a:p>
          <a:p>
            <a:pPr lvl="1"/>
            <a:r>
              <a:rPr lang="en-US" dirty="0" smtClean="0"/>
              <a:t>Store Compact Invariant Representation of trajectories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a given trajectory find the set of </a:t>
            </a:r>
            <a:r>
              <a:rPr lang="en-US" dirty="0" smtClean="0">
                <a:solidFill>
                  <a:srgbClr val="FF0000"/>
                </a:solidFill>
              </a:rPr>
              <a:t>close trajectories</a:t>
            </a:r>
            <a:r>
              <a:rPr lang="en-US" dirty="0" smtClean="0"/>
              <a:t> from database.</a:t>
            </a:r>
          </a:p>
          <a:p>
            <a:pPr lvl="1"/>
            <a:r>
              <a:rPr lang="en-US" dirty="0" smtClean="0"/>
              <a:t>Clustering of Trajectories</a:t>
            </a:r>
          </a:p>
          <a:p>
            <a:endParaRPr lang="en-US" dirty="0"/>
          </a:p>
          <a:p>
            <a:r>
              <a:rPr lang="en-US" dirty="0" smtClean="0"/>
              <a:t>Find the set of mechanisms corresponding to such trajectories.   </a:t>
            </a:r>
          </a:p>
        </p:txBody>
      </p:sp>
    </p:spTree>
    <p:extLst>
      <p:ext uri="{BB962C8B-B14F-4D97-AF65-F5344CB8AC3E}">
        <p14:creationId xmlns:p14="http://schemas.microsoft.com/office/powerpoint/2010/main" val="45489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Trajectories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Trajectory is a series of discrete poses</a:t>
            </a:r>
          </a:p>
          <a:p>
            <a:pPr lvl="1"/>
            <a:r>
              <a:rPr lang="en-US" dirty="0" smtClean="0"/>
              <a:t>High Dimensional (for 60 poses = 60x3 = 180 numbers)</a:t>
            </a:r>
          </a:p>
          <a:p>
            <a:endParaRPr lang="en-US" dirty="0" smtClean="0"/>
          </a:p>
          <a:p>
            <a:r>
              <a:rPr lang="en-US" dirty="0" smtClean="0"/>
              <a:t>Naïve Clustering suffers from curse of dimensionality</a:t>
            </a:r>
          </a:p>
          <a:p>
            <a:endParaRPr lang="en-US" dirty="0" smtClean="0"/>
          </a:p>
          <a:p>
            <a:r>
              <a:rPr lang="en-US" dirty="0" smtClean="0"/>
              <a:t>Need compact and tolerant representation of Four-bar Trajectories</a:t>
            </a:r>
          </a:p>
          <a:p>
            <a:pPr lvl="1"/>
            <a:r>
              <a:rPr lang="en-US" dirty="0" smtClean="0"/>
              <a:t>Auto-Encoders</a:t>
            </a:r>
          </a:p>
          <a:p>
            <a:endParaRPr lang="en-US" dirty="0"/>
          </a:p>
          <a:p>
            <a:r>
              <a:rPr lang="en-US" dirty="0" smtClean="0"/>
              <a:t>Clustering in the reduced space is easy!</a:t>
            </a:r>
          </a:p>
        </p:txBody>
      </p:sp>
    </p:spTree>
    <p:extLst>
      <p:ext uri="{BB962C8B-B14F-4D97-AF65-F5344CB8AC3E}">
        <p14:creationId xmlns:p14="http://schemas.microsoft.com/office/powerpoint/2010/main" val="150997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Auto-Encoders : Training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5400000">
            <a:off x="2419813" y="2341758"/>
            <a:ext cx="3334215" cy="2553629"/>
          </a:xfrm>
          <a:prstGeom prst="trapezoid">
            <a:avLst>
              <a:gd name="adj" fmla="val 33036"/>
            </a:avLst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16200000">
            <a:off x="5984486" y="2341758"/>
            <a:ext cx="3334215" cy="2553629"/>
          </a:xfrm>
          <a:prstGeom prst="trapezoid">
            <a:avLst>
              <a:gd name="adj" fmla="val 33036"/>
            </a:avLst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63733" y="2792527"/>
            <a:ext cx="1011043" cy="1652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60756" y="234708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BottleNeck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5046" y="3085058"/>
            <a:ext cx="1099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Minimum</a:t>
            </a:r>
          </a:p>
          <a:p>
            <a:pPr algn="ctr"/>
            <a:r>
              <a:rPr lang="en-US" dirty="0" smtClean="0"/>
              <a:t>Neurons</a:t>
            </a:r>
          </a:p>
          <a:p>
            <a:pPr algn="ctr"/>
            <a:r>
              <a:rPr lang="en-US" dirty="0" smtClean="0"/>
              <a:t>Possible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82078" y="1951462"/>
            <a:ext cx="428028" cy="33342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28406" y="1951463"/>
            <a:ext cx="428028" cy="33342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4653" y="32635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56434" y="3121583"/>
            <a:ext cx="1536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Reconstructed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80568" y="3185168"/>
            <a:ext cx="120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Encoder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051611" y="3239080"/>
            <a:ext cx="1240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613737" y="45524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[5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51574" y="49218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150]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44362" y="517711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150]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10098" y="55141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</a:t>
            </a:r>
            <a:r>
              <a:rPr lang="en-US" smtClean="0"/>
              <a:t>180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90323" y="465198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/>
              <a:t>5</a:t>
            </a:r>
            <a:r>
              <a:rPr lang="en-US" dirty="0" smtClean="0"/>
              <a:t>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200,000 Trajectories</a:t>
            </a:r>
          </a:p>
          <a:p>
            <a:pPr lvl="1"/>
            <a:r>
              <a:rPr lang="en-US" dirty="0"/>
              <a:t>Each trajectory is a set of 60 poses</a:t>
            </a:r>
          </a:p>
          <a:p>
            <a:pPr lvl="1"/>
            <a:r>
              <a:rPr lang="en-US" dirty="0"/>
              <a:t>Dim of each trajectory =&gt; [60, 3] flattened to [180]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cross validation, training and test trajectories are randomly divided into 160:40 split </a:t>
            </a:r>
          </a:p>
          <a:p>
            <a:pPr lvl="1"/>
            <a:r>
              <a:rPr lang="en-US" dirty="0" smtClean="0"/>
              <a:t>Error results are same for each such runs.</a:t>
            </a:r>
          </a:p>
        </p:txBody>
      </p:sp>
    </p:spTree>
    <p:extLst>
      <p:ext uri="{BB962C8B-B14F-4D97-AF65-F5344CB8AC3E}">
        <p14:creationId xmlns:p14="http://schemas.microsoft.com/office/powerpoint/2010/main" val="4419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1" t="14062" r="7283" b="6133"/>
          <a:stretch/>
        </p:blipFill>
        <p:spPr>
          <a:xfrm>
            <a:off x="5676900" y="1376363"/>
            <a:ext cx="5815013" cy="46577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Different Number of Bottle-Neck Neurons are tried out</a:t>
            </a:r>
          </a:p>
          <a:p>
            <a:endParaRPr lang="en-US" dirty="0" smtClean="0"/>
          </a:p>
          <a:p>
            <a:r>
              <a:rPr lang="en-US" dirty="0" smtClean="0"/>
              <a:t>Best fit with compact Neuron layer :  # neurons = 5 </a:t>
            </a:r>
          </a:p>
          <a:p>
            <a:endParaRPr lang="en-US" dirty="0"/>
          </a:p>
          <a:p>
            <a:r>
              <a:rPr lang="en-US" dirty="0" smtClean="0"/>
              <a:t>Each trajectory is reconstructed by using its 5 dim </a:t>
            </a:r>
            <a:r>
              <a:rPr lang="en-US" dirty="0" err="1" smtClean="0"/>
              <a:t>z_feature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9097" y="6034088"/>
            <a:ext cx="4609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 Trajectories along with </a:t>
            </a:r>
            <a:r>
              <a:rPr lang="en-US" smtClean="0"/>
              <a:t>their reconstructions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Auto-Encoders : Encoding -&gt; Clustering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5400000">
            <a:off x="2419813" y="2341758"/>
            <a:ext cx="3334215" cy="2553629"/>
          </a:xfrm>
          <a:prstGeom prst="trapezoid">
            <a:avLst>
              <a:gd name="adj" fmla="val 33036"/>
            </a:avLst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63733" y="2792527"/>
            <a:ext cx="1011043" cy="1652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60756" y="234708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BottleNeck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89238" y="2879905"/>
            <a:ext cx="18434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Z Features</a:t>
            </a:r>
          </a:p>
          <a:p>
            <a:pPr algn="ctr"/>
            <a:r>
              <a:rPr lang="en-US" dirty="0" smtClean="0"/>
              <a:t>(a </a:t>
            </a:r>
            <a:r>
              <a:rPr lang="en-US" dirty="0" smtClean="0">
                <a:solidFill>
                  <a:srgbClr val="FF0000"/>
                </a:solidFill>
              </a:rPr>
              <a:t>Compact</a:t>
            </a:r>
          </a:p>
          <a:p>
            <a:pPr algn="ctr"/>
            <a:r>
              <a:rPr lang="en-US" dirty="0" smtClean="0"/>
              <a:t>Representation</a:t>
            </a:r>
          </a:p>
          <a:p>
            <a:pPr algn="ctr"/>
            <a:r>
              <a:rPr lang="en-US" dirty="0" smtClean="0"/>
              <a:t>Sufficient for</a:t>
            </a:r>
          </a:p>
          <a:p>
            <a:pPr algn="ctr"/>
            <a:r>
              <a:rPr lang="en-US" dirty="0" smtClean="0"/>
              <a:t>Reconstruction of</a:t>
            </a:r>
          </a:p>
          <a:p>
            <a:pPr algn="ctr"/>
            <a:r>
              <a:rPr lang="en-US" dirty="0" smtClean="0"/>
              <a:t>Input)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82078" y="1951462"/>
            <a:ext cx="428028" cy="33342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4653" y="32635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80568" y="3185168"/>
            <a:ext cx="120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Encoder</a:t>
            </a:r>
            <a:endParaRPr lang="en-US" sz="2400" dirty="0"/>
          </a:p>
        </p:txBody>
      </p:sp>
      <p:sp>
        <p:nvSpPr>
          <p:cNvPr id="3" name="Striped Right Arrow 2"/>
          <p:cNvSpPr/>
          <p:nvPr/>
        </p:nvSpPr>
        <p:spPr>
          <a:xfrm>
            <a:off x="6477756" y="3350946"/>
            <a:ext cx="608502" cy="4334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>
            <a:off x="9032691" y="3350945"/>
            <a:ext cx="626051" cy="4334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08187" y="3263502"/>
            <a:ext cx="213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9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Finds </a:t>
            </a:r>
            <a:r>
              <a:rPr lang="en-US" dirty="0"/>
              <a:t>core samples of high density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expands </a:t>
            </a:r>
            <a:r>
              <a:rPr lang="en-US" dirty="0"/>
              <a:t>clusters from them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Estimated number of clusters for: 5-dimesion case = 183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73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Generation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76" y="712788"/>
            <a:ext cx="3900195" cy="43513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Task is to synthesize a planar linkage,</a:t>
            </a:r>
          </a:p>
          <a:p>
            <a:pPr marL="457200" lvl="1" indent="0">
              <a:buFont typeface="Arial"/>
              <a:buNone/>
            </a:pPr>
            <a:r>
              <a:rPr lang="en-US" dirty="0" smtClean="0"/>
              <a:t>which produces a desired planar motion</a:t>
            </a:r>
          </a:p>
          <a:p>
            <a:pPr marL="457200" lvl="1" indent="0">
              <a:buFont typeface="Arial"/>
              <a:buNone/>
            </a:pPr>
            <a:r>
              <a:rPr lang="en-US" dirty="0" smtClean="0"/>
              <a:t>without dis-assembly .</a:t>
            </a:r>
          </a:p>
          <a:p>
            <a:pPr marL="457200" lvl="1" indent="0">
              <a:buFont typeface="Arial"/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Linkage might also have to satisfy</a:t>
            </a:r>
          </a:p>
          <a:p>
            <a:pPr marL="457200" lvl="1" indent="0">
              <a:buNone/>
            </a:pPr>
            <a:r>
              <a:rPr lang="en-US" dirty="0" smtClean="0"/>
              <a:t>some other constraints </a:t>
            </a:r>
          </a:p>
        </p:txBody>
      </p:sp>
    </p:spTree>
    <p:extLst>
      <p:ext uri="{BB962C8B-B14F-4D97-AF65-F5344CB8AC3E}">
        <p14:creationId xmlns:p14="http://schemas.microsoft.com/office/powerpoint/2010/main" val="14571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clusters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5" t="13622" r="8041" b="8280"/>
          <a:stretch/>
        </p:blipFill>
        <p:spPr>
          <a:xfrm>
            <a:off x="546369" y="1825625"/>
            <a:ext cx="5336193" cy="420427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0" t="15624" r="5851" b="6278"/>
          <a:stretch/>
        </p:blipFill>
        <p:spPr>
          <a:xfrm>
            <a:off x="5834568" y="1825625"/>
            <a:ext cx="5659596" cy="4204273"/>
          </a:xfrm>
        </p:spPr>
      </p:pic>
    </p:spTree>
    <p:extLst>
      <p:ext uri="{BB962C8B-B14F-4D97-AF65-F5344CB8AC3E}">
        <p14:creationId xmlns:p14="http://schemas.microsoft.com/office/powerpoint/2010/main" val="13794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clusters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0" t="14568" r="7060" b="6194"/>
          <a:stretch/>
        </p:blipFill>
        <p:spPr>
          <a:xfrm>
            <a:off x="438463" y="1690688"/>
            <a:ext cx="5728873" cy="451114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3" t="13033" r="8473" b="8299"/>
          <a:stretch/>
        </p:blipFill>
        <p:spPr>
          <a:xfrm>
            <a:off x="5837443" y="1690688"/>
            <a:ext cx="5516357" cy="4262640"/>
          </a:xfrm>
        </p:spPr>
      </p:pic>
    </p:spTree>
    <p:extLst>
      <p:ext uri="{BB962C8B-B14F-4D97-AF65-F5344CB8AC3E}">
        <p14:creationId xmlns:p14="http://schemas.microsoft.com/office/powerpoint/2010/main" val="11533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51" y="110956"/>
            <a:ext cx="10515600" cy="1325563"/>
          </a:xfrm>
        </p:spPr>
        <p:txBody>
          <a:bodyPr/>
          <a:lstStyle/>
          <a:p>
            <a:r>
              <a:rPr lang="en-US" dirty="0" smtClean="0"/>
              <a:t>Different Mechanisms With Similar Motion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11" y="1105778"/>
            <a:ext cx="6981080" cy="5752222"/>
          </a:xfrm>
        </p:spPr>
      </p:pic>
    </p:spTree>
    <p:extLst>
      <p:ext uri="{BB962C8B-B14F-4D97-AF65-F5344CB8AC3E}">
        <p14:creationId xmlns:p14="http://schemas.microsoft.com/office/powerpoint/2010/main" val="12448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Motion of the coupler is divided into path and angle.</a:t>
            </a:r>
          </a:p>
          <a:p>
            <a:endParaRPr lang="en-US" dirty="0" smtClean="0"/>
          </a:p>
          <a:p>
            <a:r>
              <a:rPr lang="en-US" dirty="0" smtClean="0"/>
              <a:t>Compute the invariant signatures of </a:t>
            </a:r>
            <a:r>
              <a:rPr lang="en-US" dirty="0" smtClean="0">
                <a:solidFill>
                  <a:srgbClr val="FF0000"/>
                </a:solidFill>
              </a:rPr>
              <a:t>Path </a:t>
            </a:r>
            <a:r>
              <a:rPr lang="en-US" dirty="0" smtClean="0"/>
              <a:t>first</a:t>
            </a:r>
          </a:p>
          <a:p>
            <a:endParaRPr lang="en-US" dirty="0" smtClean="0"/>
          </a:p>
          <a:p>
            <a:r>
              <a:rPr lang="en-US" dirty="0" smtClean="0"/>
              <a:t>Couple the signature with orientation.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40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647" y="288764"/>
            <a:ext cx="10515600" cy="1325563"/>
          </a:xfrm>
        </p:spPr>
        <p:txBody>
          <a:bodyPr/>
          <a:lstStyle/>
          <a:p>
            <a:r>
              <a:rPr lang="en-US" dirty="0" smtClean="0"/>
              <a:t>Path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60" y="1885241"/>
            <a:ext cx="4570378" cy="4351338"/>
          </a:xfrm>
        </p:spPr>
        <p:txBody>
          <a:bodyPr/>
          <a:lstStyle/>
          <a:p>
            <a:r>
              <a:rPr lang="en-US" dirty="0" smtClean="0"/>
              <a:t>Fit piecewise cubic B-splines to target path.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38" y="951545"/>
            <a:ext cx="665683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647" y="288764"/>
            <a:ext cx="10515600" cy="1325563"/>
          </a:xfrm>
        </p:spPr>
        <p:txBody>
          <a:bodyPr/>
          <a:lstStyle/>
          <a:p>
            <a:r>
              <a:rPr lang="en-US" dirty="0" smtClean="0"/>
              <a:t>Path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60" y="1885241"/>
            <a:ext cx="4570378" cy="4351338"/>
          </a:xfrm>
        </p:spPr>
        <p:txBody>
          <a:bodyPr/>
          <a:lstStyle/>
          <a:p>
            <a:r>
              <a:rPr lang="en-US" dirty="0" smtClean="0"/>
              <a:t>Fit piecewise cubic B-splines to target path.</a:t>
            </a:r>
          </a:p>
          <a:p>
            <a:r>
              <a:rPr lang="en-US" dirty="0" smtClean="0"/>
              <a:t>Compute,</a:t>
            </a:r>
          </a:p>
          <a:p>
            <a:pPr marL="0" indent="0">
              <a:buNone/>
            </a:pPr>
            <a:r>
              <a:rPr lang="en-US" dirty="0" smtClean="0"/>
              <a:t>Where,</a:t>
            </a:r>
          </a:p>
          <a:p>
            <a:endParaRPr lang="en-US" dirty="0" smtClean="0"/>
          </a:p>
          <a:p>
            <a:r>
              <a:rPr lang="en-US" dirty="0" smtClean="0"/>
              <a:t>Calculate, cumulative Integral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14" y="951545"/>
            <a:ext cx="6583680" cy="4937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67" y="2831928"/>
            <a:ext cx="1813803" cy="397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52" y="3412078"/>
            <a:ext cx="1957557" cy="305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116" y="5051258"/>
            <a:ext cx="2512242" cy="7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 Representation of </a:t>
            </a:r>
            <a:r>
              <a:rPr lang="en-US" dirty="0" err="1" smtClean="0"/>
              <a:t>motin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20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Coupled information of path and orientation</a:t>
            </a:r>
          </a:p>
          <a:p>
            <a:endParaRPr lang="en-US" dirty="0"/>
          </a:p>
          <a:p>
            <a:r>
              <a:rPr lang="en-US" dirty="0" smtClean="0"/>
              <a:t>Database can be used to learn this sequential information</a:t>
            </a:r>
          </a:p>
          <a:p>
            <a:endParaRPr lang="en-US" dirty="0"/>
          </a:p>
          <a:p>
            <a:r>
              <a:rPr lang="en-US" dirty="0" smtClean="0"/>
              <a:t>Analogous to Text prediction and completion implemented in Cell-Phones</a:t>
            </a:r>
          </a:p>
          <a:p>
            <a:endParaRPr lang="en-US" dirty="0"/>
          </a:p>
          <a:p>
            <a:r>
              <a:rPr lang="en-US" dirty="0" smtClean="0"/>
              <a:t>Quick Real-Time feedback by onboard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12055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647" y="288764"/>
            <a:ext cx="10515600" cy="1325563"/>
          </a:xfrm>
        </p:spPr>
        <p:txBody>
          <a:bodyPr/>
          <a:lstStyle/>
          <a:p>
            <a:r>
              <a:rPr lang="en-US" dirty="0" smtClean="0"/>
              <a:t>Sequence Learning for coupler orientation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47" y="2466389"/>
            <a:ext cx="3582941" cy="289560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363733" y="2792526"/>
            <a:ext cx="1011043" cy="1655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</a:t>
            </a:r>
          </a:p>
          <a:p>
            <a:pPr algn="ctr"/>
            <a:r>
              <a:rPr lang="en-US" dirty="0" smtClean="0"/>
              <a:t>RNN</a:t>
            </a:r>
          </a:p>
        </p:txBody>
      </p:sp>
      <p:sp>
        <p:nvSpPr>
          <p:cNvPr id="15" name="Striped Right Arrow 14"/>
          <p:cNvSpPr/>
          <p:nvPr/>
        </p:nvSpPr>
        <p:spPr>
          <a:xfrm>
            <a:off x="4490909" y="3403357"/>
            <a:ext cx="608502" cy="4334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>
            <a:off x="6639098" y="3403356"/>
            <a:ext cx="608502" cy="4334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66" y="2659849"/>
            <a:ext cx="3354081" cy="2712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9250" y="57531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Path Sequence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29600" y="572821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Orientation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Unsolved Problems </a:t>
            </a:r>
            <a:r>
              <a:rPr lang="en-US" smtClean="0"/>
              <a:t>in Kinematic </a:t>
            </a:r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Defects in Mechanism  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Branch Defect  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Circuit Defect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Order Defect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18" y="1690688"/>
            <a:ext cx="4527082" cy="505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2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required for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Incorporation of Practical Constraints 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Region Constraints for pivots  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Obstacle Avoidance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Torque-Velocity Constraints</a:t>
            </a:r>
          </a:p>
          <a:p>
            <a:endParaRPr lang="en-US" dirty="0" smtClean="0"/>
          </a:p>
          <a:p>
            <a:r>
              <a:rPr lang="en-US" dirty="0" smtClean="0"/>
              <a:t>Tool having a dialogue with mechanism designer 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An interactive tool which user can tinker with to get his job done  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Tool should provide visualization of process that is being carried out</a:t>
            </a:r>
          </a:p>
          <a:p>
            <a:endParaRPr lang="en-US" dirty="0" smtClean="0"/>
          </a:p>
          <a:p>
            <a:r>
              <a:rPr lang="en-US" dirty="0" err="1" smtClean="0"/>
              <a:t>Variational</a:t>
            </a:r>
            <a:r>
              <a:rPr lang="en-US" dirty="0" smtClean="0"/>
              <a:t>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Prior Work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N-Constraint Motion Generation with minimum </a:t>
            </a:r>
            <a:r>
              <a:rPr lang="en-US" dirty="0" smtClean="0">
                <a:solidFill>
                  <a:srgbClr val="FF0000"/>
                </a:solidFill>
              </a:rPr>
              <a:t>algebraic fitting error. </a:t>
            </a:r>
            <a:r>
              <a:rPr lang="en-US" dirty="0" smtClean="0"/>
              <a:t>Presently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n</a:t>
            </a:r>
            <a:r>
              <a:rPr lang="en-US" dirty="0" smtClean="0"/>
              <a:t>o consideration is given to find defect free linkage. </a:t>
            </a:r>
          </a:p>
          <a:p>
            <a:endParaRPr lang="en-US" dirty="0" smtClean="0"/>
          </a:p>
          <a:p>
            <a:r>
              <a:rPr lang="en-US" dirty="0" smtClean="0"/>
              <a:t>Regional constraints can be modeled and linkage with minimum fitting error can be found.  </a:t>
            </a:r>
          </a:p>
          <a:p>
            <a:endParaRPr lang="en-US" dirty="0" smtClean="0"/>
          </a:p>
          <a:p>
            <a:r>
              <a:rPr lang="en-US" dirty="0" smtClean="0"/>
              <a:t>Real-time solution for the above said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1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262"/>
            <a:ext cx="10515600" cy="1325563"/>
          </a:xfrm>
        </p:spPr>
        <p:txBody>
          <a:bodyPr/>
          <a:lstStyle/>
          <a:p>
            <a:r>
              <a:rPr lang="en-US" dirty="0" smtClean="0"/>
              <a:t>Problems with Task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982"/>
            <a:ext cx="10515600" cy="4351338"/>
          </a:xfrm>
        </p:spPr>
        <p:txBody>
          <a:bodyPr/>
          <a:lstStyle/>
          <a:p>
            <a:r>
              <a:rPr lang="en-US" dirty="0" smtClean="0"/>
              <a:t>Finite Position Synthesis inherently ignores continuity requirement of coupler curve</a:t>
            </a:r>
          </a:p>
          <a:p>
            <a:endParaRPr lang="en-US" dirty="0"/>
          </a:p>
          <a:p>
            <a:r>
              <a:rPr lang="en-US" dirty="0" smtClean="0"/>
              <a:t>Precision Pose constraint is an </a:t>
            </a:r>
            <a:r>
              <a:rPr lang="en-US" dirty="0" smtClean="0">
                <a:solidFill>
                  <a:srgbClr val="FF0000"/>
                </a:solidFill>
              </a:rPr>
              <a:t>accuracy overkill</a:t>
            </a:r>
            <a:r>
              <a:rPr lang="en-US" dirty="0" smtClean="0"/>
              <a:t> for specifying a motion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Sometimes user needs is a higher-level </a:t>
            </a:r>
            <a:r>
              <a:rPr lang="en-US" i="1" dirty="0" smtClean="0"/>
              <a:t>general sense of motion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instead of precise interpolation at particular points.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N-pose least square synthesis also suffers from this 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Atlas/ Catalogue/ Database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6"/>
                </a:solidFill>
              </a:rPr>
              <a:t>Pros:</a:t>
            </a:r>
            <a:endParaRPr lang="en-US" dirty="0" smtClean="0"/>
          </a:p>
          <a:p>
            <a:r>
              <a:rPr lang="en-US" dirty="0" smtClean="0"/>
              <a:t>Always finds defect free mechanism</a:t>
            </a:r>
          </a:p>
          <a:p>
            <a:r>
              <a:rPr lang="en-US" dirty="0" smtClean="0"/>
              <a:t>Comes up with many concept solutions</a:t>
            </a:r>
          </a:p>
          <a:p>
            <a:r>
              <a:rPr lang="en-US" dirty="0" smtClean="0"/>
              <a:t>Can be generalized to give any type of linkage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Cons:</a:t>
            </a:r>
          </a:p>
          <a:p>
            <a:r>
              <a:rPr lang="en-US" dirty="0" smtClean="0"/>
              <a:t>Not a standalone method, (requires server with database)</a:t>
            </a:r>
          </a:p>
          <a:p>
            <a:r>
              <a:rPr lang="en-US" dirty="0" smtClean="0"/>
              <a:t>Subsequent Optimization for fine tuning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1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3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Ullah</a:t>
            </a:r>
            <a:r>
              <a:rPr lang="en-US" sz="3600" dirty="0"/>
              <a:t> and </a:t>
            </a:r>
            <a:r>
              <a:rPr lang="en-US" sz="3600" dirty="0" smtClean="0"/>
              <a:t>Kota[1]: </a:t>
            </a:r>
          </a:p>
          <a:p>
            <a:r>
              <a:rPr lang="en-US" dirty="0" smtClean="0"/>
              <a:t>Method for</a:t>
            </a:r>
            <a:r>
              <a:rPr lang="en-US" dirty="0"/>
              <a:t> </a:t>
            </a:r>
            <a:r>
              <a:rPr lang="en-US" u="sng" dirty="0"/>
              <a:t>shape comparison</a:t>
            </a:r>
            <a:r>
              <a:rPr lang="en-US" dirty="0"/>
              <a:t> of </a:t>
            </a:r>
            <a:r>
              <a:rPr lang="en-US" b="1" dirty="0"/>
              <a:t>closed planar </a:t>
            </a:r>
            <a:r>
              <a:rPr lang="en-US" b="1" dirty="0" smtClean="0"/>
              <a:t>curves.</a:t>
            </a:r>
          </a:p>
          <a:p>
            <a:pPr lvl="1"/>
            <a:r>
              <a:rPr lang="en-US" dirty="0"/>
              <a:t>Cumulative Angular Deviant function which is independent of </a:t>
            </a:r>
            <a:r>
              <a:rPr lang="en-US" dirty="0" smtClean="0"/>
              <a:t>scale, rotation, and translation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function is represented as </a:t>
            </a:r>
            <a:r>
              <a:rPr lang="en-US" dirty="0"/>
              <a:t>F</a:t>
            </a:r>
            <a:r>
              <a:rPr lang="en-US" dirty="0" smtClean="0"/>
              <a:t>ourier series. (First </a:t>
            </a:r>
            <a:r>
              <a:rPr lang="en-US" dirty="0"/>
              <a:t>20 </a:t>
            </a:r>
            <a:r>
              <a:rPr lang="en-US" dirty="0" smtClean="0"/>
              <a:t>harmonics)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as objective function in path synthesis via optimization.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3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Huafeng</a:t>
            </a:r>
            <a:r>
              <a:rPr lang="en-US" sz="3600" dirty="0" smtClean="0"/>
              <a:t> Ding et. al[2]: </a:t>
            </a:r>
          </a:p>
          <a:p>
            <a:r>
              <a:rPr lang="en-US" dirty="0"/>
              <a:t>Synthesis of the whole family of planar 1-DOF kinematic chains and creation of their atlas database</a:t>
            </a:r>
          </a:p>
          <a:p>
            <a:r>
              <a:rPr lang="en-US" dirty="0" smtClean="0"/>
              <a:t>An </a:t>
            </a:r>
            <a:r>
              <a:rPr lang="en-US" dirty="0"/>
              <a:t>atlas database of 1-DOF kinematic chains with 6–14 links is established.</a:t>
            </a:r>
          </a:p>
          <a:p>
            <a:r>
              <a:rPr lang="en-US" dirty="0"/>
              <a:t>The atlas database contains all the valid topological graphs classified by their structural characteristics. Once topology is selected, the dimensions are calculated by some other methods.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90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849</Words>
  <Application>Microsoft Macintosh PowerPoint</Application>
  <PresentationFormat>Widescreen</PresentationFormat>
  <Paragraphs>187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Calibri Light</vt:lpstr>
      <vt:lpstr>Courier New</vt:lpstr>
      <vt:lpstr>Mangal</vt:lpstr>
      <vt:lpstr>Wingdings</vt:lpstr>
      <vt:lpstr>Arial</vt:lpstr>
      <vt:lpstr>Office Theme</vt:lpstr>
      <vt:lpstr>Mechanism Synthesis</vt:lpstr>
      <vt:lpstr>Motion Generation</vt:lpstr>
      <vt:lpstr>Unsolved Problems in Kinematic Synthesis</vt:lpstr>
      <vt:lpstr>Tools required for Synthesis</vt:lpstr>
      <vt:lpstr>Our Prior Work…</vt:lpstr>
      <vt:lpstr>Problems with Task Formulation</vt:lpstr>
      <vt:lpstr>Atlas/ Catalogue/ Database Approach</vt:lpstr>
      <vt:lpstr>Literature Review</vt:lpstr>
      <vt:lpstr>Literature Review</vt:lpstr>
      <vt:lpstr>Literature Review</vt:lpstr>
      <vt:lpstr>Literature Review</vt:lpstr>
      <vt:lpstr>Literature Review</vt:lpstr>
      <vt:lpstr>Algorithm</vt:lpstr>
      <vt:lpstr>Clustering of Trajectories</vt:lpstr>
      <vt:lpstr>Auto-Encoders : Training</vt:lpstr>
      <vt:lpstr>Training Data</vt:lpstr>
      <vt:lpstr>Implementation Details</vt:lpstr>
      <vt:lpstr>Auto-Encoders : Encoding -&gt; Clustering</vt:lpstr>
      <vt:lpstr>Clustering</vt:lpstr>
      <vt:lpstr>Some Interesting clusters</vt:lpstr>
      <vt:lpstr>Some Interesting clusters</vt:lpstr>
      <vt:lpstr>Different Mechanisms With Similar Motion</vt:lpstr>
      <vt:lpstr>Trajectory Signatures</vt:lpstr>
      <vt:lpstr>Path Signature</vt:lpstr>
      <vt:lpstr>Path Signature</vt:lpstr>
      <vt:lpstr>Invariant Representation of motin</vt:lpstr>
      <vt:lpstr>Orientation Prediction</vt:lpstr>
      <vt:lpstr>Sequence Learning for coupler orientation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Motion-Generation</dc:title>
  <dc:creator>Shrinath Deshpande</dc:creator>
  <cp:lastModifiedBy>Shrinath Deshpande</cp:lastModifiedBy>
  <cp:revision>52</cp:revision>
  <dcterms:created xsi:type="dcterms:W3CDTF">2017-12-08T05:12:36Z</dcterms:created>
  <dcterms:modified xsi:type="dcterms:W3CDTF">2018-02-02T17:12:11Z</dcterms:modified>
</cp:coreProperties>
</file>