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491" y="3524974"/>
            <a:ext cx="45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 PLAYING**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7854" y="3918699"/>
            <a:ext cx="697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“TIC TAC TOE”</a:t>
            </a:r>
            <a:r>
              <a:rPr lang="en-US" dirty="0"/>
              <a:t> USING VARIANTS OF MINIMAX ALGORITHM</a:t>
            </a:r>
          </a:p>
        </p:txBody>
      </p:sp>
      <p:pic>
        <p:nvPicPr>
          <p:cNvPr id="1026" name="Picture 2" descr="https://lh4.googleusercontent.com/GQ5XmzyvDPJmHBjkfFjBre3pFTN3HEFIPwPaWUjyucs8X_XbwAewFCRBW6yESBQcsWmTKh5jTsKGuCRwLq1-Iigt6gnZDl1dJrwNEzJoor6Jra5ER027PK7jGczcvseLjJ81PQ539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2" y="1284822"/>
            <a:ext cx="3787848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762856" y="6366225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ITCS 6150- Intelligent Systems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4800" y="4411472"/>
            <a:ext cx="68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57912"/>
              </p:ext>
            </p:extLst>
          </p:nvPr>
        </p:nvGraphicFramePr>
        <p:xfrm>
          <a:off x="2872509" y="4792902"/>
          <a:ext cx="63176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837">
                  <a:extLst>
                    <a:ext uri="{9D8B030D-6E8A-4147-A177-3AD203B41FA5}">
                      <a16:colId xmlns:a16="http://schemas.microsoft.com/office/drawing/2014/main" val="3282932693"/>
                    </a:ext>
                  </a:extLst>
                </a:gridCol>
                <a:gridCol w="3158837">
                  <a:extLst>
                    <a:ext uri="{9D8B030D-6E8A-4147-A177-3AD203B41FA5}">
                      <a16:colId xmlns:a16="http://schemas.microsoft.com/office/drawing/2014/main" val="371341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VENKATESH</a:t>
                      </a:r>
                      <a:r>
                        <a:rPr lang="en-US" baseline="0" dirty="0"/>
                        <a:t> BONAGERI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800964302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8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VIKAS DESHPANDE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800964852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1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 provided in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user can choose the matrix or grid size. The program works for N*N matrix</a:t>
            </a:r>
          </a:p>
          <a:p>
            <a:pPr lvl="0"/>
            <a:r>
              <a:rPr lang="en-US" dirty="0"/>
              <a:t>The user can choose who should play first (either computer or the user)</a:t>
            </a:r>
          </a:p>
          <a:p>
            <a:pPr lvl="0"/>
            <a:r>
              <a:rPr lang="en-US" dirty="0"/>
              <a:t>The user can choose the symbol for his game (either X or O)</a:t>
            </a:r>
          </a:p>
          <a:p>
            <a:pPr lvl="0"/>
            <a:r>
              <a:rPr lang="en-US" dirty="0"/>
              <a:t>The user can choose the algorithm that the computer should use to get its move</a:t>
            </a:r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955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Five Algorithms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MiniMax</a:t>
            </a:r>
            <a:r>
              <a:rPr lang="en-US" dirty="0"/>
              <a:t> without </a:t>
            </a:r>
            <a:r>
              <a:rPr lang="en-US" dirty="0" err="1"/>
              <a:t>CutOff</a:t>
            </a:r>
            <a:endParaRPr lang="en-US" dirty="0"/>
          </a:p>
          <a:p>
            <a:pPr lvl="0"/>
            <a:r>
              <a:rPr lang="en-US" dirty="0" err="1"/>
              <a:t>MiniMax</a:t>
            </a:r>
            <a:r>
              <a:rPr lang="en-US" dirty="0"/>
              <a:t> with </a:t>
            </a:r>
            <a:r>
              <a:rPr lang="en-US" dirty="0" err="1"/>
              <a:t>CutOff</a:t>
            </a:r>
            <a:r>
              <a:rPr lang="en-US" dirty="0"/>
              <a:t> N (N is the size of the matrix chosen)</a:t>
            </a:r>
          </a:p>
          <a:p>
            <a:pPr lvl="0"/>
            <a:r>
              <a:rPr lang="en-US" dirty="0" err="1"/>
              <a:t>MiniMax</a:t>
            </a:r>
            <a:r>
              <a:rPr lang="en-US" dirty="0"/>
              <a:t> with Alpha Beta Pruning without </a:t>
            </a:r>
            <a:r>
              <a:rPr lang="en-US" dirty="0" err="1"/>
              <a:t>CutOff</a:t>
            </a:r>
            <a:endParaRPr lang="en-US" dirty="0"/>
          </a:p>
          <a:p>
            <a:pPr lvl="0"/>
            <a:r>
              <a:rPr lang="en-US" dirty="0" err="1"/>
              <a:t>MiniMax</a:t>
            </a:r>
            <a:r>
              <a:rPr lang="en-US" dirty="0"/>
              <a:t> with Alpha Beta Pruning with </a:t>
            </a:r>
            <a:r>
              <a:rPr lang="en-US" dirty="0" err="1"/>
              <a:t>CutOff</a:t>
            </a:r>
            <a:r>
              <a:rPr lang="en-US" dirty="0"/>
              <a:t> N (N is the size of the matrix chosen)</a:t>
            </a:r>
          </a:p>
          <a:p>
            <a:r>
              <a:rPr lang="en-US" dirty="0" err="1"/>
              <a:t>MiniMax</a:t>
            </a:r>
            <a:r>
              <a:rPr lang="en-US" dirty="0"/>
              <a:t> with Alpha Beta Pruning with </a:t>
            </a:r>
            <a:r>
              <a:rPr lang="en-US" dirty="0" err="1"/>
              <a:t>CutOff</a:t>
            </a:r>
            <a:r>
              <a:rPr lang="en-US" dirty="0"/>
              <a:t> 3</a:t>
            </a:r>
          </a:p>
          <a:p>
            <a:pPr lvl="0"/>
            <a:endParaRPr lang="en-US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155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Why five algorithms?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398346"/>
              </p:ext>
            </p:extLst>
          </p:nvPr>
        </p:nvGraphicFramePr>
        <p:xfrm>
          <a:off x="2592925" y="2370953"/>
          <a:ext cx="8796269" cy="4158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698">
                  <a:extLst>
                    <a:ext uri="{9D8B030D-6E8A-4147-A177-3AD203B41FA5}">
                      <a16:colId xmlns:a16="http://schemas.microsoft.com/office/drawing/2014/main" val="492172452"/>
                    </a:ext>
                  </a:extLst>
                </a:gridCol>
                <a:gridCol w="1742998">
                  <a:extLst>
                    <a:ext uri="{9D8B030D-6E8A-4147-A177-3AD203B41FA5}">
                      <a16:colId xmlns:a16="http://schemas.microsoft.com/office/drawing/2014/main" val="3645986294"/>
                    </a:ext>
                  </a:extLst>
                </a:gridCol>
                <a:gridCol w="1508190">
                  <a:extLst>
                    <a:ext uri="{9D8B030D-6E8A-4147-A177-3AD203B41FA5}">
                      <a16:colId xmlns:a16="http://schemas.microsoft.com/office/drawing/2014/main" val="4048544998"/>
                    </a:ext>
                  </a:extLst>
                </a:gridCol>
                <a:gridCol w="1625593">
                  <a:extLst>
                    <a:ext uri="{9D8B030D-6E8A-4147-A177-3AD203B41FA5}">
                      <a16:colId xmlns:a16="http://schemas.microsoft.com/office/drawing/2014/main" val="1892322780"/>
                    </a:ext>
                  </a:extLst>
                </a:gridCol>
                <a:gridCol w="1463035">
                  <a:extLst>
                    <a:ext uri="{9D8B030D-6E8A-4147-A177-3AD203B41FA5}">
                      <a16:colId xmlns:a16="http://schemas.microsoft.com/office/drawing/2014/main" val="1815434637"/>
                    </a:ext>
                  </a:extLst>
                </a:gridCol>
                <a:gridCol w="1381755">
                  <a:extLst>
                    <a:ext uri="{9D8B030D-6E8A-4147-A177-3AD203B41FA5}">
                      <a16:colId xmlns:a16="http://schemas.microsoft.com/office/drawing/2014/main" val="518968251"/>
                    </a:ext>
                  </a:extLst>
                </a:gridCol>
              </a:tblGrid>
              <a:tr h="9259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Minimax without cutoff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Minimax Alpha beta without cutoff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Minimax with cutoff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Minimax Alpha beta with cutoff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Minimax Alpha Beta with cutoff = 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36273447"/>
                  </a:ext>
                </a:extLst>
              </a:tr>
              <a:tr h="526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3X3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549945-&gt; 7583-&gt;173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549945-&gt; 7583-&gt;173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3609-&gt;259-&gt;141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3609-&gt;979-&gt;141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3609-&gt;979-&gt;141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87336382"/>
                  </a:ext>
                </a:extLst>
              </a:tr>
              <a:tr h="5267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4X4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Crossed time bounds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Crossed time bounds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140441-&gt;62873-&gt;38257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134876-&gt;67204-&gt;34533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9898-&gt;6513-&gt;4253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665012"/>
                  </a:ext>
                </a:extLst>
              </a:tr>
              <a:tr h="726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5X5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Crossed time bounds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Crossed time bounds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6693625-&gt;4261555-&gt;2593941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6693625-&gt;4261555-&gt;2593941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14425-&gt;11155-&gt;8421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55528564"/>
                  </a:ext>
                </a:extLst>
              </a:tr>
              <a:tr h="726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6X6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Crossed time bounds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Crossed time bounds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281132250-&gt;187421500-&gt;8519159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281132250-&gt;187421500-&gt;8519159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93849-&gt;75265-&gt;58520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639237"/>
                  </a:ext>
                </a:extLst>
              </a:tr>
              <a:tr h="7263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7X7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Crossed time bounds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Crossed time bounds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1181554500-&gt;9371075000-&gt;34076636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1181554500-&gt;9371075000-&gt;34076636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229587-&gt;195866-&gt;172156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808417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3352" y="1571223"/>
            <a:ext cx="83841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The game is started by ‘Computer’</a:t>
            </a:r>
          </a:p>
          <a:p>
            <a:r>
              <a:rPr lang="en-US" sz="1500" dirty="0"/>
              <a:t>The table shows the number of nodes generated by the computer to find best possible position for its first three moves.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3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Heuristics: An evaluation function for Tic-Tac-Toe is as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159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1) +(10</a:t>
            </a:r>
            <a:r>
              <a:rPr lang="en-US" baseline="30000" dirty="0"/>
              <a:t>x</a:t>
            </a:r>
            <a:r>
              <a:rPr lang="en-US" dirty="0"/>
              <a:t>) points for each ‘X’-in-</a:t>
            </a:r>
            <a:r>
              <a:rPr lang="en-US" dirty="0" err="1"/>
              <a:t>a-line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For Example: </a:t>
            </a:r>
          </a:p>
          <a:p>
            <a:pPr marL="0" lvl="0" indent="0">
              <a:buNone/>
            </a:pPr>
            <a:r>
              <a:rPr lang="en-US" dirty="0"/>
              <a:t>	+1000 for EACH 3-in-a-line for computer.</a:t>
            </a:r>
          </a:p>
          <a:p>
            <a:pPr marL="0" lvl="0" indent="0">
              <a:buNone/>
            </a:pPr>
            <a:r>
              <a:rPr lang="en-US" dirty="0"/>
              <a:t>	+10 for EACH 2-in-a-line (with a empty cell) for computer.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2) -(10</a:t>
            </a:r>
            <a:r>
              <a:rPr lang="en-US" baseline="30000" dirty="0"/>
              <a:t>x</a:t>
            </a:r>
            <a:r>
              <a:rPr lang="en-US" dirty="0"/>
              <a:t>) points for each ‘O’-in-</a:t>
            </a:r>
            <a:r>
              <a:rPr lang="en-US" dirty="0" err="1"/>
              <a:t>a-line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For Example: </a:t>
            </a:r>
          </a:p>
          <a:p>
            <a:pPr marL="0" lvl="0" indent="0">
              <a:buNone/>
            </a:pPr>
            <a:r>
              <a:rPr lang="en-US" dirty="0"/>
              <a:t>	Negative scores for opponent, i.e., -1000, -100, -10 for EACH opponent's 3-	in-a-	line, 2-in-a-line and 1-in-a-line.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AutoNum type="arabicParenR" startAt="3"/>
            </a:pPr>
            <a:r>
              <a:rPr lang="en-US" dirty="0"/>
              <a:t>0 otherwise i.e., when both X and O in a line</a:t>
            </a:r>
          </a:p>
          <a:p>
            <a:pPr lvl="0">
              <a:buAutoNum type="arabicParenR" startAt="3"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4)1 for each empty cell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62" y="1696935"/>
            <a:ext cx="4909771" cy="36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99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644</TotalTime>
  <Words>340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PowerPoint Presentation</vt:lpstr>
      <vt:lpstr>Options provided in the application</vt:lpstr>
      <vt:lpstr>The Five Algorithms are</vt:lpstr>
      <vt:lpstr>Why five algorithms?</vt:lpstr>
      <vt:lpstr>Heuristics: An evaluation function for Tic-Tac-Toe is as below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Athreya</dc:creator>
  <cp:lastModifiedBy>venkatesh bonageri</cp:lastModifiedBy>
  <cp:revision>10</cp:revision>
  <dcterms:created xsi:type="dcterms:W3CDTF">2016-12-07T10:16:19Z</dcterms:created>
  <dcterms:modified xsi:type="dcterms:W3CDTF">2016-12-08T00:37:11Z</dcterms:modified>
</cp:coreProperties>
</file>