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Caveat"/>
      <p:regular r:id="rId21"/>
      <p:bold r:id="rId22"/>
    </p:embeddedFont>
    <p:embeddedFont>
      <p:font typeface="Hind"/>
      <p:regular r:id="rId23"/>
      <p:bold r:id="rId24"/>
    </p:embeddedFont>
    <p:embeddedFont>
      <p:font typeface="EB Garamond"/>
      <p:regular r:id="rId25"/>
      <p:bold r:id="rId26"/>
      <p:italic r:id="rId27"/>
      <p:boldItalic r:id="rId28"/>
    </p:embeddedFont>
    <p:embeddedFont>
      <p:font typeface="Spectral"/>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752B45-478F-4E3F-8DCF-E4354A542082}">
  <a:tblStyle styleId="{D5752B45-478F-4E3F-8DCF-E4354A542082}" styleName="Table_0">
    <a:wholeTbl>
      <a:tcTxStyle>
        <a:font>
          <a:latin typeface="Arial"/>
          <a:ea typeface="Arial"/>
          <a:cs typeface="Arial"/>
        </a:font>
        <a:srgbClr val="000000"/>
      </a:tcTxStyle>
      <a:tcStyle>
        <a:tcBdr>
          <a:left>
            <a:ln cap="flat" cmpd="sng" w="12700">
              <a:solidFill>
                <a:srgbClr val="2B2B2B"/>
              </a:solidFill>
              <a:prstDash val="solid"/>
              <a:round/>
              <a:headEnd len="sm" w="sm" type="none"/>
              <a:tailEnd len="sm" w="sm" type="none"/>
            </a:ln>
          </a:left>
          <a:right>
            <a:ln cap="flat" cmpd="sng" w="12700">
              <a:solidFill>
                <a:srgbClr val="2B2B2B"/>
              </a:solidFill>
              <a:prstDash val="solid"/>
              <a:round/>
              <a:headEnd len="sm" w="sm" type="none"/>
              <a:tailEnd len="sm" w="sm" type="none"/>
            </a:ln>
          </a:right>
          <a:top>
            <a:ln cap="flat" cmpd="sng" w="12700">
              <a:solidFill>
                <a:srgbClr val="2B2B2B"/>
              </a:solidFill>
              <a:prstDash val="solid"/>
              <a:round/>
              <a:headEnd len="sm" w="sm" type="none"/>
              <a:tailEnd len="sm" w="sm" type="none"/>
            </a:ln>
          </a:top>
          <a:bottom>
            <a:ln cap="flat" cmpd="sng" w="12700">
              <a:solidFill>
                <a:srgbClr val="2B2B2B"/>
              </a:solidFill>
              <a:prstDash val="solid"/>
              <a:round/>
              <a:headEnd len="sm" w="sm" type="none"/>
              <a:tailEnd len="sm" w="sm" type="none"/>
            </a:ln>
          </a:bottom>
          <a:insideH>
            <a:ln cap="flat" cmpd="sng" w="12700">
              <a:solidFill>
                <a:srgbClr val="2B2B2B"/>
              </a:solidFill>
              <a:prstDash val="solid"/>
              <a:round/>
              <a:headEnd len="sm" w="sm" type="none"/>
              <a:tailEnd len="sm" w="sm" type="none"/>
            </a:ln>
          </a:insideH>
          <a:insideV>
            <a:ln cap="flat" cmpd="sng" w="12700">
              <a:solidFill>
                <a:srgbClr val="2B2B2B"/>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D6639B0-3152-4DEE-B6EA-B5287F4E1171}"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aveat-bold.fntdata"/><Relationship Id="rId21" Type="http://schemas.openxmlformats.org/officeDocument/2006/relationships/font" Target="fonts/Caveat-regular.fntdata"/><Relationship Id="rId24" Type="http://schemas.openxmlformats.org/officeDocument/2006/relationships/font" Target="fonts/Hind-bold.fntdata"/><Relationship Id="rId23" Type="http://schemas.openxmlformats.org/officeDocument/2006/relationships/font" Target="fonts/Hin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BGaramond-bold.fntdata"/><Relationship Id="rId25" Type="http://schemas.openxmlformats.org/officeDocument/2006/relationships/font" Target="fonts/EBGaramond-regular.fntdata"/><Relationship Id="rId28" Type="http://schemas.openxmlformats.org/officeDocument/2006/relationships/font" Target="fonts/EBGaramond-boldItalic.fntdata"/><Relationship Id="rId27" Type="http://schemas.openxmlformats.org/officeDocument/2006/relationships/font" Target="fonts/EBGaramon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pectral-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pectral-italic.fntdata"/><Relationship Id="rId30" Type="http://schemas.openxmlformats.org/officeDocument/2006/relationships/font" Target="fonts/Spectral-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Spectral-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82084498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82084498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b0644973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b0644973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b0644973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b0644973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82084498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82084498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6e38a594d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6e38a594d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6e38a594d_0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6e38a594d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808331b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808331b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8208449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8208449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22800" lvl="0" marL="457200" rtl="0" algn="just">
              <a:lnSpc>
                <a:spcPct val="115000"/>
              </a:lnSpc>
              <a:spcBef>
                <a:spcPts val="0"/>
              </a:spcBef>
              <a:spcAft>
                <a:spcPts val="0"/>
              </a:spcAft>
              <a:buClr>
                <a:schemeClr val="dk1"/>
              </a:buClr>
              <a:buSzPts val="1100"/>
              <a:buFont typeface="Arial"/>
              <a:buNone/>
            </a:pPr>
            <a:r>
              <a:rPr lang="bg" sz="1200">
                <a:solidFill>
                  <a:schemeClr val="dk1"/>
                </a:solidFill>
                <a:latin typeface="Times New Roman"/>
                <a:ea typeface="Times New Roman"/>
                <a:cs typeface="Times New Roman"/>
                <a:sym typeface="Times New Roman"/>
              </a:rPr>
              <a:t>След стартиране на програмата и основната (main) нишка, първо се зарежда конкурентно достъпният файл, който е  и единствен ресурс, а именно файлът със суми от фактури. Веднага след това се създават и останалите нишки (FileLineProcessingThreads), които ще работят върху файловия ресурс. Всяка нишка взема линия от файла и я обработва, като след това запазва резултата. Създадена бариера (CyclicBarrier) изчаква всяка от нишките (FileLineProcessingThreads) да завърши работата си. Накрая се стартира финална нишка (ResultFinalizationThread), която да обедини резултатите получени от всички нишки и да изведе реалният сбор от всички суми по фактури.</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82084498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82084498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8208449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8208449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82084498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82084498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82084498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82084498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82084498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82084498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328150" y="1991825"/>
            <a:ext cx="44877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600"/>
              <a:buNone/>
              <a:defRPr sz="4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1" name="Google Shape;11;p2"/>
          <p:cNvSpPr/>
          <p:nvPr/>
        </p:nvSpPr>
        <p:spPr>
          <a:xfrm flipH="1" rot="5400000">
            <a:off x="6177275" y="-42338"/>
            <a:ext cx="3688200" cy="2246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 name="Google Shape;12;p2"/>
          <p:cNvSpPr/>
          <p:nvPr/>
        </p:nvSpPr>
        <p:spPr>
          <a:xfrm flipH="1" rot="5400000">
            <a:off x="-698074" y="3247200"/>
            <a:ext cx="3573900" cy="21771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 name="Google Shape;13;p2"/>
          <p:cNvSpPr/>
          <p:nvPr/>
        </p:nvSpPr>
        <p:spPr>
          <a:xfrm flipH="1" rot="-5400000">
            <a:off x="-428544" y="2831032"/>
            <a:ext cx="2195100" cy="13380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 name="Google Shape;14;p2"/>
          <p:cNvSpPr/>
          <p:nvPr/>
        </p:nvSpPr>
        <p:spPr>
          <a:xfrm flipH="1" rot="-5400000">
            <a:off x="563748" y="2068298"/>
            <a:ext cx="1518900" cy="9255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 name="Google Shape;15;p2"/>
          <p:cNvSpPr/>
          <p:nvPr/>
        </p:nvSpPr>
        <p:spPr>
          <a:xfrm rot="5400000">
            <a:off x="-253698" y="2260564"/>
            <a:ext cx="1297200" cy="7899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 name="Google Shape;16;p2"/>
          <p:cNvSpPr/>
          <p:nvPr/>
        </p:nvSpPr>
        <p:spPr>
          <a:xfrm rot="-5400000">
            <a:off x="-192598" y="1950593"/>
            <a:ext cx="985800" cy="6006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 name="Google Shape;17;p2"/>
          <p:cNvSpPr/>
          <p:nvPr/>
        </p:nvSpPr>
        <p:spPr>
          <a:xfrm flipH="1" rot="5400000">
            <a:off x="7217675" y="1270025"/>
            <a:ext cx="2394600" cy="14589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 name="Google Shape;18;p2"/>
          <p:cNvSpPr/>
          <p:nvPr/>
        </p:nvSpPr>
        <p:spPr>
          <a:xfrm rot="-5400000">
            <a:off x="7922499" y="2744289"/>
            <a:ext cx="1518600" cy="925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 name="Google Shape;19;p2"/>
          <p:cNvSpPr/>
          <p:nvPr/>
        </p:nvSpPr>
        <p:spPr>
          <a:xfrm flipH="1" rot="-5400000">
            <a:off x="7315902" y="2802275"/>
            <a:ext cx="1027800" cy="6261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 name="Google Shape;20;p2"/>
          <p:cNvSpPr/>
          <p:nvPr/>
        </p:nvSpPr>
        <p:spPr>
          <a:xfrm flipH="1" rot="-5400000">
            <a:off x="6337825" y="578875"/>
            <a:ext cx="1520100" cy="9261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green gradient">
  <p:cSld name="BLANK_2">
    <p:bg>
      <p:bgPr>
        <a:gradFill>
          <a:gsLst>
            <a:gs pos="0">
              <a:srgbClr val="33CCCC"/>
            </a:gs>
            <a:gs pos="100000">
              <a:srgbClr val="66FF33"/>
            </a:gs>
          </a:gsLst>
          <a:lin ang="5400700" scaled="0"/>
        </a:gradFill>
      </p:bgPr>
    </p:bg>
    <p:spTree>
      <p:nvGrpSpPr>
        <p:cNvPr id="143" name="Shape 143"/>
        <p:cNvGrpSpPr/>
        <p:nvPr/>
      </p:nvGrpSpPr>
      <p:grpSpPr>
        <a:xfrm>
          <a:off x="0" y="0"/>
          <a:ext cx="0" cy="0"/>
          <a:chOff x="0" y="0"/>
          <a:chExt cx="0" cy="0"/>
        </a:xfrm>
      </p:grpSpPr>
      <p:sp>
        <p:nvSpPr>
          <p:cNvPr id="144" name="Google Shape;144;p11"/>
          <p:cNvSpPr/>
          <p:nvPr/>
        </p:nvSpPr>
        <p:spPr>
          <a:xfrm flipH="1" rot="5400000">
            <a:off x="7987926" y="280752"/>
            <a:ext cx="1436700" cy="8754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5" name="Google Shape;145;p11"/>
          <p:cNvSpPr/>
          <p:nvPr/>
        </p:nvSpPr>
        <p:spPr>
          <a:xfrm flipH="1" rot="5400000">
            <a:off x="7711932" y="1152021"/>
            <a:ext cx="1779900" cy="10842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6" name="Google Shape;146;p11"/>
          <p:cNvSpPr/>
          <p:nvPr/>
        </p:nvSpPr>
        <p:spPr>
          <a:xfrm rot="-5400000">
            <a:off x="8367249" y="1879235"/>
            <a:ext cx="965400" cy="5883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7" name="Google Shape;147;p11"/>
          <p:cNvSpPr/>
          <p:nvPr/>
        </p:nvSpPr>
        <p:spPr>
          <a:xfrm rot="-5400000">
            <a:off x="7784862" y="375260"/>
            <a:ext cx="768000" cy="4680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8" name="Google Shape;148;p11"/>
          <p:cNvSpPr/>
          <p:nvPr/>
        </p:nvSpPr>
        <p:spPr>
          <a:xfrm flipH="1" rot="-5400000">
            <a:off x="8520834" y="2338254"/>
            <a:ext cx="542400" cy="3303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9" name="Google Shape;149;p11"/>
          <p:cNvSpPr/>
          <p:nvPr/>
        </p:nvSpPr>
        <p:spPr>
          <a:xfrm flipH="1" rot="5400000">
            <a:off x="-280517" y="2947924"/>
            <a:ext cx="1435800" cy="8745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0" name="Google Shape;150;p11"/>
          <p:cNvSpPr/>
          <p:nvPr/>
        </p:nvSpPr>
        <p:spPr>
          <a:xfrm rot="5400000">
            <a:off x="-191503" y="2612001"/>
            <a:ext cx="979200" cy="5961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1" name="Google Shape;151;p11"/>
          <p:cNvSpPr/>
          <p:nvPr/>
        </p:nvSpPr>
        <p:spPr>
          <a:xfrm flipH="1" rot="-5400000">
            <a:off x="-209848" y="4278591"/>
            <a:ext cx="1074900" cy="6552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2" name="Google Shape;152;p11"/>
          <p:cNvSpPr/>
          <p:nvPr/>
        </p:nvSpPr>
        <p:spPr>
          <a:xfrm rot="-5400000">
            <a:off x="-145500" y="2377843"/>
            <a:ext cx="744300" cy="4533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3" name="Google Shape;153;p11"/>
          <p:cNvSpPr/>
          <p:nvPr/>
        </p:nvSpPr>
        <p:spPr>
          <a:xfrm flipH="1" rot="-5400000">
            <a:off x="276152" y="3815879"/>
            <a:ext cx="743700" cy="4533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4" name="Google Shape;154;p11"/>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urple gradient">
  <p:cSld name="BLANK_2_1">
    <p:bg>
      <p:bgPr>
        <a:gradFill>
          <a:gsLst>
            <a:gs pos="0">
              <a:srgbClr val="CC3399"/>
            </a:gs>
            <a:gs pos="100000">
              <a:srgbClr val="6699FF"/>
            </a:gs>
          </a:gsLst>
          <a:lin ang="5400700" scaled="0"/>
        </a:gradFill>
      </p:bgPr>
    </p:bg>
    <p:spTree>
      <p:nvGrpSpPr>
        <p:cNvPr id="155" name="Shape 155"/>
        <p:cNvGrpSpPr/>
        <p:nvPr/>
      </p:nvGrpSpPr>
      <p:grpSpPr>
        <a:xfrm>
          <a:off x="0" y="0"/>
          <a:ext cx="0" cy="0"/>
          <a:chOff x="0" y="0"/>
          <a:chExt cx="0" cy="0"/>
        </a:xfrm>
      </p:grpSpPr>
      <p:sp>
        <p:nvSpPr>
          <p:cNvPr id="156" name="Google Shape;156;p12"/>
          <p:cNvSpPr/>
          <p:nvPr/>
        </p:nvSpPr>
        <p:spPr>
          <a:xfrm flipH="1" rot="5400000">
            <a:off x="7987926" y="280753"/>
            <a:ext cx="1436700" cy="8754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7" name="Google Shape;157;p12"/>
          <p:cNvSpPr/>
          <p:nvPr/>
        </p:nvSpPr>
        <p:spPr>
          <a:xfrm flipH="1" rot="5400000">
            <a:off x="7711932" y="1152020"/>
            <a:ext cx="1779900" cy="10842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8" name="Google Shape;158;p12"/>
          <p:cNvSpPr/>
          <p:nvPr/>
        </p:nvSpPr>
        <p:spPr>
          <a:xfrm rot="-5400000">
            <a:off x="8367248" y="1879235"/>
            <a:ext cx="965400" cy="5883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9" name="Google Shape;159;p12"/>
          <p:cNvSpPr/>
          <p:nvPr/>
        </p:nvSpPr>
        <p:spPr>
          <a:xfrm rot="-5400000">
            <a:off x="7784863" y="375260"/>
            <a:ext cx="768000" cy="4680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0" name="Google Shape;160;p12"/>
          <p:cNvSpPr/>
          <p:nvPr/>
        </p:nvSpPr>
        <p:spPr>
          <a:xfrm flipH="1" rot="-5400000">
            <a:off x="8520834" y="2338254"/>
            <a:ext cx="542400" cy="3303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1" name="Google Shape;161;p12"/>
          <p:cNvSpPr/>
          <p:nvPr/>
        </p:nvSpPr>
        <p:spPr>
          <a:xfrm flipH="1" rot="5400000">
            <a:off x="-280517" y="2947924"/>
            <a:ext cx="1435800" cy="8745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2" name="Google Shape;162;p12"/>
          <p:cNvSpPr/>
          <p:nvPr/>
        </p:nvSpPr>
        <p:spPr>
          <a:xfrm rot="5400000">
            <a:off x="-191502" y="2612001"/>
            <a:ext cx="979200" cy="5961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3" name="Google Shape;163;p12"/>
          <p:cNvSpPr/>
          <p:nvPr/>
        </p:nvSpPr>
        <p:spPr>
          <a:xfrm flipH="1" rot="-5400000">
            <a:off x="-209848" y="4278591"/>
            <a:ext cx="1074900" cy="6552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4" name="Google Shape;164;p12"/>
          <p:cNvSpPr/>
          <p:nvPr/>
        </p:nvSpPr>
        <p:spPr>
          <a:xfrm rot="-5400000">
            <a:off x="-145501" y="2377842"/>
            <a:ext cx="744300" cy="4533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5" name="Google Shape;165;p12"/>
          <p:cNvSpPr/>
          <p:nvPr/>
        </p:nvSpPr>
        <p:spPr>
          <a:xfrm flipH="1" rot="-5400000">
            <a:off x="276152" y="3815879"/>
            <a:ext cx="743700" cy="4533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6" name="Google Shape;166;p12"/>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orange gradient">
  <p:cSld name="BLANK_2_1_1">
    <p:bg>
      <p:bgPr>
        <a:gradFill>
          <a:gsLst>
            <a:gs pos="0">
              <a:srgbClr val="FF0066"/>
            </a:gs>
            <a:gs pos="100000">
              <a:srgbClr val="FF9900"/>
            </a:gs>
          </a:gsLst>
          <a:lin ang="5400700" scaled="0"/>
        </a:gradFill>
      </p:bgPr>
    </p:bg>
    <p:spTree>
      <p:nvGrpSpPr>
        <p:cNvPr id="167" name="Shape 167"/>
        <p:cNvGrpSpPr/>
        <p:nvPr/>
      </p:nvGrpSpPr>
      <p:grpSpPr>
        <a:xfrm>
          <a:off x="0" y="0"/>
          <a:ext cx="0" cy="0"/>
          <a:chOff x="0" y="0"/>
          <a:chExt cx="0" cy="0"/>
        </a:xfrm>
      </p:grpSpPr>
      <p:sp>
        <p:nvSpPr>
          <p:cNvPr id="168" name="Google Shape;168;p13"/>
          <p:cNvSpPr/>
          <p:nvPr/>
        </p:nvSpPr>
        <p:spPr>
          <a:xfrm flipH="1" rot="5400000">
            <a:off x="7987926" y="280753"/>
            <a:ext cx="1436700" cy="8754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9" name="Google Shape;169;p13"/>
          <p:cNvSpPr/>
          <p:nvPr/>
        </p:nvSpPr>
        <p:spPr>
          <a:xfrm flipH="1" rot="5400000">
            <a:off x="7711932" y="1152020"/>
            <a:ext cx="1779900" cy="10842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0" name="Google Shape;170;p13"/>
          <p:cNvSpPr/>
          <p:nvPr/>
        </p:nvSpPr>
        <p:spPr>
          <a:xfrm rot="-5400000">
            <a:off x="8367248" y="1879235"/>
            <a:ext cx="965400" cy="5883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1" name="Google Shape;171;p13"/>
          <p:cNvSpPr/>
          <p:nvPr/>
        </p:nvSpPr>
        <p:spPr>
          <a:xfrm rot="-5400000">
            <a:off x="7784863" y="375260"/>
            <a:ext cx="768000" cy="4680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2" name="Google Shape;172;p13"/>
          <p:cNvSpPr/>
          <p:nvPr/>
        </p:nvSpPr>
        <p:spPr>
          <a:xfrm flipH="1" rot="-5400000">
            <a:off x="8520834" y="2338254"/>
            <a:ext cx="542400" cy="3303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3" name="Google Shape;173;p13"/>
          <p:cNvSpPr/>
          <p:nvPr/>
        </p:nvSpPr>
        <p:spPr>
          <a:xfrm flipH="1" rot="5400000">
            <a:off x="-280517" y="2947924"/>
            <a:ext cx="1435800" cy="8745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4" name="Google Shape;174;p13"/>
          <p:cNvSpPr/>
          <p:nvPr/>
        </p:nvSpPr>
        <p:spPr>
          <a:xfrm rot="5400000">
            <a:off x="-191502" y="2612001"/>
            <a:ext cx="979200" cy="5961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5" name="Google Shape;175;p13"/>
          <p:cNvSpPr/>
          <p:nvPr/>
        </p:nvSpPr>
        <p:spPr>
          <a:xfrm flipH="1" rot="-5400000">
            <a:off x="-209848" y="4278591"/>
            <a:ext cx="1074900" cy="6552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6" name="Google Shape;176;p13"/>
          <p:cNvSpPr/>
          <p:nvPr/>
        </p:nvSpPr>
        <p:spPr>
          <a:xfrm rot="-5400000">
            <a:off x="-145501" y="2377842"/>
            <a:ext cx="744300" cy="4533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7" name="Google Shape;177;p13"/>
          <p:cNvSpPr/>
          <p:nvPr/>
        </p:nvSpPr>
        <p:spPr>
          <a:xfrm flipH="1" rot="-5400000">
            <a:off x="276152" y="3815879"/>
            <a:ext cx="743700" cy="4533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8" name="Google Shape;178;p13"/>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ig">
  <p:cSld name="BLANK_1">
    <p:spTree>
      <p:nvGrpSpPr>
        <p:cNvPr id="179" name="Shape 179"/>
        <p:cNvGrpSpPr/>
        <p:nvPr/>
      </p:nvGrpSpPr>
      <p:grpSpPr>
        <a:xfrm>
          <a:off x="0" y="0"/>
          <a:ext cx="0" cy="0"/>
          <a:chOff x="0" y="0"/>
          <a:chExt cx="0" cy="0"/>
        </a:xfrm>
      </p:grpSpPr>
      <p:grpSp>
        <p:nvGrpSpPr>
          <p:cNvPr id="180" name="Google Shape;180;p14"/>
          <p:cNvGrpSpPr/>
          <p:nvPr/>
        </p:nvGrpSpPr>
        <p:grpSpPr>
          <a:xfrm>
            <a:off x="7395202" y="-6"/>
            <a:ext cx="1748885" cy="4013021"/>
            <a:chOff x="7395202" y="-6"/>
            <a:chExt cx="1748885" cy="4013021"/>
          </a:xfrm>
        </p:grpSpPr>
        <p:sp>
          <p:nvSpPr>
            <p:cNvPr id="181" name="Google Shape;181;p14"/>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2" name="Google Shape;182;p14"/>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5" name="Google Shape;185;p14"/>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86" name="Google Shape;186;p14"/>
          <p:cNvSpPr/>
          <p:nvPr/>
        </p:nvSpPr>
        <p:spPr>
          <a:xfrm flipH="1" rot="5400000">
            <a:off x="-479615" y="1845054"/>
            <a:ext cx="2455200" cy="14958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7" name="Google Shape;187;p14"/>
          <p:cNvSpPr/>
          <p:nvPr/>
        </p:nvSpPr>
        <p:spPr>
          <a:xfrm rot="5400000">
            <a:off x="-262152" y="1526813"/>
            <a:ext cx="1340700" cy="816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8" name="Google Shape;188;p14"/>
          <p:cNvSpPr/>
          <p:nvPr/>
        </p:nvSpPr>
        <p:spPr>
          <a:xfrm flipH="1" rot="-5400000">
            <a:off x="-358955" y="3663589"/>
            <a:ext cx="1838400" cy="1120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9" name="Google Shape;189;p14"/>
          <p:cNvSpPr/>
          <p:nvPr/>
        </p:nvSpPr>
        <p:spPr>
          <a:xfrm rot="-5400000">
            <a:off x="-199052" y="1206482"/>
            <a:ext cx="1018800" cy="6207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0" name="Google Shape;190;p14"/>
          <p:cNvSpPr/>
          <p:nvPr/>
        </p:nvSpPr>
        <p:spPr>
          <a:xfrm flipH="1" rot="-5400000">
            <a:off x="472234" y="3024661"/>
            <a:ext cx="1272000" cy="7752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1" name="Google Shape;191;p14"/>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92" name="Shape 192"/>
        <p:cNvGrpSpPr/>
        <p:nvPr/>
      </p:nvGrpSpPr>
      <p:grpSpPr>
        <a:xfrm>
          <a:off x="0" y="0"/>
          <a:ext cx="0" cy="0"/>
          <a:chOff x="0" y="0"/>
          <a:chExt cx="0" cy="0"/>
        </a:xfrm>
      </p:grpSpPr>
      <p:sp>
        <p:nvSpPr>
          <p:cNvPr id="193" name="Google Shape;193;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4" name="Google Shape;194;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5" name="Google Shape;195;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1" name="Shape 21"/>
        <p:cNvGrpSpPr/>
        <p:nvPr/>
      </p:nvGrpSpPr>
      <p:grpSpPr>
        <a:xfrm>
          <a:off x="0" y="0"/>
          <a:ext cx="0" cy="0"/>
          <a:chOff x="0" y="0"/>
          <a:chExt cx="0" cy="0"/>
        </a:xfrm>
      </p:grpSpPr>
      <p:sp>
        <p:nvSpPr>
          <p:cNvPr id="22" name="Google Shape;22;p3"/>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3"/>
          <p:cNvSpPr txBox="1"/>
          <p:nvPr>
            <p:ph idx="1" type="body"/>
          </p:nvPr>
        </p:nvSpPr>
        <p:spPr>
          <a:xfrm>
            <a:off x="1067100" y="1706950"/>
            <a:ext cx="2977800" cy="3218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24" name="Google Shape;24;p3"/>
          <p:cNvSpPr txBox="1"/>
          <p:nvPr>
            <p:ph idx="2" type="body"/>
          </p:nvPr>
        </p:nvSpPr>
        <p:spPr>
          <a:xfrm>
            <a:off x="4224149" y="1706950"/>
            <a:ext cx="2977800" cy="3218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grpSp>
        <p:nvGrpSpPr>
          <p:cNvPr id="25" name="Google Shape;25;p3"/>
          <p:cNvGrpSpPr/>
          <p:nvPr/>
        </p:nvGrpSpPr>
        <p:grpSpPr>
          <a:xfrm>
            <a:off x="7395202" y="-6"/>
            <a:ext cx="1748885" cy="4013021"/>
            <a:chOff x="7395202" y="-6"/>
            <a:chExt cx="1748885" cy="4013021"/>
          </a:xfrm>
        </p:grpSpPr>
        <p:sp>
          <p:nvSpPr>
            <p:cNvPr id="26" name="Google Shape;26;p3"/>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 name="Google Shape;27;p3"/>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 name="Google Shape;28;p3"/>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 name="Google Shape;29;p3"/>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0" name="Google Shape;30;p3"/>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31" name="Google Shape;31;p3"/>
          <p:cNvGrpSpPr/>
          <p:nvPr/>
        </p:nvGrpSpPr>
        <p:grpSpPr>
          <a:xfrm>
            <a:off x="3" y="2738679"/>
            <a:ext cx="722480" cy="2404814"/>
            <a:chOff x="3" y="2750304"/>
            <a:chExt cx="722480" cy="2404814"/>
          </a:xfrm>
        </p:grpSpPr>
        <p:sp>
          <p:nvSpPr>
            <p:cNvPr id="32" name="Google Shape;32;p3"/>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3" name="Google Shape;33;p3"/>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 name="Google Shape;34;p3"/>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5" name="Google Shape;35;p3"/>
            <p:cNvSpPr/>
            <p:nvPr/>
          </p:nvSpPr>
          <p:spPr>
            <a:xfrm rot="-5400000">
              <a:off x="-120147" y="2870454"/>
              <a:ext cx="614700" cy="3744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6" name="Google Shape;36;p3"/>
            <p:cNvSpPr/>
            <p:nvPr/>
          </p:nvSpPr>
          <p:spPr>
            <a:xfrm flipH="1" rot="-5400000">
              <a:off x="228056" y="4058304"/>
              <a:ext cx="614400" cy="3744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37" name="Google Shape;37;p3"/>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mall" type="blank">
  <p:cSld name="BLANK">
    <p:spTree>
      <p:nvGrpSpPr>
        <p:cNvPr id="38" name="Shape 38"/>
        <p:cNvGrpSpPr/>
        <p:nvPr/>
      </p:nvGrpSpPr>
      <p:grpSpPr>
        <a:xfrm>
          <a:off x="0" y="0"/>
          <a:ext cx="0" cy="0"/>
          <a:chOff x="0" y="0"/>
          <a:chExt cx="0" cy="0"/>
        </a:xfrm>
      </p:grpSpPr>
      <p:grpSp>
        <p:nvGrpSpPr>
          <p:cNvPr id="39" name="Google Shape;39;p4"/>
          <p:cNvGrpSpPr/>
          <p:nvPr/>
        </p:nvGrpSpPr>
        <p:grpSpPr>
          <a:xfrm>
            <a:off x="7934860" y="4"/>
            <a:ext cx="1209179" cy="2774603"/>
            <a:chOff x="7395202" y="-6"/>
            <a:chExt cx="1748885" cy="4013021"/>
          </a:xfrm>
        </p:grpSpPr>
        <p:sp>
          <p:nvSpPr>
            <p:cNvPr id="40" name="Google Shape;40;p4"/>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 name="Google Shape;41;p4"/>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 name="Google Shape;42;p4"/>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 name="Google Shape;43;p4"/>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 name="Google Shape;44;p4"/>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45" name="Google Shape;45;p4"/>
          <p:cNvGrpSpPr/>
          <p:nvPr/>
        </p:nvGrpSpPr>
        <p:grpSpPr>
          <a:xfrm>
            <a:off x="-1" y="2232486"/>
            <a:ext cx="874634" cy="2911268"/>
            <a:chOff x="3" y="2750304"/>
            <a:chExt cx="722480" cy="2404814"/>
          </a:xfrm>
        </p:grpSpPr>
        <p:sp>
          <p:nvSpPr>
            <p:cNvPr id="46" name="Google Shape;46;p4"/>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 name="Google Shape;47;p4"/>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 name="Google Shape;48;p4"/>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 name="Google Shape;49;p4"/>
            <p:cNvSpPr/>
            <p:nvPr/>
          </p:nvSpPr>
          <p:spPr>
            <a:xfrm rot="-5400000">
              <a:off x="-120147" y="2870454"/>
              <a:ext cx="614700" cy="3744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 name="Google Shape;50;p4"/>
            <p:cNvSpPr/>
            <p:nvPr/>
          </p:nvSpPr>
          <p:spPr>
            <a:xfrm flipH="1" rot="-5400000">
              <a:off x="228056" y="4058304"/>
              <a:ext cx="614400" cy="3744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51" name="Google Shape;51;p4"/>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2" name="Shape 52"/>
        <p:cNvGrpSpPr/>
        <p:nvPr/>
      </p:nvGrpSpPr>
      <p:grpSpPr>
        <a:xfrm>
          <a:off x="0" y="0"/>
          <a:ext cx="0" cy="0"/>
          <a:chOff x="0" y="0"/>
          <a:chExt cx="0" cy="0"/>
        </a:xfrm>
      </p:grpSpPr>
      <p:sp>
        <p:nvSpPr>
          <p:cNvPr id="53" name="Google Shape;53;p5"/>
          <p:cNvSpPr txBox="1"/>
          <p:nvPr>
            <p:ph type="ctrTitle"/>
          </p:nvPr>
        </p:nvSpPr>
        <p:spPr>
          <a:xfrm>
            <a:off x="2647900" y="1659550"/>
            <a:ext cx="38481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54" name="Google Shape;54;p5"/>
          <p:cNvSpPr txBox="1"/>
          <p:nvPr>
            <p:ph idx="1" type="subTitle"/>
          </p:nvPr>
        </p:nvSpPr>
        <p:spPr>
          <a:xfrm>
            <a:off x="2647975" y="2763850"/>
            <a:ext cx="38481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33CCFF"/>
              </a:buClr>
              <a:buSzPts val="1800"/>
              <a:buNone/>
              <a:defRPr sz="1800">
                <a:solidFill>
                  <a:srgbClr val="33CCFF"/>
                </a:solidFill>
              </a:defRPr>
            </a:lvl1pPr>
            <a:lvl2pPr lvl="1" algn="ctr">
              <a:lnSpc>
                <a:spcPct val="100000"/>
              </a:lnSpc>
              <a:spcBef>
                <a:spcPts val="0"/>
              </a:spcBef>
              <a:spcAft>
                <a:spcPts val="0"/>
              </a:spcAft>
              <a:buClr>
                <a:srgbClr val="33CCFF"/>
              </a:buClr>
              <a:buSzPts val="1800"/>
              <a:buNone/>
              <a:defRPr sz="1800">
                <a:solidFill>
                  <a:srgbClr val="33CCFF"/>
                </a:solidFill>
              </a:defRPr>
            </a:lvl2pPr>
            <a:lvl3pPr lvl="2" algn="ctr">
              <a:lnSpc>
                <a:spcPct val="100000"/>
              </a:lnSpc>
              <a:spcBef>
                <a:spcPts val="0"/>
              </a:spcBef>
              <a:spcAft>
                <a:spcPts val="0"/>
              </a:spcAft>
              <a:buClr>
                <a:srgbClr val="33CCFF"/>
              </a:buClr>
              <a:buSzPts val="1800"/>
              <a:buNone/>
              <a:defRPr sz="1800">
                <a:solidFill>
                  <a:srgbClr val="33CCFF"/>
                </a:solidFill>
              </a:defRPr>
            </a:lvl3pPr>
            <a:lvl4pPr lvl="3" algn="ctr">
              <a:lnSpc>
                <a:spcPct val="100000"/>
              </a:lnSpc>
              <a:spcBef>
                <a:spcPts val="0"/>
              </a:spcBef>
              <a:spcAft>
                <a:spcPts val="0"/>
              </a:spcAft>
              <a:buClr>
                <a:srgbClr val="33CCFF"/>
              </a:buClr>
              <a:buSzPts val="1800"/>
              <a:buNone/>
              <a:defRPr sz="1800">
                <a:solidFill>
                  <a:srgbClr val="33CCFF"/>
                </a:solidFill>
              </a:defRPr>
            </a:lvl4pPr>
            <a:lvl5pPr lvl="4" algn="ctr">
              <a:lnSpc>
                <a:spcPct val="100000"/>
              </a:lnSpc>
              <a:spcBef>
                <a:spcPts val="0"/>
              </a:spcBef>
              <a:spcAft>
                <a:spcPts val="0"/>
              </a:spcAft>
              <a:buClr>
                <a:srgbClr val="33CCFF"/>
              </a:buClr>
              <a:buSzPts val="1800"/>
              <a:buNone/>
              <a:defRPr sz="1800">
                <a:solidFill>
                  <a:srgbClr val="33CCFF"/>
                </a:solidFill>
              </a:defRPr>
            </a:lvl5pPr>
            <a:lvl6pPr lvl="5" algn="ctr">
              <a:lnSpc>
                <a:spcPct val="100000"/>
              </a:lnSpc>
              <a:spcBef>
                <a:spcPts val="0"/>
              </a:spcBef>
              <a:spcAft>
                <a:spcPts val="0"/>
              </a:spcAft>
              <a:buClr>
                <a:srgbClr val="33CCFF"/>
              </a:buClr>
              <a:buSzPts val="1800"/>
              <a:buNone/>
              <a:defRPr sz="1800">
                <a:solidFill>
                  <a:srgbClr val="33CCFF"/>
                </a:solidFill>
              </a:defRPr>
            </a:lvl6pPr>
            <a:lvl7pPr lvl="6" algn="ctr">
              <a:lnSpc>
                <a:spcPct val="100000"/>
              </a:lnSpc>
              <a:spcBef>
                <a:spcPts val="0"/>
              </a:spcBef>
              <a:spcAft>
                <a:spcPts val="0"/>
              </a:spcAft>
              <a:buClr>
                <a:srgbClr val="33CCFF"/>
              </a:buClr>
              <a:buSzPts val="1800"/>
              <a:buNone/>
              <a:defRPr sz="1800">
                <a:solidFill>
                  <a:srgbClr val="33CCFF"/>
                </a:solidFill>
              </a:defRPr>
            </a:lvl7pPr>
            <a:lvl8pPr lvl="7" algn="ctr">
              <a:lnSpc>
                <a:spcPct val="100000"/>
              </a:lnSpc>
              <a:spcBef>
                <a:spcPts val="0"/>
              </a:spcBef>
              <a:spcAft>
                <a:spcPts val="0"/>
              </a:spcAft>
              <a:buClr>
                <a:srgbClr val="33CCFF"/>
              </a:buClr>
              <a:buSzPts val="1800"/>
              <a:buNone/>
              <a:defRPr sz="1800">
                <a:solidFill>
                  <a:srgbClr val="33CCFF"/>
                </a:solidFill>
              </a:defRPr>
            </a:lvl8pPr>
            <a:lvl9pPr lvl="8" algn="ctr">
              <a:lnSpc>
                <a:spcPct val="100000"/>
              </a:lnSpc>
              <a:spcBef>
                <a:spcPts val="0"/>
              </a:spcBef>
              <a:spcAft>
                <a:spcPts val="0"/>
              </a:spcAft>
              <a:buClr>
                <a:srgbClr val="33CCFF"/>
              </a:buClr>
              <a:buSzPts val="1800"/>
              <a:buNone/>
              <a:defRPr sz="1800">
                <a:solidFill>
                  <a:srgbClr val="33CCFF"/>
                </a:solidFill>
              </a:defRPr>
            </a:lvl9pPr>
          </a:lstStyle>
          <a:p/>
        </p:txBody>
      </p:sp>
      <p:sp>
        <p:nvSpPr>
          <p:cNvPr id="55" name="Google Shape;55;p5"/>
          <p:cNvSpPr/>
          <p:nvPr/>
        </p:nvSpPr>
        <p:spPr>
          <a:xfrm flipH="1" rot="5400000">
            <a:off x="6177275" y="-42338"/>
            <a:ext cx="3688200" cy="2246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 name="Google Shape;56;p5"/>
          <p:cNvSpPr/>
          <p:nvPr/>
        </p:nvSpPr>
        <p:spPr>
          <a:xfrm flipH="1" rot="5400000">
            <a:off x="-698074" y="3247200"/>
            <a:ext cx="3573900" cy="21771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 name="Google Shape;57;p5"/>
          <p:cNvSpPr/>
          <p:nvPr/>
        </p:nvSpPr>
        <p:spPr>
          <a:xfrm flipH="1" rot="-5400000">
            <a:off x="-428544" y="2831032"/>
            <a:ext cx="2195100" cy="13380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 name="Google Shape;58;p5"/>
          <p:cNvSpPr/>
          <p:nvPr/>
        </p:nvSpPr>
        <p:spPr>
          <a:xfrm flipH="1" rot="-5400000">
            <a:off x="563748" y="2068298"/>
            <a:ext cx="1518900" cy="9255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9" name="Google Shape;59;p5"/>
          <p:cNvSpPr/>
          <p:nvPr/>
        </p:nvSpPr>
        <p:spPr>
          <a:xfrm rot="5400000">
            <a:off x="-253698" y="2260564"/>
            <a:ext cx="1297200" cy="7899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 name="Google Shape;60;p5"/>
          <p:cNvSpPr/>
          <p:nvPr/>
        </p:nvSpPr>
        <p:spPr>
          <a:xfrm rot="-5400000">
            <a:off x="-192598" y="1950593"/>
            <a:ext cx="985800" cy="6006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 name="Google Shape;61;p5"/>
          <p:cNvSpPr/>
          <p:nvPr/>
        </p:nvSpPr>
        <p:spPr>
          <a:xfrm flipH="1" rot="5400000">
            <a:off x="7217675" y="1270025"/>
            <a:ext cx="2394600" cy="14589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2" name="Google Shape;62;p5"/>
          <p:cNvSpPr/>
          <p:nvPr/>
        </p:nvSpPr>
        <p:spPr>
          <a:xfrm rot="-5400000">
            <a:off x="7922499" y="2744289"/>
            <a:ext cx="1518600" cy="925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3" name="Google Shape;63;p5"/>
          <p:cNvSpPr/>
          <p:nvPr/>
        </p:nvSpPr>
        <p:spPr>
          <a:xfrm flipH="1" rot="-5400000">
            <a:off x="7315902" y="2802275"/>
            <a:ext cx="1027800" cy="6261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4" name="Google Shape;64;p5"/>
          <p:cNvSpPr/>
          <p:nvPr/>
        </p:nvSpPr>
        <p:spPr>
          <a:xfrm flipH="1" rot="-5400000">
            <a:off x="6337825" y="578875"/>
            <a:ext cx="1520100" cy="9261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5" name="Shape 65"/>
        <p:cNvGrpSpPr/>
        <p:nvPr/>
      </p:nvGrpSpPr>
      <p:grpSpPr>
        <a:xfrm>
          <a:off x="0" y="0"/>
          <a:ext cx="0" cy="0"/>
          <a:chOff x="0" y="0"/>
          <a:chExt cx="0" cy="0"/>
        </a:xfrm>
      </p:grpSpPr>
      <p:sp>
        <p:nvSpPr>
          <p:cNvPr id="66" name="Google Shape;66;p6"/>
          <p:cNvSpPr txBox="1"/>
          <p:nvPr>
            <p:ph idx="1" type="body"/>
          </p:nvPr>
        </p:nvSpPr>
        <p:spPr>
          <a:xfrm>
            <a:off x="2225675" y="2161800"/>
            <a:ext cx="4692600" cy="819900"/>
          </a:xfrm>
          <a:prstGeom prst="rect">
            <a:avLst/>
          </a:prstGeom>
          <a:noFill/>
          <a:ln>
            <a:noFill/>
          </a:ln>
        </p:spPr>
        <p:txBody>
          <a:bodyPr anchorCtr="0" anchor="ctr" bIns="91425" lIns="91425" spcFirstLastPara="1" rIns="91425" wrap="square" tIns="91425">
            <a:noAutofit/>
          </a:bodyPr>
          <a:lstStyle>
            <a:lvl1pPr indent="-381000" lvl="0" marL="457200" algn="ctr">
              <a:lnSpc>
                <a:spcPct val="100000"/>
              </a:lnSpc>
              <a:spcBef>
                <a:spcPts val="600"/>
              </a:spcBef>
              <a:spcAft>
                <a:spcPts val="0"/>
              </a:spcAft>
              <a:buSzPts val="2400"/>
              <a:buChar char="›"/>
              <a:defRPr b="1" i="1"/>
            </a:lvl1pPr>
            <a:lvl2pPr indent="-381000" lvl="1" marL="914400" algn="ctr">
              <a:lnSpc>
                <a:spcPct val="100000"/>
              </a:lnSpc>
              <a:spcBef>
                <a:spcPts val="0"/>
              </a:spcBef>
              <a:spcAft>
                <a:spcPts val="0"/>
              </a:spcAft>
              <a:buSzPts val="2400"/>
              <a:buChar char="›"/>
              <a:defRPr b="1" i="1"/>
            </a:lvl2pPr>
            <a:lvl3pPr indent="-381000" lvl="2" marL="1371600" algn="ctr">
              <a:lnSpc>
                <a:spcPct val="100000"/>
              </a:lnSpc>
              <a:spcBef>
                <a:spcPts val="0"/>
              </a:spcBef>
              <a:spcAft>
                <a:spcPts val="0"/>
              </a:spcAft>
              <a:buSzPts val="2400"/>
              <a:buChar char="›"/>
              <a:defRPr b="1" i="1"/>
            </a:lvl3pPr>
            <a:lvl4pPr indent="-381000" lvl="3" marL="1828800" algn="ctr">
              <a:lnSpc>
                <a:spcPct val="100000"/>
              </a:lnSpc>
              <a:spcBef>
                <a:spcPts val="0"/>
              </a:spcBef>
              <a:spcAft>
                <a:spcPts val="0"/>
              </a:spcAft>
              <a:buSzPts val="2400"/>
              <a:buChar char="›"/>
              <a:defRPr b="1" i="1"/>
            </a:lvl4pPr>
            <a:lvl5pPr indent="-381000" lvl="4" marL="2286000" algn="ctr">
              <a:lnSpc>
                <a:spcPct val="100000"/>
              </a:lnSpc>
              <a:spcBef>
                <a:spcPts val="0"/>
              </a:spcBef>
              <a:spcAft>
                <a:spcPts val="0"/>
              </a:spcAft>
              <a:buSzPts val="2400"/>
              <a:buChar char="›"/>
              <a:defRPr b="1" i="1"/>
            </a:lvl5pPr>
            <a:lvl6pPr indent="-381000" lvl="5" marL="2743200" algn="ctr">
              <a:lnSpc>
                <a:spcPct val="100000"/>
              </a:lnSpc>
              <a:spcBef>
                <a:spcPts val="0"/>
              </a:spcBef>
              <a:spcAft>
                <a:spcPts val="0"/>
              </a:spcAft>
              <a:buSzPts val="2400"/>
              <a:buChar char="›"/>
              <a:defRPr b="1" i="1"/>
            </a:lvl6pPr>
            <a:lvl7pPr indent="-381000" lvl="6" marL="3200400" algn="ctr">
              <a:lnSpc>
                <a:spcPct val="100000"/>
              </a:lnSpc>
              <a:spcBef>
                <a:spcPts val="0"/>
              </a:spcBef>
              <a:spcAft>
                <a:spcPts val="0"/>
              </a:spcAft>
              <a:buSzPts val="2400"/>
              <a:buChar char="›"/>
              <a:defRPr b="1" i="1"/>
            </a:lvl7pPr>
            <a:lvl8pPr indent="-381000" lvl="7" marL="3657600" algn="ctr">
              <a:lnSpc>
                <a:spcPct val="100000"/>
              </a:lnSpc>
              <a:spcBef>
                <a:spcPts val="0"/>
              </a:spcBef>
              <a:spcAft>
                <a:spcPts val="0"/>
              </a:spcAft>
              <a:buSzPts val="2400"/>
              <a:buChar char="›"/>
              <a:defRPr b="1" i="1"/>
            </a:lvl8pPr>
            <a:lvl9pPr indent="-381000" lvl="8" marL="4114800" algn="ctr">
              <a:lnSpc>
                <a:spcPct val="100000"/>
              </a:lnSpc>
              <a:spcBef>
                <a:spcPts val="0"/>
              </a:spcBef>
              <a:spcAft>
                <a:spcPts val="0"/>
              </a:spcAft>
              <a:buSzPts val="2400"/>
              <a:buChar char="»"/>
              <a:defRPr b="1" i="1"/>
            </a:lvl9pPr>
          </a:lstStyle>
          <a:p/>
        </p:txBody>
      </p:sp>
      <p:grpSp>
        <p:nvGrpSpPr>
          <p:cNvPr id="67" name="Google Shape;67;p6"/>
          <p:cNvGrpSpPr/>
          <p:nvPr/>
        </p:nvGrpSpPr>
        <p:grpSpPr>
          <a:xfrm>
            <a:off x="7395202" y="-6"/>
            <a:ext cx="1748885" cy="4013021"/>
            <a:chOff x="7395202" y="-6"/>
            <a:chExt cx="1748885" cy="4013021"/>
          </a:xfrm>
        </p:grpSpPr>
        <p:sp>
          <p:nvSpPr>
            <p:cNvPr id="68" name="Google Shape;68;p6"/>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9" name="Google Shape;69;p6"/>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0" name="Google Shape;70;p6"/>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1" name="Google Shape;71;p6"/>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2" name="Google Shape;72;p6"/>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73" name="Google Shape;73;p6"/>
          <p:cNvSpPr/>
          <p:nvPr/>
        </p:nvSpPr>
        <p:spPr>
          <a:xfrm flipH="1" rot="5400000">
            <a:off x="-479615" y="1845054"/>
            <a:ext cx="2455200" cy="14958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4" name="Google Shape;74;p6"/>
          <p:cNvSpPr/>
          <p:nvPr/>
        </p:nvSpPr>
        <p:spPr>
          <a:xfrm rot="5400000">
            <a:off x="-262152" y="1526813"/>
            <a:ext cx="1340700" cy="816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5" name="Google Shape;75;p6"/>
          <p:cNvSpPr/>
          <p:nvPr/>
        </p:nvSpPr>
        <p:spPr>
          <a:xfrm flipH="1" rot="-5400000">
            <a:off x="-358955" y="3663589"/>
            <a:ext cx="1838400" cy="1120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6" name="Google Shape;76;p6"/>
          <p:cNvSpPr/>
          <p:nvPr/>
        </p:nvSpPr>
        <p:spPr>
          <a:xfrm rot="-5400000">
            <a:off x="-199052" y="1206482"/>
            <a:ext cx="1018800" cy="6207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7" name="Google Shape;77;p6"/>
          <p:cNvSpPr/>
          <p:nvPr/>
        </p:nvSpPr>
        <p:spPr>
          <a:xfrm flipH="1" rot="-5400000">
            <a:off x="472234" y="3024661"/>
            <a:ext cx="1272000" cy="7752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8" name="Google Shape;78;p6"/>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9" name="Shape 79"/>
        <p:cNvGrpSpPr/>
        <p:nvPr/>
      </p:nvGrpSpPr>
      <p:grpSpPr>
        <a:xfrm>
          <a:off x="0" y="0"/>
          <a:ext cx="0" cy="0"/>
          <a:chOff x="0" y="0"/>
          <a:chExt cx="0" cy="0"/>
        </a:xfrm>
      </p:grpSpPr>
      <p:sp>
        <p:nvSpPr>
          <p:cNvPr id="80" name="Google Shape;80;p7"/>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1" name="Google Shape;81;p7"/>
          <p:cNvSpPr txBox="1"/>
          <p:nvPr>
            <p:ph idx="1" type="body"/>
          </p:nvPr>
        </p:nvSpPr>
        <p:spPr>
          <a:xfrm>
            <a:off x="1067088" y="1650548"/>
            <a:ext cx="5972100" cy="27645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grpSp>
        <p:nvGrpSpPr>
          <p:cNvPr id="82" name="Google Shape;82;p7"/>
          <p:cNvGrpSpPr/>
          <p:nvPr/>
        </p:nvGrpSpPr>
        <p:grpSpPr>
          <a:xfrm>
            <a:off x="7395202" y="-6"/>
            <a:ext cx="1748885" cy="4013021"/>
            <a:chOff x="7395202" y="-6"/>
            <a:chExt cx="1748885" cy="4013021"/>
          </a:xfrm>
        </p:grpSpPr>
        <p:sp>
          <p:nvSpPr>
            <p:cNvPr id="83" name="Google Shape;83;p7"/>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4" name="Google Shape;84;p7"/>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5" name="Google Shape;85;p7"/>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6" name="Google Shape;86;p7"/>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7" name="Google Shape;87;p7"/>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88" name="Google Shape;88;p7"/>
          <p:cNvGrpSpPr/>
          <p:nvPr/>
        </p:nvGrpSpPr>
        <p:grpSpPr>
          <a:xfrm>
            <a:off x="3" y="2738679"/>
            <a:ext cx="722480" cy="2404814"/>
            <a:chOff x="3" y="2750304"/>
            <a:chExt cx="722480" cy="2404814"/>
          </a:xfrm>
        </p:grpSpPr>
        <p:sp>
          <p:nvSpPr>
            <p:cNvPr id="89" name="Google Shape;89;p7"/>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0" name="Google Shape;90;p7"/>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1" name="Google Shape;91;p7"/>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2" name="Google Shape;92;p7"/>
            <p:cNvSpPr/>
            <p:nvPr/>
          </p:nvSpPr>
          <p:spPr>
            <a:xfrm rot="-5400000">
              <a:off x="-120147" y="2870454"/>
              <a:ext cx="614700" cy="3744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3" name="Google Shape;93;p7"/>
            <p:cNvSpPr/>
            <p:nvPr/>
          </p:nvSpPr>
          <p:spPr>
            <a:xfrm flipH="1" rot="-5400000">
              <a:off x="228056" y="4058304"/>
              <a:ext cx="614400" cy="3744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94" name="Google Shape;94;p7"/>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5" name="Shape 95"/>
        <p:cNvGrpSpPr/>
        <p:nvPr/>
      </p:nvGrpSpPr>
      <p:grpSpPr>
        <a:xfrm>
          <a:off x="0" y="0"/>
          <a:ext cx="0" cy="0"/>
          <a:chOff x="0" y="0"/>
          <a:chExt cx="0" cy="0"/>
        </a:xfrm>
      </p:grpSpPr>
      <p:sp>
        <p:nvSpPr>
          <p:cNvPr id="96" name="Google Shape;96;p8"/>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7" name="Google Shape;97;p8"/>
          <p:cNvSpPr txBox="1"/>
          <p:nvPr>
            <p:ph idx="1" type="body"/>
          </p:nvPr>
        </p:nvSpPr>
        <p:spPr>
          <a:xfrm>
            <a:off x="1067100" y="1676800"/>
            <a:ext cx="2024100" cy="32490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98" name="Google Shape;98;p8"/>
          <p:cNvSpPr txBox="1"/>
          <p:nvPr>
            <p:ph idx="2" type="body"/>
          </p:nvPr>
        </p:nvSpPr>
        <p:spPr>
          <a:xfrm>
            <a:off x="3194801" y="1676800"/>
            <a:ext cx="2024100" cy="32490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99" name="Google Shape;99;p8"/>
          <p:cNvSpPr txBox="1"/>
          <p:nvPr>
            <p:ph idx="3" type="body"/>
          </p:nvPr>
        </p:nvSpPr>
        <p:spPr>
          <a:xfrm>
            <a:off x="5322501" y="1676800"/>
            <a:ext cx="2024100" cy="32490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grpSp>
        <p:nvGrpSpPr>
          <p:cNvPr id="100" name="Google Shape;100;p8"/>
          <p:cNvGrpSpPr/>
          <p:nvPr/>
        </p:nvGrpSpPr>
        <p:grpSpPr>
          <a:xfrm>
            <a:off x="7395202" y="-6"/>
            <a:ext cx="1748885" cy="4013021"/>
            <a:chOff x="7395202" y="-6"/>
            <a:chExt cx="1748885" cy="4013021"/>
          </a:xfrm>
        </p:grpSpPr>
        <p:sp>
          <p:nvSpPr>
            <p:cNvPr id="101" name="Google Shape;101;p8"/>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2" name="Google Shape;102;p8"/>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3" name="Google Shape;103;p8"/>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4" name="Google Shape;104;p8"/>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5" name="Google Shape;105;p8"/>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106" name="Google Shape;106;p8"/>
          <p:cNvGrpSpPr/>
          <p:nvPr/>
        </p:nvGrpSpPr>
        <p:grpSpPr>
          <a:xfrm>
            <a:off x="3" y="2738679"/>
            <a:ext cx="722480" cy="2404814"/>
            <a:chOff x="3" y="2750304"/>
            <a:chExt cx="722480" cy="2404814"/>
          </a:xfrm>
        </p:grpSpPr>
        <p:sp>
          <p:nvSpPr>
            <p:cNvPr id="107" name="Google Shape;107;p8"/>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8" name="Google Shape;108;p8"/>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9" name="Google Shape;109;p8"/>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0" name="Google Shape;110;p8"/>
            <p:cNvSpPr/>
            <p:nvPr/>
          </p:nvSpPr>
          <p:spPr>
            <a:xfrm rot="-5400000">
              <a:off x="-120147" y="2870454"/>
              <a:ext cx="614700" cy="3744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1" name="Google Shape;111;p8"/>
            <p:cNvSpPr/>
            <p:nvPr/>
          </p:nvSpPr>
          <p:spPr>
            <a:xfrm flipH="1" rot="-5400000">
              <a:off x="228056" y="4058304"/>
              <a:ext cx="614400" cy="3744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12" name="Google Shape;112;p8"/>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9"/>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15" name="Google Shape;115;p9"/>
          <p:cNvGrpSpPr/>
          <p:nvPr/>
        </p:nvGrpSpPr>
        <p:grpSpPr>
          <a:xfrm>
            <a:off x="7395202" y="-6"/>
            <a:ext cx="1748885" cy="4013021"/>
            <a:chOff x="7395202" y="-6"/>
            <a:chExt cx="1748885" cy="4013021"/>
          </a:xfrm>
        </p:grpSpPr>
        <p:sp>
          <p:nvSpPr>
            <p:cNvPr id="116" name="Google Shape;116;p9"/>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7" name="Google Shape;117;p9"/>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8" name="Google Shape;118;p9"/>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9" name="Google Shape;119;p9"/>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0" name="Google Shape;120;p9"/>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121" name="Google Shape;121;p9"/>
          <p:cNvGrpSpPr/>
          <p:nvPr/>
        </p:nvGrpSpPr>
        <p:grpSpPr>
          <a:xfrm>
            <a:off x="3" y="2738679"/>
            <a:ext cx="722480" cy="2404814"/>
            <a:chOff x="3" y="2750304"/>
            <a:chExt cx="722480" cy="2404814"/>
          </a:xfrm>
        </p:grpSpPr>
        <p:sp>
          <p:nvSpPr>
            <p:cNvPr id="122" name="Google Shape;122;p9"/>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3" name="Google Shape;123;p9"/>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4" name="Google Shape;124;p9"/>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5" name="Google Shape;125;p9"/>
            <p:cNvSpPr/>
            <p:nvPr/>
          </p:nvSpPr>
          <p:spPr>
            <a:xfrm rot="-5400000">
              <a:off x="-120147" y="2870454"/>
              <a:ext cx="614700" cy="3744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6" name="Google Shape;126;p9"/>
            <p:cNvSpPr/>
            <p:nvPr/>
          </p:nvSpPr>
          <p:spPr>
            <a:xfrm flipH="1" rot="-5400000">
              <a:off x="228056" y="4058304"/>
              <a:ext cx="614400" cy="3744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27" name="Google Shape;127;p9"/>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8" name="Shape 128"/>
        <p:cNvGrpSpPr/>
        <p:nvPr/>
      </p:nvGrpSpPr>
      <p:grpSpPr>
        <a:xfrm>
          <a:off x="0" y="0"/>
          <a:ext cx="0" cy="0"/>
          <a:chOff x="0" y="0"/>
          <a:chExt cx="0" cy="0"/>
        </a:xfrm>
      </p:grpSpPr>
      <p:sp>
        <p:nvSpPr>
          <p:cNvPr id="129" name="Google Shape;129;p10"/>
          <p:cNvSpPr txBox="1"/>
          <p:nvPr>
            <p:ph idx="1" type="body"/>
          </p:nvPr>
        </p:nvSpPr>
        <p:spPr>
          <a:xfrm>
            <a:off x="1236500" y="4406300"/>
            <a:ext cx="6671100" cy="5196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360"/>
              </a:spcBef>
              <a:spcAft>
                <a:spcPts val="0"/>
              </a:spcAft>
              <a:buSzPts val="1800"/>
              <a:buNone/>
              <a:defRPr b="1" sz="1800"/>
            </a:lvl1pPr>
          </a:lstStyle>
          <a:p/>
        </p:txBody>
      </p:sp>
      <p:grpSp>
        <p:nvGrpSpPr>
          <p:cNvPr id="130" name="Google Shape;130;p10"/>
          <p:cNvGrpSpPr/>
          <p:nvPr/>
        </p:nvGrpSpPr>
        <p:grpSpPr>
          <a:xfrm>
            <a:off x="7395202" y="-6"/>
            <a:ext cx="1748885" cy="4013021"/>
            <a:chOff x="7395202" y="-6"/>
            <a:chExt cx="1748885" cy="4013021"/>
          </a:xfrm>
        </p:grpSpPr>
        <p:sp>
          <p:nvSpPr>
            <p:cNvPr id="131" name="Google Shape;131;p10"/>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2" name="Google Shape;132;p10"/>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3" name="Google Shape;133;p10"/>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4" name="Google Shape;134;p10"/>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5" name="Google Shape;135;p10"/>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136" name="Google Shape;136;p10"/>
          <p:cNvGrpSpPr/>
          <p:nvPr/>
        </p:nvGrpSpPr>
        <p:grpSpPr>
          <a:xfrm>
            <a:off x="3" y="2738679"/>
            <a:ext cx="722480" cy="2404814"/>
            <a:chOff x="3" y="2750304"/>
            <a:chExt cx="722480" cy="2404814"/>
          </a:xfrm>
        </p:grpSpPr>
        <p:sp>
          <p:nvSpPr>
            <p:cNvPr id="137" name="Google Shape;137;p10"/>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8" name="Google Shape;138;p10"/>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9" name="Google Shape;139;p10"/>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0" name="Google Shape;140;p10"/>
            <p:cNvSpPr/>
            <p:nvPr/>
          </p:nvSpPr>
          <p:spPr>
            <a:xfrm rot="-5400000">
              <a:off x="-120147" y="2870454"/>
              <a:ext cx="614700" cy="3744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1" name="Google Shape;141;p10"/>
            <p:cNvSpPr/>
            <p:nvPr/>
          </p:nvSpPr>
          <p:spPr>
            <a:xfrm flipH="1" rot="-5400000">
              <a:off x="228056" y="4058304"/>
              <a:ext cx="614400" cy="3744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42" name="Google Shape;142;p10"/>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41F3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1pPr>
            <a:lvl2pPr lvl="1"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2pPr>
            <a:lvl3pPr lvl="2"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3pPr>
            <a:lvl4pPr lvl="3"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4pPr>
            <a:lvl5pPr lvl="4"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5pPr>
            <a:lvl6pPr lvl="5"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6pPr>
            <a:lvl7pPr lvl="6"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7pPr>
            <a:lvl8pPr lvl="7"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8pPr>
            <a:lvl9pPr lvl="8"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9pPr>
          </a:lstStyle>
          <a:p/>
        </p:txBody>
      </p:sp>
      <p:sp>
        <p:nvSpPr>
          <p:cNvPr id="7" name="Google Shape;7;p1"/>
          <p:cNvSpPr txBox="1"/>
          <p:nvPr>
            <p:ph idx="1" type="body"/>
          </p:nvPr>
        </p:nvSpPr>
        <p:spPr>
          <a:xfrm>
            <a:off x="1067088" y="1650548"/>
            <a:ext cx="5972100" cy="27645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1pPr>
            <a:lvl2pPr indent="-381000" lvl="1" marL="9144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2pPr>
            <a:lvl3pPr indent="-381000" lvl="2" marL="13716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3pPr>
            <a:lvl4pPr indent="-381000" lvl="3" marL="18288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4pPr>
            <a:lvl5pPr indent="-381000" lvl="4" marL="22860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5pPr>
            <a:lvl6pPr indent="-381000" lvl="5" marL="27432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6pPr>
            <a:lvl7pPr indent="-381000" lvl="6" marL="32004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7pPr>
            <a:lvl8pPr indent="-381000" lvl="7" marL="36576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8pPr>
            <a:lvl9pPr indent="-381000" lvl="8" marL="41148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9pPr>
          </a:lstStyle>
          <a:p/>
        </p:txBody>
      </p:sp>
      <p:sp>
        <p:nvSpPr>
          <p:cNvPr id="8" name="Google Shape;8;p1"/>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github.com/desi109/invoices-sum-calculator---multithreading-java-ap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idx="1" type="body"/>
          </p:nvPr>
        </p:nvSpPr>
        <p:spPr>
          <a:xfrm>
            <a:off x="1531200" y="1418100"/>
            <a:ext cx="6081600" cy="23073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bg"/>
              <a:t> Създаване на многонишкова програма за сумирането на дължимите суми от фактури, намиращи се  в голям файл, представляващ единствен ресурс </a:t>
            </a:r>
            <a:endParaRPr/>
          </a:p>
        </p:txBody>
      </p:sp>
      <p:sp>
        <p:nvSpPr>
          <p:cNvPr id="201" name="Google Shape;201;p16"/>
          <p:cNvSpPr txBox="1"/>
          <p:nvPr/>
        </p:nvSpPr>
        <p:spPr>
          <a:xfrm>
            <a:off x="682575" y="4447050"/>
            <a:ext cx="5049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200">
                <a:solidFill>
                  <a:schemeClr val="dk1"/>
                </a:solidFill>
                <a:latin typeface="Spectral"/>
                <a:ea typeface="Spectral"/>
                <a:cs typeface="Spectral"/>
                <a:sym typeface="Spectral"/>
              </a:rPr>
              <a:t>Десислава Милушева     471219007 </a:t>
            </a:r>
            <a:br>
              <a:rPr lang="bg" sz="1200">
                <a:solidFill>
                  <a:schemeClr val="dk1"/>
                </a:solidFill>
                <a:latin typeface="Spectral"/>
                <a:ea typeface="Spectral"/>
                <a:cs typeface="Spectral"/>
                <a:sym typeface="Spectral"/>
              </a:rPr>
            </a:br>
            <a:r>
              <a:rPr lang="bg" sz="1200">
                <a:solidFill>
                  <a:schemeClr val="dk1"/>
                </a:solidFill>
                <a:latin typeface="Spectral"/>
                <a:ea typeface="Spectral"/>
                <a:cs typeface="Spectral"/>
                <a:sym typeface="Spectral"/>
              </a:rPr>
              <a:t>Николай Каймакански  471219072</a:t>
            </a:r>
            <a:endParaRPr sz="1200">
              <a:solidFill>
                <a:schemeClr val="dk1"/>
              </a:solidFill>
              <a:latin typeface="Spectral"/>
              <a:ea typeface="Spectral"/>
              <a:cs typeface="Spectral"/>
              <a:sym typeface="Spectral"/>
            </a:endParaRPr>
          </a:p>
          <a:p>
            <a:pPr indent="0" lvl="0" marL="0" rtl="0" algn="l">
              <a:spcBef>
                <a:spcPts val="0"/>
              </a:spcBef>
              <a:spcAft>
                <a:spcPts val="0"/>
              </a:spcAft>
              <a:buNone/>
            </a:pPr>
            <a:r>
              <a:rPr lang="bg" sz="1200">
                <a:solidFill>
                  <a:schemeClr val="dk1"/>
                </a:solidFill>
                <a:latin typeface="Spectral"/>
                <a:ea typeface="Spectral"/>
                <a:cs typeface="Spectral"/>
                <a:sym typeface="Spectral"/>
              </a:rPr>
              <a:t>ИСН  </a:t>
            </a:r>
            <a:r>
              <a:rPr lang="bg" sz="1200">
                <a:solidFill>
                  <a:schemeClr val="dk1"/>
                </a:solidFill>
                <a:latin typeface="Spectral"/>
                <a:ea typeface="Spectral"/>
                <a:cs typeface="Spectral"/>
                <a:sym typeface="Spectral"/>
              </a:rPr>
              <a:t>3</a:t>
            </a:r>
            <a:r>
              <a:rPr lang="bg" sz="1200">
                <a:solidFill>
                  <a:schemeClr val="dk1"/>
                </a:solidFill>
                <a:latin typeface="Spectral"/>
                <a:ea typeface="Spectral"/>
                <a:cs typeface="Spectral"/>
                <a:sym typeface="Spectral"/>
              </a:rPr>
              <a:t> курс  77 група</a:t>
            </a:r>
            <a:endParaRPr sz="1200">
              <a:solidFill>
                <a:schemeClr val="dk1"/>
              </a:solidFill>
              <a:latin typeface="Spectral"/>
              <a:ea typeface="Spectral"/>
              <a:cs typeface="Spectral"/>
              <a:sym typeface="Spectral"/>
            </a:endParaRPr>
          </a:p>
        </p:txBody>
      </p:sp>
      <p:sp>
        <p:nvSpPr>
          <p:cNvPr id="202" name="Google Shape;202;p16"/>
          <p:cNvSpPr txBox="1"/>
          <p:nvPr/>
        </p:nvSpPr>
        <p:spPr>
          <a:xfrm>
            <a:off x="5289350" y="-85675"/>
            <a:ext cx="3726000" cy="400200"/>
          </a:xfrm>
          <a:prstGeom prst="rect">
            <a:avLst/>
          </a:prstGeom>
          <a:noFill/>
          <a:ln>
            <a:noFill/>
          </a:ln>
        </p:spPr>
        <p:txBody>
          <a:bodyPr anchorCtr="0" anchor="t" bIns="91425" lIns="91425" spcFirstLastPara="1" rIns="91425" wrap="square" tIns="91425">
            <a:spAutoFit/>
          </a:bodyPr>
          <a:lstStyle/>
          <a:p>
            <a:pPr indent="0" lvl="0" marL="89999" marR="0" rtl="0" algn="ctr">
              <a:lnSpc>
                <a:spcPct val="108750"/>
              </a:lnSpc>
              <a:spcBef>
                <a:spcPts val="0"/>
              </a:spcBef>
              <a:spcAft>
                <a:spcPts val="0"/>
              </a:spcAft>
              <a:buNone/>
            </a:pPr>
            <a:r>
              <a:rPr b="1" lang="bg">
                <a:solidFill>
                  <a:schemeClr val="dk1"/>
                </a:solidFill>
                <a:latin typeface="EB Garamond"/>
                <a:ea typeface="EB Garamond"/>
                <a:cs typeface="EB Garamond"/>
                <a:sym typeface="EB Garamond"/>
              </a:rPr>
              <a:t>Паралелна обработка на информацията</a:t>
            </a:r>
            <a:endParaRPr b="1">
              <a:solidFill>
                <a:schemeClr val="dk1"/>
              </a:solidFill>
              <a:latin typeface="EB Garamond"/>
              <a:ea typeface="EB Garamond"/>
              <a:cs typeface="EB Garamond"/>
              <a:sym typeface="EB Garamond"/>
            </a:endParaRPr>
          </a:p>
        </p:txBody>
      </p:sp>
      <p:sp>
        <p:nvSpPr>
          <p:cNvPr id="203" name="Google Shape;203;p16"/>
          <p:cNvSpPr txBox="1"/>
          <p:nvPr/>
        </p:nvSpPr>
        <p:spPr>
          <a:xfrm>
            <a:off x="3806400" y="1177800"/>
            <a:ext cx="15312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bg" sz="2100" u="sng">
                <a:solidFill>
                  <a:schemeClr val="dk1"/>
                </a:solidFill>
                <a:latin typeface="Caveat"/>
                <a:ea typeface="Caveat"/>
                <a:cs typeface="Caveat"/>
                <a:sym typeface="Caveat"/>
              </a:rPr>
              <a:t>Задание:</a:t>
            </a:r>
            <a:endParaRPr b="1" sz="2100" u="sng">
              <a:solidFill>
                <a:schemeClr val="dk1"/>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aphicFrame>
        <p:nvGraphicFramePr>
          <p:cNvPr id="252" name="Google Shape;252;p25"/>
          <p:cNvGraphicFramePr/>
          <p:nvPr/>
        </p:nvGraphicFramePr>
        <p:xfrm>
          <a:off x="0" y="0"/>
          <a:ext cx="3000000" cy="3000000"/>
        </p:xfrm>
        <a:graphic>
          <a:graphicData uri="http://schemas.openxmlformats.org/drawingml/2006/table">
            <a:tbl>
              <a:tblPr>
                <a:noFill/>
                <a:tableStyleId>{D5752B45-478F-4E3F-8DCF-E4354A542082}</a:tableStyleId>
              </a:tblPr>
              <a:tblGrid>
                <a:gridCol w="9144000"/>
              </a:tblGrid>
              <a:tr h="5143500">
                <a:tc>
                  <a:txBody>
                    <a:bodyPr/>
                    <a:lstStyle/>
                    <a:p>
                      <a:pPr indent="0" lvl="0" marL="0" rtl="0" algn="l">
                        <a:spcBef>
                          <a:spcPts val="0"/>
                        </a:spcBef>
                        <a:spcAft>
                          <a:spcPts val="0"/>
                        </a:spcAft>
                        <a:buNone/>
                      </a:pPr>
                      <a:r>
                        <a:rPr lang="bg" sz="800">
                          <a:solidFill>
                            <a:srgbClr val="0033B3"/>
                          </a:solidFill>
                          <a:highlight>
                            <a:srgbClr val="FFFFFF"/>
                          </a:highlight>
                          <a:latin typeface="Courier New"/>
                          <a:ea typeface="Courier New"/>
                          <a:cs typeface="Courier New"/>
                          <a:sym typeface="Courier New"/>
                        </a:rPr>
                        <a:t>public class </a:t>
                      </a:r>
                      <a:r>
                        <a:rPr lang="bg" sz="800">
                          <a:highlight>
                            <a:srgbClr val="FFFFFF"/>
                          </a:highlight>
                          <a:latin typeface="Courier New"/>
                          <a:ea typeface="Courier New"/>
                          <a:cs typeface="Courier New"/>
                          <a:sym typeface="Courier New"/>
                        </a:rPr>
                        <a:t>ResultFinalizationThread </a:t>
                      </a:r>
                      <a:r>
                        <a:rPr lang="bg" sz="800">
                          <a:solidFill>
                            <a:srgbClr val="0033B3"/>
                          </a:solidFill>
                          <a:highlight>
                            <a:srgbClr val="FFFFFF"/>
                          </a:highlight>
                          <a:latin typeface="Courier New"/>
                          <a:ea typeface="Courier New"/>
                          <a:cs typeface="Courier New"/>
                          <a:sym typeface="Courier New"/>
                        </a:rPr>
                        <a:t>extends </a:t>
                      </a:r>
                      <a:r>
                        <a:rPr lang="bg" sz="800">
                          <a:highlight>
                            <a:srgbClr val="FFFFFF"/>
                          </a:highlight>
                          <a:latin typeface="Courier New"/>
                          <a:ea typeface="Courier New"/>
                          <a:cs typeface="Courier New"/>
                          <a:sym typeface="Courier New"/>
                        </a:rPr>
                        <a:t>Thread </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private </a:t>
                      </a:r>
                      <a:r>
                        <a:rPr lang="bg" sz="800">
                          <a:highlight>
                            <a:srgbClr val="FFFFFF"/>
                          </a:highlight>
                          <a:latin typeface="Courier New"/>
                          <a:ea typeface="Courier New"/>
                          <a:cs typeface="Courier New"/>
                          <a:sym typeface="Courier New"/>
                        </a:rPr>
                        <a:t>List</a:t>
                      </a:r>
                      <a:r>
                        <a:rPr lang="bg" sz="800">
                          <a:solidFill>
                            <a:srgbClr val="080808"/>
                          </a:solidFill>
                          <a:highlight>
                            <a:srgbClr val="FFFFFF"/>
                          </a:highlight>
                          <a:latin typeface="Courier New"/>
                          <a:ea typeface="Courier New"/>
                          <a:cs typeface="Courier New"/>
                          <a:sym typeface="Courier New"/>
                        </a:rPr>
                        <a:t>&lt;</a:t>
                      </a:r>
                      <a:r>
                        <a:rPr lang="bg" sz="800">
                          <a:highlight>
                            <a:srgbClr val="FFFFFF"/>
                          </a:highlight>
                          <a:latin typeface="Courier New"/>
                          <a:ea typeface="Courier New"/>
                          <a:cs typeface="Courier New"/>
                          <a:sym typeface="Courier New"/>
                        </a:rPr>
                        <a:t>Float</a:t>
                      </a:r>
                      <a:r>
                        <a:rPr lang="bg" sz="800">
                          <a:solidFill>
                            <a:srgbClr val="080808"/>
                          </a:solidFill>
                          <a:highlight>
                            <a:srgbClr val="FFFFFF"/>
                          </a:highlight>
                          <a:latin typeface="Courier New"/>
                          <a:ea typeface="Courier New"/>
                          <a:cs typeface="Courier New"/>
                          <a:sym typeface="Courier New"/>
                        </a:rPr>
                        <a:t>&gt; </a:t>
                      </a:r>
                      <a:r>
                        <a:rPr lang="bg" sz="800">
                          <a:solidFill>
                            <a:srgbClr val="871094"/>
                          </a:solidFill>
                          <a:highlight>
                            <a:srgbClr val="FFFFFF"/>
                          </a:highlight>
                          <a:latin typeface="Courier New"/>
                          <a:ea typeface="Courier New"/>
                          <a:cs typeface="Courier New"/>
                          <a:sym typeface="Courier New"/>
                        </a:rPr>
                        <a:t>results</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public </a:t>
                      </a:r>
                      <a:r>
                        <a:rPr lang="bg" sz="800">
                          <a:solidFill>
                            <a:srgbClr val="00627A"/>
                          </a:solidFill>
                          <a:highlight>
                            <a:srgbClr val="FFFFFF"/>
                          </a:highlight>
                          <a:latin typeface="Courier New"/>
                          <a:ea typeface="Courier New"/>
                          <a:cs typeface="Courier New"/>
                          <a:sym typeface="Courier New"/>
                        </a:rPr>
                        <a:t>ResultFinalizationThread</a:t>
                      </a:r>
                      <a:r>
                        <a:rPr lang="bg" sz="800">
                          <a:solidFill>
                            <a:srgbClr val="080808"/>
                          </a:solidFill>
                          <a:highlight>
                            <a:srgbClr val="FFFFFF"/>
                          </a:highlight>
                          <a:latin typeface="Courier New"/>
                          <a:ea typeface="Courier New"/>
                          <a:cs typeface="Courier New"/>
                          <a:sym typeface="Courier New"/>
                        </a:rPr>
                        <a:t>(</a:t>
                      </a:r>
                      <a:r>
                        <a:rPr lang="bg" sz="800">
                          <a:highlight>
                            <a:srgbClr val="FFFFFF"/>
                          </a:highlight>
                          <a:latin typeface="Courier New"/>
                          <a:ea typeface="Courier New"/>
                          <a:cs typeface="Courier New"/>
                          <a:sym typeface="Courier New"/>
                        </a:rPr>
                        <a:t>List</a:t>
                      </a:r>
                      <a:r>
                        <a:rPr lang="bg" sz="800">
                          <a:solidFill>
                            <a:srgbClr val="080808"/>
                          </a:solidFill>
                          <a:highlight>
                            <a:srgbClr val="FFFFFF"/>
                          </a:highlight>
                          <a:latin typeface="Courier New"/>
                          <a:ea typeface="Courier New"/>
                          <a:cs typeface="Courier New"/>
                          <a:sym typeface="Courier New"/>
                        </a:rPr>
                        <a:t>&lt;</a:t>
                      </a:r>
                      <a:r>
                        <a:rPr lang="bg" sz="800">
                          <a:highlight>
                            <a:srgbClr val="FFFFFF"/>
                          </a:highlight>
                          <a:latin typeface="Courier New"/>
                          <a:ea typeface="Courier New"/>
                          <a:cs typeface="Courier New"/>
                          <a:sym typeface="Courier New"/>
                        </a:rPr>
                        <a:t>Float</a:t>
                      </a:r>
                      <a:r>
                        <a:rPr lang="bg" sz="800">
                          <a:solidFill>
                            <a:srgbClr val="080808"/>
                          </a:solidFill>
                          <a:highlight>
                            <a:srgbClr val="FFFFFF"/>
                          </a:highlight>
                          <a:latin typeface="Courier New"/>
                          <a:ea typeface="Courier New"/>
                          <a:cs typeface="Courier New"/>
                          <a:sym typeface="Courier New"/>
                        </a:rPr>
                        <a:t>&gt; results)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this</a:t>
                      </a:r>
                      <a:r>
                        <a:rPr lang="bg" sz="800">
                          <a:solidFill>
                            <a:srgbClr val="080808"/>
                          </a:solidFill>
                          <a:highlight>
                            <a:srgbClr val="FFFFFF"/>
                          </a:highlight>
                          <a:latin typeface="Courier New"/>
                          <a:ea typeface="Courier New"/>
                          <a:cs typeface="Courier New"/>
                          <a:sym typeface="Courier New"/>
                        </a:rPr>
                        <a:t>.</a:t>
                      </a:r>
                      <a:r>
                        <a:rPr lang="bg" sz="800">
                          <a:solidFill>
                            <a:srgbClr val="871094"/>
                          </a:solidFill>
                          <a:highlight>
                            <a:srgbClr val="FFFFFF"/>
                          </a:highlight>
                          <a:latin typeface="Courier New"/>
                          <a:ea typeface="Courier New"/>
                          <a:cs typeface="Courier New"/>
                          <a:sym typeface="Courier New"/>
                        </a:rPr>
                        <a:t>results </a:t>
                      </a:r>
                      <a:r>
                        <a:rPr lang="bg" sz="800">
                          <a:solidFill>
                            <a:srgbClr val="080808"/>
                          </a:solidFill>
                          <a:highlight>
                            <a:srgbClr val="FFFFFF"/>
                          </a:highlight>
                          <a:latin typeface="Courier New"/>
                          <a:ea typeface="Courier New"/>
                          <a:cs typeface="Courier New"/>
                          <a:sym typeface="Courier New"/>
                        </a:rPr>
                        <a:t>= results;</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9E880D"/>
                          </a:solidFill>
                          <a:highlight>
                            <a:srgbClr val="FFFFFF"/>
                          </a:highlight>
                          <a:latin typeface="Courier New"/>
                          <a:ea typeface="Courier New"/>
                          <a:cs typeface="Courier New"/>
                          <a:sym typeface="Courier New"/>
                        </a:rPr>
                        <a:t>@Override</a:t>
                      </a:r>
                      <a:endParaRPr sz="800">
                        <a:solidFill>
                          <a:srgbClr val="9E880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9E880D"/>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public void </a:t>
                      </a:r>
                      <a:r>
                        <a:rPr lang="bg" sz="800">
                          <a:solidFill>
                            <a:srgbClr val="00627A"/>
                          </a:solidFill>
                          <a:highlight>
                            <a:srgbClr val="FFFFFF"/>
                          </a:highlight>
                          <a:latin typeface="Courier New"/>
                          <a:ea typeface="Courier New"/>
                          <a:cs typeface="Courier New"/>
                          <a:sym typeface="Courier New"/>
                        </a:rPr>
                        <a:t>run</a:t>
                      </a: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System</a:t>
                      </a:r>
                      <a:r>
                        <a:rPr lang="bg" sz="800">
                          <a:solidFill>
                            <a:srgbClr val="080808"/>
                          </a:solidFill>
                          <a:highlight>
                            <a:srgbClr val="FFFFFF"/>
                          </a:highlight>
                          <a:latin typeface="Courier New"/>
                          <a:ea typeface="Courier New"/>
                          <a:cs typeface="Courier New"/>
                          <a:sym typeface="Courier New"/>
                        </a:rPr>
                        <a:t>.</a:t>
                      </a:r>
                      <a:r>
                        <a:rPr i="1" lang="bg" sz="800">
                          <a:solidFill>
                            <a:srgbClr val="871094"/>
                          </a:solidFill>
                          <a:highlight>
                            <a:srgbClr val="FFFFFF"/>
                          </a:highlight>
                          <a:latin typeface="Courier New"/>
                          <a:ea typeface="Courier New"/>
                          <a:cs typeface="Courier New"/>
                          <a:sym typeface="Courier New"/>
                        </a:rPr>
                        <a:t>out</a:t>
                      </a:r>
                      <a:r>
                        <a:rPr lang="bg" sz="800">
                          <a:solidFill>
                            <a:srgbClr val="080808"/>
                          </a:solidFill>
                          <a:highlight>
                            <a:srgbClr val="FFFFFF"/>
                          </a:highlight>
                          <a:latin typeface="Courier New"/>
                          <a:ea typeface="Courier New"/>
                          <a:cs typeface="Courier New"/>
                          <a:sym typeface="Courier New"/>
                        </a:rPr>
                        <a:t>.println(</a:t>
                      </a:r>
                      <a:r>
                        <a:rPr lang="bg" sz="800">
                          <a:solidFill>
                            <a:srgbClr val="067D17"/>
                          </a:solidFill>
                          <a:highlight>
                            <a:srgbClr val="FFFFFF"/>
                          </a:highlight>
                          <a:latin typeface="Courier New"/>
                          <a:ea typeface="Courier New"/>
                          <a:cs typeface="Courier New"/>
                          <a:sym typeface="Courier New"/>
                        </a:rPr>
                        <a:t>"Result Finalization Thread started!"</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float </a:t>
                      </a:r>
                      <a:r>
                        <a:rPr lang="bg" sz="800">
                          <a:solidFill>
                            <a:srgbClr val="080808"/>
                          </a:solidFill>
                          <a:highlight>
                            <a:srgbClr val="FFFFFF"/>
                          </a:highlight>
                          <a:latin typeface="Courier New"/>
                          <a:ea typeface="Courier New"/>
                          <a:cs typeface="Courier New"/>
                          <a:sym typeface="Courier New"/>
                        </a:rPr>
                        <a:t>sum = </a:t>
                      </a:r>
                      <a:r>
                        <a:rPr lang="bg" sz="800">
                          <a:solidFill>
                            <a:srgbClr val="1750EB"/>
                          </a:solidFill>
                          <a:highlight>
                            <a:srgbClr val="FFFFFF"/>
                          </a:highlight>
                          <a:latin typeface="Courier New"/>
                          <a:ea typeface="Courier New"/>
                          <a:cs typeface="Courier New"/>
                          <a:sym typeface="Courier New"/>
                        </a:rPr>
                        <a:t>0.0f</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for </a:t>
                      </a:r>
                      <a:r>
                        <a:rPr lang="bg" sz="800">
                          <a:solidFill>
                            <a:srgbClr val="080808"/>
                          </a:solidFill>
                          <a:highlight>
                            <a:srgbClr val="FFFFFF"/>
                          </a:highlight>
                          <a:latin typeface="Courier New"/>
                          <a:ea typeface="Courier New"/>
                          <a:cs typeface="Courier New"/>
                          <a:sym typeface="Courier New"/>
                        </a:rPr>
                        <a:t>(</a:t>
                      </a:r>
                      <a:r>
                        <a:rPr lang="bg" sz="800">
                          <a:highlight>
                            <a:srgbClr val="FFFFFF"/>
                          </a:highlight>
                          <a:latin typeface="Courier New"/>
                          <a:ea typeface="Courier New"/>
                          <a:cs typeface="Courier New"/>
                          <a:sym typeface="Courier New"/>
                        </a:rPr>
                        <a:t>Float result </a:t>
                      </a:r>
                      <a:r>
                        <a:rPr lang="bg" sz="800">
                          <a:solidFill>
                            <a:srgbClr val="080808"/>
                          </a:solidFill>
                          <a:highlight>
                            <a:srgbClr val="FFFFFF"/>
                          </a:highlight>
                          <a:latin typeface="Courier New"/>
                          <a:ea typeface="Courier New"/>
                          <a:cs typeface="Courier New"/>
                          <a:sym typeface="Courier New"/>
                        </a:rPr>
                        <a:t>: </a:t>
                      </a:r>
                      <a:r>
                        <a:rPr lang="bg" sz="800">
                          <a:solidFill>
                            <a:srgbClr val="871094"/>
                          </a:solidFill>
                          <a:highlight>
                            <a:srgbClr val="FFFFFF"/>
                          </a:highlight>
                          <a:latin typeface="Courier New"/>
                          <a:ea typeface="Courier New"/>
                          <a:cs typeface="Courier New"/>
                          <a:sym typeface="Courier New"/>
                        </a:rPr>
                        <a:t>results</a:t>
                      </a: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sum += </a:t>
                      </a:r>
                      <a:r>
                        <a:rPr lang="bg" sz="800">
                          <a:highlight>
                            <a:srgbClr val="FFFFFF"/>
                          </a:highlight>
                          <a:latin typeface="Courier New"/>
                          <a:ea typeface="Courier New"/>
                          <a:cs typeface="Courier New"/>
                          <a:sym typeface="Courier New"/>
                        </a:rPr>
                        <a:t>result</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System</a:t>
                      </a:r>
                      <a:r>
                        <a:rPr lang="bg" sz="800">
                          <a:solidFill>
                            <a:srgbClr val="080808"/>
                          </a:solidFill>
                          <a:highlight>
                            <a:srgbClr val="FFFFFF"/>
                          </a:highlight>
                          <a:latin typeface="Courier New"/>
                          <a:ea typeface="Courier New"/>
                          <a:cs typeface="Courier New"/>
                          <a:sym typeface="Courier New"/>
                        </a:rPr>
                        <a:t>.</a:t>
                      </a:r>
                      <a:r>
                        <a:rPr i="1" lang="bg" sz="800">
                          <a:solidFill>
                            <a:srgbClr val="871094"/>
                          </a:solidFill>
                          <a:highlight>
                            <a:srgbClr val="FFFFFF"/>
                          </a:highlight>
                          <a:latin typeface="Courier New"/>
                          <a:ea typeface="Courier New"/>
                          <a:cs typeface="Courier New"/>
                          <a:sym typeface="Courier New"/>
                        </a:rPr>
                        <a:t>out</a:t>
                      </a:r>
                      <a:r>
                        <a:rPr lang="bg" sz="800">
                          <a:solidFill>
                            <a:srgbClr val="080808"/>
                          </a:solidFill>
                          <a:highlight>
                            <a:srgbClr val="FFFFFF"/>
                          </a:highlight>
                          <a:latin typeface="Courier New"/>
                          <a:ea typeface="Courier New"/>
                          <a:cs typeface="Courier New"/>
                          <a:sym typeface="Courier New"/>
                        </a:rPr>
                        <a:t>.println(</a:t>
                      </a:r>
                      <a:r>
                        <a:rPr lang="bg" sz="800">
                          <a:solidFill>
                            <a:srgbClr val="067D17"/>
                          </a:solidFill>
                          <a:highlight>
                            <a:srgbClr val="FFFFFF"/>
                          </a:highlight>
                          <a:latin typeface="Courier New"/>
                          <a:ea typeface="Courier New"/>
                          <a:cs typeface="Courier New"/>
                          <a:sym typeface="Courier New"/>
                        </a:rPr>
                        <a:t>"Invoices sum: " </a:t>
                      </a:r>
                      <a:r>
                        <a:rPr lang="bg" sz="800">
                          <a:solidFill>
                            <a:srgbClr val="080808"/>
                          </a:solidFill>
                          <a:highlight>
                            <a:srgbClr val="FFFFFF"/>
                          </a:highlight>
                          <a:latin typeface="Courier New"/>
                          <a:ea typeface="Courier New"/>
                          <a:cs typeface="Courier New"/>
                          <a:sym typeface="Courier New"/>
                        </a:rPr>
                        <a:t>+ sum);</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033B3"/>
                          </a:solidFill>
                          <a:highlight>
                            <a:srgbClr val="FFFFFF"/>
                          </a:highlight>
                          <a:latin typeface="Courier New"/>
                          <a:ea typeface="Courier New"/>
                          <a:cs typeface="Courier New"/>
                          <a:sym typeface="Courier New"/>
                        </a:rPr>
                        <a:t>public class </a:t>
                      </a:r>
                      <a:r>
                        <a:rPr lang="bg" sz="800">
                          <a:highlight>
                            <a:srgbClr val="FFFFFF"/>
                          </a:highlight>
                          <a:latin typeface="Courier New"/>
                          <a:ea typeface="Courier New"/>
                          <a:cs typeface="Courier New"/>
                          <a:sym typeface="Courier New"/>
                        </a:rPr>
                        <a:t>Watcher </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private long </a:t>
                      </a:r>
                      <a:r>
                        <a:rPr lang="bg" sz="800">
                          <a:solidFill>
                            <a:srgbClr val="871094"/>
                          </a:solidFill>
                          <a:highlight>
                            <a:srgbClr val="FFFFFF"/>
                          </a:highlight>
                          <a:latin typeface="Courier New"/>
                          <a:ea typeface="Courier New"/>
                          <a:cs typeface="Courier New"/>
                          <a:sym typeface="Courier New"/>
                        </a:rPr>
                        <a:t>startTime </a:t>
                      </a:r>
                      <a:r>
                        <a:rPr lang="bg" sz="800">
                          <a:solidFill>
                            <a:srgbClr val="080808"/>
                          </a:solidFill>
                          <a:highlight>
                            <a:srgbClr val="FFFFFF"/>
                          </a:highlight>
                          <a:latin typeface="Courier New"/>
                          <a:ea typeface="Courier New"/>
                          <a:cs typeface="Courier New"/>
                          <a:sym typeface="Courier New"/>
                        </a:rPr>
                        <a:t>= -</a:t>
                      </a:r>
                      <a:r>
                        <a:rPr lang="bg" sz="800">
                          <a:solidFill>
                            <a:srgbClr val="1750EB"/>
                          </a:solidFill>
                          <a:highlight>
                            <a:srgbClr val="FFFFFF"/>
                          </a:highlight>
                          <a:latin typeface="Courier New"/>
                          <a:ea typeface="Courier New"/>
                          <a:cs typeface="Courier New"/>
                          <a:sym typeface="Courier New"/>
                        </a:rPr>
                        <a:t>1</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public void </a:t>
                      </a:r>
                      <a:r>
                        <a:rPr lang="bg" sz="800">
                          <a:solidFill>
                            <a:srgbClr val="00627A"/>
                          </a:solidFill>
                          <a:highlight>
                            <a:srgbClr val="FFFFFF"/>
                          </a:highlight>
                          <a:latin typeface="Courier New"/>
                          <a:ea typeface="Courier New"/>
                          <a:cs typeface="Courier New"/>
                          <a:sym typeface="Courier New"/>
                        </a:rPr>
                        <a:t>startTimeNanos</a:t>
                      </a: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this</a:t>
                      </a:r>
                      <a:r>
                        <a:rPr lang="bg" sz="800">
                          <a:solidFill>
                            <a:srgbClr val="080808"/>
                          </a:solidFill>
                          <a:highlight>
                            <a:srgbClr val="FFFFFF"/>
                          </a:highlight>
                          <a:latin typeface="Courier New"/>
                          <a:ea typeface="Courier New"/>
                          <a:cs typeface="Courier New"/>
                          <a:sym typeface="Courier New"/>
                        </a:rPr>
                        <a:t>.</a:t>
                      </a:r>
                      <a:r>
                        <a:rPr lang="bg" sz="800">
                          <a:solidFill>
                            <a:srgbClr val="871094"/>
                          </a:solidFill>
                          <a:highlight>
                            <a:srgbClr val="FFFFFF"/>
                          </a:highlight>
                          <a:latin typeface="Courier New"/>
                          <a:ea typeface="Courier New"/>
                          <a:cs typeface="Courier New"/>
                          <a:sym typeface="Courier New"/>
                        </a:rPr>
                        <a:t>startTime </a:t>
                      </a: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System</a:t>
                      </a:r>
                      <a:r>
                        <a:rPr lang="bg" sz="800">
                          <a:solidFill>
                            <a:srgbClr val="080808"/>
                          </a:solidFill>
                          <a:highlight>
                            <a:srgbClr val="FFFFFF"/>
                          </a:highlight>
                          <a:latin typeface="Courier New"/>
                          <a:ea typeface="Courier New"/>
                          <a:cs typeface="Courier New"/>
                          <a:sym typeface="Courier New"/>
                        </a:rPr>
                        <a:t>.</a:t>
                      </a:r>
                      <a:r>
                        <a:rPr i="1" lang="bg" sz="800">
                          <a:solidFill>
                            <a:srgbClr val="080808"/>
                          </a:solidFill>
                          <a:highlight>
                            <a:srgbClr val="FFFFFF"/>
                          </a:highlight>
                          <a:latin typeface="Courier New"/>
                          <a:ea typeface="Courier New"/>
                          <a:cs typeface="Courier New"/>
                          <a:sym typeface="Courier New"/>
                        </a:rPr>
                        <a:t>nanoTime</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public long </a:t>
                      </a:r>
                      <a:r>
                        <a:rPr lang="bg" sz="800">
                          <a:solidFill>
                            <a:srgbClr val="00627A"/>
                          </a:solidFill>
                          <a:highlight>
                            <a:srgbClr val="FFFFFF"/>
                          </a:highlight>
                          <a:latin typeface="Courier New"/>
                          <a:ea typeface="Courier New"/>
                          <a:cs typeface="Courier New"/>
                          <a:sym typeface="Courier New"/>
                        </a:rPr>
                        <a:t>endTimeNanos</a:t>
                      </a: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return </a:t>
                      </a:r>
                      <a:r>
                        <a:rPr lang="bg" sz="800">
                          <a:highlight>
                            <a:srgbClr val="FFFFFF"/>
                          </a:highlight>
                          <a:latin typeface="Courier New"/>
                          <a:ea typeface="Courier New"/>
                          <a:cs typeface="Courier New"/>
                          <a:sym typeface="Courier New"/>
                        </a:rPr>
                        <a:t>System</a:t>
                      </a:r>
                      <a:r>
                        <a:rPr lang="bg" sz="800">
                          <a:solidFill>
                            <a:srgbClr val="080808"/>
                          </a:solidFill>
                          <a:highlight>
                            <a:srgbClr val="FFFFFF"/>
                          </a:highlight>
                          <a:latin typeface="Courier New"/>
                          <a:ea typeface="Courier New"/>
                          <a:cs typeface="Courier New"/>
                          <a:sym typeface="Courier New"/>
                        </a:rPr>
                        <a:t>.</a:t>
                      </a:r>
                      <a:r>
                        <a:rPr i="1" lang="bg" sz="800">
                          <a:solidFill>
                            <a:srgbClr val="080808"/>
                          </a:solidFill>
                          <a:highlight>
                            <a:srgbClr val="FFFFFF"/>
                          </a:highlight>
                          <a:latin typeface="Courier New"/>
                          <a:ea typeface="Courier New"/>
                          <a:cs typeface="Courier New"/>
                          <a:sym typeface="Courier New"/>
                        </a:rPr>
                        <a:t>nanoTime</a:t>
                      </a:r>
                      <a:r>
                        <a:rPr lang="bg" sz="800">
                          <a:solidFill>
                            <a:srgbClr val="080808"/>
                          </a:solidFill>
                          <a:highlight>
                            <a:srgbClr val="FFFFFF"/>
                          </a:highlight>
                          <a:latin typeface="Courier New"/>
                          <a:ea typeface="Courier New"/>
                          <a:cs typeface="Courier New"/>
                          <a:sym typeface="Courier New"/>
                        </a:rPr>
                        <a:t>() - </a:t>
                      </a:r>
                      <a:r>
                        <a:rPr lang="bg" sz="800">
                          <a:solidFill>
                            <a:srgbClr val="0033B3"/>
                          </a:solidFill>
                          <a:highlight>
                            <a:srgbClr val="FFFFFF"/>
                          </a:highlight>
                          <a:latin typeface="Courier New"/>
                          <a:ea typeface="Courier New"/>
                          <a:cs typeface="Courier New"/>
                          <a:sym typeface="Courier New"/>
                        </a:rPr>
                        <a:t>this</a:t>
                      </a:r>
                      <a:r>
                        <a:rPr lang="bg" sz="800">
                          <a:solidFill>
                            <a:srgbClr val="080808"/>
                          </a:solidFill>
                          <a:highlight>
                            <a:srgbClr val="FFFFFF"/>
                          </a:highlight>
                          <a:latin typeface="Courier New"/>
                          <a:ea typeface="Courier New"/>
                          <a:cs typeface="Courier New"/>
                          <a:sym typeface="Courier New"/>
                        </a:rPr>
                        <a:t>.</a:t>
                      </a:r>
                      <a:r>
                        <a:rPr lang="bg" sz="800">
                          <a:solidFill>
                            <a:srgbClr val="871094"/>
                          </a:solidFill>
                          <a:highlight>
                            <a:srgbClr val="FFFFFF"/>
                          </a:highlight>
                          <a:latin typeface="Courier New"/>
                          <a:ea typeface="Courier New"/>
                          <a:cs typeface="Courier New"/>
                          <a:sym typeface="Courier New"/>
                        </a:rPr>
                        <a:t>startTime</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public double </a:t>
                      </a:r>
                      <a:r>
                        <a:rPr lang="bg" sz="800">
                          <a:solidFill>
                            <a:srgbClr val="00627A"/>
                          </a:solidFill>
                          <a:highlight>
                            <a:srgbClr val="FFFFFF"/>
                          </a:highlight>
                          <a:latin typeface="Courier New"/>
                          <a:ea typeface="Courier New"/>
                          <a:cs typeface="Courier New"/>
                          <a:sym typeface="Courier New"/>
                        </a:rPr>
                        <a:t>timeMillis</a:t>
                      </a: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return this</a:t>
                      </a:r>
                      <a:r>
                        <a:rPr lang="bg" sz="800">
                          <a:solidFill>
                            <a:srgbClr val="080808"/>
                          </a:solidFill>
                          <a:highlight>
                            <a:srgbClr val="FFFFFF"/>
                          </a:highlight>
                          <a:latin typeface="Courier New"/>
                          <a:ea typeface="Courier New"/>
                          <a:cs typeface="Courier New"/>
                          <a:sym typeface="Courier New"/>
                        </a:rPr>
                        <a:t>.endTimeNanos() / </a:t>
                      </a:r>
                      <a:r>
                        <a:rPr lang="bg" sz="800">
                          <a:solidFill>
                            <a:srgbClr val="1750EB"/>
                          </a:solidFill>
                          <a:highlight>
                            <a:srgbClr val="FFFFFF"/>
                          </a:highlight>
                          <a:latin typeface="Courier New"/>
                          <a:ea typeface="Courier New"/>
                          <a:cs typeface="Courier New"/>
                          <a:sym typeface="Courier New"/>
                        </a:rPr>
                        <a:t>1000000.0</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080808"/>
                        </a:solidFill>
                        <a:highlight>
                          <a:srgbClr val="FFFFFF"/>
                        </a:highlight>
                        <a:latin typeface="Courier New"/>
                        <a:ea typeface="Courier New"/>
                        <a:cs typeface="Courier New"/>
                        <a:sym typeface="Courier New"/>
                      </a:endParaRPr>
                    </a:p>
                  </a:txBody>
                  <a:tcPr marT="63500" marB="63500" marR="63500" marL="63500">
                    <a:solidFill>
                      <a:schemeClr val="dk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graphicFrame>
        <p:nvGraphicFramePr>
          <p:cNvPr id="257" name="Google Shape;257;p26"/>
          <p:cNvGraphicFramePr/>
          <p:nvPr/>
        </p:nvGraphicFramePr>
        <p:xfrm>
          <a:off x="0" y="0"/>
          <a:ext cx="3000000" cy="3000000"/>
        </p:xfrm>
        <a:graphic>
          <a:graphicData uri="http://schemas.openxmlformats.org/drawingml/2006/table">
            <a:tbl>
              <a:tblPr>
                <a:noFill/>
                <a:tableStyleId>{D5752B45-478F-4E3F-8DCF-E4354A542082}</a:tableStyleId>
              </a:tblPr>
              <a:tblGrid>
                <a:gridCol w="9144000"/>
              </a:tblGrid>
              <a:tr h="5143500">
                <a:tc>
                  <a:txBody>
                    <a:bodyPr/>
                    <a:lstStyle/>
                    <a:p>
                      <a:pPr indent="0" lvl="0" marL="0" rtl="0" algn="l">
                        <a:spcBef>
                          <a:spcPts val="0"/>
                        </a:spcBef>
                        <a:spcAft>
                          <a:spcPts val="0"/>
                        </a:spcAft>
                        <a:buNone/>
                      </a:pPr>
                      <a:r>
                        <a:rPr b="1" lang="bg" sz="1300">
                          <a:highlight>
                            <a:srgbClr val="FFFFFF"/>
                          </a:highlight>
                          <a:latin typeface="Courier New"/>
                          <a:ea typeface="Courier New"/>
                          <a:cs typeface="Courier New"/>
                          <a:sym typeface="Courier New"/>
                        </a:rPr>
                        <a:t>// InvoicesSumCalculatorSingleThreaded class</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br>
                        <a:rPr lang="bg" sz="900">
                          <a:solidFill>
                            <a:srgbClr val="0033B3"/>
                          </a:solidFill>
                          <a:highlight>
                            <a:srgbClr val="FFFFFF"/>
                          </a:highlight>
                          <a:latin typeface="Courier New"/>
                          <a:ea typeface="Courier New"/>
                          <a:cs typeface="Courier New"/>
                          <a:sym typeface="Courier New"/>
                        </a:rPr>
                      </a:br>
                      <a:r>
                        <a:rPr lang="bg" sz="600">
                          <a:solidFill>
                            <a:srgbClr val="0033B3"/>
                          </a:solidFill>
                          <a:highlight>
                            <a:srgbClr val="FFFFFF"/>
                          </a:highlight>
                          <a:latin typeface="Courier New"/>
                          <a:ea typeface="Courier New"/>
                          <a:cs typeface="Courier New"/>
                          <a:sym typeface="Courier New"/>
                        </a:rPr>
                        <a:t>public class </a:t>
                      </a:r>
                      <a:r>
                        <a:rPr lang="bg" sz="600">
                          <a:highlight>
                            <a:srgbClr val="FFFFFF"/>
                          </a:highlight>
                          <a:latin typeface="Courier New"/>
                          <a:ea typeface="Courier New"/>
                          <a:cs typeface="Courier New"/>
                          <a:sym typeface="Courier New"/>
                        </a:rPr>
                        <a:t>InvoicesSumCalculatorSingleThreaded </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private static final </a:t>
                      </a:r>
                      <a:r>
                        <a:rPr lang="bg" sz="600">
                          <a:highlight>
                            <a:srgbClr val="FFFFFF"/>
                          </a:highlight>
                          <a:latin typeface="Courier New"/>
                          <a:ea typeface="Courier New"/>
                          <a:cs typeface="Courier New"/>
                          <a:sym typeface="Courier New"/>
                        </a:rPr>
                        <a:t>String </a:t>
                      </a:r>
                      <a:r>
                        <a:rPr i="1" lang="bg" sz="600">
                          <a:solidFill>
                            <a:srgbClr val="871094"/>
                          </a:solidFill>
                          <a:highlight>
                            <a:srgbClr val="FFFFFF"/>
                          </a:highlight>
                          <a:latin typeface="Courier New"/>
                          <a:ea typeface="Courier New"/>
                          <a:cs typeface="Courier New"/>
                          <a:sym typeface="Courier New"/>
                        </a:rPr>
                        <a:t>FILE_PATH </a:t>
                      </a: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new </a:t>
                      </a:r>
                      <a:r>
                        <a:rPr lang="bg" sz="600">
                          <a:solidFill>
                            <a:srgbClr val="080808"/>
                          </a:solidFill>
                          <a:highlight>
                            <a:srgbClr val="FFFFFF"/>
                          </a:highlight>
                          <a:latin typeface="Courier New"/>
                          <a:ea typeface="Courier New"/>
                          <a:cs typeface="Courier New"/>
                          <a:sym typeface="Courier New"/>
                        </a:rPr>
                        <a:t>File(</a:t>
                      </a:r>
                      <a:r>
                        <a:rPr lang="bg" sz="600">
                          <a:highlight>
                            <a:srgbClr val="FFFFFF"/>
                          </a:highlight>
                          <a:latin typeface="Courier New"/>
                          <a:ea typeface="Courier New"/>
                          <a:cs typeface="Courier New"/>
                          <a:sym typeface="Courier New"/>
                        </a:rPr>
                        <a:t>Paths</a:t>
                      </a:r>
                      <a:r>
                        <a:rPr lang="bg" sz="600">
                          <a:solidFill>
                            <a:srgbClr val="080808"/>
                          </a:solidFill>
                          <a:highlight>
                            <a:srgbClr val="FFFFFF"/>
                          </a:highlight>
                          <a:latin typeface="Courier New"/>
                          <a:ea typeface="Courier New"/>
                          <a:cs typeface="Courier New"/>
                          <a:sym typeface="Courier New"/>
                        </a:rPr>
                        <a:t>.</a:t>
                      </a:r>
                      <a:r>
                        <a:rPr i="1" lang="bg" sz="600">
                          <a:solidFill>
                            <a:srgbClr val="080808"/>
                          </a:solidFill>
                          <a:highlight>
                            <a:srgbClr val="FFFFFF"/>
                          </a:highlight>
                          <a:latin typeface="Courier New"/>
                          <a:ea typeface="Courier New"/>
                          <a:cs typeface="Courier New"/>
                          <a:sym typeface="Courier New"/>
                        </a:rPr>
                        <a:t>get</a:t>
                      </a:r>
                      <a:r>
                        <a:rPr lang="bg" sz="600">
                          <a:solidFill>
                            <a:srgbClr val="080808"/>
                          </a:solidFill>
                          <a:highlight>
                            <a:srgbClr val="FFFFFF"/>
                          </a:highlight>
                          <a:latin typeface="Courier New"/>
                          <a:ea typeface="Courier New"/>
                          <a:cs typeface="Courier New"/>
                          <a:sym typeface="Courier New"/>
                        </a:rPr>
                        <a:t>(</a:t>
                      </a:r>
                      <a:r>
                        <a:rPr lang="bg" sz="600">
                          <a:solidFill>
                            <a:srgbClr val="067D17"/>
                          </a:solidFill>
                          <a:highlight>
                            <a:srgbClr val="FFFFFF"/>
                          </a:highlight>
                          <a:latin typeface="Courier New"/>
                          <a:ea typeface="Courier New"/>
                          <a:cs typeface="Courier New"/>
                          <a:sym typeface="Courier New"/>
                        </a:rPr>
                        <a:t>"."</a:t>
                      </a:r>
                      <a:r>
                        <a:rPr lang="bg" sz="600">
                          <a:solidFill>
                            <a:srgbClr val="080808"/>
                          </a:solidFill>
                          <a:highlight>
                            <a:srgbClr val="FFFFFF"/>
                          </a:highlight>
                          <a:latin typeface="Courier New"/>
                          <a:ea typeface="Courier New"/>
                          <a:cs typeface="Courier New"/>
                          <a:sym typeface="Courier New"/>
                        </a:rPr>
                        <a:t>).toString(), </a:t>
                      </a:r>
                      <a:r>
                        <a:rPr lang="bg" sz="600">
                          <a:solidFill>
                            <a:srgbClr val="067D17"/>
                          </a:solidFill>
                          <a:highlight>
                            <a:srgbClr val="FFFFFF"/>
                          </a:highlight>
                          <a:latin typeface="Courier New"/>
                          <a:ea typeface="Courier New"/>
                          <a:cs typeface="Courier New"/>
                          <a:sym typeface="Courier New"/>
                        </a:rPr>
                        <a:t>"resources/invoices.csv"</a:t>
                      </a:r>
                      <a:r>
                        <a:rPr lang="bg" sz="600">
                          <a:solidFill>
                            <a:srgbClr val="080808"/>
                          </a:solidFill>
                          <a:highlight>
                            <a:srgbClr val="FFFFFF"/>
                          </a:highlight>
                          <a:latin typeface="Courier New"/>
                          <a:ea typeface="Courier New"/>
                          <a:cs typeface="Courier New"/>
                          <a:sym typeface="Courier New"/>
                        </a:rPr>
                        <a:t>).getAbsolutePath();</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public static void </a:t>
                      </a:r>
                      <a:r>
                        <a:rPr lang="bg" sz="600">
                          <a:solidFill>
                            <a:srgbClr val="00627A"/>
                          </a:solidFill>
                          <a:highlight>
                            <a:srgbClr val="FFFFFF"/>
                          </a:highlight>
                          <a:latin typeface="Courier New"/>
                          <a:ea typeface="Courier New"/>
                          <a:cs typeface="Courier New"/>
                          <a:sym typeface="Courier New"/>
                        </a:rPr>
                        <a:t>main</a:t>
                      </a:r>
                      <a:r>
                        <a:rPr lang="bg" sz="600">
                          <a:solidFill>
                            <a:srgbClr val="080808"/>
                          </a:solidFill>
                          <a:highlight>
                            <a:srgbClr val="FFFFFF"/>
                          </a:highlight>
                          <a:latin typeface="Courier New"/>
                          <a:ea typeface="Courier New"/>
                          <a:cs typeface="Courier New"/>
                          <a:sym typeface="Courier New"/>
                        </a:rPr>
                        <a:t>(</a:t>
                      </a:r>
                      <a:r>
                        <a:rPr lang="bg" sz="600">
                          <a:highlight>
                            <a:srgbClr val="FFFFFF"/>
                          </a:highlight>
                          <a:latin typeface="Courier New"/>
                          <a:ea typeface="Courier New"/>
                          <a:cs typeface="Courier New"/>
                          <a:sym typeface="Courier New"/>
                        </a:rPr>
                        <a:t>String</a:t>
                      </a:r>
                      <a:r>
                        <a:rPr lang="bg" sz="600">
                          <a:solidFill>
                            <a:srgbClr val="080808"/>
                          </a:solidFill>
                          <a:highlight>
                            <a:srgbClr val="FFFFFF"/>
                          </a:highlight>
                          <a:latin typeface="Courier New"/>
                          <a:ea typeface="Courier New"/>
                          <a:cs typeface="Courier New"/>
                          <a:sym typeface="Courier New"/>
                        </a:rPr>
                        <a:t>[] args)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i="1" lang="bg" sz="600">
                          <a:solidFill>
                            <a:srgbClr val="8C8C8C"/>
                          </a:solidFill>
                          <a:highlight>
                            <a:srgbClr val="FFFFFF"/>
                          </a:highlight>
                          <a:latin typeface="Courier New"/>
                          <a:ea typeface="Courier New"/>
                          <a:cs typeface="Courier New"/>
                          <a:sym typeface="Courier New"/>
                        </a:rPr>
                        <a:t>// 1. Start the program and the main thread</a:t>
                      </a:r>
                      <a:endParaRPr i="1" sz="6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bg" sz="600">
                          <a:solidFill>
                            <a:srgbClr val="8C8C8C"/>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try </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long </a:t>
                      </a:r>
                      <a:r>
                        <a:rPr lang="bg" sz="600">
                          <a:highlight>
                            <a:srgbClr val="FFFFFF"/>
                          </a:highlight>
                          <a:latin typeface="Courier New"/>
                          <a:ea typeface="Courier New"/>
                          <a:cs typeface="Courier New"/>
                          <a:sym typeface="Courier New"/>
                        </a:rPr>
                        <a:t>beforeUsedMemory </a:t>
                      </a: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Runtime</a:t>
                      </a:r>
                      <a:r>
                        <a:rPr lang="bg" sz="600">
                          <a:solidFill>
                            <a:srgbClr val="080808"/>
                          </a:solidFill>
                          <a:highlight>
                            <a:srgbClr val="FFFFFF"/>
                          </a:highlight>
                          <a:latin typeface="Courier New"/>
                          <a:ea typeface="Courier New"/>
                          <a:cs typeface="Courier New"/>
                          <a:sym typeface="Courier New"/>
                        </a:rPr>
                        <a:t>.</a:t>
                      </a:r>
                      <a:r>
                        <a:rPr i="1" lang="bg" sz="600">
                          <a:solidFill>
                            <a:srgbClr val="080808"/>
                          </a:solidFill>
                          <a:highlight>
                            <a:srgbClr val="FFFFFF"/>
                          </a:highlight>
                          <a:latin typeface="Courier New"/>
                          <a:ea typeface="Courier New"/>
                          <a:cs typeface="Courier New"/>
                          <a:sym typeface="Courier New"/>
                        </a:rPr>
                        <a:t>getRuntime</a:t>
                      </a:r>
                      <a:r>
                        <a:rPr lang="bg" sz="600">
                          <a:solidFill>
                            <a:srgbClr val="080808"/>
                          </a:solidFill>
                          <a:highlight>
                            <a:srgbClr val="FFFFFF"/>
                          </a:highlight>
                          <a:latin typeface="Courier New"/>
                          <a:ea typeface="Courier New"/>
                          <a:cs typeface="Courier New"/>
                          <a:sym typeface="Courier New"/>
                        </a:rPr>
                        <a:t>().totalMemory() - </a:t>
                      </a:r>
                      <a:r>
                        <a:rPr lang="bg" sz="600">
                          <a:highlight>
                            <a:srgbClr val="FFFFFF"/>
                          </a:highlight>
                          <a:latin typeface="Courier New"/>
                          <a:ea typeface="Courier New"/>
                          <a:cs typeface="Courier New"/>
                          <a:sym typeface="Courier New"/>
                        </a:rPr>
                        <a:t>Runtime</a:t>
                      </a:r>
                      <a:r>
                        <a:rPr lang="bg" sz="600">
                          <a:solidFill>
                            <a:srgbClr val="080808"/>
                          </a:solidFill>
                          <a:highlight>
                            <a:srgbClr val="FFFFFF"/>
                          </a:highlight>
                          <a:latin typeface="Courier New"/>
                          <a:ea typeface="Courier New"/>
                          <a:cs typeface="Courier New"/>
                          <a:sym typeface="Courier New"/>
                        </a:rPr>
                        <a:t>.</a:t>
                      </a:r>
                      <a:r>
                        <a:rPr i="1" lang="bg" sz="600">
                          <a:solidFill>
                            <a:srgbClr val="080808"/>
                          </a:solidFill>
                          <a:highlight>
                            <a:srgbClr val="FFFFFF"/>
                          </a:highlight>
                          <a:latin typeface="Courier New"/>
                          <a:ea typeface="Courier New"/>
                          <a:cs typeface="Courier New"/>
                          <a:sym typeface="Courier New"/>
                        </a:rPr>
                        <a:t>getRuntime</a:t>
                      </a:r>
                      <a:r>
                        <a:rPr lang="bg" sz="600">
                          <a:solidFill>
                            <a:srgbClr val="080808"/>
                          </a:solidFill>
                          <a:highlight>
                            <a:srgbClr val="FFFFFF"/>
                          </a:highlight>
                          <a:latin typeface="Courier New"/>
                          <a:ea typeface="Courier New"/>
                          <a:cs typeface="Courier New"/>
                          <a:sym typeface="Courier New"/>
                        </a:rPr>
                        <a:t>().freeMemory();</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i="1" lang="bg" sz="600">
                          <a:solidFill>
                            <a:srgbClr val="8C8C8C"/>
                          </a:solidFill>
                          <a:highlight>
                            <a:srgbClr val="FFFFFF"/>
                          </a:highlight>
                          <a:latin typeface="Courier New"/>
                          <a:ea typeface="Courier New"/>
                          <a:cs typeface="Courier New"/>
                          <a:sym typeface="Courier New"/>
                        </a:rPr>
                        <a:t>// 2. Load and process the file invoices.csv</a:t>
                      </a:r>
                      <a:endParaRPr i="1" sz="6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bg" sz="600">
                          <a:solidFill>
                            <a:srgbClr val="8C8C8C"/>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CsvFileReader csvFileReader </a:t>
                      </a: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new </a:t>
                      </a:r>
                      <a:r>
                        <a:rPr lang="bg" sz="600">
                          <a:solidFill>
                            <a:srgbClr val="080808"/>
                          </a:solidFill>
                          <a:highlight>
                            <a:srgbClr val="FFFFFF"/>
                          </a:highlight>
                          <a:latin typeface="Courier New"/>
                          <a:ea typeface="Courier New"/>
                          <a:cs typeface="Courier New"/>
                          <a:sym typeface="Courier New"/>
                        </a:rPr>
                        <a:t>CsvFileReader(</a:t>
                      </a:r>
                      <a:r>
                        <a:rPr i="1" lang="bg" sz="600">
                          <a:solidFill>
                            <a:srgbClr val="871094"/>
                          </a:solidFill>
                          <a:highlight>
                            <a:srgbClr val="FFFFFF"/>
                          </a:highlight>
                          <a:latin typeface="Courier New"/>
                          <a:ea typeface="Courier New"/>
                          <a:cs typeface="Courier New"/>
                          <a:sym typeface="Courier New"/>
                        </a:rPr>
                        <a:t>FILE_PATH</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Watcher watcher </a:t>
                      </a: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new </a:t>
                      </a:r>
                      <a:r>
                        <a:rPr lang="bg" sz="600">
                          <a:solidFill>
                            <a:srgbClr val="080808"/>
                          </a:solidFill>
                          <a:highlight>
                            <a:srgbClr val="FFFFFF"/>
                          </a:highlight>
                          <a:latin typeface="Courier New"/>
                          <a:ea typeface="Courier New"/>
                          <a:cs typeface="Courier New"/>
                          <a:sym typeface="Courier New"/>
                        </a:rPr>
                        <a:t>Watcher();</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watcher</a:t>
                      </a:r>
                      <a:r>
                        <a:rPr lang="bg" sz="600">
                          <a:solidFill>
                            <a:srgbClr val="080808"/>
                          </a:solidFill>
                          <a:highlight>
                            <a:srgbClr val="FFFFFF"/>
                          </a:highlight>
                          <a:latin typeface="Courier New"/>
                          <a:ea typeface="Courier New"/>
                          <a:cs typeface="Courier New"/>
                          <a:sym typeface="Courier New"/>
                        </a:rPr>
                        <a:t>.startTimeNanos();</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i="1" lang="bg" sz="600">
                          <a:solidFill>
                            <a:srgbClr val="080808"/>
                          </a:solidFill>
                          <a:highlight>
                            <a:srgbClr val="FFFFFF"/>
                          </a:highlight>
                          <a:latin typeface="Courier New"/>
                          <a:ea typeface="Courier New"/>
                          <a:cs typeface="Courier New"/>
                          <a:sym typeface="Courier New"/>
                        </a:rPr>
                        <a:t>processPostsByLineSingleThreaded</a:t>
                      </a:r>
                      <a:r>
                        <a:rPr lang="bg" sz="600">
                          <a:solidFill>
                            <a:srgbClr val="080808"/>
                          </a:solidFill>
                          <a:highlight>
                            <a:srgbClr val="FFFFFF"/>
                          </a:highlight>
                          <a:latin typeface="Courier New"/>
                          <a:ea typeface="Courier New"/>
                          <a:cs typeface="Courier New"/>
                          <a:sym typeface="Courier New"/>
                        </a:rPr>
                        <a:t>(</a:t>
                      </a:r>
                      <a:r>
                        <a:rPr lang="bg" sz="600">
                          <a:highlight>
                            <a:srgbClr val="FFFFFF"/>
                          </a:highlight>
                          <a:latin typeface="Courier New"/>
                          <a:ea typeface="Courier New"/>
                          <a:cs typeface="Courier New"/>
                          <a:sym typeface="Courier New"/>
                        </a:rPr>
                        <a:t>csvFileReader</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watcher</a:t>
                      </a:r>
                      <a:r>
                        <a:rPr lang="bg" sz="600">
                          <a:solidFill>
                            <a:srgbClr val="080808"/>
                          </a:solidFill>
                          <a:highlight>
                            <a:srgbClr val="FFFFFF"/>
                          </a:highlight>
                          <a:latin typeface="Courier New"/>
                          <a:ea typeface="Courier New"/>
                          <a:cs typeface="Courier New"/>
                          <a:sym typeface="Courier New"/>
                        </a:rPr>
                        <a:t>.endTimeNanos();</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long </a:t>
                      </a:r>
                      <a:r>
                        <a:rPr lang="bg" sz="600">
                          <a:highlight>
                            <a:srgbClr val="FFFFFF"/>
                          </a:highlight>
                          <a:latin typeface="Courier New"/>
                          <a:ea typeface="Courier New"/>
                          <a:cs typeface="Courier New"/>
                          <a:sym typeface="Courier New"/>
                        </a:rPr>
                        <a:t>afterUsedMemory </a:t>
                      </a: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Runtime</a:t>
                      </a:r>
                      <a:r>
                        <a:rPr lang="bg" sz="600">
                          <a:solidFill>
                            <a:srgbClr val="080808"/>
                          </a:solidFill>
                          <a:highlight>
                            <a:srgbClr val="FFFFFF"/>
                          </a:highlight>
                          <a:latin typeface="Courier New"/>
                          <a:ea typeface="Courier New"/>
                          <a:cs typeface="Courier New"/>
                          <a:sym typeface="Courier New"/>
                        </a:rPr>
                        <a:t>.</a:t>
                      </a:r>
                      <a:r>
                        <a:rPr i="1" lang="bg" sz="600">
                          <a:solidFill>
                            <a:srgbClr val="080808"/>
                          </a:solidFill>
                          <a:highlight>
                            <a:srgbClr val="FFFFFF"/>
                          </a:highlight>
                          <a:latin typeface="Courier New"/>
                          <a:ea typeface="Courier New"/>
                          <a:cs typeface="Courier New"/>
                          <a:sym typeface="Courier New"/>
                        </a:rPr>
                        <a:t>getRuntime</a:t>
                      </a:r>
                      <a:r>
                        <a:rPr lang="bg" sz="600">
                          <a:solidFill>
                            <a:srgbClr val="080808"/>
                          </a:solidFill>
                          <a:highlight>
                            <a:srgbClr val="FFFFFF"/>
                          </a:highlight>
                          <a:latin typeface="Courier New"/>
                          <a:ea typeface="Courier New"/>
                          <a:cs typeface="Courier New"/>
                          <a:sym typeface="Courier New"/>
                        </a:rPr>
                        <a:t>().totalMemory() - </a:t>
                      </a:r>
                      <a:r>
                        <a:rPr lang="bg" sz="600">
                          <a:highlight>
                            <a:srgbClr val="FFFFFF"/>
                          </a:highlight>
                          <a:latin typeface="Courier New"/>
                          <a:ea typeface="Courier New"/>
                          <a:cs typeface="Courier New"/>
                          <a:sym typeface="Courier New"/>
                        </a:rPr>
                        <a:t>Runtime</a:t>
                      </a:r>
                      <a:r>
                        <a:rPr lang="bg" sz="600">
                          <a:solidFill>
                            <a:srgbClr val="080808"/>
                          </a:solidFill>
                          <a:highlight>
                            <a:srgbClr val="FFFFFF"/>
                          </a:highlight>
                          <a:latin typeface="Courier New"/>
                          <a:ea typeface="Courier New"/>
                          <a:cs typeface="Courier New"/>
                          <a:sym typeface="Courier New"/>
                        </a:rPr>
                        <a:t>.</a:t>
                      </a:r>
                      <a:r>
                        <a:rPr i="1" lang="bg" sz="600">
                          <a:solidFill>
                            <a:srgbClr val="080808"/>
                          </a:solidFill>
                          <a:highlight>
                            <a:srgbClr val="FFFFFF"/>
                          </a:highlight>
                          <a:latin typeface="Courier New"/>
                          <a:ea typeface="Courier New"/>
                          <a:cs typeface="Courier New"/>
                          <a:sym typeface="Courier New"/>
                        </a:rPr>
                        <a:t>getRuntime</a:t>
                      </a:r>
                      <a:r>
                        <a:rPr lang="bg" sz="600">
                          <a:solidFill>
                            <a:srgbClr val="080808"/>
                          </a:solidFill>
                          <a:highlight>
                            <a:srgbClr val="FFFFFF"/>
                          </a:highlight>
                          <a:latin typeface="Courier New"/>
                          <a:ea typeface="Courier New"/>
                          <a:cs typeface="Courier New"/>
                          <a:sym typeface="Courier New"/>
                        </a:rPr>
                        <a:t>().freeMemory();</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System</a:t>
                      </a:r>
                      <a:r>
                        <a:rPr lang="bg" sz="600">
                          <a:solidFill>
                            <a:srgbClr val="080808"/>
                          </a:solidFill>
                          <a:highlight>
                            <a:srgbClr val="FFFFFF"/>
                          </a:highlight>
                          <a:latin typeface="Courier New"/>
                          <a:ea typeface="Courier New"/>
                          <a:cs typeface="Courier New"/>
                          <a:sym typeface="Courier New"/>
                        </a:rPr>
                        <a:t>.</a:t>
                      </a:r>
                      <a:r>
                        <a:rPr i="1" lang="bg" sz="600">
                          <a:solidFill>
                            <a:srgbClr val="871094"/>
                          </a:solidFill>
                          <a:highlight>
                            <a:srgbClr val="FFFFFF"/>
                          </a:highlight>
                          <a:latin typeface="Courier New"/>
                          <a:ea typeface="Courier New"/>
                          <a:cs typeface="Courier New"/>
                          <a:sym typeface="Courier New"/>
                        </a:rPr>
                        <a:t>out</a:t>
                      </a:r>
                      <a:r>
                        <a:rPr lang="bg" sz="600">
                          <a:solidFill>
                            <a:srgbClr val="080808"/>
                          </a:solidFill>
                          <a:highlight>
                            <a:srgbClr val="FFFFFF"/>
                          </a:highlight>
                          <a:latin typeface="Courier New"/>
                          <a:ea typeface="Courier New"/>
                          <a:cs typeface="Courier New"/>
                          <a:sym typeface="Courier New"/>
                        </a:rPr>
                        <a:t>.println(</a:t>
                      </a:r>
                      <a:r>
                        <a:rPr lang="bg" sz="600">
                          <a:solidFill>
                            <a:srgbClr val="067D17"/>
                          </a:solidFill>
                          <a:highlight>
                            <a:srgbClr val="FFFFFF"/>
                          </a:highlight>
                          <a:latin typeface="Courier New"/>
                          <a:ea typeface="Courier New"/>
                          <a:cs typeface="Courier New"/>
                          <a:sym typeface="Courier New"/>
                        </a:rPr>
                        <a:t>"Reading took: " </a:t>
                      </a: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watcher</a:t>
                      </a:r>
                      <a:r>
                        <a:rPr lang="bg" sz="600">
                          <a:solidFill>
                            <a:srgbClr val="080808"/>
                          </a:solidFill>
                          <a:highlight>
                            <a:srgbClr val="FFFFFF"/>
                          </a:highlight>
                          <a:latin typeface="Courier New"/>
                          <a:ea typeface="Courier New"/>
                          <a:cs typeface="Courier New"/>
                          <a:sym typeface="Courier New"/>
                        </a:rPr>
                        <a:t>.timeMillis() + </a:t>
                      </a:r>
                      <a:r>
                        <a:rPr lang="bg" sz="600">
                          <a:solidFill>
                            <a:srgbClr val="067D17"/>
                          </a:solidFill>
                          <a:highlight>
                            <a:srgbClr val="FFFFFF"/>
                          </a:highlight>
                          <a:latin typeface="Courier New"/>
                          <a:ea typeface="Courier New"/>
                          <a:cs typeface="Courier New"/>
                          <a:sym typeface="Courier New"/>
                        </a:rPr>
                        <a:t>" ms"</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System</a:t>
                      </a:r>
                      <a:r>
                        <a:rPr lang="bg" sz="600">
                          <a:solidFill>
                            <a:srgbClr val="080808"/>
                          </a:solidFill>
                          <a:highlight>
                            <a:srgbClr val="FFFFFF"/>
                          </a:highlight>
                          <a:latin typeface="Courier New"/>
                          <a:ea typeface="Courier New"/>
                          <a:cs typeface="Courier New"/>
                          <a:sym typeface="Courier New"/>
                        </a:rPr>
                        <a:t>.</a:t>
                      </a:r>
                      <a:r>
                        <a:rPr i="1" lang="bg" sz="600">
                          <a:solidFill>
                            <a:srgbClr val="871094"/>
                          </a:solidFill>
                          <a:highlight>
                            <a:srgbClr val="FFFFFF"/>
                          </a:highlight>
                          <a:latin typeface="Courier New"/>
                          <a:ea typeface="Courier New"/>
                          <a:cs typeface="Courier New"/>
                          <a:sym typeface="Courier New"/>
                        </a:rPr>
                        <a:t>out</a:t>
                      </a:r>
                      <a:r>
                        <a:rPr lang="bg" sz="600">
                          <a:solidFill>
                            <a:srgbClr val="080808"/>
                          </a:solidFill>
                          <a:highlight>
                            <a:srgbClr val="FFFFFF"/>
                          </a:highlight>
                          <a:latin typeface="Courier New"/>
                          <a:ea typeface="Courier New"/>
                          <a:cs typeface="Courier New"/>
                          <a:sym typeface="Courier New"/>
                        </a:rPr>
                        <a:t>.println(</a:t>
                      </a:r>
                      <a:r>
                        <a:rPr lang="bg" sz="600">
                          <a:solidFill>
                            <a:srgbClr val="067D17"/>
                          </a:solidFill>
                          <a:highlight>
                            <a:srgbClr val="FFFFFF"/>
                          </a:highlight>
                          <a:latin typeface="Courier New"/>
                          <a:ea typeface="Courier New"/>
                          <a:cs typeface="Courier New"/>
                          <a:sym typeface="Courier New"/>
                        </a:rPr>
                        <a:t>"Memory used from a single thread: " </a:t>
                      </a: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afterUsedMemory </a:t>
                      </a: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beforeUsedMemory</a:t>
                      </a:r>
                      <a:r>
                        <a:rPr lang="bg" sz="600">
                          <a:solidFill>
                            <a:srgbClr val="080808"/>
                          </a:solidFill>
                          <a:highlight>
                            <a:srgbClr val="FFFFFF"/>
                          </a:highlight>
                          <a:latin typeface="Courier New"/>
                          <a:ea typeface="Courier New"/>
                          <a:cs typeface="Courier New"/>
                          <a:sym typeface="Courier New"/>
                        </a:rPr>
                        <a:t>) / </a:t>
                      </a:r>
                      <a:r>
                        <a:rPr lang="bg" sz="600">
                          <a:solidFill>
                            <a:srgbClr val="1750EB"/>
                          </a:solidFill>
                          <a:highlight>
                            <a:srgbClr val="FFFFFF"/>
                          </a:highlight>
                          <a:latin typeface="Courier New"/>
                          <a:ea typeface="Courier New"/>
                          <a:cs typeface="Courier New"/>
                          <a:sym typeface="Courier New"/>
                        </a:rPr>
                        <a:t>1024.0</a:t>
                      </a:r>
                      <a:r>
                        <a:rPr lang="bg" sz="600">
                          <a:solidFill>
                            <a:srgbClr val="080808"/>
                          </a:solidFill>
                          <a:highlight>
                            <a:srgbClr val="FFFFFF"/>
                          </a:highlight>
                          <a:latin typeface="Courier New"/>
                          <a:ea typeface="Courier New"/>
                          <a:cs typeface="Courier New"/>
                          <a:sym typeface="Courier New"/>
                        </a:rPr>
                        <a:t>) + </a:t>
                      </a:r>
                      <a:r>
                        <a:rPr lang="bg" sz="600">
                          <a:solidFill>
                            <a:srgbClr val="067D17"/>
                          </a:solidFill>
                          <a:highlight>
                            <a:srgbClr val="FFFFFF"/>
                          </a:highlight>
                          <a:latin typeface="Courier New"/>
                          <a:ea typeface="Courier New"/>
                          <a:cs typeface="Courier New"/>
                          <a:sym typeface="Courier New"/>
                        </a:rPr>
                        <a:t>" MB"</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 </a:t>
                      </a:r>
                      <a:r>
                        <a:rPr lang="bg" sz="600">
                          <a:solidFill>
                            <a:srgbClr val="0033B3"/>
                          </a:solidFill>
                          <a:highlight>
                            <a:srgbClr val="FFFFFF"/>
                          </a:highlight>
                          <a:latin typeface="Courier New"/>
                          <a:ea typeface="Courier New"/>
                          <a:cs typeface="Courier New"/>
                          <a:sym typeface="Courier New"/>
                        </a:rPr>
                        <a:t>catch </a:t>
                      </a:r>
                      <a:r>
                        <a:rPr lang="bg" sz="600">
                          <a:solidFill>
                            <a:srgbClr val="080808"/>
                          </a:solidFill>
                          <a:highlight>
                            <a:srgbClr val="FFFFFF"/>
                          </a:highlight>
                          <a:latin typeface="Courier New"/>
                          <a:ea typeface="Courier New"/>
                          <a:cs typeface="Courier New"/>
                          <a:sym typeface="Courier New"/>
                        </a:rPr>
                        <a:t>(</a:t>
                      </a:r>
                      <a:r>
                        <a:rPr lang="bg" sz="600">
                          <a:highlight>
                            <a:srgbClr val="FFFFFF"/>
                          </a:highlight>
                          <a:latin typeface="Courier New"/>
                          <a:ea typeface="Courier New"/>
                          <a:cs typeface="Courier New"/>
                          <a:sym typeface="Courier New"/>
                        </a:rPr>
                        <a:t>FileNotFoundException </a:t>
                      </a:r>
                      <a:r>
                        <a:rPr lang="bg" sz="600">
                          <a:solidFill>
                            <a:srgbClr val="080808"/>
                          </a:solidFill>
                          <a:highlight>
                            <a:srgbClr val="FFFFFF"/>
                          </a:highlight>
                          <a:latin typeface="Courier New"/>
                          <a:ea typeface="Courier New"/>
                          <a:cs typeface="Courier New"/>
                          <a:sym typeface="Courier New"/>
                        </a:rPr>
                        <a:t>ex)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System</a:t>
                      </a:r>
                      <a:r>
                        <a:rPr lang="bg" sz="600">
                          <a:solidFill>
                            <a:srgbClr val="080808"/>
                          </a:solidFill>
                          <a:highlight>
                            <a:srgbClr val="FFFFFF"/>
                          </a:highlight>
                          <a:latin typeface="Courier New"/>
                          <a:ea typeface="Courier New"/>
                          <a:cs typeface="Courier New"/>
                          <a:sym typeface="Courier New"/>
                        </a:rPr>
                        <a:t>.</a:t>
                      </a:r>
                      <a:r>
                        <a:rPr i="1" lang="bg" sz="600">
                          <a:solidFill>
                            <a:srgbClr val="871094"/>
                          </a:solidFill>
                          <a:highlight>
                            <a:srgbClr val="FFFFFF"/>
                          </a:highlight>
                          <a:latin typeface="Courier New"/>
                          <a:ea typeface="Courier New"/>
                          <a:cs typeface="Courier New"/>
                          <a:sym typeface="Courier New"/>
                        </a:rPr>
                        <a:t>out</a:t>
                      </a:r>
                      <a:r>
                        <a:rPr lang="bg" sz="600">
                          <a:solidFill>
                            <a:srgbClr val="080808"/>
                          </a:solidFill>
                          <a:highlight>
                            <a:srgbClr val="FFFFFF"/>
                          </a:highlight>
                          <a:latin typeface="Courier New"/>
                          <a:ea typeface="Courier New"/>
                          <a:cs typeface="Courier New"/>
                          <a:sym typeface="Courier New"/>
                        </a:rPr>
                        <a:t>.println(</a:t>
                      </a:r>
                      <a:r>
                        <a:rPr i="1" lang="bg" sz="600">
                          <a:solidFill>
                            <a:srgbClr val="871094"/>
                          </a:solidFill>
                          <a:highlight>
                            <a:srgbClr val="FFFFFF"/>
                          </a:highlight>
                          <a:latin typeface="Courier New"/>
                          <a:ea typeface="Courier New"/>
                          <a:cs typeface="Courier New"/>
                          <a:sym typeface="Courier New"/>
                        </a:rPr>
                        <a:t>FILE_PATH </a:t>
                      </a:r>
                      <a:r>
                        <a:rPr lang="bg" sz="600">
                          <a:solidFill>
                            <a:srgbClr val="080808"/>
                          </a:solidFill>
                          <a:highlight>
                            <a:srgbClr val="FFFFFF"/>
                          </a:highlight>
                          <a:latin typeface="Courier New"/>
                          <a:ea typeface="Courier New"/>
                          <a:cs typeface="Courier New"/>
                          <a:sym typeface="Courier New"/>
                        </a:rPr>
                        <a:t>+ </a:t>
                      </a:r>
                      <a:r>
                        <a:rPr lang="bg" sz="600">
                          <a:solidFill>
                            <a:srgbClr val="067D17"/>
                          </a:solidFill>
                          <a:highlight>
                            <a:srgbClr val="FFFFFF"/>
                          </a:highlight>
                          <a:latin typeface="Courier New"/>
                          <a:ea typeface="Courier New"/>
                          <a:cs typeface="Courier New"/>
                          <a:sym typeface="Courier New"/>
                        </a:rPr>
                        <a:t>" does not exists!"</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private static void </a:t>
                      </a:r>
                      <a:r>
                        <a:rPr lang="bg" sz="600">
                          <a:solidFill>
                            <a:srgbClr val="00627A"/>
                          </a:solidFill>
                          <a:highlight>
                            <a:srgbClr val="FFFFFF"/>
                          </a:highlight>
                          <a:latin typeface="Courier New"/>
                          <a:ea typeface="Courier New"/>
                          <a:cs typeface="Courier New"/>
                          <a:sym typeface="Courier New"/>
                        </a:rPr>
                        <a:t>processPostsByLineSingleThreaded</a:t>
                      </a:r>
                      <a:r>
                        <a:rPr lang="bg" sz="600">
                          <a:solidFill>
                            <a:srgbClr val="080808"/>
                          </a:solidFill>
                          <a:highlight>
                            <a:srgbClr val="FFFFFF"/>
                          </a:highlight>
                          <a:latin typeface="Courier New"/>
                          <a:ea typeface="Courier New"/>
                          <a:cs typeface="Courier New"/>
                          <a:sym typeface="Courier New"/>
                        </a:rPr>
                        <a:t>(</a:t>
                      </a:r>
                      <a:r>
                        <a:rPr lang="bg" sz="600">
                          <a:highlight>
                            <a:srgbClr val="FFFFFF"/>
                          </a:highlight>
                          <a:latin typeface="Courier New"/>
                          <a:ea typeface="Courier New"/>
                          <a:cs typeface="Courier New"/>
                          <a:sym typeface="Courier New"/>
                        </a:rPr>
                        <a:t>CsvFileReader </a:t>
                      </a:r>
                      <a:r>
                        <a:rPr lang="bg" sz="600">
                          <a:solidFill>
                            <a:srgbClr val="080808"/>
                          </a:solidFill>
                          <a:highlight>
                            <a:srgbClr val="FFFFFF"/>
                          </a:highlight>
                          <a:latin typeface="Courier New"/>
                          <a:ea typeface="Courier New"/>
                          <a:cs typeface="Courier New"/>
                          <a:sym typeface="Courier New"/>
                        </a:rPr>
                        <a:t>csvFileReader)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Watcher watcher </a:t>
                      </a: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new </a:t>
                      </a:r>
                      <a:r>
                        <a:rPr lang="bg" sz="600">
                          <a:solidFill>
                            <a:srgbClr val="080808"/>
                          </a:solidFill>
                          <a:highlight>
                            <a:srgbClr val="FFFFFF"/>
                          </a:highlight>
                          <a:latin typeface="Courier New"/>
                          <a:ea typeface="Courier New"/>
                          <a:cs typeface="Courier New"/>
                          <a:sym typeface="Courier New"/>
                        </a:rPr>
                        <a:t>Watcher();</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watcher</a:t>
                      </a:r>
                      <a:r>
                        <a:rPr lang="bg" sz="600">
                          <a:solidFill>
                            <a:srgbClr val="080808"/>
                          </a:solidFill>
                          <a:highlight>
                            <a:srgbClr val="FFFFFF"/>
                          </a:highlight>
                          <a:latin typeface="Courier New"/>
                          <a:ea typeface="Courier New"/>
                          <a:cs typeface="Courier New"/>
                          <a:sym typeface="Courier New"/>
                        </a:rPr>
                        <a:t>.startTimeNanos();</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int </a:t>
                      </a:r>
                      <a:r>
                        <a:rPr lang="bg" sz="600">
                          <a:solidFill>
                            <a:srgbClr val="080808"/>
                          </a:solidFill>
                          <a:highlight>
                            <a:srgbClr val="FFFFFF"/>
                          </a:highlight>
                          <a:latin typeface="Courier New"/>
                          <a:ea typeface="Courier New"/>
                          <a:cs typeface="Courier New"/>
                          <a:sym typeface="Courier New"/>
                        </a:rPr>
                        <a:t>fileLinesSize = </a:t>
                      </a:r>
                      <a:r>
                        <a:rPr lang="bg" sz="600">
                          <a:solidFill>
                            <a:srgbClr val="1750EB"/>
                          </a:solidFill>
                          <a:highlight>
                            <a:srgbClr val="FFFFFF"/>
                          </a:highlight>
                          <a:latin typeface="Courier New"/>
                          <a:ea typeface="Courier New"/>
                          <a:cs typeface="Courier New"/>
                          <a:sym typeface="Courier New"/>
                        </a:rPr>
                        <a:t>0</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float </a:t>
                      </a:r>
                      <a:r>
                        <a:rPr lang="bg" sz="600">
                          <a:solidFill>
                            <a:srgbClr val="080808"/>
                          </a:solidFill>
                          <a:highlight>
                            <a:srgbClr val="FFFFFF"/>
                          </a:highlight>
                          <a:latin typeface="Courier New"/>
                          <a:ea typeface="Courier New"/>
                          <a:cs typeface="Courier New"/>
                          <a:sym typeface="Courier New"/>
                        </a:rPr>
                        <a:t>sumOfAllInvoicesForCurrentThread = </a:t>
                      </a:r>
                      <a:r>
                        <a:rPr lang="bg" sz="600">
                          <a:solidFill>
                            <a:srgbClr val="1750EB"/>
                          </a:solidFill>
                          <a:highlight>
                            <a:srgbClr val="FFFFFF"/>
                          </a:highlight>
                          <a:latin typeface="Courier New"/>
                          <a:ea typeface="Courier New"/>
                          <a:cs typeface="Courier New"/>
                          <a:sym typeface="Courier New"/>
                        </a:rPr>
                        <a:t>0.0f</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List</a:t>
                      </a:r>
                      <a:r>
                        <a:rPr lang="bg" sz="600">
                          <a:solidFill>
                            <a:srgbClr val="080808"/>
                          </a:solidFill>
                          <a:highlight>
                            <a:srgbClr val="FFFFFF"/>
                          </a:highlight>
                          <a:latin typeface="Courier New"/>
                          <a:ea typeface="Courier New"/>
                          <a:cs typeface="Courier New"/>
                          <a:sym typeface="Courier New"/>
                        </a:rPr>
                        <a:t>&lt;</a:t>
                      </a:r>
                      <a:r>
                        <a:rPr lang="bg" sz="600">
                          <a:highlight>
                            <a:srgbClr val="FFFFFF"/>
                          </a:highlight>
                          <a:latin typeface="Courier New"/>
                          <a:ea typeface="Courier New"/>
                          <a:cs typeface="Courier New"/>
                          <a:sym typeface="Courier New"/>
                        </a:rPr>
                        <a:t>String</a:t>
                      </a:r>
                      <a:r>
                        <a:rPr lang="bg" sz="600">
                          <a:solidFill>
                            <a:srgbClr val="080808"/>
                          </a:solidFill>
                          <a:highlight>
                            <a:srgbClr val="FFFFFF"/>
                          </a:highlight>
                          <a:latin typeface="Courier New"/>
                          <a:ea typeface="Courier New"/>
                          <a:cs typeface="Courier New"/>
                          <a:sym typeface="Courier New"/>
                        </a:rPr>
                        <a:t>&gt; fileLine = </a:t>
                      </a:r>
                      <a:r>
                        <a:rPr lang="bg" sz="600">
                          <a:solidFill>
                            <a:srgbClr val="0033B3"/>
                          </a:solidFill>
                          <a:highlight>
                            <a:srgbClr val="FFFFFF"/>
                          </a:highlight>
                          <a:latin typeface="Courier New"/>
                          <a:ea typeface="Courier New"/>
                          <a:cs typeface="Courier New"/>
                          <a:sym typeface="Courier New"/>
                        </a:rPr>
                        <a:t>new </a:t>
                      </a:r>
                      <a:r>
                        <a:rPr lang="bg" sz="600">
                          <a:solidFill>
                            <a:srgbClr val="080808"/>
                          </a:solidFill>
                          <a:highlight>
                            <a:srgbClr val="FFFFFF"/>
                          </a:highlight>
                          <a:latin typeface="Courier New"/>
                          <a:ea typeface="Courier New"/>
                          <a:cs typeface="Courier New"/>
                          <a:sym typeface="Courier New"/>
                        </a:rPr>
                        <a:t>ArrayList&lt;&gt;();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try </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fileLine = csvFileReader.getCsvLine();</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while </a:t>
                      </a:r>
                      <a:r>
                        <a:rPr lang="bg" sz="600">
                          <a:solidFill>
                            <a:srgbClr val="080808"/>
                          </a:solidFill>
                          <a:highlight>
                            <a:srgbClr val="FFFFFF"/>
                          </a:highlight>
                          <a:latin typeface="Courier New"/>
                          <a:ea typeface="Courier New"/>
                          <a:cs typeface="Courier New"/>
                          <a:sym typeface="Courier New"/>
                        </a:rPr>
                        <a:t>(fileLine != </a:t>
                      </a:r>
                      <a:r>
                        <a:rPr lang="bg" sz="600">
                          <a:solidFill>
                            <a:srgbClr val="0033B3"/>
                          </a:solidFill>
                          <a:highlight>
                            <a:srgbClr val="FFFFFF"/>
                          </a:highlight>
                          <a:latin typeface="Courier New"/>
                          <a:ea typeface="Courier New"/>
                          <a:cs typeface="Courier New"/>
                          <a:sym typeface="Courier New"/>
                        </a:rPr>
                        <a:t>null</a:t>
                      </a:r>
                      <a:r>
                        <a:rPr lang="bg" sz="600">
                          <a:solidFill>
                            <a:srgbClr val="080808"/>
                          </a:solidFill>
                          <a:highlight>
                            <a:srgbClr val="FFFFFF"/>
                          </a:highlight>
                          <a:latin typeface="Courier New"/>
                          <a:ea typeface="Courier New"/>
                          <a:cs typeface="Courier New"/>
                          <a:sym typeface="Courier New"/>
                        </a:rPr>
                        <a:t>)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++fileLinesSize;</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i="1" lang="bg" sz="600">
                          <a:solidFill>
                            <a:srgbClr val="8C8C8C"/>
                          </a:solidFill>
                          <a:highlight>
                            <a:srgbClr val="FFFFFF"/>
                          </a:highlight>
                          <a:latin typeface="Courier New"/>
                          <a:ea typeface="Courier New"/>
                          <a:cs typeface="Courier New"/>
                          <a:sym typeface="Courier New"/>
                        </a:rPr>
                        <a:t>// check if the sixth element is numeric (the invoice amount)</a:t>
                      </a:r>
                      <a:endParaRPr i="1" sz="6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bg" sz="600">
                          <a:solidFill>
                            <a:srgbClr val="8C8C8C"/>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if </a:t>
                      </a:r>
                      <a:r>
                        <a:rPr lang="bg" sz="600">
                          <a:solidFill>
                            <a:srgbClr val="080808"/>
                          </a:solidFill>
                          <a:highlight>
                            <a:srgbClr val="FFFFFF"/>
                          </a:highlight>
                          <a:latin typeface="Courier New"/>
                          <a:ea typeface="Courier New"/>
                          <a:cs typeface="Courier New"/>
                          <a:sym typeface="Courier New"/>
                        </a:rPr>
                        <a:t>(</a:t>
                      </a:r>
                      <a:r>
                        <a:rPr i="1" lang="bg" sz="600">
                          <a:solidFill>
                            <a:srgbClr val="080808"/>
                          </a:solidFill>
                          <a:highlight>
                            <a:srgbClr val="FFFFFF"/>
                          </a:highlight>
                          <a:latin typeface="Courier New"/>
                          <a:ea typeface="Courier New"/>
                          <a:cs typeface="Courier New"/>
                          <a:sym typeface="Courier New"/>
                        </a:rPr>
                        <a:t>isNumeric</a:t>
                      </a:r>
                      <a:r>
                        <a:rPr lang="bg" sz="600">
                          <a:solidFill>
                            <a:srgbClr val="080808"/>
                          </a:solidFill>
                          <a:highlight>
                            <a:srgbClr val="FFFFFF"/>
                          </a:highlight>
                          <a:latin typeface="Courier New"/>
                          <a:ea typeface="Courier New"/>
                          <a:cs typeface="Courier New"/>
                          <a:sym typeface="Courier New"/>
                        </a:rPr>
                        <a:t>(fileLine.get(</a:t>
                      </a:r>
                      <a:r>
                        <a:rPr lang="bg" sz="600">
                          <a:solidFill>
                            <a:srgbClr val="1750EB"/>
                          </a:solidFill>
                          <a:highlight>
                            <a:srgbClr val="FFFFFF"/>
                          </a:highlight>
                          <a:latin typeface="Courier New"/>
                          <a:ea typeface="Courier New"/>
                          <a:cs typeface="Courier New"/>
                          <a:sym typeface="Courier New"/>
                        </a:rPr>
                        <a:t>5</a:t>
                      </a:r>
                      <a:r>
                        <a:rPr lang="bg" sz="600">
                          <a:solidFill>
                            <a:srgbClr val="080808"/>
                          </a:solidFill>
                          <a:highlight>
                            <a:srgbClr val="FFFFFF"/>
                          </a:highlight>
                          <a:latin typeface="Courier New"/>
                          <a:ea typeface="Courier New"/>
                          <a:cs typeface="Courier New"/>
                          <a:sym typeface="Courier New"/>
                        </a:rPr>
                        <a:t>)))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float </a:t>
                      </a:r>
                      <a:r>
                        <a:rPr lang="bg" sz="600">
                          <a:highlight>
                            <a:srgbClr val="FFFFFF"/>
                          </a:highlight>
                          <a:latin typeface="Courier New"/>
                          <a:ea typeface="Courier New"/>
                          <a:cs typeface="Courier New"/>
                          <a:sym typeface="Courier New"/>
                        </a:rPr>
                        <a:t>invoiceAmount </a:t>
                      </a: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Float</a:t>
                      </a:r>
                      <a:r>
                        <a:rPr lang="bg" sz="600">
                          <a:solidFill>
                            <a:srgbClr val="080808"/>
                          </a:solidFill>
                          <a:highlight>
                            <a:srgbClr val="FFFFFF"/>
                          </a:highlight>
                          <a:latin typeface="Courier New"/>
                          <a:ea typeface="Courier New"/>
                          <a:cs typeface="Courier New"/>
                          <a:sym typeface="Courier New"/>
                        </a:rPr>
                        <a:t>.</a:t>
                      </a:r>
                      <a:r>
                        <a:rPr i="1" lang="bg" sz="600">
                          <a:solidFill>
                            <a:srgbClr val="080808"/>
                          </a:solidFill>
                          <a:highlight>
                            <a:srgbClr val="FFFFFF"/>
                          </a:highlight>
                          <a:latin typeface="Courier New"/>
                          <a:ea typeface="Courier New"/>
                          <a:cs typeface="Courier New"/>
                          <a:sym typeface="Courier New"/>
                        </a:rPr>
                        <a:t>parseFloat</a:t>
                      </a:r>
                      <a:r>
                        <a:rPr lang="bg" sz="600">
                          <a:solidFill>
                            <a:srgbClr val="080808"/>
                          </a:solidFill>
                          <a:highlight>
                            <a:srgbClr val="FFFFFF"/>
                          </a:highlight>
                          <a:latin typeface="Courier New"/>
                          <a:ea typeface="Courier New"/>
                          <a:cs typeface="Courier New"/>
                          <a:sym typeface="Courier New"/>
                        </a:rPr>
                        <a:t>(fileLine.get(</a:t>
                      </a:r>
                      <a:r>
                        <a:rPr lang="bg" sz="600">
                          <a:solidFill>
                            <a:srgbClr val="1750EB"/>
                          </a:solidFill>
                          <a:highlight>
                            <a:srgbClr val="FFFFFF"/>
                          </a:highlight>
                          <a:latin typeface="Courier New"/>
                          <a:ea typeface="Courier New"/>
                          <a:cs typeface="Courier New"/>
                          <a:sym typeface="Courier New"/>
                        </a:rPr>
                        <a:t>5</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if </a:t>
                      </a:r>
                      <a:r>
                        <a:rPr lang="bg" sz="600">
                          <a:solidFill>
                            <a:srgbClr val="080808"/>
                          </a:solidFill>
                          <a:highlight>
                            <a:srgbClr val="FFFFFF"/>
                          </a:highlight>
                          <a:latin typeface="Courier New"/>
                          <a:ea typeface="Courier New"/>
                          <a:cs typeface="Courier New"/>
                          <a:sym typeface="Courier New"/>
                        </a:rPr>
                        <a:t>(</a:t>
                      </a:r>
                      <a:r>
                        <a:rPr i="1" lang="bg" sz="600">
                          <a:solidFill>
                            <a:srgbClr val="080808"/>
                          </a:solidFill>
                          <a:highlight>
                            <a:srgbClr val="FFFFFF"/>
                          </a:highlight>
                          <a:latin typeface="Courier New"/>
                          <a:ea typeface="Courier New"/>
                          <a:cs typeface="Courier New"/>
                          <a:sym typeface="Courier New"/>
                        </a:rPr>
                        <a:t>isNumeric</a:t>
                      </a:r>
                      <a:r>
                        <a:rPr lang="bg" sz="600">
                          <a:solidFill>
                            <a:srgbClr val="080808"/>
                          </a:solidFill>
                          <a:highlight>
                            <a:srgbClr val="FFFFFF"/>
                          </a:highlight>
                          <a:latin typeface="Courier New"/>
                          <a:ea typeface="Courier New"/>
                          <a:cs typeface="Courier New"/>
                          <a:sym typeface="Courier New"/>
                        </a:rPr>
                        <a:t>(fileLine.get(</a:t>
                      </a:r>
                      <a:r>
                        <a:rPr lang="bg" sz="600">
                          <a:solidFill>
                            <a:srgbClr val="1750EB"/>
                          </a:solidFill>
                          <a:highlight>
                            <a:srgbClr val="FFFFFF"/>
                          </a:highlight>
                          <a:latin typeface="Courier New"/>
                          <a:ea typeface="Courier New"/>
                          <a:cs typeface="Courier New"/>
                          <a:sym typeface="Courier New"/>
                        </a:rPr>
                        <a:t>4</a:t>
                      </a:r>
                      <a:r>
                        <a:rPr lang="bg" sz="600">
                          <a:solidFill>
                            <a:srgbClr val="080808"/>
                          </a:solidFill>
                          <a:highlight>
                            <a:srgbClr val="FFFFFF"/>
                          </a:highlight>
                          <a:latin typeface="Courier New"/>
                          <a:ea typeface="Courier New"/>
                          <a:cs typeface="Courier New"/>
                          <a:sym typeface="Courier New"/>
                        </a:rPr>
                        <a:t>)))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float </a:t>
                      </a:r>
                      <a:r>
                        <a:rPr lang="bg" sz="600">
                          <a:highlight>
                            <a:srgbClr val="FFFFFF"/>
                          </a:highlight>
                          <a:latin typeface="Courier New"/>
                          <a:ea typeface="Courier New"/>
                          <a:cs typeface="Courier New"/>
                          <a:sym typeface="Courier New"/>
                        </a:rPr>
                        <a:t>invoiceQuantity </a:t>
                      </a: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Float</a:t>
                      </a:r>
                      <a:r>
                        <a:rPr lang="bg" sz="600">
                          <a:solidFill>
                            <a:srgbClr val="080808"/>
                          </a:solidFill>
                          <a:highlight>
                            <a:srgbClr val="FFFFFF"/>
                          </a:highlight>
                          <a:latin typeface="Courier New"/>
                          <a:ea typeface="Courier New"/>
                          <a:cs typeface="Courier New"/>
                          <a:sym typeface="Courier New"/>
                        </a:rPr>
                        <a:t>.</a:t>
                      </a:r>
                      <a:r>
                        <a:rPr i="1" lang="bg" sz="600">
                          <a:solidFill>
                            <a:srgbClr val="080808"/>
                          </a:solidFill>
                          <a:highlight>
                            <a:srgbClr val="FFFFFF"/>
                          </a:highlight>
                          <a:latin typeface="Courier New"/>
                          <a:ea typeface="Courier New"/>
                          <a:cs typeface="Courier New"/>
                          <a:sym typeface="Courier New"/>
                        </a:rPr>
                        <a:t>parseFloat</a:t>
                      </a:r>
                      <a:r>
                        <a:rPr lang="bg" sz="600">
                          <a:solidFill>
                            <a:srgbClr val="080808"/>
                          </a:solidFill>
                          <a:highlight>
                            <a:srgbClr val="FFFFFF"/>
                          </a:highlight>
                          <a:latin typeface="Courier New"/>
                          <a:ea typeface="Courier New"/>
                          <a:cs typeface="Courier New"/>
                          <a:sym typeface="Courier New"/>
                        </a:rPr>
                        <a:t>(fileLine.get(</a:t>
                      </a:r>
                      <a:r>
                        <a:rPr lang="bg" sz="600">
                          <a:solidFill>
                            <a:srgbClr val="1750EB"/>
                          </a:solidFill>
                          <a:highlight>
                            <a:srgbClr val="FFFFFF"/>
                          </a:highlight>
                          <a:latin typeface="Courier New"/>
                          <a:ea typeface="Courier New"/>
                          <a:cs typeface="Courier New"/>
                          <a:sym typeface="Courier New"/>
                        </a:rPr>
                        <a:t>4</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sumOfAllInvoicesForCurrentThread += </a:t>
                      </a:r>
                      <a:r>
                        <a:rPr lang="bg" sz="600">
                          <a:highlight>
                            <a:srgbClr val="FFFFFF"/>
                          </a:highlight>
                          <a:latin typeface="Courier New"/>
                          <a:ea typeface="Courier New"/>
                          <a:cs typeface="Courier New"/>
                          <a:sym typeface="Courier New"/>
                        </a:rPr>
                        <a:t>invoiceAmount </a:t>
                      </a: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invoiceQuantity</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 </a:t>
                      </a:r>
                      <a:r>
                        <a:rPr lang="bg" sz="600">
                          <a:solidFill>
                            <a:srgbClr val="0033B3"/>
                          </a:solidFill>
                          <a:highlight>
                            <a:srgbClr val="FFFFFF"/>
                          </a:highlight>
                          <a:latin typeface="Courier New"/>
                          <a:ea typeface="Courier New"/>
                          <a:cs typeface="Courier New"/>
                          <a:sym typeface="Courier New"/>
                        </a:rPr>
                        <a:t>else </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txBody>
                  <a:tcPr marT="63500" marB="63500" marR="63500" marL="63500">
                    <a:solidFill>
                      <a:schemeClr val="dk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graphicFrame>
        <p:nvGraphicFramePr>
          <p:cNvPr id="262" name="Google Shape;262;p27"/>
          <p:cNvGraphicFramePr/>
          <p:nvPr/>
        </p:nvGraphicFramePr>
        <p:xfrm>
          <a:off x="0" y="0"/>
          <a:ext cx="3000000" cy="3000000"/>
        </p:xfrm>
        <a:graphic>
          <a:graphicData uri="http://schemas.openxmlformats.org/drawingml/2006/table">
            <a:tbl>
              <a:tblPr>
                <a:noFill/>
                <a:tableStyleId>{D5752B45-478F-4E3F-8DCF-E4354A542082}</a:tableStyleId>
              </a:tblPr>
              <a:tblGrid>
                <a:gridCol w="9144000"/>
              </a:tblGrid>
              <a:tr h="5143500">
                <a:tc>
                  <a:txBody>
                    <a:bodyPr/>
                    <a:lstStyle/>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sumOfAllInvoicesForCurrentThread += </a:t>
                      </a:r>
                      <a:r>
                        <a:rPr lang="bg" sz="700">
                          <a:highlight>
                            <a:srgbClr val="FFFFFF"/>
                          </a:highlight>
                          <a:latin typeface="Courier New"/>
                          <a:ea typeface="Courier New"/>
                          <a:cs typeface="Courier New"/>
                          <a:sym typeface="Courier New"/>
                        </a:rPr>
                        <a:t>invoiceAmount</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i="1" lang="bg" sz="700">
                          <a:solidFill>
                            <a:srgbClr val="8C8C8C"/>
                          </a:solidFill>
                          <a:highlight>
                            <a:srgbClr val="FFFFFF"/>
                          </a:highlight>
                          <a:latin typeface="Courier New"/>
                          <a:ea typeface="Courier New"/>
                          <a:cs typeface="Courier New"/>
                          <a:sym typeface="Courier New"/>
                        </a:rPr>
                        <a:t>//simulate more complicated computational work</a:t>
                      </a:r>
                      <a:endParaRPr i="1" sz="7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bg" sz="700">
                          <a:solidFill>
                            <a:srgbClr val="8C8C8C"/>
                          </a:solidFill>
                          <a:highlight>
                            <a:srgbClr val="FFFFFF"/>
                          </a:highlight>
                          <a:latin typeface="Courier New"/>
                          <a:ea typeface="Courier New"/>
                          <a:cs typeface="Courier New"/>
                          <a:sym typeface="Courier New"/>
                        </a:rPr>
                        <a:t>                   // Thread.sleep(1);</a:t>
                      </a:r>
                      <a:endParaRPr i="1" sz="7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bg" sz="700">
                          <a:solidFill>
                            <a:srgbClr val="8C8C8C"/>
                          </a:solidFill>
                          <a:highlight>
                            <a:srgbClr val="FFFFFF"/>
                          </a:highlight>
                          <a:latin typeface="Courier New"/>
                          <a:ea typeface="Courier New"/>
                          <a:cs typeface="Courier New"/>
                          <a:sym typeface="Courier New"/>
                        </a:rPr>
                        <a:t>               </a:t>
                      </a: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else </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if </a:t>
                      </a:r>
                      <a:r>
                        <a:rPr lang="bg" sz="700">
                          <a:solidFill>
                            <a:srgbClr val="080808"/>
                          </a:solidFill>
                          <a:highlight>
                            <a:srgbClr val="FFFFFF"/>
                          </a:highlight>
                          <a:latin typeface="Courier New"/>
                          <a:ea typeface="Courier New"/>
                          <a:cs typeface="Courier New"/>
                          <a:sym typeface="Courier New"/>
                        </a:rPr>
                        <a:t>(fileLine.size() &lt; </a:t>
                      </a:r>
                      <a:r>
                        <a:rPr lang="bg" sz="700">
                          <a:solidFill>
                            <a:srgbClr val="1750EB"/>
                          </a:solidFill>
                          <a:highlight>
                            <a:srgbClr val="FFFFFF"/>
                          </a:highlight>
                          <a:latin typeface="Courier New"/>
                          <a:ea typeface="Courier New"/>
                          <a:cs typeface="Courier New"/>
                          <a:sym typeface="Courier New"/>
                        </a:rPr>
                        <a:t>5</a:t>
                      </a: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highlight>
                            <a:srgbClr val="FFFFFF"/>
                          </a:highlight>
                          <a:latin typeface="Courier New"/>
                          <a:ea typeface="Courier New"/>
                          <a:cs typeface="Courier New"/>
                          <a:sym typeface="Courier New"/>
                        </a:rPr>
                        <a:t>String </a:t>
                      </a:r>
                      <a:r>
                        <a:rPr lang="bg" sz="700">
                          <a:solidFill>
                            <a:srgbClr val="080808"/>
                          </a:solidFill>
                          <a:highlight>
                            <a:srgbClr val="FFFFFF"/>
                          </a:highlight>
                          <a:latin typeface="Courier New"/>
                          <a:ea typeface="Courier New"/>
                          <a:cs typeface="Courier New"/>
                          <a:sym typeface="Courier New"/>
                        </a:rPr>
                        <a:t>lineContent = </a:t>
                      </a:r>
                      <a:r>
                        <a:rPr lang="bg" sz="700">
                          <a:solidFill>
                            <a:srgbClr val="067D17"/>
                          </a:solidFill>
                          <a:highlight>
                            <a:srgbClr val="FFFFFF"/>
                          </a:highlight>
                          <a:latin typeface="Courier New"/>
                          <a:ea typeface="Courier New"/>
                          <a:cs typeface="Courier New"/>
                          <a:sym typeface="Courier New"/>
                        </a:rPr>
                        <a:t>"["</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int </a:t>
                      </a:r>
                      <a:r>
                        <a:rPr lang="bg" sz="700">
                          <a:solidFill>
                            <a:srgbClr val="080808"/>
                          </a:solidFill>
                          <a:highlight>
                            <a:srgbClr val="FFFFFF"/>
                          </a:highlight>
                          <a:latin typeface="Courier New"/>
                          <a:ea typeface="Courier New"/>
                          <a:cs typeface="Courier New"/>
                          <a:sym typeface="Courier New"/>
                        </a:rPr>
                        <a:t>elementNumber = </a:t>
                      </a:r>
                      <a:r>
                        <a:rPr lang="bg" sz="700">
                          <a:solidFill>
                            <a:srgbClr val="1750EB"/>
                          </a:solidFill>
                          <a:highlight>
                            <a:srgbClr val="FFFFFF"/>
                          </a:highlight>
                          <a:latin typeface="Courier New"/>
                          <a:ea typeface="Courier New"/>
                          <a:cs typeface="Courier New"/>
                          <a:sym typeface="Courier New"/>
                        </a:rPr>
                        <a:t>0</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for </a:t>
                      </a:r>
                      <a:r>
                        <a:rPr lang="bg" sz="700">
                          <a:solidFill>
                            <a:srgbClr val="080808"/>
                          </a:solidFill>
                          <a:highlight>
                            <a:srgbClr val="FFFFFF"/>
                          </a:highlight>
                          <a:latin typeface="Courier New"/>
                          <a:ea typeface="Courier New"/>
                          <a:cs typeface="Courier New"/>
                          <a:sym typeface="Courier New"/>
                        </a:rPr>
                        <a:t>(</a:t>
                      </a:r>
                      <a:r>
                        <a:rPr lang="bg" sz="700">
                          <a:highlight>
                            <a:srgbClr val="FFFFFF"/>
                          </a:highlight>
                          <a:latin typeface="Courier New"/>
                          <a:ea typeface="Courier New"/>
                          <a:cs typeface="Courier New"/>
                          <a:sym typeface="Courier New"/>
                        </a:rPr>
                        <a:t>String element </a:t>
                      </a:r>
                      <a:r>
                        <a:rPr lang="bg" sz="700">
                          <a:solidFill>
                            <a:srgbClr val="080808"/>
                          </a:solidFill>
                          <a:highlight>
                            <a:srgbClr val="FFFFFF"/>
                          </a:highlight>
                          <a:latin typeface="Courier New"/>
                          <a:ea typeface="Courier New"/>
                          <a:cs typeface="Courier New"/>
                          <a:sym typeface="Courier New"/>
                        </a:rPr>
                        <a:t>: fileLine)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if </a:t>
                      </a:r>
                      <a:r>
                        <a:rPr lang="bg" sz="700">
                          <a:solidFill>
                            <a:srgbClr val="080808"/>
                          </a:solidFill>
                          <a:highlight>
                            <a:srgbClr val="FFFFFF"/>
                          </a:highlight>
                          <a:latin typeface="Courier New"/>
                          <a:ea typeface="Courier New"/>
                          <a:cs typeface="Courier New"/>
                          <a:sym typeface="Courier New"/>
                        </a:rPr>
                        <a:t>((fileLine.size() - </a:t>
                      </a:r>
                      <a:r>
                        <a:rPr lang="bg" sz="700">
                          <a:solidFill>
                            <a:srgbClr val="1750EB"/>
                          </a:solidFill>
                          <a:highlight>
                            <a:srgbClr val="FFFFFF"/>
                          </a:highlight>
                          <a:latin typeface="Courier New"/>
                          <a:ea typeface="Courier New"/>
                          <a:cs typeface="Courier New"/>
                          <a:sym typeface="Courier New"/>
                        </a:rPr>
                        <a:t>1</a:t>
                      </a:r>
                      <a:r>
                        <a:rPr lang="bg" sz="700">
                          <a:solidFill>
                            <a:srgbClr val="080808"/>
                          </a:solidFill>
                          <a:highlight>
                            <a:srgbClr val="FFFFFF"/>
                          </a:highlight>
                          <a:latin typeface="Courier New"/>
                          <a:ea typeface="Courier New"/>
                          <a:cs typeface="Courier New"/>
                          <a:sym typeface="Courier New"/>
                        </a:rPr>
                        <a:t>) == elementNumber)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lineContent += </a:t>
                      </a:r>
                      <a:r>
                        <a:rPr lang="bg" sz="700">
                          <a:highlight>
                            <a:srgbClr val="FFFFFF"/>
                          </a:highlight>
                          <a:latin typeface="Courier New"/>
                          <a:ea typeface="Courier New"/>
                          <a:cs typeface="Courier New"/>
                          <a:sym typeface="Courier New"/>
                        </a:rPr>
                        <a:t>element</a:t>
                      </a:r>
                      <a:r>
                        <a:rPr lang="bg" sz="700">
                          <a:solidFill>
                            <a:srgbClr val="080808"/>
                          </a:solidFill>
                          <a:highlight>
                            <a:srgbClr val="FFFFFF"/>
                          </a:highlight>
                          <a:latin typeface="Courier New"/>
                          <a:ea typeface="Courier New"/>
                          <a:cs typeface="Courier New"/>
                          <a:sym typeface="Courier New"/>
                        </a:rPr>
                        <a:t>.trim() + </a:t>
                      </a:r>
                      <a:r>
                        <a:rPr lang="bg" sz="700">
                          <a:solidFill>
                            <a:srgbClr val="067D17"/>
                          </a:solidFill>
                          <a:highlight>
                            <a:srgbClr val="FFFFFF"/>
                          </a:highlight>
                          <a:latin typeface="Courier New"/>
                          <a:ea typeface="Courier New"/>
                          <a:cs typeface="Courier New"/>
                          <a:sym typeface="Courier New"/>
                        </a:rPr>
                        <a:t>"]"</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 </a:t>
                      </a:r>
                      <a:r>
                        <a:rPr lang="bg" sz="700">
                          <a:solidFill>
                            <a:srgbClr val="0033B3"/>
                          </a:solidFill>
                          <a:highlight>
                            <a:srgbClr val="FFFFFF"/>
                          </a:highlight>
                          <a:latin typeface="Courier New"/>
                          <a:ea typeface="Courier New"/>
                          <a:cs typeface="Courier New"/>
                          <a:sym typeface="Courier New"/>
                        </a:rPr>
                        <a:t>else </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lineContent += </a:t>
                      </a:r>
                      <a:r>
                        <a:rPr lang="bg" sz="700">
                          <a:highlight>
                            <a:srgbClr val="FFFFFF"/>
                          </a:highlight>
                          <a:latin typeface="Courier New"/>
                          <a:ea typeface="Courier New"/>
                          <a:cs typeface="Courier New"/>
                          <a:sym typeface="Courier New"/>
                        </a:rPr>
                        <a:t>element</a:t>
                      </a:r>
                      <a:r>
                        <a:rPr lang="bg" sz="700">
                          <a:solidFill>
                            <a:srgbClr val="080808"/>
                          </a:solidFill>
                          <a:highlight>
                            <a:srgbClr val="FFFFFF"/>
                          </a:highlight>
                          <a:latin typeface="Courier New"/>
                          <a:ea typeface="Courier New"/>
                          <a:cs typeface="Courier New"/>
                          <a:sym typeface="Courier New"/>
                        </a:rPr>
                        <a:t>.trim() + </a:t>
                      </a:r>
                      <a:r>
                        <a:rPr lang="bg" sz="700">
                          <a:solidFill>
                            <a:srgbClr val="067D17"/>
                          </a:solidFill>
                          <a:highlight>
                            <a:srgbClr val="FFFFFF"/>
                          </a:highlight>
                          <a:latin typeface="Courier New"/>
                          <a:ea typeface="Courier New"/>
                          <a:cs typeface="Courier New"/>
                          <a:sym typeface="Courier New"/>
                        </a:rPr>
                        <a:t>", "</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elementNumber++;</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highlight>
                            <a:srgbClr val="FFFFFF"/>
                          </a:highlight>
                          <a:latin typeface="Courier New"/>
                          <a:ea typeface="Courier New"/>
                          <a:cs typeface="Courier New"/>
                          <a:sym typeface="Courier New"/>
                        </a:rPr>
                        <a:t>System</a:t>
                      </a:r>
                      <a:r>
                        <a:rPr lang="bg" sz="700">
                          <a:solidFill>
                            <a:srgbClr val="080808"/>
                          </a:solidFill>
                          <a:highlight>
                            <a:srgbClr val="FFFFFF"/>
                          </a:highlight>
                          <a:latin typeface="Courier New"/>
                          <a:ea typeface="Courier New"/>
                          <a:cs typeface="Courier New"/>
                          <a:sym typeface="Courier New"/>
                        </a:rPr>
                        <a:t>.</a:t>
                      </a:r>
                      <a:r>
                        <a:rPr i="1" lang="bg" sz="700">
                          <a:solidFill>
                            <a:srgbClr val="871094"/>
                          </a:solidFill>
                          <a:highlight>
                            <a:srgbClr val="FFFFFF"/>
                          </a:highlight>
                          <a:latin typeface="Courier New"/>
                          <a:ea typeface="Courier New"/>
                          <a:cs typeface="Courier New"/>
                          <a:sym typeface="Courier New"/>
                        </a:rPr>
                        <a:t>out</a:t>
                      </a:r>
                      <a:r>
                        <a:rPr lang="bg" sz="700">
                          <a:solidFill>
                            <a:srgbClr val="080808"/>
                          </a:solidFill>
                          <a:highlight>
                            <a:srgbClr val="FFFFFF"/>
                          </a:highlight>
                          <a:latin typeface="Courier New"/>
                          <a:ea typeface="Courier New"/>
                          <a:cs typeface="Courier New"/>
                          <a:sym typeface="Courier New"/>
                        </a:rPr>
                        <a:t>.println(</a:t>
                      </a:r>
                      <a:r>
                        <a:rPr lang="bg" sz="700">
                          <a:solidFill>
                            <a:srgbClr val="067D17"/>
                          </a:solidFill>
                          <a:highlight>
                            <a:srgbClr val="FFFFFF"/>
                          </a:highlight>
                          <a:latin typeface="Courier New"/>
                          <a:ea typeface="Courier New"/>
                          <a:cs typeface="Courier New"/>
                          <a:sym typeface="Courier New"/>
                        </a:rPr>
                        <a:t>"Warning: inconsistent line: " </a:t>
                      </a:r>
                      <a:r>
                        <a:rPr lang="bg" sz="700">
                          <a:solidFill>
                            <a:srgbClr val="080808"/>
                          </a:solidFill>
                          <a:highlight>
                            <a:srgbClr val="FFFFFF"/>
                          </a:highlight>
                          <a:latin typeface="Courier New"/>
                          <a:ea typeface="Courier New"/>
                          <a:cs typeface="Courier New"/>
                          <a:sym typeface="Courier New"/>
                        </a:rPr>
                        <a:t>+ fileLinesSize + </a:t>
                      </a:r>
                      <a:r>
                        <a:rPr lang="bg" sz="700">
                          <a:solidFill>
                            <a:srgbClr val="067D17"/>
                          </a:solidFill>
                          <a:highlight>
                            <a:srgbClr val="FFFFFF"/>
                          </a:highlight>
                          <a:latin typeface="Courier New"/>
                          <a:ea typeface="Courier New"/>
                          <a:cs typeface="Courier New"/>
                          <a:sym typeface="Courier New"/>
                        </a:rPr>
                        <a:t>"! Content: " </a:t>
                      </a:r>
                      <a:r>
                        <a:rPr lang="bg" sz="700">
                          <a:solidFill>
                            <a:srgbClr val="080808"/>
                          </a:solidFill>
                          <a:highlight>
                            <a:srgbClr val="FFFFFF"/>
                          </a:highlight>
                          <a:latin typeface="Courier New"/>
                          <a:ea typeface="Courier New"/>
                          <a:cs typeface="Courier New"/>
                          <a:sym typeface="Courier New"/>
                        </a:rPr>
                        <a:t>+ lineContent);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continue</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fileLine = csvFileReader.getCsvLine();</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 </a:t>
                      </a:r>
                      <a:r>
                        <a:rPr lang="bg" sz="700">
                          <a:solidFill>
                            <a:srgbClr val="0033B3"/>
                          </a:solidFill>
                          <a:highlight>
                            <a:srgbClr val="FFFFFF"/>
                          </a:highlight>
                          <a:latin typeface="Courier New"/>
                          <a:ea typeface="Courier New"/>
                          <a:cs typeface="Courier New"/>
                          <a:sym typeface="Courier New"/>
                        </a:rPr>
                        <a:t>catch </a:t>
                      </a:r>
                      <a:r>
                        <a:rPr lang="bg" sz="700">
                          <a:solidFill>
                            <a:srgbClr val="080808"/>
                          </a:solidFill>
                          <a:highlight>
                            <a:srgbClr val="FFFFFF"/>
                          </a:highlight>
                          <a:latin typeface="Courier New"/>
                          <a:ea typeface="Courier New"/>
                          <a:cs typeface="Courier New"/>
                          <a:sym typeface="Courier New"/>
                        </a:rPr>
                        <a:t>(</a:t>
                      </a:r>
                      <a:r>
                        <a:rPr lang="bg" sz="700">
                          <a:highlight>
                            <a:srgbClr val="FFFFFF"/>
                          </a:highlight>
                          <a:latin typeface="Courier New"/>
                          <a:ea typeface="Courier New"/>
                          <a:cs typeface="Courier New"/>
                          <a:sym typeface="Courier New"/>
                        </a:rPr>
                        <a:t>IOException </a:t>
                      </a:r>
                      <a:r>
                        <a:rPr lang="bg" sz="700">
                          <a:solidFill>
                            <a:srgbClr val="080808"/>
                          </a:solidFill>
                          <a:highlight>
                            <a:srgbClr val="FFFFFF"/>
                          </a:highlight>
                          <a:latin typeface="Courier New"/>
                          <a:ea typeface="Courier New"/>
                          <a:cs typeface="Courier New"/>
                          <a:sym typeface="Courier New"/>
                        </a:rPr>
                        <a:t>e)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e.printStackTrace();</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highlight>
                            <a:srgbClr val="FFFFFF"/>
                          </a:highlight>
                          <a:latin typeface="Courier New"/>
                          <a:ea typeface="Courier New"/>
                          <a:cs typeface="Courier New"/>
                          <a:sym typeface="Courier New"/>
                        </a:rPr>
                        <a:t>watcher</a:t>
                      </a:r>
                      <a:r>
                        <a:rPr lang="bg" sz="700">
                          <a:solidFill>
                            <a:srgbClr val="080808"/>
                          </a:solidFill>
                          <a:highlight>
                            <a:srgbClr val="FFFFFF"/>
                          </a:highlight>
                          <a:latin typeface="Courier New"/>
                          <a:ea typeface="Courier New"/>
                          <a:cs typeface="Courier New"/>
                          <a:sym typeface="Courier New"/>
                        </a:rPr>
                        <a:t>.endTimeNanos();</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highlight>
                            <a:srgbClr val="FFFFFF"/>
                          </a:highlight>
                          <a:latin typeface="Courier New"/>
                          <a:ea typeface="Courier New"/>
                          <a:cs typeface="Courier New"/>
                          <a:sym typeface="Courier New"/>
                        </a:rPr>
                        <a:t>System</a:t>
                      </a:r>
                      <a:r>
                        <a:rPr lang="bg" sz="700">
                          <a:solidFill>
                            <a:srgbClr val="080808"/>
                          </a:solidFill>
                          <a:highlight>
                            <a:srgbClr val="FFFFFF"/>
                          </a:highlight>
                          <a:latin typeface="Courier New"/>
                          <a:ea typeface="Courier New"/>
                          <a:cs typeface="Courier New"/>
                          <a:sym typeface="Courier New"/>
                        </a:rPr>
                        <a:t>.</a:t>
                      </a:r>
                      <a:r>
                        <a:rPr i="1" lang="bg" sz="700">
                          <a:solidFill>
                            <a:srgbClr val="871094"/>
                          </a:solidFill>
                          <a:highlight>
                            <a:srgbClr val="FFFFFF"/>
                          </a:highlight>
                          <a:latin typeface="Courier New"/>
                          <a:ea typeface="Courier New"/>
                          <a:cs typeface="Courier New"/>
                          <a:sym typeface="Courier New"/>
                        </a:rPr>
                        <a:t>out</a:t>
                      </a:r>
                      <a:r>
                        <a:rPr lang="bg" sz="700">
                          <a:solidFill>
                            <a:srgbClr val="080808"/>
                          </a:solidFill>
                          <a:highlight>
                            <a:srgbClr val="FFFFFF"/>
                          </a:highlight>
                          <a:latin typeface="Courier New"/>
                          <a:ea typeface="Courier New"/>
                          <a:cs typeface="Courier New"/>
                          <a:sym typeface="Courier New"/>
                        </a:rPr>
                        <a:t>.println(</a:t>
                      </a:r>
                      <a:r>
                        <a:rPr lang="bg" sz="700">
                          <a:solidFill>
                            <a:srgbClr val="067D17"/>
                          </a:solidFill>
                          <a:highlight>
                            <a:srgbClr val="FFFFFF"/>
                          </a:highlight>
                          <a:latin typeface="Courier New"/>
                          <a:ea typeface="Courier New"/>
                          <a:cs typeface="Courier New"/>
                          <a:sym typeface="Courier New"/>
                        </a:rPr>
                        <a:t>"Execution time for a single thread: " </a:t>
                      </a:r>
                      <a:r>
                        <a:rPr lang="bg" sz="700">
                          <a:solidFill>
                            <a:srgbClr val="080808"/>
                          </a:solidFill>
                          <a:highlight>
                            <a:srgbClr val="FFFFFF"/>
                          </a:highlight>
                          <a:latin typeface="Courier New"/>
                          <a:ea typeface="Courier New"/>
                          <a:cs typeface="Courier New"/>
                          <a:sym typeface="Courier New"/>
                        </a:rPr>
                        <a:t>+ </a:t>
                      </a:r>
                      <a:r>
                        <a:rPr lang="bg" sz="700">
                          <a:highlight>
                            <a:srgbClr val="FFFFFF"/>
                          </a:highlight>
                          <a:latin typeface="Courier New"/>
                          <a:ea typeface="Courier New"/>
                          <a:cs typeface="Courier New"/>
                          <a:sym typeface="Courier New"/>
                        </a:rPr>
                        <a:t>watcher</a:t>
                      </a:r>
                      <a:r>
                        <a:rPr lang="bg" sz="700">
                          <a:solidFill>
                            <a:srgbClr val="080808"/>
                          </a:solidFill>
                          <a:highlight>
                            <a:srgbClr val="FFFFFF"/>
                          </a:highlight>
                          <a:latin typeface="Courier New"/>
                          <a:ea typeface="Courier New"/>
                          <a:cs typeface="Courier New"/>
                          <a:sym typeface="Courier New"/>
                        </a:rPr>
                        <a:t>.timeMillis() + </a:t>
                      </a:r>
                      <a:r>
                        <a:rPr lang="bg" sz="700">
                          <a:solidFill>
                            <a:srgbClr val="067D17"/>
                          </a:solidFill>
                          <a:highlight>
                            <a:srgbClr val="FFFFFF"/>
                          </a:highlight>
                          <a:latin typeface="Courier New"/>
                          <a:ea typeface="Courier New"/>
                          <a:cs typeface="Courier New"/>
                          <a:sym typeface="Courier New"/>
                        </a:rPr>
                        <a:t>" ms"</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highlight>
                            <a:srgbClr val="FFFFFF"/>
                          </a:highlight>
                          <a:latin typeface="Courier New"/>
                          <a:ea typeface="Courier New"/>
                          <a:cs typeface="Courier New"/>
                          <a:sym typeface="Courier New"/>
                        </a:rPr>
                        <a:t>System</a:t>
                      </a:r>
                      <a:r>
                        <a:rPr lang="bg" sz="700">
                          <a:solidFill>
                            <a:srgbClr val="080808"/>
                          </a:solidFill>
                          <a:highlight>
                            <a:srgbClr val="FFFFFF"/>
                          </a:highlight>
                          <a:latin typeface="Courier New"/>
                          <a:ea typeface="Courier New"/>
                          <a:cs typeface="Courier New"/>
                          <a:sym typeface="Courier New"/>
                        </a:rPr>
                        <a:t>.</a:t>
                      </a:r>
                      <a:r>
                        <a:rPr i="1" lang="bg" sz="700">
                          <a:solidFill>
                            <a:srgbClr val="871094"/>
                          </a:solidFill>
                          <a:highlight>
                            <a:srgbClr val="FFFFFF"/>
                          </a:highlight>
                          <a:latin typeface="Courier New"/>
                          <a:ea typeface="Courier New"/>
                          <a:cs typeface="Courier New"/>
                          <a:sym typeface="Courier New"/>
                        </a:rPr>
                        <a:t>out</a:t>
                      </a:r>
                      <a:r>
                        <a:rPr lang="bg" sz="700">
                          <a:solidFill>
                            <a:srgbClr val="080808"/>
                          </a:solidFill>
                          <a:highlight>
                            <a:srgbClr val="FFFFFF"/>
                          </a:highlight>
                          <a:latin typeface="Courier New"/>
                          <a:ea typeface="Courier New"/>
                          <a:cs typeface="Courier New"/>
                          <a:sym typeface="Courier New"/>
                        </a:rPr>
                        <a:t>.println(</a:t>
                      </a:r>
                      <a:r>
                        <a:rPr lang="bg" sz="700">
                          <a:solidFill>
                            <a:srgbClr val="067D17"/>
                          </a:solidFill>
                          <a:highlight>
                            <a:srgbClr val="FFFFFF"/>
                          </a:highlight>
                          <a:latin typeface="Courier New"/>
                          <a:ea typeface="Courier New"/>
                          <a:cs typeface="Courier New"/>
                          <a:sym typeface="Courier New"/>
                        </a:rPr>
                        <a:t>"File lines size processed by a single thread: " </a:t>
                      </a:r>
                      <a:r>
                        <a:rPr lang="bg" sz="700">
                          <a:solidFill>
                            <a:srgbClr val="080808"/>
                          </a:solidFill>
                          <a:highlight>
                            <a:srgbClr val="FFFFFF"/>
                          </a:highlight>
                          <a:latin typeface="Courier New"/>
                          <a:ea typeface="Courier New"/>
                          <a:cs typeface="Courier New"/>
                          <a:sym typeface="Courier New"/>
                        </a:rPr>
                        <a:t>+ fileLinesSize);</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highlight>
                            <a:srgbClr val="FFFFFF"/>
                          </a:highlight>
                          <a:latin typeface="Courier New"/>
                          <a:ea typeface="Courier New"/>
                          <a:cs typeface="Courier New"/>
                          <a:sym typeface="Courier New"/>
                        </a:rPr>
                        <a:t>System</a:t>
                      </a:r>
                      <a:r>
                        <a:rPr lang="bg" sz="700">
                          <a:solidFill>
                            <a:srgbClr val="080808"/>
                          </a:solidFill>
                          <a:highlight>
                            <a:srgbClr val="FFFFFF"/>
                          </a:highlight>
                          <a:latin typeface="Courier New"/>
                          <a:ea typeface="Courier New"/>
                          <a:cs typeface="Courier New"/>
                          <a:sym typeface="Courier New"/>
                        </a:rPr>
                        <a:t>.</a:t>
                      </a:r>
                      <a:r>
                        <a:rPr i="1" lang="bg" sz="700">
                          <a:solidFill>
                            <a:srgbClr val="871094"/>
                          </a:solidFill>
                          <a:highlight>
                            <a:srgbClr val="FFFFFF"/>
                          </a:highlight>
                          <a:latin typeface="Courier New"/>
                          <a:ea typeface="Courier New"/>
                          <a:cs typeface="Courier New"/>
                          <a:sym typeface="Courier New"/>
                        </a:rPr>
                        <a:t>out</a:t>
                      </a:r>
                      <a:r>
                        <a:rPr lang="bg" sz="700">
                          <a:solidFill>
                            <a:srgbClr val="080808"/>
                          </a:solidFill>
                          <a:highlight>
                            <a:srgbClr val="FFFFFF"/>
                          </a:highlight>
                          <a:latin typeface="Courier New"/>
                          <a:ea typeface="Courier New"/>
                          <a:cs typeface="Courier New"/>
                          <a:sym typeface="Courier New"/>
                        </a:rPr>
                        <a:t>.println(</a:t>
                      </a:r>
                      <a:r>
                        <a:rPr lang="bg" sz="700">
                          <a:solidFill>
                            <a:srgbClr val="067D17"/>
                          </a:solidFill>
                          <a:highlight>
                            <a:srgbClr val="FFFFFF"/>
                          </a:highlight>
                          <a:latin typeface="Courier New"/>
                          <a:ea typeface="Courier New"/>
                          <a:cs typeface="Courier New"/>
                          <a:sym typeface="Courier New"/>
                        </a:rPr>
                        <a:t>"Invoices sum:  " </a:t>
                      </a:r>
                      <a:r>
                        <a:rPr lang="bg" sz="700">
                          <a:solidFill>
                            <a:srgbClr val="080808"/>
                          </a:solidFill>
                          <a:highlight>
                            <a:srgbClr val="FFFFFF"/>
                          </a:highlight>
                          <a:latin typeface="Courier New"/>
                          <a:ea typeface="Courier New"/>
                          <a:cs typeface="Courier New"/>
                          <a:sym typeface="Courier New"/>
                        </a:rPr>
                        <a:t>+ sumOfAllInvoicesForCurrentThread);</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private static boolean </a:t>
                      </a:r>
                      <a:r>
                        <a:rPr lang="bg" sz="700">
                          <a:solidFill>
                            <a:srgbClr val="00627A"/>
                          </a:solidFill>
                          <a:highlight>
                            <a:srgbClr val="FFFFFF"/>
                          </a:highlight>
                          <a:latin typeface="Courier New"/>
                          <a:ea typeface="Courier New"/>
                          <a:cs typeface="Courier New"/>
                          <a:sym typeface="Courier New"/>
                        </a:rPr>
                        <a:t>isNumeric</a:t>
                      </a:r>
                      <a:r>
                        <a:rPr lang="bg" sz="700">
                          <a:solidFill>
                            <a:srgbClr val="080808"/>
                          </a:solidFill>
                          <a:highlight>
                            <a:srgbClr val="FFFFFF"/>
                          </a:highlight>
                          <a:latin typeface="Courier New"/>
                          <a:ea typeface="Courier New"/>
                          <a:cs typeface="Courier New"/>
                          <a:sym typeface="Courier New"/>
                        </a:rPr>
                        <a:t>(</a:t>
                      </a:r>
                      <a:r>
                        <a:rPr lang="bg" sz="700">
                          <a:highlight>
                            <a:srgbClr val="FFFFFF"/>
                          </a:highlight>
                          <a:latin typeface="Courier New"/>
                          <a:ea typeface="Courier New"/>
                          <a:cs typeface="Courier New"/>
                          <a:sym typeface="Courier New"/>
                        </a:rPr>
                        <a:t>String </a:t>
                      </a:r>
                      <a:r>
                        <a:rPr lang="bg" sz="700">
                          <a:solidFill>
                            <a:srgbClr val="080808"/>
                          </a:solidFill>
                          <a:highlight>
                            <a:srgbClr val="FFFFFF"/>
                          </a:highlight>
                          <a:latin typeface="Courier New"/>
                          <a:ea typeface="Courier New"/>
                          <a:cs typeface="Courier New"/>
                          <a:sym typeface="Courier New"/>
                        </a:rPr>
                        <a:t>strNum)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if </a:t>
                      </a:r>
                      <a:r>
                        <a:rPr lang="bg" sz="700">
                          <a:solidFill>
                            <a:srgbClr val="080808"/>
                          </a:solidFill>
                          <a:highlight>
                            <a:srgbClr val="FFFFFF"/>
                          </a:highlight>
                          <a:latin typeface="Courier New"/>
                          <a:ea typeface="Courier New"/>
                          <a:cs typeface="Courier New"/>
                          <a:sym typeface="Courier New"/>
                        </a:rPr>
                        <a:t>(strNum == </a:t>
                      </a:r>
                      <a:r>
                        <a:rPr lang="bg" sz="700">
                          <a:solidFill>
                            <a:srgbClr val="0033B3"/>
                          </a:solidFill>
                          <a:highlight>
                            <a:srgbClr val="FFFFFF"/>
                          </a:highlight>
                          <a:latin typeface="Courier New"/>
                          <a:ea typeface="Courier New"/>
                          <a:cs typeface="Courier New"/>
                          <a:sym typeface="Courier New"/>
                        </a:rPr>
                        <a:t>null</a:t>
                      </a: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return false</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try </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float </a:t>
                      </a:r>
                      <a:r>
                        <a:rPr lang="bg" sz="700">
                          <a:highlight>
                            <a:srgbClr val="FFFFFF"/>
                          </a:highlight>
                          <a:latin typeface="Courier New"/>
                          <a:ea typeface="Courier New"/>
                          <a:cs typeface="Courier New"/>
                          <a:sym typeface="Courier New"/>
                        </a:rPr>
                        <a:t>f </a:t>
                      </a:r>
                      <a:r>
                        <a:rPr lang="bg" sz="700">
                          <a:solidFill>
                            <a:srgbClr val="080808"/>
                          </a:solidFill>
                          <a:highlight>
                            <a:srgbClr val="FFFFFF"/>
                          </a:highlight>
                          <a:latin typeface="Courier New"/>
                          <a:ea typeface="Courier New"/>
                          <a:cs typeface="Courier New"/>
                          <a:sym typeface="Courier New"/>
                        </a:rPr>
                        <a:t>= </a:t>
                      </a:r>
                      <a:r>
                        <a:rPr lang="bg" sz="700">
                          <a:highlight>
                            <a:srgbClr val="FFFFFF"/>
                          </a:highlight>
                          <a:latin typeface="Courier New"/>
                          <a:ea typeface="Courier New"/>
                          <a:cs typeface="Courier New"/>
                          <a:sym typeface="Courier New"/>
                        </a:rPr>
                        <a:t>Float</a:t>
                      </a:r>
                      <a:r>
                        <a:rPr lang="bg" sz="700">
                          <a:solidFill>
                            <a:srgbClr val="080808"/>
                          </a:solidFill>
                          <a:highlight>
                            <a:srgbClr val="FFFFFF"/>
                          </a:highlight>
                          <a:latin typeface="Courier New"/>
                          <a:ea typeface="Courier New"/>
                          <a:cs typeface="Courier New"/>
                          <a:sym typeface="Courier New"/>
                        </a:rPr>
                        <a:t>.</a:t>
                      </a:r>
                      <a:r>
                        <a:rPr i="1" lang="bg" sz="700">
                          <a:solidFill>
                            <a:srgbClr val="080808"/>
                          </a:solidFill>
                          <a:highlight>
                            <a:srgbClr val="FFFFFF"/>
                          </a:highlight>
                          <a:latin typeface="Courier New"/>
                          <a:ea typeface="Courier New"/>
                          <a:cs typeface="Courier New"/>
                          <a:sym typeface="Courier New"/>
                        </a:rPr>
                        <a:t>parseFloat</a:t>
                      </a:r>
                      <a:r>
                        <a:rPr lang="bg" sz="700">
                          <a:solidFill>
                            <a:srgbClr val="080808"/>
                          </a:solidFill>
                          <a:highlight>
                            <a:srgbClr val="FFFFFF"/>
                          </a:highlight>
                          <a:latin typeface="Courier New"/>
                          <a:ea typeface="Courier New"/>
                          <a:cs typeface="Courier New"/>
                          <a:sym typeface="Courier New"/>
                        </a:rPr>
                        <a:t>(strNum);</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 </a:t>
                      </a:r>
                      <a:r>
                        <a:rPr lang="bg" sz="700">
                          <a:solidFill>
                            <a:srgbClr val="0033B3"/>
                          </a:solidFill>
                          <a:highlight>
                            <a:srgbClr val="FFFFFF"/>
                          </a:highlight>
                          <a:latin typeface="Courier New"/>
                          <a:ea typeface="Courier New"/>
                          <a:cs typeface="Courier New"/>
                          <a:sym typeface="Courier New"/>
                        </a:rPr>
                        <a:t>catch </a:t>
                      </a:r>
                      <a:r>
                        <a:rPr lang="bg" sz="700">
                          <a:solidFill>
                            <a:srgbClr val="080808"/>
                          </a:solidFill>
                          <a:highlight>
                            <a:srgbClr val="FFFFFF"/>
                          </a:highlight>
                          <a:latin typeface="Courier New"/>
                          <a:ea typeface="Courier New"/>
                          <a:cs typeface="Courier New"/>
                          <a:sym typeface="Courier New"/>
                        </a:rPr>
                        <a:t>(</a:t>
                      </a:r>
                      <a:r>
                        <a:rPr lang="bg" sz="700">
                          <a:highlight>
                            <a:srgbClr val="FFFFFF"/>
                          </a:highlight>
                          <a:latin typeface="Courier New"/>
                          <a:ea typeface="Courier New"/>
                          <a:cs typeface="Courier New"/>
                          <a:sym typeface="Courier New"/>
                        </a:rPr>
                        <a:t>NumberFormatException </a:t>
                      </a:r>
                      <a:r>
                        <a:rPr lang="bg" sz="700">
                          <a:solidFill>
                            <a:srgbClr val="080808"/>
                          </a:solidFill>
                          <a:highlight>
                            <a:srgbClr val="FFFFFF"/>
                          </a:highlight>
                          <a:latin typeface="Courier New"/>
                          <a:ea typeface="Courier New"/>
                          <a:cs typeface="Courier New"/>
                          <a:sym typeface="Courier New"/>
                        </a:rPr>
                        <a:t>nfe)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return false</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return true</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a:t>
                      </a:r>
                      <a:endParaRPr sz="6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300">
                        <a:highlight>
                          <a:srgbClr val="FFFFFF"/>
                        </a:highlight>
                        <a:latin typeface="Courier New"/>
                        <a:ea typeface="Courier New"/>
                        <a:cs typeface="Courier New"/>
                        <a:sym typeface="Courier New"/>
                      </a:endParaRPr>
                    </a:p>
                  </a:txBody>
                  <a:tcPr marT="63500" marB="63500" marR="63500" marL="63500">
                    <a:solidFill>
                      <a:schemeClr val="dk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ph type="title"/>
          </p:nvPr>
        </p:nvSpPr>
        <p:spPr>
          <a:xfrm>
            <a:off x="1029151" y="68250"/>
            <a:ext cx="6642900" cy="63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bg"/>
              <a:t>4. Резултати</a:t>
            </a:r>
            <a:endParaRPr/>
          </a:p>
        </p:txBody>
      </p:sp>
      <p:graphicFrame>
        <p:nvGraphicFramePr>
          <p:cNvPr id="268" name="Google Shape;268;p28"/>
          <p:cNvGraphicFramePr/>
          <p:nvPr/>
        </p:nvGraphicFramePr>
        <p:xfrm>
          <a:off x="835200" y="704238"/>
          <a:ext cx="3000000" cy="3000000"/>
        </p:xfrm>
        <a:graphic>
          <a:graphicData uri="http://schemas.openxmlformats.org/drawingml/2006/table">
            <a:tbl>
              <a:tblPr>
                <a:noFill/>
                <a:tableStyleId>{4D6639B0-3152-4DEE-B6EA-B5287F4E1171}</a:tableStyleId>
              </a:tblPr>
              <a:tblGrid>
                <a:gridCol w="6434125"/>
              </a:tblGrid>
              <a:tr h="1237200">
                <a:tc>
                  <a:txBody>
                    <a:bodyPr/>
                    <a:lstStyle/>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1 thread - InvoicesSumCalculatorSingleThreaded.java</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Execution time for a single thread: 12146.699535 ms</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File lines size processed by a single thread: 10000</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Invoices sum:  2656788.2</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Reading took: 12176.839503 ms</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Memory used from a single thread: 43302.390625 MB</a:t>
                      </a:r>
                      <a:endParaRPr sz="1000">
                        <a:solidFill>
                          <a:srgbClr val="0033B3"/>
                        </a:solidFill>
                        <a:highlight>
                          <a:srgbClr val="FFFFFF"/>
                        </a:highlight>
                        <a:latin typeface="Courier New"/>
                        <a:ea typeface="Courier New"/>
                        <a:cs typeface="Courier New"/>
                        <a:sym typeface="Courier New"/>
                      </a:endParaRPr>
                    </a:p>
                  </a:txBody>
                  <a:tcPr marT="63500" marB="63500" marR="63500" marL="63500">
                    <a:solidFill>
                      <a:schemeClr val="dk1"/>
                    </a:solidFill>
                  </a:tcPr>
                </a:tc>
              </a:tr>
            </a:tbl>
          </a:graphicData>
        </a:graphic>
      </p:graphicFrame>
      <p:graphicFrame>
        <p:nvGraphicFramePr>
          <p:cNvPr id="269" name="Google Shape;269;p28"/>
          <p:cNvGraphicFramePr/>
          <p:nvPr/>
        </p:nvGraphicFramePr>
        <p:xfrm>
          <a:off x="835200" y="2141113"/>
          <a:ext cx="3000000" cy="3000000"/>
        </p:xfrm>
        <a:graphic>
          <a:graphicData uri="http://schemas.openxmlformats.org/drawingml/2006/table">
            <a:tbl>
              <a:tblPr>
                <a:noFill/>
                <a:tableStyleId>{4D6639B0-3152-4DEE-B6EA-B5287F4E1171}</a:tableStyleId>
              </a:tblPr>
              <a:tblGrid>
                <a:gridCol w="6434125"/>
              </a:tblGrid>
              <a:tr h="1237200">
                <a:tc>
                  <a:txBody>
                    <a:bodyPr/>
                    <a:lstStyle/>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4 threads - InvoicesSumCalculatorMultithreading.java</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Reading took: 16.212648 ms</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Memory used for the for the whole multithreading program: 1064.890625 MB</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Execution time of thread Thread #1: 2932.733991 ms</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Execution time of thread Thread #3: 2931.733848 ms</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Execution time of thread Thread #4: 2931.502864 ms</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Execution time of thread Thread #2: 2932.124885 ms</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Sum of all invoices of thread Thread #1: 661921.8</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Sum of all invoices of thread Thread #2: 662503.7</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Sum of all invoices of thread Thread #4: 663492.1</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Sum of all invoices of thread Thread #3: 668875.1</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File lines size processed by thread Thread #3: 2500</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File lines size processed by thread Thread #2: 2501</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File lines size processed by thread Thread #1: 2500</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File lines size processed by thread Thread #4: 2499</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Result Finalization Thread started!</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highlight>
                            <a:srgbClr val="FFFFFF"/>
                          </a:highlight>
                          <a:latin typeface="Courier New"/>
                          <a:ea typeface="Courier New"/>
                          <a:cs typeface="Courier New"/>
                          <a:sym typeface="Courier New"/>
                        </a:rPr>
                        <a:t>Invoices sum: 2656788.2</a:t>
                      </a:r>
                      <a:endParaRPr sz="800">
                        <a:solidFill>
                          <a:srgbClr val="0033B3"/>
                        </a:solidFill>
                        <a:highlight>
                          <a:srgbClr val="FFFFFF"/>
                        </a:highlight>
                        <a:latin typeface="Courier New"/>
                        <a:ea typeface="Courier New"/>
                        <a:cs typeface="Courier New"/>
                        <a:sym typeface="Courier New"/>
                      </a:endParaRPr>
                    </a:p>
                  </a:txBody>
                  <a:tcPr marT="63500" marB="63500" marR="63500" marL="63500">
                    <a:solidFill>
                      <a:schemeClr val="dk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29"/>
          <p:cNvPicPr preferRelativeResize="0"/>
          <p:nvPr/>
        </p:nvPicPr>
        <p:blipFill>
          <a:blip r:embed="rId3">
            <a:alphaModFix/>
          </a:blip>
          <a:stretch>
            <a:fillRect/>
          </a:stretch>
        </p:blipFill>
        <p:spPr>
          <a:xfrm>
            <a:off x="0" y="1077750"/>
            <a:ext cx="3809275" cy="1494000"/>
          </a:xfrm>
          <a:prstGeom prst="rect">
            <a:avLst/>
          </a:prstGeom>
          <a:noFill/>
          <a:ln cap="flat" cmpd="sng" w="9525">
            <a:solidFill>
              <a:schemeClr val="lt1"/>
            </a:solidFill>
            <a:prstDash val="solid"/>
            <a:round/>
            <a:headEnd len="sm" w="sm" type="none"/>
            <a:tailEnd len="sm" w="sm" type="none"/>
          </a:ln>
          <a:effectLst>
            <a:outerShdw blurRad="57150" rotWithShape="0" algn="bl" dir="6600000" dist="66675">
              <a:srgbClr val="000000">
                <a:alpha val="40000"/>
              </a:srgbClr>
            </a:outerShdw>
          </a:effectLst>
        </p:spPr>
      </p:pic>
      <p:sp>
        <p:nvSpPr>
          <p:cNvPr id="275" name="Google Shape;275;p29"/>
          <p:cNvSpPr/>
          <p:nvPr/>
        </p:nvSpPr>
        <p:spPr>
          <a:xfrm>
            <a:off x="3758250" y="1702500"/>
            <a:ext cx="5385747" cy="514250"/>
          </a:xfrm>
          <a:prstGeom prst="rect">
            <a:avLst/>
          </a:prstGeom>
        </p:spPr>
        <p:txBody>
          <a:bodyPr>
            <a:prstTxWarp prst="textPlain"/>
          </a:bodyPr>
          <a:lstStyle/>
          <a:p>
            <a:pPr lvl="0" algn="ctr"/>
            <a:r>
              <a:rPr b="1" i="0">
                <a:ln cap="flat" cmpd="sng" w="9525">
                  <a:solidFill>
                    <a:schemeClr val="lt1"/>
                  </a:solidFill>
                  <a:prstDash val="solid"/>
                  <a:round/>
                  <a:headEnd len="sm" w="sm" type="none"/>
                  <a:tailEnd len="sm" w="sm" type="none"/>
                </a:ln>
                <a:solidFill>
                  <a:schemeClr val="dk1"/>
                </a:solidFill>
                <a:latin typeface="Caveat"/>
              </a:rPr>
              <a:t>Благодаря за вниманието!</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idx="1" type="body"/>
          </p:nvPr>
        </p:nvSpPr>
        <p:spPr>
          <a:xfrm>
            <a:off x="1067100" y="1736650"/>
            <a:ext cx="5592900" cy="32100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AutoNum type="arabicPeriod"/>
            </a:pPr>
            <a:r>
              <a:rPr lang="bg"/>
              <a:t>Описание на заданието</a:t>
            </a:r>
            <a:br>
              <a:rPr lang="bg"/>
            </a:br>
            <a:endParaRPr/>
          </a:p>
          <a:p>
            <a:pPr indent="-342900" lvl="0" marL="457200" rtl="0" algn="l">
              <a:spcBef>
                <a:spcPts val="0"/>
              </a:spcBef>
              <a:spcAft>
                <a:spcPts val="0"/>
              </a:spcAft>
              <a:buSzPts val="1800"/>
              <a:buAutoNum type="arabicPeriod"/>
            </a:pPr>
            <a:r>
              <a:rPr lang="bg">
                <a:solidFill>
                  <a:schemeClr val="dk1"/>
                </a:solidFill>
              </a:rPr>
              <a:t>Модел на паралелните изчисления</a:t>
            </a:r>
            <a:br>
              <a:rPr lang="bg"/>
            </a:br>
            <a:endParaRPr/>
          </a:p>
          <a:p>
            <a:pPr indent="-342900" lvl="0" marL="457200" rtl="0" algn="l">
              <a:spcBef>
                <a:spcPts val="0"/>
              </a:spcBef>
              <a:spcAft>
                <a:spcPts val="0"/>
              </a:spcAft>
              <a:buSzPts val="1800"/>
              <a:buAutoNum type="arabicPeriod"/>
            </a:pPr>
            <a:r>
              <a:rPr lang="bg"/>
              <a:t>Имплементация на Java</a:t>
            </a:r>
            <a:br>
              <a:rPr lang="bg"/>
            </a:br>
            <a:endParaRPr/>
          </a:p>
          <a:p>
            <a:pPr indent="-342900" lvl="0" marL="457200" rtl="0" algn="l">
              <a:spcBef>
                <a:spcPts val="0"/>
              </a:spcBef>
              <a:spcAft>
                <a:spcPts val="0"/>
              </a:spcAft>
              <a:buSzPts val="1800"/>
              <a:buAutoNum type="arabicPeriod"/>
            </a:pPr>
            <a:r>
              <a:rPr lang="bg"/>
              <a:t>Резултати</a:t>
            </a:r>
            <a:endParaRPr/>
          </a:p>
        </p:txBody>
      </p:sp>
      <p:sp>
        <p:nvSpPr>
          <p:cNvPr id="209" name="Google Shape;209;p17"/>
          <p:cNvSpPr txBox="1"/>
          <p:nvPr>
            <p:ph type="title"/>
          </p:nvPr>
        </p:nvSpPr>
        <p:spPr>
          <a:xfrm>
            <a:off x="1067088" y="313225"/>
            <a:ext cx="5972100" cy="63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bg"/>
              <a:t>Съдържание:</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8"/>
          <p:cNvSpPr txBox="1"/>
          <p:nvPr>
            <p:ph type="title"/>
          </p:nvPr>
        </p:nvSpPr>
        <p:spPr>
          <a:xfrm>
            <a:off x="1067088" y="912850"/>
            <a:ext cx="5972100" cy="6360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SzPts val="3000"/>
              <a:buAutoNum type="arabicPeriod"/>
            </a:pPr>
            <a:r>
              <a:rPr lang="bg"/>
              <a:t>Описание на заданието</a:t>
            </a:r>
            <a:endParaRPr/>
          </a:p>
        </p:txBody>
      </p:sp>
      <p:sp>
        <p:nvSpPr>
          <p:cNvPr id="215" name="Google Shape;215;p18"/>
          <p:cNvSpPr txBox="1"/>
          <p:nvPr>
            <p:ph idx="1" type="body"/>
          </p:nvPr>
        </p:nvSpPr>
        <p:spPr>
          <a:xfrm>
            <a:off x="1067100" y="2001150"/>
            <a:ext cx="6164100" cy="25425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bg"/>
              <a:t>Да се създаде многонишкова програма за сумирането на дължимите суми от фактури, намиращи се в голям файл, представляващ единствен ресурс. </a:t>
            </a:r>
            <a:br>
              <a:rPr lang="bg"/>
            </a:br>
            <a:endParaRPr/>
          </a:p>
          <a:p>
            <a:pPr indent="0" lvl="0" marL="0" rtl="0" algn="just">
              <a:spcBef>
                <a:spcPts val="600"/>
              </a:spcBef>
              <a:spcAft>
                <a:spcPts val="0"/>
              </a:spcAft>
              <a:buNone/>
            </a:pPr>
            <a:r>
              <a:rPr lang="bg"/>
              <a:t>Резултатите от извършването на сумирането от всяка отделна нишка трябва да бъдат сумирани и изведени, след като всяка от нишките е завършила изпълнението си.</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9"/>
          <p:cNvSpPr txBox="1"/>
          <p:nvPr>
            <p:ph type="ctrTitle"/>
          </p:nvPr>
        </p:nvSpPr>
        <p:spPr>
          <a:xfrm>
            <a:off x="280400" y="275075"/>
            <a:ext cx="8452200" cy="55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bg" sz="3000"/>
              <a:t>2. </a:t>
            </a:r>
            <a:r>
              <a:rPr lang="bg" sz="3000"/>
              <a:t>Модел на паралелните изчисления  </a:t>
            </a:r>
            <a:endParaRPr sz="3000"/>
          </a:p>
        </p:txBody>
      </p:sp>
      <p:pic>
        <p:nvPicPr>
          <p:cNvPr id="221" name="Google Shape;221;p19"/>
          <p:cNvPicPr preferRelativeResize="0"/>
          <p:nvPr/>
        </p:nvPicPr>
        <p:blipFill>
          <a:blip r:embed="rId3">
            <a:alphaModFix/>
          </a:blip>
          <a:stretch>
            <a:fillRect/>
          </a:stretch>
        </p:blipFill>
        <p:spPr>
          <a:xfrm>
            <a:off x="0" y="1034050"/>
            <a:ext cx="9138028" cy="4109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1342301" y="1975700"/>
            <a:ext cx="6642900" cy="63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bg"/>
              <a:t>3</a:t>
            </a:r>
            <a:r>
              <a:rPr lang="bg"/>
              <a:t>. Имплементация на Java</a:t>
            </a:r>
            <a:endParaRPr/>
          </a:p>
        </p:txBody>
      </p:sp>
      <p:sp>
        <p:nvSpPr>
          <p:cNvPr id="227" name="Google Shape;227;p20"/>
          <p:cNvSpPr txBox="1"/>
          <p:nvPr/>
        </p:nvSpPr>
        <p:spPr>
          <a:xfrm>
            <a:off x="559800" y="4743300"/>
            <a:ext cx="858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bg" u="sng">
                <a:solidFill>
                  <a:schemeClr val="hlink"/>
                </a:solidFill>
                <a:latin typeface="Courier New"/>
                <a:ea typeface="Courier New"/>
                <a:cs typeface="Courier New"/>
                <a:sym typeface="Courier New"/>
                <a:hlinkClick r:id="rId3"/>
              </a:rPr>
              <a:t>https://github.com/desi109/invoices-sum-calculator---multithreading-java-app</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aphicFrame>
        <p:nvGraphicFramePr>
          <p:cNvPr id="232" name="Google Shape;232;p21"/>
          <p:cNvGraphicFramePr/>
          <p:nvPr/>
        </p:nvGraphicFramePr>
        <p:xfrm>
          <a:off x="0" y="0"/>
          <a:ext cx="3000000" cy="3000000"/>
        </p:xfrm>
        <a:graphic>
          <a:graphicData uri="http://schemas.openxmlformats.org/drawingml/2006/table">
            <a:tbl>
              <a:tblPr>
                <a:noFill/>
                <a:tableStyleId>{D5752B45-478F-4E3F-8DCF-E4354A542082}</a:tableStyleId>
              </a:tblPr>
              <a:tblGrid>
                <a:gridCol w="9144000"/>
              </a:tblGrid>
              <a:tr h="4602025">
                <a:tc>
                  <a:txBody>
                    <a:bodyPr/>
                    <a:lstStyle/>
                    <a:p>
                      <a:pPr indent="0" lvl="0" marL="0" rtl="0" algn="l">
                        <a:spcBef>
                          <a:spcPts val="0"/>
                        </a:spcBef>
                        <a:spcAft>
                          <a:spcPts val="0"/>
                        </a:spcAft>
                        <a:buNone/>
                      </a:pPr>
                      <a:r>
                        <a:rPr lang="bg" sz="800">
                          <a:solidFill>
                            <a:srgbClr val="0033B3"/>
                          </a:solidFill>
                          <a:highlight>
                            <a:srgbClr val="FFFFFF"/>
                          </a:highlight>
                          <a:latin typeface="Courier New"/>
                          <a:ea typeface="Courier New"/>
                          <a:cs typeface="Courier New"/>
                          <a:sym typeface="Courier New"/>
                        </a:rPr>
                        <a:t>public class </a:t>
                      </a:r>
                      <a:r>
                        <a:rPr lang="bg" sz="800">
                          <a:highlight>
                            <a:srgbClr val="FFFFFF"/>
                          </a:highlight>
                          <a:latin typeface="Courier New"/>
                          <a:ea typeface="Courier New"/>
                          <a:cs typeface="Courier New"/>
                          <a:sym typeface="Courier New"/>
                        </a:rPr>
                        <a:t>InvoicesSumCalculatorMultithreading </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private static final </a:t>
                      </a:r>
                      <a:r>
                        <a:rPr lang="bg" sz="800">
                          <a:highlight>
                            <a:srgbClr val="FFFFFF"/>
                          </a:highlight>
                          <a:latin typeface="Courier New"/>
                          <a:ea typeface="Courier New"/>
                          <a:cs typeface="Courier New"/>
                          <a:sym typeface="Courier New"/>
                        </a:rPr>
                        <a:t>String </a:t>
                      </a:r>
                      <a:r>
                        <a:rPr i="1" lang="bg" sz="800">
                          <a:solidFill>
                            <a:srgbClr val="871094"/>
                          </a:solidFill>
                          <a:highlight>
                            <a:srgbClr val="FFFFFF"/>
                          </a:highlight>
                          <a:latin typeface="Courier New"/>
                          <a:ea typeface="Courier New"/>
                          <a:cs typeface="Courier New"/>
                          <a:sym typeface="Courier New"/>
                        </a:rPr>
                        <a:t>FILE_PATH </a:t>
                      </a: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new </a:t>
                      </a:r>
                      <a:r>
                        <a:rPr lang="bg" sz="800">
                          <a:solidFill>
                            <a:srgbClr val="080808"/>
                          </a:solidFill>
                          <a:highlight>
                            <a:srgbClr val="FFFFFF"/>
                          </a:highlight>
                          <a:latin typeface="Courier New"/>
                          <a:ea typeface="Courier New"/>
                          <a:cs typeface="Courier New"/>
                          <a:sym typeface="Courier New"/>
                        </a:rPr>
                        <a:t>File(</a:t>
                      </a:r>
                      <a:r>
                        <a:rPr lang="bg" sz="800">
                          <a:highlight>
                            <a:srgbClr val="FFFFFF"/>
                          </a:highlight>
                          <a:latin typeface="Courier New"/>
                          <a:ea typeface="Courier New"/>
                          <a:cs typeface="Courier New"/>
                          <a:sym typeface="Courier New"/>
                        </a:rPr>
                        <a:t>Paths</a:t>
                      </a:r>
                      <a:r>
                        <a:rPr lang="bg" sz="800">
                          <a:solidFill>
                            <a:srgbClr val="080808"/>
                          </a:solidFill>
                          <a:highlight>
                            <a:srgbClr val="FFFFFF"/>
                          </a:highlight>
                          <a:latin typeface="Courier New"/>
                          <a:ea typeface="Courier New"/>
                          <a:cs typeface="Courier New"/>
                          <a:sym typeface="Courier New"/>
                        </a:rPr>
                        <a:t>.</a:t>
                      </a:r>
                      <a:r>
                        <a:rPr i="1" lang="bg" sz="800">
                          <a:solidFill>
                            <a:srgbClr val="080808"/>
                          </a:solidFill>
                          <a:highlight>
                            <a:srgbClr val="FFFFFF"/>
                          </a:highlight>
                          <a:latin typeface="Courier New"/>
                          <a:ea typeface="Courier New"/>
                          <a:cs typeface="Courier New"/>
                          <a:sym typeface="Courier New"/>
                        </a:rPr>
                        <a:t>get</a:t>
                      </a:r>
                      <a:r>
                        <a:rPr lang="bg" sz="800">
                          <a:solidFill>
                            <a:srgbClr val="080808"/>
                          </a:solidFill>
                          <a:highlight>
                            <a:srgbClr val="FFFFFF"/>
                          </a:highlight>
                          <a:latin typeface="Courier New"/>
                          <a:ea typeface="Courier New"/>
                          <a:cs typeface="Courier New"/>
                          <a:sym typeface="Courier New"/>
                        </a:rPr>
                        <a:t>(</a:t>
                      </a:r>
                      <a:r>
                        <a:rPr lang="bg" sz="800">
                          <a:solidFill>
                            <a:srgbClr val="067D17"/>
                          </a:solidFill>
                          <a:highlight>
                            <a:srgbClr val="FFFFFF"/>
                          </a:highlight>
                          <a:latin typeface="Courier New"/>
                          <a:ea typeface="Courier New"/>
                          <a:cs typeface="Courier New"/>
                          <a:sym typeface="Courier New"/>
                        </a:rPr>
                        <a:t>"."</a:t>
                      </a:r>
                      <a:r>
                        <a:rPr lang="bg" sz="800">
                          <a:solidFill>
                            <a:srgbClr val="080808"/>
                          </a:solidFill>
                          <a:highlight>
                            <a:srgbClr val="FFFFFF"/>
                          </a:highlight>
                          <a:latin typeface="Courier New"/>
                          <a:ea typeface="Courier New"/>
                          <a:cs typeface="Courier New"/>
                          <a:sym typeface="Courier New"/>
                        </a:rPr>
                        <a:t>).toString(), </a:t>
                      </a:r>
                      <a:r>
                        <a:rPr lang="bg" sz="800">
                          <a:solidFill>
                            <a:srgbClr val="067D17"/>
                          </a:solidFill>
                          <a:highlight>
                            <a:srgbClr val="FFFFFF"/>
                          </a:highlight>
                          <a:latin typeface="Courier New"/>
                          <a:ea typeface="Courier New"/>
                          <a:cs typeface="Courier New"/>
                          <a:sym typeface="Courier New"/>
                        </a:rPr>
                        <a:t>"resources/invoices.csv"</a:t>
                      </a:r>
                      <a:r>
                        <a:rPr lang="bg" sz="800">
                          <a:solidFill>
                            <a:srgbClr val="080808"/>
                          </a:solidFill>
                          <a:highlight>
                            <a:srgbClr val="FFFFFF"/>
                          </a:highlight>
                          <a:latin typeface="Courier New"/>
                          <a:ea typeface="Courier New"/>
                          <a:cs typeface="Courier New"/>
                          <a:sym typeface="Courier New"/>
                        </a:rPr>
                        <a:t>).getAbsolutePath();</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private static final int </a:t>
                      </a:r>
                      <a:r>
                        <a:rPr i="1" lang="bg" sz="800">
                          <a:solidFill>
                            <a:srgbClr val="871094"/>
                          </a:solidFill>
                          <a:highlight>
                            <a:srgbClr val="FFFFFF"/>
                          </a:highlight>
                          <a:latin typeface="Courier New"/>
                          <a:ea typeface="Courier New"/>
                          <a:cs typeface="Courier New"/>
                          <a:sym typeface="Courier New"/>
                        </a:rPr>
                        <a:t>NUM_THREADS </a:t>
                      </a:r>
                      <a:r>
                        <a:rPr lang="bg" sz="800">
                          <a:solidFill>
                            <a:srgbClr val="080808"/>
                          </a:solidFill>
                          <a:highlight>
                            <a:srgbClr val="FFFFFF"/>
                          </a:highlight>
                          <a:latin typeface="Courier New"/>
                          <a:ea typeface="Courier New"/>
                          <a:cs typeface="Courier New"/>
                          <a:sym typeface="Courier New"/>
                        </a:rPr>
                        <a:t>= </a:t>
                      </a:r>
                      <a:r>
                        <a:rPr lang="bg" sz="800">
                          <a:solidFill>
                            <a:srgbClr val="1750EB"/>
                          </a:solidFill>
                          <a:highlight>
                            <a:srgbClr val="FFFFFF"/>
                          </a:highlight>
                          <a:latin typeface="Courier New"/>
                          <a:ea typeface="Courier New"/>
                          <a:cs typeface="Courier New"/>
                          <a:sym typeface="Courier New"/>
                        </a:rPr>
                        <a:t>3</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private static </a:t>
                      </a:r>
                      <a:r>
                        <a:rPr lang="bg" sz="800">
                          <a:highlight>
                            <a:srgbClr val="FFFFFF"/>
                          </a:highlight>
                          <a:latin typeface="Courier New"/>
                          <a:ea typeface="Courier New"/>
                          <a:cs typeface="Courier New"/>
                          <a:sym typeface="Courier New"/>
                        </a:rPr>
                        <a:t>CyclicBarrier </a:t>
                      </a:r>
                      <a:r>
                        <a:rPr i="1" lang="bg" sz="800">
                          <a:solidFill>
                            <a:srgbClr val="871094"/>
                          </a:solidFill>
                          <a:highlight>
                            <a:srgbClr val="FFFFFF"/>
                          </a:highlight>
                          <a:latin typeface="Courier New"/>
                          <a:ea typeface="Courier New"/>
                          <a:cs typeface="Courier New"/>
                          <a:sym typeface="Courier New"/>
                        </a:rPr>
                        <a:t>barrier</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private static </a:t>
                      </a:r>
                      <a:r>
                        <a:rPr lang="bg" sz="800">
                          <a:highlight>
                            <a:srgbClr val="FFFFFF"/>
                          </a:highlight>
                          <a:latin typeface="Courier New"/>
                          <a:ea typeface="Courier New"/>
                          <a:cs typeface="Courier New"/>
                          <a:sym typeface="Courier New"/>
                        </a:rPr>
                        <a:t>List</a:t>
                      </a:r>
                      <a:r>
                        <a:rPr lang="bg" sz="800">
                          <a:solidFill>
                            <a:srgbClr val="080808"/>
                          </a:solidFill>
                          <a:highlight>
                            <a:srgbClr val="FFFFFF"/>
                          </a:highlight>
                          <a:latin typeface="Courier New"/>
                          <a:ea typeface="Courier New"/>
                          <a:cs typeface="Courier New"/>
                          <a:sym typeface="Courier New"/>
                        </a:rPr>
                        <a:t>&lt;</a:t>
                      </a:r>
                      <a:r>
                        <a:rPr lang="bg" sz="800">
                          <a:highlight>
                            <a:srgbClr val="FFFFFF"/>
                          </a:highlight>
                          <a:latin typeface="Courier New"/>
                          <a:ea typeface="Courier New"/>
                          <a:cs typeface="Courier New"/>
                          <a:sym typeface="Courier New"/>
                        </a:rPr>
                        <a:t>Float</a:t>
                      </a:r>
                      <a:r>
                        <a:rPr lang="bg" sz="800">
                          <a:solidFill>
                            <a:srgbClr val="080808"/>
                          </a:solidFill>
                          <a:highlight>
                            <a:srgbClr val="FFFFFF"/>
                          </a:highlight>
                          <a:latin typeface="Courier New"/>
                          <a:ea typeface="Courier New"/>
                          <a:cs typeface="Courier New"/>
                          <a:sym typeface="Courier New"/>
                        </a:rPr>
                        <a:t>&gt; </a:t>
                      </a:r>
                      <a:r>
                        <a:rPr i="1" lang="bg" sz="800">
                          <a:solidFill>
                            <a:srgbClr val="871094"/>
                          </a:solidFill>
                          <a:highlight>
                            <a:srgbClr val="FFFFFF"/>
                          </a:highlight>
                          <a:latin typeface="Courier New"/>
                          <a:ea typeface="Courier New"/>
                          <a:cs typeface="Courier New"/>
                          <a:sym typeface="Courier New"/>
                        </a:rPr>
                        <a:t>results </a:t>
                      </a: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new </a:t>
                      </a:r>
                      <a:r>
                        <a:rPr lang="bg" sz="800">
                          <a:solidFill>
                            <a:srgbClr val="080808"/>
                          </a:solidFill>
                          <a:highlight>
                            <a:srgbClr val="FFFFFF"/>
                          </a:highlight>
                          <a:latin typeface="Courier New"/>
                          <a:ea typeface="Courier New"/>
                          <a:cs typeface="Courier New"/>
                          <a:sym typeface="Courier New"/>
                        </a:rPr>
                        <a:t>ArrayList&lt;&gt;(</a:t>
                      </a:r>
                      <a:r>
                        <a:rPr i="1" lang="bg" sz="800">
                          <a:solidFill>
                            <a:srgbClr val="871094"/>
                          </a:solidFill>
                          <a:highlight>
                            <a:srgbClr val="FFFFFF"/>
                          </a:highlight>
                          <a:latin typeface="Courier New"/>
                          <a:ea typeface="Courier New"/>
                          <a:cs typeface="Courier New"/>
                          <a:sym typeface="Courier New"/>
                        </a:rPr>
                        <a:t>NUM_THREADS</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private static </a:t>
                      </a:r>
                      <a:r>
                        <a:rPr lang="bg" sz="800">
                          <a:highlight>
                            <a:srgbClr val="FFFFFF"/>
                          </a:highlight>
                          <a:latin typeface="Courier New"/>
                          <a:ea typeface="Courier New"/>
                          <a:cs typeface="Courier New"/>
                          <a:sym typeface="Courier New"/>
                        </a:rPr>
                        <a:t>List</a:t>
                      </a:r>
                      <a:r>
                        <a:rPr lang="bg" sz="800">
                          <a:solidFill>
                            <a:srgbClr val="080808"/>
                          </a:solidFill>
                          <a:highlight>
                            <a:srgbClr val="FFFFFF"/>
                          </a:highlight>
                          <a:latin typeface="Courier New"/>
                          <a:ea typeface="Courier New"/>
                          <a:cs typeface="Courier New"/>
                          <a:sym typeface="Courier New"/>
                        </a:rPr>
                        <a:t>&lt;</a:t>
                      </a:r>
                      <a:r>
                        <a:rPr lang="bg" sz="800">
                          <a:highlight>
                            <a:srgbClr val="FFFFFF"/>
                          </a:highlight>
                          <a:latin typeface="Courier New"/>
                          <a:ea typeface="Courier New"/>
                          <a:cs typeface="Courier New"/>
                          <a:sym typeface="Courier New"/>
                        </a:rPr>
                        <a:t>Thread</a:t>
                      </a:r>
                      <a:r>
                        <a:rPr lang="bg" sz="800">
                          <a:solidFill>
                            <a:srgbClr val="080808"/>
                          </a:solidFill>
                          <a:highlight>
                            <a:srgbClr val="FFFFFF"/>
                          </a:highlight>
                          <a:latin typeface="Courier New"/>
                          <a:ea typeface="Courier New"/>
                          <a:cs typeface="Courier New"/>
                          <a:sym typeface="Courier New"/>
                        </a:rPr>
                        <a:t>&gt; </a:t>
                      </a:r>
                      <a:r>
                        <a:rPr i="1" lang="bg" sz="800">
                          <a:solidFill>
                            <a:srgbClr val="871094"/>
                          </a:solidFill>
                          <a:highlight>
                            <a:srgbClr val="FFFFFF"/>
                          </a:highlight>
                          <a:latin typeface="Courier New"/>
                          <a:ea typeface="Courier New"/>
                          <a:cs typeface="Courier New"/>
                          <a:sym typeface="Courier New"/>
                        </a:rPr>
                        <a:t>threads </a:t>
                      </a: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new </a:t>
                      </a:r>
                      <a:r>
                        <a:rPr lang="bg" sz="800">
                          <a:solidFill>
                            <a:srgbClr val="080808"/>
                          </a:solidFill>
                          <a:highlight>
                            <a:srgbClr val="FFFFFF"/>
                          </a:highlight>
                          <a:latin typeface="Courier New"/>
                          <a:ea typeface="Courier New"/>
                          <a:cs typeface="Courier New"/>
                          <a:sym typeface="Courier New"/>
                        </a:rPr>
                        <a:t>ArrayList&lt;&gt;(</a:t>
                      </a:r>
                      <a:r>
                        <a:rPr i="1" lang="bg" sz="800">
                          <a:solidFill>
                            <a:srgbClr val="871094"/>
                          </a:solidFill>
                          <a:highlight>
                            <a:srgbClr val="FFFFFF"/>
                          </a:highlight>
                          <a:latin typeface="Courier New"/>
                          <a:ea typeface="Courier New"/>
                          <a:cs typeface="Courier New"/>
                          <a:sym typeface="Courier New"/>
                        </a:rPr>
                        <a:t>NUM_THREADS</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public static void </a:t>
                      </a:r>
                      <a:r>
                        <a:rPr lang="bg" sz="800">
                          <a:solidFill>
                            <a:srgbClr val="00627A"/>
                          </a:solidFill>
                          <a:highlight>
                            <a:srgbClr val="FFFFFF"/>
                          </a:highlight>
                          <a:latin typeface="Courier New"/>
                          <a:ea typeface="Courier New"/>
                          <a:cs typeface="Courier New"/>
                          <a:sym typeface="Courier New"/>
                        </a:rPr>
                        <a:t>main</a:t>
                      </a:r>
                      <a:r>
                        <a:rPr lang="bg" sz="800">
                          <a:solidFill>
                            <a:srgbClr val="080808"/>
                          </a:solidFill>
                          <a:highlight>
                            <a:srgbClr val="FFFFFF"/>
                          </a:highlight>
                          <a:latin typeface="Courier New"/>
                          <a:ea typeface="Courier New"/>
                          <a:cs typeface="Courier New"/>
                          <a:sym typeface="Courier New"/>
                        </a:rPr>
                        <a:t>(</a:t>
                      </a:r>
                      <a:r>
                        <a:rPr lang="bg" sz="800">
                          <a:highlight>
                            <a:srgbClr val="FFFFFF"/>
                          </a:highlight>
                          <a:latin typeface="Courier New"/>
                          <a:ea typeface="Courier New"/>
                          <a:cs typeface="Courier New"/>
                          <a:sym typeface="Courier New"/>
                        </a:rPr>
                        <a:t>String</a:t>
                      </a:r>
                      <a:r>
                        <a:rPr lang="bg" sz="800">
                          <a:solidFill>
                            <a:srgbClr val="080808"/>
                          </a:solidFill>
                          <a:highlight>
                            <a:srgbClr val="FFFFFF"/>
                          </a:highlight>
                          <a:latin typeface="Courier New"/>
                          <a:ea typeface="Courier New"/>
                          <a:cs typeface="Courier New"/>
                          <a:sym typeface="Courier New"/>
                        </a:rPr>
                        <a:t>[] args)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i="1" lang="bg" sz="800">
                          <a:solidFill>
                            <a:srgbClr val="8C8C8C"/>
                          </a:solidFill>
                          <a:highlight>
                            <a:srgbClr val="FFFFFF"/>
                          </a:highlight>
                          <a:latin typeface="Courier New"/>
                          <a:ea typeface="Courier New"/>
                          <a:cs typeface="Courier New"/>
                          <a:sym typeface="Courier New"/>
                        </a:rPr>
                        <a:t>// 1. Start the program and the main thread</a:t>
                      </a:r>
                      <a:endParaRPr i="1" sz="8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bg" sz="800">
                          <a:solidFill>
                            <a:srgbClr val="8C8C8C"/>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try </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i="1" lang="bg" sz="800">
                          <a:solidFill>
                            <a:srgbClr val="8C8C8C"/>
                          </a:solidFill>
                          <a:highlight>
                            <a:srgbClr val="FFFFFF"/>
                          </a:highlight>
                          <a:latin typeface="Courier New"/>
                          <a:ea typeface="Courier New"/>
                          <a:cs typeface="Courier New"/>
                          <a:sym typeface="Courier New"/>
                        </a:rPr>
                        <a:t>// initialize a CyclicBarrier to wait for all FileLineProcessingThread to finish, before start the ResultConsolidationThread</a:t>
                      </a:r>
                      <a:endParaRPr i="1" sz="8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bg" sz="800">
                          <a:solidFill>
                            <a:srgbClr val="8C8C8C"/>
                          </a:solidFill>
                          <a:highlight>
                            <a:srgbClr val="FFFFFF"/>
                          </a:highlight>
                          <a:latin typeface="Courier New"/>
                          <a:ea typeface="Courier New"/>
                          <a:cs typeface="Courier New"/>
                          <a:sym typeface="Courier New"/>
                        </a:rPr>
                        <a:t>           </a:t>
                      </a:r>
                      <a:r>
                        <a:rPr i="1" lang="bg" sz="800">
                          <a:solidFill>
                            <a:srgbClr val="871094"/>
                          </a:solidFill>
                          <a:highlight>
                            <a:srgbClr val="FFFFFF"/>
                          </a:highlight>
                          <a:latin typeface="Courier New"/>
                          <a:ea typeface="Courier New"/>
                          <a:cs typeface="Courier New"/>
                          <a:sym typeface="Courier New"/>
                        </a:rPr>
                        <a:t>barrier </a:t>
                      </a: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new </a:t>
                      </a:r>
                      <a:r>
                        <a:rPr lang="bg" sz="800">
                          <a:solidFill>
                            <a:srgbClr val="080808"/>
                          </a:solidFill>
                          <a:highlight>
                            <a:srgbClr val="FFFFFF"/>
                          </a:highlight>
                          <a:latin typeface="Courier New"/>
                          <a:ea typeface="Courier New"/>
                          <a:cs typeface="Courier New"/>
                          <a:sym typeface="Courier New"/>
                        </a:rPr>
                        <a:t>CyclicBarrier(</a:t>
                      </a:r>
                      <a:r>
                        <a:rPr i="1" lang="bg" sz="800">
                          <a:solidFill>
                            <a:srgbClr val="871094"/>
                          </a:solidFill>
                          <a:highlight>
                            <a:srgbClr val="FFFFFF"/>
                          </a:highlight>
                          <a:latin typeface="Courier New"/>
                          <a:ea typeface="Courier New"/>
                          <a:cs typeface="Courier New"/>
                          <a:sym typeface="Courier New"/>
                        </a:rPr>
                        <a:t>NUM_THREADS</a:t>
                      </a: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new </a:t>
                      </a:r>
                      <a:r>
                        <a:rPr lang="bg" sz="800">
                          <a:solidFill>
                            <a:srgbClr val="080808"/>
                          </a:solidFill>
                          <a:highlight>
                            <a:srgbClr val="FFFFFF"/>
                          </a:highlight>
                          <a:latin typeface="Courier New"/>
                          <a:ea typeface="Courier New"/>
                          <a:cs typeface="Courier New"/>
                          <a:sym typeface="Courier New"/>
                        </a:rPr>
                        <a:t>ResultFinalizationThread(</a:t>
                      </a:r>
                      <a:r>
                        <a:rPr i="1" lang="bg" sz="800">
                          <a:solidFill>
                            <a:srgbClr val="871094"/>
                          </a:solidFill>
                          <a:highlight>
                            <a:srgbClr val="FFFFFF"/>
                          </a:highlight>
                          <a:latin typeface="Courier New"/>
                          <a:ea typeface="Courier New"/>
                          <a:cs typeface="Courier New"/>
                          <a:sym typeface="Courier New"/>
                        </a:rPr>
                        <a:t>results</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long </a:t>
                      </a:r>
                      <a:r>
                        <a:rPr lang="bg" sz="800">
                          <a:highlight>
                            <a:srgbClr val="FFFFFF"/>
                          </a:highlight>
                          <a:latin typeface="Courier New"/>
                          <a:ea typeface="Courier New"/>
                          <a:cs typeface="Courier New"/>
                          <a:sym typeface="Courier New"/>
                        </a:rPr>
                        <a:t>beforeUsedMemory </a:t>
                      </a: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Runtime</a:t>
                      </a:r>
                      <a:r>
                        <a:rPr lang="bg" sz="800">
                          <a:solidFill>
                            <a:srgbClr val="080808"/>
                          </a:solidFill>
                          <a:highlight>
                            <a:srgbClr val="FFFFFF"/>
                          </a:highlight>
                          <a:latin typeface="Courier New"/>
                          <a:ea typeface="Courier New"/>
                          <a:cs typeface="Courier New"/>
                          <a:sym typeface="Courier New"/>
                        </a:rPr>
                        <a:t>.</a:t>
                      </a:r>
                      <a:r>
                        <a:rPr i="1" lang="bg" sz="800">
                          <a:solidFill>
                            <a:srgbClr val="080808"/>
                          </a:solidFill>
                          <a:highlight>
                            <a:srgbClr val="FFFFFF"/>
                          </a:highlight>
                          <a:latin typeface="Courier New"/>
                          <a:ea typeface="Courier New"/>
                          <a:cs typeface="Courier New"/>
                          <a:sym typeface="Courier New"/>
                        </a:rPr>
                        <a:t>getRuntime</a:t>
                      </a:r>
                      <a:r>
                        <a:rPr lang="bg" sz="800">
                          <a:solidFill>
                            <a:srgbClr val="080808"/>
                          </a:solidFill>
                          <a:highlight>
                            <a:srgbClr val="FFFFFF"/>
                          </a:highlight>
                          <a:latin typeface="Courier New"/>
                          <a:ea typeface="Courier New"/>
                          <a:cs typeface="Courier New"/>
                          <a:sym typeface="Courier New"/>
                        </a:rPr>
                        <a:t>().totalMemory() - </a:t>
                      </a:r>
                      <a:r>
                        <a:rPr lang="bg" sz="800">
                          <a:highlight>
                            <a:srgbClr val="FFFFFF"/>
                          </a:highlight>
                          <a:latin typeface="Courier New"/>
                          <a:ea typeface="Courier New"/>
                          <a:cs typeface="Courier New"/>
                          <a:sym typeface="Courier New"/>
                        </a:rPr>
                        <a:t>Runtime</a:t>
                      </a:r>
                      <a:r>
                        <a:rPr lang="bg" sz="800">
                          <a:solidFill>
                            <a:srgbClr val="080808"/>
                          </a:solidFill>
                          <a:highlight>
                            <a:srgbClr val="FFFFFF"/>
                          </a:highlight>
                          <a:latin typeface="Courier New"/>
                          <a:ea typeface="Courier New"/>
                          <a:cs typeface="Courier New"/>
                          <a:sym typeface="Courier New"/>
                        </a:rPr>
                        <a:t>.</a:t>
                      </a:r>
                      <a:r>
                        <a:rPr i="1" lang="bg" sz="800">
                          <a:solidFill>
                            <a:srgbClr val="080808"/>
                          </a:solidFill>
                          <a:highlight>
                            <a:srgbClr val="FFFFFF"/>
                          </a:highlight>
                          <a:latin typeface="Courier New"/>
                          <a:ea typeface="Courier New"/>
                          <a:cs typeface="Courier New"/>
                          <a:sym typeface="Courier New"/>
                        </a:rPr>
                        <a:t>getRuntime</a:t>
                      </a:r>
                      <a:r>
                        <a:rPr lang="bg" sz="800">
                          <a:solidFill>
                            <a:srgbClr val="080808"/>
                          </a:solidFill>
                          <a:highlight>
                            <a:srgbClr val="FFFFFF"/>
                          </a:highlight>
                          <a:latin typeface="Courier New"/>
                          <a:ea typeface="Courier New"/>
                          <a:cs typeface="Courier New"/>
                          <a:sym typeface="Courier New"/>
                        </a:rPr>
                        <a:t>().freeMemory();</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i="1" lang="bg" sz="800">
                          <a:solidFill>
                            <a:srgbClr val="8C8C8C"/>
                          </a:solidFill>
                          <a:highlight>
                            <a:srgbClr val="FFFFFF"/>
                          </a:highlight>
                          <a:latin typeface="Courier New"/>
                          <a:ea typeface="Courier New"/>
                          <a:cs typeface="Courier New"/>
                          <a:sym typeface="Courier New"/>
                        </a:rPr>
                        <a:t>// 2. Load and process the file invoices.csv</a:t>
                      </a:r>
                      <a:endParaRPr i="1" sz="8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bg" sz="800">
                          <a:solidFill>
                            <a:srgbClr val="8C8C8C"/>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CsvFileReader csvFileReader </a:t>
                      </a: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new </a:t>
                      </a:r>
                      <a:r>
                        <a:rPr lang="bg" sz="800">
                          <a:solidFill>
                            <a:srgbClr val="080808"/>
                          </a:solidFill>
                          <a:highlight>
                            <a:srgbClr val="FFFFFF"/>
                          </a:highlight>
                          <a:latin typeface="Courier New"/>
                          <a:ea typeface="Courier New"/>
                          <a:cs typeface="Courier New"/>
                          <a:sym typeface="Courier New"/>
                        </a:rPr>
                        <a:t>CsvFileReader(</a:t>
                      </a:r>
                      <a:r>
                        <a:rPr i="1" lang="bg" sz="800">
                          <a:solidFill>
                            <a:srgbClr val="871094"/>
                          </a:solidFill>
                          <a:highlight>
                            <a:srgbClr val="FFFFFF"/>
                          </a:highlight>
                          <a:latin typeface="Courier New"/>
                          <a:ea typeface="Courier New"/>
                          <a:cs typeface="Courier New"/>
                          <a:sym typeface="Courier New"/>
                        </a:rPr>
                        <a:t>FILE_PATH</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Watcher watcher </a:t>
                      </a: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new </a:t>
                      </a:r>
                      <a:r>
                        <a:rPr lang="bg" sz="800">
                          <a:solidFill>
                            <a:srgbClr val="080808"/>
                          </a:solidFill>
                          <a:highlight>
                            <a:srgbClr val="FFFFFF"/>
                          </a:highlight>
                          <a:latin typeface="Courier New"/>
                          <a:ea typeface="Courier New"/>
                          <a:cs typeface="Courier New"/>
                          <a:sym typeface="Courier New"/>
                        </a:rPr>
                        <a:t>Watcher();</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watcher</a:t>
                      </a:r>
                      <a:r>
                        <a:rPr lang="bg" sz="800">
                          <a:solidFill>
                            <a:srgbClr val="080808"/>
                          </a:solidFill>
                          <a:highlight>
                            <a:srgbClr val="FFFFFF"/>
                          </a:highlight>
                          <a:latin typeface="Courier New"/>
                          <a:ea typeface="Courier New"/>
                          <a:cs typeface="Courier New"/>
                          <a:sym typeface="Courier New"/>
                        </a:rPr>
                        <a:t>.startTimeNanos();</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i="1" lang="bg" sz="800">
                          <a:solidFill>
                            <a:srgbClr val="080808"/>
                          </a:solidFill>
                          <a:highlight>
                            <a:srgbClr val="FFFFFF"/>
                          </a:highlight>
                          <a:latin typeface="Courier New"/>
                          <a:ea typeface="Courier New"/>
                          <a:cs typeface="Courier New"/>
                          <a:sym typeface="Courier New"/>
                        </a:rPr>
                        <a:t>processPostsByLineMultithreading</a:t>
                      </a:r>
                      <a:r>
                        <a:rPr lang="bg" sz="800">
                          <a:solidFill>
                            <a:srgbClr val="080808"/>
                          </a:solidFill>
                          <a:highlight>
                            <a:srgbClr val="FFFFFF"/>
                          </a:highlight>
                          <a:latin typeface="Courier New"/>
                          <a:ea typeface="Courier New"/>
                          <a:cs typeface="Courier New"/>
                          <a:sym typeface="Courier New"/>
                        </a:rPr>
                        <a:t>(</a:t>
                      </a:r>
                      <a:r>
                        <a:rPr lang="bg" sz="800">
                          <a:highlight>
                            <a:srgbClr val="FFFFFF"/>
                          </a:highlight>
                          <a:latin typeface="Courier New"/>
                          <a:ea typeface="Courier New"/>
                          <a:cs typeface="Courier New"/>
                          <a:sym typeface="Courier New"/>
                        </a:rPr>
                        <a:t>csvFileReader</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watcher</a:t>
                      </a:r>
                      <a:r>
                        <a:rPr lang="bg" sz="800">
                          <a:solidFill>
                            <a:srgbClr val="080808"/>
                          </a:solidFill>
                          <a:highlight>
                            <a:srgbClr val="FFFFFF"/>
                          </a:highlight>
                          <a:latin typeface="Courier New"/>
                          <a:ea typeface="Courier New"/>
                          <a:cs typeface="Courier New"/>
                          <a:sym typeface="Courier New"/>
                        </a:rPr>
                        <a:t>.endTimeNanos();</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long </a:t>
                      </a:r>
                      <a:r>
                        <a:rPr lang="bg" sz="800">
                          <a:highlight>
                            <a:srgbClr val="FFFFFF"/>
                          </a:highlight>
                          <a:latin typeface="Courier New"/>
                          <a:ea typeface="Courier New"/>
                          <a:cs typeface="Courier New"/>
                          <a:sym typeface="Courier New"/>
                        </a:rPr>
                        <a:t>afterUsedMemory </a:t>
                      </a: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Runtime</a:t>
                      </a:r>
                      <a:r>
                        <a:rPr lang="bg" sz="800">
                          <a:solidFill>
                            <a:srgbClr val="080808"/>
                          </a:solidFill>
                          <a:highlight>
                            <a:srgbClr val="FFFFFF"/>
                          </a:highlight>
                          <a:latin typeface="Courier New"/>
                          <a:ea typeface="Courier New"/>
                          <a:cs typeface="Courier New"/>
                          <a:sym typeface="Courier New"/>
                        </a:rPr>
                        <a:t>.</a:t>
                      </a:r>
                      <a:r>
                        <a:rPr i="1" lang="bg" sz="800">
                          <a:solidFill>
                            <a:srgbClr val="080808"/>
                          </a:solidFill>
                          <a:highlight>
                            <a:srgbClr val="FFFFFF"/>
                          </a:highlight>
                          <a:latin typeface="Courier New"/>
                          <a:ea typeface="Courier New"/>
                          <a:cs typeface="Courier New"/>
                          <a:sym typeface="Courier New"/>
                        </a:rPr>
                        <a:t>getRuntime</a:t>
                      </a:r>
                      <a:r>
                        <a:rPr lang="bg" sz="800">
                          <a:solidFill>
                            <a:srgbClr val="080808"/>
                          </a:solidFill>
                          <a:highlight>
                            <a:srgbClr val="FFFFFF"/>
                          </a:highlight>
                          <a:latin typeface="Courier New"/>
                          <a:ea typeface="Courier New"/>
                          <a:cs typeface="Courier New"/>
                          <a:sym typeface="Courier New"/>
                        </a:rPr>
                        <a:t>().totalMemory() - </a:t>
                      </a:r>
                      <a:r>
                        <a:rPr lang="bg" sz="800">
                          <a:highlight>
                            <a:srgbClr val="FFFFFF"/>
                          </a:highlight>
                          <a:latin typeface="Courier New"/>
                          <a:ea typeface="Courier New"/>
                          <a:cs typeface="Courier New"/>
                          <a:sym typeface="Courier New"/>
                        </a:rPr>
                        <a:t>Runtime</a:t>
                      </a:r>
                      <a:r>
                        <a:rPr lang="bg" sz="800">
                          <a:solidFill>
                            <a:srgbClr val="080808"/>
                          </a:solidFill>
                          <a:highlight>
                            <a:srgbClr val="FFFFFF"/>
                          </a:highlight>
                          <a:latin typeface="Courier New"/>
                          <a:ea typeface="Courier New"/>
                          <a:cs typeface="Courier New"/>
                          <a:sym typeface="Courier New"/>
                        </a:rPr>
                        <a:t>.</a:t>
                      </a:r>
                      <a:r>
                        <a:rPr i="1" lang="bg" sz="800">
                          <a:solidFill>
                            <a:srgbClr val="080808"/>
                          </a:solidFill>
                          <a:highlight>
                            <a:srgbClr val="FFFFFF"/>
                          </a:highlight>
                          <a:latin typeface="Courier New"/>
                          <a:ea typeface="Courier New"/>
                          <a:cs typeface="Courier New"/>
                          <a:sym typeface="Courier New"/>
                        </a:rPr>
                        <a:t>getRuntime</a:t>
                      </a:r>
                      <a:r>
                        <a:rPr lang="bg" sz="800">
                          <a:solidFill>
                            <a:srgbClr val="080808"/>
                          </a:solidFill>
                          <a:highlight>
                            <a:srgbClr val="FFFFFF"/>
                          </a:highlight>
                          <a:latin typeface="Courier New"/>
                          <a:ea typeface="Courier New"/>
                          <a:cs typeface="Courier New"/>
                          <a:sym typeface="Courier New"/>
                        </a:rPr>
                        <a:t>().freeMemory();</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System</a:t>
                      </a:r>
                      <a:r>
                        <a:rPr lang="bg" sz="800">
                          <a:solidFill>
                            <a:srgbClr val="080808"/>
                          </a:solidFill>
                          <a:highlight>
                            <a:srgbClr val="FFFFFF"/>
                          </a:highlight>
                          <a:latin typeface="Courier New"/>
                          <a:ea typeface="Courier New"/>
                          <a:cs typeface="Courier New"/>
                          <a:sym typeface="Courier New"/>
                        </a:rPr>
                        <a:t>.</a:t>
                      </a:r>
                      <a:r>
                        <a:rPr i="1" lang="bg" sz="800">
                          <a:solidFill>
                            <a:srgbClr val="871094"/>
                          </a:solidFill>
                          <a:highlight>
                            <a:srgbClr val="FFFFFF"/>
                          </a:highlight>
                          <a:latin typeface="Courier New"/>
                          <a:ea typeface="Courier New"/>
                          <a:cs typeface="Courier New"/>
                          <a:sym typeface="Courier New"/>
                        </a:rPr>
                        <a:t>out</a:t>
                      </a:r>
                      <a:r>
                        <a:rPr lang="bg" sz="800">
                          <a:solidFill>
                            <a:srgbClr val="080808"/>
                          </a:solidFill>
                          <a:highlight>
                            <a:srgbClr val="FFFFFF"/>
                          </a:highlight>
                          <a:latin typeface="Courier New"/>
                          <a:ea typeface="Courier New"/>
                          <a:cs typeface="Courier New"/>
                          <a:sym typeface="Courier New"/>
                        </a:rPr>
                        <a:t>.println(</a:t>
                      </a:r>
                      <a:r>
                        <a:rPr lang="bg" sz="800">
                          <a:solidFill>
                            <a:srgbClr val="067D17"/>
                          </a:solidFill>
                          <a:highlight>
                            <a:srgbClr val="FFFFFF"/>
                          </a:highlight>
                          <a:latin typeface="Courier New"/>
                          <a:ea typeface="Courier New"/>
                          <a:cs typeface="Courier New"/>
                          <a:sym typeface="Courier New"/>
                        </a:rPr>
                        <a:t>"Reading took: " </a:t>
                      </a: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watcher</a:t>
                      </a:r>
                      <a:r>
                        <a:rPr lang="bg" sz="800">
                          <a:solidFill>
                            <a:srgbClr val="080808"/>
                          </a:solidFill>
                          <a:highlight>
                            <a:srgbClr val="FFFFFF"/>
                          </a:highlight>
                          <a:latin typeface="Courier New"/>
                          <a:ea typeface="Courier New"/>
                          <a:cs typeface="Courier New"/>
                          <a:sym typeface="Courier New"/>
                        </a:rPr>
                        <a:t>.timeMillis() + </a:t>
                      </a:r>
                      <a:r>
                        <a:rPr lang="bg" sz="800">
                          <a:solidFill>
                            <a:srgbClr val="067D17"/>
                          </a:solidFill>
                          <a:highlight>
                            <a:srgbClr val="FFFFFF"/>
                          </a:highlight>
                          <a:latin typeface="Courier New"/>
                          <a:ea typeface="Courier New"/>
                          <a:cs typeface="Courier New"/>
                          <a:sym typeface="Courier New"/>
                        </a:rPr>
                        <a:t>" ms"</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System</a:t>
                      </a:r>
                      <a:r>
                        <a:rPr lang="bg" sz="800">
                          <a:solidFill>
                            <a:srgbClr val="080808"/>
                          </a:solidFill>
                          <a:highlight>
                            <a:srgbClr val="FFFFFF"/>
                          </a:highlight>
                          <a:latin typeface="Courier New"/>
                          <a:ea typeface="Courier New"/>
                          <a:cs typeface="Courier New"/>
                          <a:sym typeface="Courier New"/>
                        </a:rPr>
                        <a:t>.</a:t>
                      </a:r>
                      <a:r>
                        <a:rPr i="1" lang="bg" sz="800">
                          <a:solidFill>
                            <a:srgbClr val="871094"/>
                          </a:solidFill>
                          <a:highlight>
                            <a:srgbClr val="FFFFFF"/>
                          </a:highlight>
                          <a:latin typeface="Courier New"/>
                          <a:ea typeface="Courier New"/>
                          <a:cs typeface="Courier New"/>
                          <a:sym typeface="Courier New"/>
                        </a:rPr>
                        <a:t>out</a:t>
                      </a:r>
                      <a:r>
                        <a:rPr lang="bg" sz="800">
                          <a:solidFill>
                            <a:srgbClr val="080808"/>
                          </a:solidFill>
                          <a:highlight>
                            <a:srgbClr val="FFFFFF"/>
                          </a:highlight>
                          <a:latin typeface="Courier New"/>
                          <a:ea typeface="Courier New"/>
                          <a:cs typeface="Courier New"/>
                          <a:sym typeface="Courier New"/>
                        </a:rPr>
                        <a:t>.println(</a:t>
                      </a:r>
                      <a:r>
                        <a:rPr lang="bg" sz="800">
                          <a:solidFill>
                            <a:srgbClr val="067D17"/>
                          </a:solidFill>
                          <a:highlight>
                            <a:srgbClr val="FFFFFF"/>
                          </a:highlight>
                          <a:latin typeface="Courier New"/>
                          <a:ea typeface="Courier New"/>
                          <a:cs typeface="Courier New"/>
                          <a:sym typeface="Courier New"/>
                        </a:rPr>
                        <a:t>"Memory used for the for the whole multithreading program: " </a:t>
                      </a: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afterUsedMemory </a:t>
                      </a: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beforeUsedMemory</a:t>
                      </a:r>
                      <a:r>
                        <a:rPr lang="bg" sz="800">
                          <a:solidFill>
                            <a:srgbClr val="080808"/>
                          </a:solidFill>
                          <a:highlight>
                            <a:srgbClr val="FFFFFF"/>
                          </a:highlight>
                          <a:latin typeface="Courier New"/>
                          <a:ea typeface="Courier New"/>
                          <a:cs typeface="Courier New"/>
                          <a:sym typeface="Courier New"/>
                        </a:rPr>
                        <a:t>) / </a:t>
                      </a:r>
                      <a:r>
                        <a:rPr lang="bg" sz="800">
                          <a:solidFill>
                            <a:srgbClr val="1750EB"/>
                          </a:solidFill>
                          <a:highlight>
                            <a:srgbClr val="FFFFFF"/>
                          </a:highlight>
                          <a:latin typeface="Courier New"/>
                          <a:ea typeface="Courier New"/>
                          <a:cs typeface="Courier New"/>
                          <a:sym typeface="Courier New"/>
                        </a:rPr>
                        <a:t>1024.0</a:t>
                      </a:r>
                      <a:r>
                        <a:rPr lang="bg" sz="800">
                          <a:solidFill>
                            <a:srgbClr val="080808"/>
                          </a:solidFill>
                          <a:highlight>
                            <a:srgbClr val="FFFFFF"/>
                          </a:highlight>
                          <a:latin typeface="Courier New"/>
                          <a:ea typeface="Courier New"/>
                          <a:cs typeface="Courier New"/>
                          <a:sym typeface="Courier New"/>
                        </a:rPr>
                        <a:t>) + </a:t>
                      </a:r>
                      <a:r>
                        <a:rPr lang="bg" sz="800">
                          <a:solidFill>
                            <a:srgbClr val="067D17"/>
                          </a:solidFill>
                          <a:highlight>
                            <a:srgbClr val="FFFFFF"/>
                          </a:highlight>
                          <a:latin typeface="Courier New"/>
                          <a:ea typeface="Courier New"/>
                          <a:cs typeface="Courier New"/>
                          <a:sym typeface="Courier New"/>
                        </a:rPr>
                        <a:t>" MB"</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 </a:t>
                      </a:r>
                      <a:r>
                        <a:rPr lang="bg" sz="800">
                          <a:solidFill>
                            <a:srgbClr val="0033B3"/>
                          </a:solidFill>
                          <a:highlight>
                            <a:srgbClr val="FFFFFF"/>
                          </a:highlight>
                          <a:latin typeface="Courier New"/>
                          <a:ea typeface="Courier New"/>
                          <a:cs typeface="Courier New"/>
                          <a:sym typeface="Courier New"/>
                        </a:rPr>
                        <a:t>catch </a:t>
                      </a:r>
                      <a:r>
                        <a:rPr lang="bg" sz="800">
                          <a:solidFill>
                            <a:srgbClr val="080808"/>
                          </a:solidFill>
                          <a:highlight>
                            <a:srgbClr val="FFFFFF"/>
                          </a:highlight>
                          <a:latin typeface="Courier New"/>
                          <a:ea typeface="Courier New"/>
                          <a:cs typeface="Courier New"/>
                          <a:sym typeface="Courier New"/>
                        </a:rPr>
                        <a:t>(</a:t>
                      </a:r>
                      <a:r>
                        <a:rPr lang="bg" sz="800">
                          <a:highlight>
                            <a:srgbClr val="FFFFFF"/>
                          </a:highlight>
                          <a:latin typeface="Courier New"/>
                          <a:ea typeface="Courier New"/>
                          <a:cs typeface="Courier New"/>
                          <a:sym typeface="Courier New"/>
                        </a:rPr>
                        <a:t>FileNotFoundException </a:t>
                      </a:r>
                      <a:r>
                        <a:rPr lang="bg" sz="800">
                          <a:solidFill>
                            <a:srgbClr val="080808"/>
                          </a:solidFill>
                          <a:highlight>
                            <a:srgbClr val="FFFFFF"/>
                          </a:highlight>
                          <a:latin typeface="Courier New"/>
                          <a:ea typeface="Courier New"/>
                          <a:cs typeface="Courier New"/>
                          <a:sym typeface="Courier New"/>
                        </a:rPr>
                        <a:t>ex)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System</a:t>
                      </a:r>
                      <a:r>
                        <a:rPr lang="bg" sz="800">
                          <a:solidFill>
                            <a:srgbClr val="080808"/>
                          </a:solidFill>
                          <a:highlight>
                            <a:srgbClr val="FFFFFF"/>
                          </a:highlight>
                          <a:latin typeface="Courier New"/>
                          <a:ea typeface="Courier New"/>
                          <a:cs typeface="Courier New"/>
                          <a:sym typeface="Courier New"/>
                        </a:rPr>
                        <a:t>.</a:t>
                      </a:r>
                      <a:r>
                        <a:rPr i="1" lang="bg" sz="800">
                          <a:solidFill>
                            <a:srgbClr val="871094"/>
                          </a:solidFill>
                          <a:highlight>
                            <a:srgbClr val="FFFFFF"/>
                          </a:highlight>
                          <a:latin typeface="Courier New"/>
                          <a:ea typeface="Courier New"/>
                          <a:cs typeface="Courier New"/>
                          <a:sym typeface="Courier New"/>
                        </a:rPr>
                        <a:t>out</a:t>
                      </a:r>
                      <a:r>
                        <a:rPr lang="bg" sz="800">
                          <a:solidFill>
                            <a:srgbClr val="080808"/>
                          </a:solidFill>
                          <a:highlight>
                            <a:srgbClr val="FFFFFF"/>
                          </a:highlight>
                          <a:latin typeface="Courier New"/>
                          <a:ea typeface="Courier New"/>
                          <a:cs typeface="Courier New"/>
                          <a:sym typeface="Courier New"/>
                        </a:rPr>
                        <a:t>.println(</a:t>
                      </a:r>
                      <a:r>
                        <a:rPr i="1" lang="bg" sz="800">
                          <a:solidFill>
                            <a:srgbClr val="871094"/>
                          </a:solidFill>
                          <a:highlight>
                            <a:srgbClr val="FFFFFF"/>
                          </a:highlight>
                          <a:latin typeface="Courier New"/>
                          <a:ea typeface="Courier New"/>
                          <a:cs typeface="Courier New"/>
                          <a:sym typeface="Courier New"/>
                        </a:rPr>
                        <a:t>FILE_PATH </a:t>
                      </a:r>
                      <a:r>
                        <a:rPr lang="bg" sz="800">
                          <a:solidFill>
                            <a:srgbClr val="080808"/>
                          </a:solidFill>
                          <a:highlight>
                            <a:srgbClr val="FFFFFF"/>
                          </a:highlight>
                          <a:latin typeface="Courier New"/>
                          <a:ea typeface="Courier New"/>
                          <a:cs typeface="Courier New"/>
                          <a:sym typeface="Courier New"/>
                        </a:rPr>
                        <a:t>+ </a:t>
                      </a:r>
                      <a:r>
                        <a:rPr lang="bg" sz="800">
                          <a:solidFill>
                            <a:srgbClr val="067D17"/>
                          </a:solidFill>
                          <a:highlight>
                            <a:srgbClr val="FFFFFF"/>
                          </a:highlight>
                          <a:latin typeface="Courier New"/>
                          <a:ea typeface="Courier New"/>
                          <a:cs typeface="Courier New"/>
                          <a:sym typeface="Courier New"/>
                        </a:rPr>
                        <a:t>" does not exists!"</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private static void </a:t>
                      </a:r>
                      <a:r>
                        <a:rPr lang="bg" sz="800">
                          <a:solidFill>
                            <a:srgbClr val="00627A"/>
                          </a:solidFill>
                          <a:highlight>
                            <a:srgbClr val="FFFFFF"/>
                          </a:highlight>
                          <a:latin typeface="Courier New"/>
                          <a:ea typeface="Courier New"/>
                          <a:cs typeface="Courier New"/>
                          <a:sym typeface="Courier New"/>
                        </a:rPr>
                        <a:t>processPostsByLineMultithreading</a:t>
                      </a:r>
                      <a:r>
                        <a:rPr lang="bg" sz="800">
                          <a:solidFill>
                            <a:srgbClr val="080808"/>
                          </a:solidFill>
                          <a:highlight>
                            <a:srgbClr val="FFFFFF"/>
                          </a:highlight>
                          <a:latin typeface="Courier New"/>
                          <a:ea typeface="Courier New"/>
                          <a:cs typeface="Courier New"/>
                          <a:sym typeface="Courier New"/>
                        </a:rPr>
                        <a:t>(</a:t>
                      </a:r>
                      <a:r>
                        <a:rPr lang="bg" sz="800">
                          <a:highlight>
                            <a:srgbClr val="FFFFFF"/>
                          </a:highlight>
                          <a:latin typeface="Courier New"/>
                          <a:ea typeface="Courier New"/>
                          <a:cs typeface="Courier New"/>
                          <a:sym typeface="Courier New"/>
                        </a:rPr>
                        <a:t>CsvFileReader </a:t>
                      </a:r>
                      <a:r>
                        <a:rPr lang="bg" sz="800">
                          <a:solidFill>
                            <a:srgbClr val="080808"/>
                          </a:solidFill>
                          <a:highlight>
                            <a:srgbClr val="FFFFFF"/>
                          </a:highlight>
                          <a:latin typeface="Courier New"/>
                          <a:ea typeface="Courier New"/>
                          <a:cs typeface="Courier New"/>
                          <a:sym typeface="Courier New"/>
                        </a:rPr>
                        <a:t>csvFileReader)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for </a:t>
                      </a:r>
                      <a:r>
                        <a:rPr lang="bg" sz="800">
                          <a:solidFill>
                            <a:srgbClr val="080808"/>
                          </a:solidFill>
                          <a:highlight>
                            <a:srgbClr val="FFFFFF"/>
                          </a:highlight>
                          <a:latin typeface="Courier New"/>
                          <a:ea typeface="Courier New"/>
                          <a:cs typeface="Courier New"/>
                          <a:sym typeface="Courier New"/>
                        </a:rPr>
                        <a:t>(</a:t>
                      </a:r>
                      <a:r>
                        <a:rPr lang="bg" sz="800">
                          <a:solidFill>
                            <a:srgbClr val="0033B3"/>
                          </a:solidFill>
                          <a:highlight>
                            <a:srgbClr val="FFFFFF"/>
                          </a:highlight>
                          <a:latin typeface="Courier New"/>
                          <a:ea typeface="Courier New"/>
                          <a:cs typeface="Courier New"/>
                          <a:sym typeface="Courier New"/>
                        </a:rPr>
                        <a:t>int </a:t>
                      </a:r>
                      <a:r>
                        <a:rPr lang="bg" sz="800">
                          <a:solidFill>
                            <a:srgbClr val="080808"/>
                          </a:solidFill>
                          <a:highlight>
                            <a:srgbClr val="FFFFFF"/>
                          </a:highlight>
                          <a:latin typeface="Courier New"/>
                          <a:ea typeface="Courier New"/>
                          <a:cs typeface="Courier New"/>
                          <a:sym typeface="Courier New"/>
                        </a:rPr>
                        <a:t>i = </a:t>
                      </a:r>
                      <a:r>
                        <a:rPr lang="bg" sz="800">
                          <a:solidFill>
                            <a:srgbClr val="1750EB"/>
                          </a:solidFill>
                          <a:highlight>
                            <a:srgbClr val="FFFFFF"/>
                          </a:highlight>
                          <a:latin typeface="Courier New"/>
                          <a:ea typeface="Courier New"/>
                          <a:cs typeface="Courier New"/>
                          <a:sym typeface="Courier New"/>
                        </a:rPr>
                        <a:t>1</a:t>
                      </a:r>
                      <a:r>
                        <a:rPr lang="bg" sz="800">
                          <a:solidFill>
                            <a:srgbClr val="080808"/>
                          </a:solidFill>
                          <a:highlight>
                            <a:srgbClr val="FFFFFF"/>
                          </a:highlight>
                          <a:latin typeface="Courier New"/>
                          <a:ea typeface="Courier New"/>
                          <a:cs typeface="Courier New"/>
                          <a:sym typeface="Courier New"/>
                        </a:rPr>
                        <a:t>; i &lt;= </a:t>
                      </a:r>
                      <a:r>
                        <a:rPr i="1" lang="bg" sz="800">
                          <a:solidFill>
                            <a:srgbClr val="871094"/>
                          </a:solidFill>
                          <a:highlight>
                            <a:srgbClr val="FFFFFF"/>
                          </a:highlight>
                          <a:latin typeface="Courier New"/>
                          <a:ea typeface="Courier New"/>
                          <a:cs typeface="Courier New"/>
                          <a:sym typeface="Courier New"/>
                        </a:rPr>
                        <a:t>NUM_THREADS</a:t>
                      </a:r>
                      <a:r>
                        <a:rPr lang="bg" sz="800">
                          <a:solidFill>
                            <a:srgbClr val="080808"/>
                          </a:solidFill>
                          <a:highlight>
                            <a:srgbClr val="FFFFFF"/>
                          </a:highlight>
                          <a:latin typeface="Courier New"/>
                          <a:ea typeface="Courier New"/>
                          <a:cs typeface="Courier New"/>
                          <a:sym typeface="Courier New"/>
                        </a:rPr>
                        <a:t>; ++i)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FileLineProcessingThread thread </a:t>
                      </a: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new </a:t>
                      </a:r>
                      <a:r>
                        <a:rPr lang="bg" sz="800">
                          <a:solidFill>
                            <a:srgbClr val="080808"/>
                          </a:solidFill>
                          <a:highlight>
                            <a:srgbClr val="FFFFFF"/>
                          </a:highlight>
                          <a:latin typeface="Courier New"/>
                          <a:ea typeface="Courier New"/>
                          <a:cs typeface="Courier New"/>
                          <a:sym typeface="Courier New"/>
                        </a:rPr>
                        <a:t>FileLineProcessingThread(</a:t>
                      </a:r>
                      <a:r>
                        <a:rPr lang="bg" sz="800">
                          <a:solidFill>
                            <a:srgbClr val="067D17"/>
                          </a:solidFill>
                          <a:highlight>
                            <a:srgbClr val="FFFFFF"/>
                          </a:highlight>
                          <a:latin typeface="Courier New"/>
                          <a:ea typeface="Courier New"/>
                          <a:cs typeface="Courier New"/>
                          <a:sym typeface="Courier New"/>
                        </a:rPr>
                        <a:t>"Thread #" </a:t>
                      </a:r>
                      <a:r>
                        <a:rPr lang="bg" sz="800">
                          <a:solidFill>
                            <a:srgbClr val="080808"/>
                          </a:solidFill>
                          <a:highlight>
                            <a:srgbClr val="FFFFFF"/>
                          </a:highlight>
                          <a:latin typeface="Courier New"/>
                          <a:ea typeface="Courier New"/>
                          <a:cs typeface="Courier New"/>
                          <a:sym typeface="Courier New"/>
                        </a:rPr>
                        <a:t>+ i, csvFileReader, </a:t>
                      </a:r>
                      <a:r>
                        <a:rPr i="1" lang="bg" sz="800">
                          <a:solidFill>
                            <a:srgbClr val="871094"/>
                          </a:solidFill>
                          <a:highlight>
                            <a:srgbClr val="FFFFFF"/>
                          </a:highlight>
                          <a:latin typeface="Courier New"/>
                          <a:ea typeface="Courier New"/>
                          <a:cs typeface="Courier New"/>
                          <a:sym typeface="Courier New"/>
                        </a:rPr>
                        <a:t>barrier</a:t>
                      </a:r>
                      <a:r>
                        <a:rPr lang="bg" sz="800">
                          <a:solidFill>
                            <a:srgbClr val="080808"/>
                          </a:solidFill>
                          <a:highlight>
                            <a:srgbClr val="FFFFFF"/>
                          </a:highlight>
                          <a:latin typeface="Courier New"/>
                          <a:ea typeface="Courier New"/>
                          <a:cs typeface="Courier New"/>
                          <a:sym typeface="Courier New"/>
                        </a:rPr>
                        <a:t>, </a:t>
                      </a:r>
                      <a:r>
                        <a:rPr i="1" lang="bg" sz="800">
                          <a:solidFill>
                            <a:srgbClr val="871094"/>
                          </a:solidFill>
                          <a:highlight>
                            <a:srgbClr val="FFFFFF"/>
                          </a:highlight>
                          <a:latin typeface="Courier New"/>
                          <a:ea typeface="Courier New"/>
                          <a:cs typeface="Courier New"/>
                          <a:sym typeface="Courier New"/>
                        </a:rPr>
                        <a:t>results</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thread</a:t>
                      </a:r>
                      <a:r>
                        <a:rPr lang="bg" sz="800">
                          <a:solidFill>
                            <a:srgbClr val="080808"/>
                          </a:solidFill>
                          <a:highlight>
                            <a:srgbClr val="FFFFFF"/>
                          </a:highlight>
                          <a:latin typeface="Courier New"/>
                          <a:ea typeface="Courier New"/>
                          <a:cs typeface="Courier New"/>
                          <a:sym typeface="Courier New"/>
                        </a:rPr>
                        <a:t>.start();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i="1" lang="bg" sz="800">
                          <a:solidFill>
                            <a:srgbClr val="871094"/>
                          </a:solidFill>
                          <a:highlight>
                            <a:srgbClr val="FFFFFF"/>
                          </a:highlight>
                          <a:latin typeface="Courier New"/>
                          <a:ea typeface="Courier New"/>
                          <a:cs typeface="Courier New"/>
                          <a:sym typeface="Courier New"/>
                        </a:rPr>
                        <a:t>threads</a:t>
                      </a:r>
                      <a:r>
                        <a:rPr lang="bg" sz="800">
                          <a:solidFill>
                            <a:srgbClr val="080808"/>
                          </a:solidFill>
                          <a:highlight>
                            <a:srgbClr val="FFFFFF"/>
                          </a:highlight>
                          <a:latin typeface="Courier New"/>
                          <a:ea typeface="Courier New"/>
                          <a:cs typeface="Courier New"/>
                          <a:sym typeface="Courier New"/>
                        </a:rPr>
                        <a:t>.add(</a:t>
                      </a:r>
                      <a:r>
                        <a:rPr lang="bg" sz="800">
                          <a:highlight>
                            <a:srgbClr val="FFFFFF"/>
                          </a:highlight>
                          <a:latin typeface="Courier New"/>
                          <a:ea typeface="Courier New"/>
                          <a:cs typeface="Courier New"/>
                          <a:sym typeface="Courier New"/>
                        </a:rPr>
                        <a:t>thread</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a:t>
                      </a:r>
                      <a:endParaRPr sz="7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700">
                        <a:solidFill>
                          <a:srgbClr val="0033B3"/>
                        </a:solidFill>
                        <a:highlight>
                          <a:srgbClr val="FFFFFF"/>
                        </a:highlight>
                        <a:latin typeface="Courier New"/>
                        <a:ea typeface="Courier New"/>
                        <a:cs typeface="Courier New"/>
                        <a:sym typeface="Courier New"/>
                      </a:endParaRPr>
                    </a:p>
                  </a:txBody>
                  <a:tcPr marT="63500" marB="63500" marR="63500" marL="63500">
                    <a:solidFill>
                      <a:schemeClr val="dk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aphicFrame>
        <p:nvGraphicFramePr>
          <p:cNvPr id="237" name="Google Shape;237;p22"/>
          <p:cNvGraphicFramePr/>
          <p:nvPr/>
        </p:nvGraphicFramePr>
        <p:xfrm>
          <a:off x="0" y="0"/>
          <a:ext cx="3000000" cy="3000000"/>
        </p:xfrm>
        <a:graphic>
          <a:graphicData uri="http://schemas.openxmlformats.org/drawingml/2006/table">
            <a:tbl>
              <a:tblPr>
                <a:noFill/>
                <a:tableStyleId>{D5752B45-478F-4E3F-8DCF-E4354A542082}</a:tableStyleId>
              </a:tblPr>
              <a:tblGrid>
                <a:gridCol w="9144000"/>
              </a:tblGrid>
              <a:tr h="4602025">
                <a:tc>
                  <a:txBody>
                    <a:bodyPr/>
                    <a:lstStyle/>
                    <a:p>
                      <a:pPr indent="0" lvl="0" marL="0" rtl="0" algn="l">
                        <a:spcBef>
                          <a:spcPts val="0"/>
                        </a:spcBef>
                        <a:spcAft>
                          <a:spcPts val="0"/>
                        </a:spcAft>
                        <a:buNone/>
                      </a:pPr>
                      <a:r>
                        <a:rPr lang="bg" sz="800">
                          <a:solidFill>
                            <a:srgbClr val="0033B3"/>
                          </a:solidFill>
                          <a:highlight>
                            <a:srgbClr val="FFFFFF"/>
                          </a:highlight>
                          <a:latin typeface="Courier New"/>
                          <a:ea typeface="Courier New"/>
                          <a:cs typeface="Courier New"/>
                          <a:sym typeface="Courier New"/>
                        </a:rPr>
                        <a:t>public class </a:t>
                      </a:r>
                      <a:r>
                        <a:rPr lang="bg" sz="800">
                          <a:highlight>
                            <a:srgbClr val="FFFFFF"/>
                          </a:highlight>
                          <a:latin typeface="Courier New"/>
                          <a:ea typeface="Courier New"/>
                          <a:cs typeface="Courier New"/>
                          <a:sym typeface="Courier New"/>
                        </a:rPr>
                        <a:t>CsvFileReader </a:t>
                      </a:r>
                      <a:r>
                        <a:rPr lang="bg" sz="800">
                          <a:solidFill>
                            <a:srgbClr val="0033B3"/>
                          </a:solidFill>
                          <a:highlight>
                            <a:srgbClr val="FFFFFF"/>
                          </a:highlight>
                          <a:latin typeface="Courier New"/>
                          <a:ea typeface="Courier New"/>
                          <a:cs typeface="Courier New"/>
                          <a:sym typeface="Courier New"/>
                        </a:rPr>
                        <a:t>implements </a:t>
                      </a:r>
                      <a:r>
                        <a:rPr lang="bg" sz="800">
                          <a:highlight>
                            <a:srgbClr val="FFFFFF"/>
                          </a:highlight>
                          <a:latin typeface="Courier New"/>
                          <a:ea typeface="Courier New"/>
                          <a:cs typeface="Courier New"/>
                          <a:sym typeface="Courier New"/>
                        </a:rPr>
                        <a:t>AutoCloseable </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private </a:t>
                      </a:r>
                      <a:r>
                        <a:rPr lang="bg" sz="800">
                          <a:highlight>
                            <a:srgbClr val="FFFFFF"/>
                          </a:highlight>
                          <a:latin typeface="Courier New"/>
                          <a:ea typeface="Courier New"/>
                          <a:cs typeface="Courier New"/>
                          <a:sym typeface="Courier New"/>
                        </a:rPr>
                        <a:t>FileReader </a:t>
                      </a:r>
                      <a:r>
                        <a:rPr lang="bg" sz="800">
                          <a:solidFill>
                            <a:srgbClr val="871094"/>
                          </a:solidFill>
                          <a:highlight>
                            <a:srgbClr val="FFFFFF"/>
                          </a:highlight>
                          <a:latin typeface="Courier New"/>
                          <a:ea typeface="Courier New"/>
                          <a:cs typeface="Courier New"/>
                          <a:sym typeface="Courier New"/>
                        </a:rPr>
                        <a:t>fr </a:t>
                      </a: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null</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private </a:t>
                      </a:r>
                      <a:r>
                        <a:rPr lang="bg" sz="800">
                          <a:highlight>
                            <a:srgbClr val="FFFFFF"/>
                          </a:highlight>
                          <a:latin typeface="Courier New"/>
                          <a:ea typeface="Courier New"/>
                          <a:cs typeface="Courier New"/>
                          <a:sym typeface="Courier New"/>
                        </a:rPr>
                        <a:t>StringBuilder </a:t>
                      </a:r>
                      <a:r>
                        <a:rPr lang="bg" sz="800">
                          <a:solidFill>
                            <a:srgbClr val="871094"/>
                          </a:solidFill>
                          <a:highlight>
                            <a:srgbClr val="FFFFFF"/>
                          </a:highlight>
                          <a:latin typeface="Courier New"/>
                          <a:ea typeface="Courier New"/>
                          <a:cs typeface="Courier New"/>
                          <a:sym typeface="Courier New"/>
                        </a:rPr>
                        <a:t>sb </a:t>
                      </a: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new </a:t>
                      </a:r>
                      <a:r>
                        <a:rPr lang="bg" sz="800">
                          <a:solidFill>
                            <a:srgbClr val="080808"/>
                          </a:solidFill>
                          <a:highlight>
                            <a:srgbClr val="FFFFFF"/>
                          </a:highlight>
                          <a:latin typeface="Courier New"/>
                          <a:ea typeface="Courier New"/>
                          <a:cs typeface="Courier New"/>
                          <a:sym typeface="Courier New"/>
                        </a:rPr>
                        <a:t>StringBuilder();</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private int </a:t>
                      </a:r>
                      <a:r>
                        <a:rPr lang="bg" sz="800">
                          <a:solidFill>
                            <a:srgbClr val="871094"/>
                          </a:solidFill>
                          <a:highlight>
                            <a:srgbClr val="FFFFFF"/>
                          </a:highlight>
                          <a:latin typeface="Courier New"/>
                          <a:ea typeface="Courier New"/>
                          <a:cs typeface="Courier New"/>
                          <a:sym typeface="Courier New"/>
                        </a:rPr>
                        <a:t>i</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public </a:t>
                      </a:r>
                      <a:r>
                        <a:rPr lang="bg" sz="800">
                          <a:solidFill>
                            <a:srgbClr val="00627A"/>
                          </a:solidFill>
                          <a:highlight>
                            <a:srgbClr val="FFFFFF"/>
                          </a:highlight>
                          <a:latin typeface="Courier New"/>
                          <a:ea typeface="Courier New"/>
                          <a:cs typeface="Courier New"/>
                          <a:sym typeface="Courier New"/>
                        </a:rPr>
                        <a:t>CsvFileReader</a:t>
                      </a:r>
                      <a:r>
                        <a:rPr lang="bg" sz="800">
                          <a:solidFill>
                            <a:srgbClr val="080808"/>
                          </a:solidFill>
                          <a:highlight>
                            <a:srgbClr val="FFFFFF"/>
                          </a:highlight>
                          <a:latin typeface="Courier New"/>
                          <a:ea typeface="Courier New"/>
                          <a:cs typeface="Courier New"/>
                          <a:sym typeface="Courier New"/>
                        </a:rPr>
                        <a:t>(</a:t>
                      </a:r>
                      <a:r>
                        <a:rPr lang="bg" sz="800">
                          <a:highlight>
                            <a:srgbClr val="FFFFFF"/>
                          </a:highlight>
                          <a:latin typeface="Courier New"/>
                          <a:ea typeface="Courier New"/>
                          <a:cs typeface="Courier New"/>
                          <a:sym typeface="Courier New"/>
                        </a:rPr>
                        <a:t>String </a:t>
                      </a:r>
                      <a:r>
                        <a:rPr lang="bg" sz="800">
                          <a:solidFill>
                            <a:srgbClr val="080808"/>
                          </a:solidFill>
                          <a:highlight>
                            <a:srgbClr val="FFFFFF"/>
                          </a:highlight>
                          <a:latin typeface="Courier New"/>
                          <a:ea typeface="Courier New"/>
                          <a:cs typeface="Courier New"/>
                          <a:sym typeface="Courier New"/>
                        </a:rPr>
                        <a:t>fileLocation) </a:t>
                      </a:r>
                      <a:r>
                        <a:rPr lang="bg" sz="800">
                          <a:solidFill>
                            <a:srgbClr val="0033B3"/>
                          </a:solidFill>
                          <a:highlight>
                            <a:srgbClr val="FFFFFF"/>
                          </a:highlight>
                          <a:latin typeface="Courier New"/>
                          <a:ea typeface="Courier New"/>
                          <a:cs typeface="Courier New"/>
                          <a:sym typeface="Courier New"/>
                        </a:rPr>
                        <a:t>throws </a:t>
                      </a:r>
                      <a:r>
                        <a:rPr lang="bg" sz="800">
                          <a:highlight>
                            <a:srgbClr val="FFFFFF"/>
                          </a:highlight>
                          <a:latin typeface="Courier New"/>
                          <a:ea typeface="Courier New"/>
                          <a:cs typeface="Courier New"/>
                          <a:sym typeface="Courier New"/>
                        </a:rPr>
                        <a:t>FileNotFoundException </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871094"/>
                          </a:solidFill>
                          <a:highlight>
                            <a:srgbClr val="FFFFFF"/>
                          </a:highlight>
                          <a:latin typeface="Courier New"/>
                          <a:ea typeface="Courier New"/>
                          <a:cs typeface="Courier New"/>
                          <a:sym typeface="Courier New"/>
                        </a:rPr>
                        <a:t>fr </a:t>
                      </a: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new </a:t>
                      </a:r>
                      <a:r>
                        <a:rPr lang="bg" sz="800">
                          <a:solidFill>
                            <a:srgbClr val="080808"/>
                          </a:solidFill>
                          <a:highlight>
                            <a:srgbClr val="FFFFFF"/>
                          </a:highlight>
                          <a:latin typeface="Courier New"/>
                          <a:ea typeface="Courier New"/>
                          <a:cs typeface="Courier New"/>
                          <a:sym typeface="Courier New"/>
                        </a:rPr>
                        <a:t>FileReader(fileLocation);</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public synchronized </a:t>
                      </a:r>
                      <a:r>
                        <a:rPr lang="bg" sz="800">
                          <a:highlight>
                            <a:srgbClr val="FFFFFF"/>
                          </a:highlight>
                          <a:latin typeface="Courier New"/>
                          <a:ea typeface="Courier New"/>
                          <a:cs typeface="Courier New"/>
                          <a:sym typeface="Courier New"/>
                        </a:rPr>
                        <a:t>List</a:t>
                      </a:r>
                      <a:r>
                        <a:rPr lang="bg" sz="800">
                          <a:solidFill>
                            <a:srgbClr val="080808"/>
                          </a:solidFill>
                          <a:highlight>
                            <a:srgbClr val="FFFFFF"/>
                          </a:highlight>
                          <a:latin typeface="Courier New"/>
                          <a:ea typeface="Courier New"/>
                          <a:cs typeface="Courier New"/>
                          <a:sym typeface="Courier New"/>
                        </a:rPr>
                        <a:t>&lt;</a:t>
                      </a:r>
                      <a:r>
                        <a:rPr lang="bg" sz="800">
                          <a:highlight>
                            <a:srgbClr val="FFFFFF"/>
                          </a:highlight>
                          <a:latin typeface="Courier New"/>
                          <a:ea typeface="Courier New"/>
                          <a:cs typeface="Courier New"/>
                          <a:sym typeface="Courier New"/>
                        </a:rPr>
                        <a:t>String</a:t>
                      </a:r>
                      <a:r>
                        <a:rPr lang="bg" sz="800">
                          <a:solidFill>
                            <a:srgbClr val="080808"/>
                          </a:solidFill>
                          <a:highlight>
                            <a:srgbClr val="FFFFFF"/>
                          </a:highlight>
                          <a:latin typeface="Courier New"/>
                          <a:ea typeface="Courier New"/>
                          <a:cs typeface="Courier New"/>
                          <a:sym typeface="Courier New"/>
                        </a:rPr>
                        <a:t>&gt; </a:t>
                      </a:r>
                      <a:r>
                        <a:rPr lang="bg" sz="800">
                          <a:solidFill>
                            <a:srgbClr val="00627A"/>
                          </a:solidFill>
                          <a:highlight>
                            <a:srgbClr val="FFFFFF"/>
                          </a:highlight>
                          <a:latin typeface="Courier New"/>
                          <a:ea typeface="Courier New"/>
                          <a:cs typeface="Courier New"/>
                          <a:sym typeface="Courier New"/>
                        </a:rPr>
                        <a:t>getCsvLine</a:t>
                      </a: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throws </a:t>
                      </a:r>
                      <a:r>
                        <a:rPr lang="bg" sz="800">
                          <a:highlight>
                            <a:srgbClr val="FFFFFF"/>
                          </a:highlight>
                          <a:latin typeface="Courier New"/>
                          <a:ea typeface="Courier New"/>
                          <a:cs typeface="Courier New"/>
                          <a:sym typeface="Courier New"/>
                        </a:rPr>
                        <a:t>IOException </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871094"/>
                          </a:solidFill>
                          <a:highlight>
                            <a:srgbClr val="FFFFFF"/>
                          </a:highlight>
                          <a:latin typeface="Courier New"/>
                          <a:ea typeface="Courier New"/>
                          <a:cs typeface="Courier New"/>
                          <a:sym typeface="Courier New"/>
                        </a:rPr>
                        <a:t>sb</a:t>
                      </a:r>
                      <a:r>
                        <a:rPr lang="bg" sz="800">
                          <a:solidFill>
                            <a:srgbClr val="080808"/>
                          </a:solidFill>
                          <a:highlight>
                            <a:srgbClr val="FFFFFF"/>
                          </a:highlight>
                          <a:latin typeface="Courier New"/>
                          <a:ea typeface="Courier New"/>
                          <a:cs typeface="Courier New"/>
                          <a:sym typeface="Courier New"/>
                        </a:rPr>
                        <a:t>.setLength(</a:t>
                      </a:r>
                      <a:r>
                        <a:rPr lang="bg" sz="800">
                          <a:solidFill>
                            <a:srgbClr val="1750EB"/>
                          </a:solidFill>
                          <a:highlight>
                            <a:srgbClr val="FFFFFF"/>
                          </a:highlight>
                          <a:latin typeface="Courier New"/>
                          <a:ea typeface="Courier New"/>
                          <a:cs typeface="Courier New"/>
                          <a:sym typeface="Courier New"/>
                        </a:rPr>
                        <a:t>0</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List</a:t>
                      </a:r>
                      <a:r>
                        <a:rPr lang="bg" sz="800">
                          <a:solidFill>
                            <a:srgbClr val="080808"/>
                          </a:solidFill>
                          <a:highlight>
                            <a:srgbClr val="FFFFFF"/>
                          </a:highlight>
                          <a:latin typeface="Courier New"/>
                          <a:ea typeface="Courier New"/>
                          <a:cs typeface="Courier New"/>
                          <a:sym typeface="Courier New"/>
                        </a:rPr>
                        <a:t>&lt;</a:t>
                      </a:r>
                      <a:r>
                        <a:rPr lang="bg" sz="800">
                          <a:highlight>
                            <a:srgbClr val="FFFFFF"/>
                          </a:highlight>
                          <a:latin typeface="Courier New"/>
                          <a:ea typeface="Courier New"/>
                          <a:cs typeface="Courier New"/>
                          <a:sym typeface="Courier New"/>
                        </a:rPr>
                        <a:t>String</a:t>
                      </a:r>
                      <a:r>
                        <a:rPr lang="bg" sz="800">
                          <a:solidFill>
                            <a:srgbClr val="080808"/>
                          </a:solidFill>
                          <a:highlight>
                            <a:srgbClr val="FFFFFF"/>
                          </a:highlight>
                          <a:latin typeface="Courier New"/>
                          <a:ea typeface="Courier New"/>
                          <a:cs typeface="Courier New"/>
                          <a:sym typeface="Courier New"/>
                        </a:rPr>
                        <a:t>&gt; </a:t>
                      </a:r>
                      <a:r>
                        <a:rPr lang="bg" sz="800">
                          <a:highlight>
                            <a:srgbClr val="FFFFFF"/>
                          </a:highlight>
                          <a:latin typeface="Courier New"/>
                          <a:ea typeface="Courier New"/>
                          <a:cs typeface="Courier New"/>
                          <a:sym typeface="Courier New"/>
                        </a:rPr>
                        <a:t>fileLine </a:t>
                      </a: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new </a:t>
                      </a:r>
                      <a:r>
                        <a:rPr lang="bg" sz="800">
                          <a:solidFill>
                            <a:srgbClr val="080808"/>
                          </a:solidFill>
                          <a:highlight>
                            <a:srgbClr val="FFFFFF"/>
                          </a:highlight>
                          <a:latin typeface="Courier New"/>
                          <a:ea typeface="Courier New"/>
                          <a:cs typeface="Courier New"/>
                          <a:sym typeface="Courier New"/>
                        </a:rPr>
                        <a:t>ArrayList&lt;&gt;();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i="1" lang="bg" sz="800">
                          <a:solidFill>
                            <a:srgbClr val="8C8C8C"/>
                          </a:solidFill>
                          <a:highlight>
                            <a:srgbClr val="FFFFFF"/>
                          </a:highlight>
                          <a:latin typeface="Courier New"/>
                          <a:ea typeface="Courier New"/>
                          <a:cs typeface="Courier New"/>
                          <a:sym typeface="Courier New"/>
                        </a:rPr>
                        <a:t>// read every line, split its elements by comma, and put them iн fileLine ArrayList</a:t>
                      </a:r>
                      <a:endParaRPr i="1" sz="8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bg" sz="800">
                          <a:solidFill>
                            <a:srgbClr val="8C8C8C"/>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while </a:t>
                      </a:r>
                      <a:r>
                        <a:rPr lang="bg" sz="800">
                          <a:solidFill>
                            <a:srgbClr val="080808"/>
                          </a:solidFill>
                          <a:highlight>
                            <a:srgbClr val="FFFFFF"/>
                          </a:highlight>
                          <a:latin typeface="Courier New"/>
                          <a:ea typeface="Courier New"/>
                          <a:cs typeface="Courier New"/>
                          <a:sym typeface="Courier New"/>
                        </a:rPr>
                        <a:t>((</a:t>
                      </a:r>
                      <a:r>
                        <a:rPr lang="bg" sz="800">
                          <a:solidFill>
                            <a:srgbClr val="871094"/>
                          </a:solidFill>
                          <a:highlight>
                            <a:srgbClr val="FFFFFF"/>
                          </a:highlight>
                          <a:latin typeface="Courier New"/>
                          <a:ea typeface="Courier New"/>
                          <a:cs typeface="Courier New"/>
                          <a:sym typeface="Courier New"/>
                        </a:rPr>
                        <a:t>i </a:t>
                      </a:r>
                      <a:r>
                        <a:rPr lang="bg" sz="800">
                          <a:solidFill>
                            <a:srgbClr val="080808"/>
                          </a:solidFill>
                          <a:highlight>
                            <a:srgbClr val="FFFFFF"/>
                          </a:highlight>
                          <a:latin typeface="Courier New"/>
                          <a:ea typeface="Courier New"/>
                          <a:cs typeface="Courier New"/>
                          <a:sym typeface="Courier New"/>
                        </a:rPr>
                        <a:t>= </a:t>
                      </a:r>
                      <a:r>
                        <a:rPr lang="bg" sz="800">
                          <a:solidFill>
                            <a:srgbClr val="871094"/>
                          </a:solidFill>
                          <a:highlight>
                            <a:srgbClr val="FFFFFF"/>
                          </a:highlight>
                          <a:latin typeface="Courier New"/>
                          <a:ea typeface="Courier New"/>
                          <a:cs typeface="Courier New"/>
                          <a:sym typeface="Courier New"/>
                        </a:rPr>
                        <a:t>fr</a:t>
                      </a:r>
                      <a:r>
                        <a:rPr lang="bg" sz="800">
                          <a:solidFill>
                            <a:srgbClr val="080808"/>
                          </a:solidFill>
                          <a:highlight>
                            <a:srgbClr val="FFFFFF"/>
                          </a:highlight>
                          <a:latin typeface="Courier New"/>
                          <a:ea typeface="Courier New"/>
                          <a:cs typeface="Courier New"/>
                          <a:sym typeface="Courier New"/>
                        </a:rPr>
                        <a:t>.read()) != -</a:t>
                      </a:r>
                      <a:r>
                        <a:rPr lang="bg" sz="800">
                          <a:solidFill>
                            <a:srgbClr val="1750EB"/>
                          </a:solidFill>
                          <a:highlight>
                            <a:srgbClr val="FFFFFF"/>
                          </a:highlight>
                          <a:latin typeface="Courier New"/>
                          <a:ea typeface="Courier New"/>
                          <a:cs typeface="Courier New"/>
                          <a:sym typeface="Courier New"/>
                        </a:rPr>
                        <a:t>1</a:t>
                      </a: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char </a:t>
                      </a:r>
                      <a:r>
                        <a:rPr lang="bg" sz="800">
                          <a:highlight>
                            <a:srgbClr val="FFFFFF"/>
                          </a:highlight>
                          <a:latin typeface="Courier New"/>
                          <a:ea typeface="Courier New"/>
                          <a:cs typeface="Courier New"/>
                          <a:sym typeface="Courier New"/>
                        </a:rPr>
                        <a:t>c </a:t>
                      </a: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char</a:t>
                      </a:r>
                      <a:r>
                        <a:rPr lang="bg" sz="800">
                          <a:solidFill>
                            <a:srgbClr val="080808"/>
                          </a:solidFill>
                          <a:highlight>
                            <a:srgbClr val="FFFFFF"/>
                          </a:highlight>
                          <a:latin typeface="Courier New"/>
                          <a:ea typeface="Courier New"/>
                          <a:cs typeface="Courier New"/>
                          <a:sym typeface="Courier New"/>
                        </a:rPr>
                        <a:t>) </a:t>
                      </a:r>
                      <a:r>
                        <a:rPr lang="bg" sz="800">
                          <a:solidFill>
                            <a:srgbClr val="871094"/>
                          </a:solidFill>
                          <a:highlight>
                            <a:srgbClr val="FFFFFF"/>
                          </a:highlight>
                          <a:latin typeface="Courier New"/>
                          <a:ea typeface="Courier New"/>
                          <a:cs typeface="Courier New"/>
                          <a:sym typeface="Courier New"/>
                        </a:rPr>
                        <a:t>i</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if </a:t>
                      </a:r>
                      <a:r>
                        <a:rPr lang="bg" sz="800">
                          <a:solidFill>
                            <a:srgbClr val="080808"/>
                          </a:solidFill>
                          <a:highlight>
                            <a:srgbClr val="FFFFFF"/>
                          </a:highlight>
                          <a:latin typeface="Courier New"/>
                          <a:ea typeface="Courier New"/>
                          <a:cs typeface="Courier New"/>
                          <a:sym typeface="Courier New"/>
                        </a:rPr>
                        <a:t>(</a:t>
                      </a:r>
                      <a:r>
                        <a:rPr lang="bg" sz="800">
                          <a:highlight>
                            <a:srgbClr val="FFFFFF"/>
                          </a:highlight>
                          <a:latin typeface="Courier New"/>
                          <a:ea typeface="Courier New"/>
                          <a:cs typeface="Courier New"/>
                          <a:sym typeface="Courier New"/>
                        </a:rPr>
                        <a:t>c </a:t>
                      </a:r>
                      <a:r>
                        <a:rPr lang="bg" sz="800">
                          <a:solidFill>
                            <a:srgbClr val="080808"/>
                          </a:solidFill>
                          <a:highlight>
                            <a:srgbClr val="FFFFFF"/>
                          </a:highlight>
                          <a:latin typeface="Courier New"/>
                          <a:ea typeface="Courier New"/>
                          <a:cs typeface="Courier New"/>
                          <a:sym typeface="Courier New"/>
                        </a:rPr>
                        <a:t>== </a:t>
                      </a:r>
                      <a:r>
                        <a:rPr lang="bg" sz="800">
                          <a:solidFill>
                            <a:srgbClr val="1750EB"/>
                          </a:solidFill>
                          <a:highlight>
                            <a:srgbClr val="FFFFFF"/>
                          </a:highlight>
                          <a:latin typeface="Courier New"/>
                          <a:ea typeface="Courier New"/>
                          <a:cs typeface="Courier New"/>
                          <a:sym typeface="Courier New"/>
                        </a:rPr>
                        <a:t>10</a:t>
                      </a:r>
                      <a:r>
                        <a:rPr lang="bg" sz="800">
                          <a:solidFill>
                            <a:srgbClr val="080808"/>
                          </a:solidFill>
                          <a:highlight>
                            <a:srgbClr val="FFFFFF"/>
                          </a:highlight>
                          <a:latin typeface="Courier New"/>
                          <a:ea typeface="Courier New"/>
                          <a:cs typeface="Courier New"/>
                          <a:sym typeface="Courier New"/>
                        </a:rPr>
                        <a:t>) {  </a:t>
                      </a:r>
                      <a:r>
                        <a:rPr i="1" lang="bg" sz="800">
                          <a:solidFill>
                            <a:srgbClr val="8C8C8C"/>
                          </a:solidFill>
                          <a:highlight>
                            <a:srgbClr val="FFFFFF"/>
                          </a:highlight>
                          <a:latin typeface="Courier New"/>
                          <a:ea typeface="Courier New"/>
                          <a:cs typeface="Courier New"/>
                          <a:sym typeface="Courier New"/>
                        </a:rPr>
                        <a:t>// 10 -&gt; NEW LINE (\n)</a:t>
                      </a:r>
                      <a:endParaRPr i="1" sz="8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bg" sz="800">
                          <a:solidFill>
                            <a:srgbClr val="8C8C8C"/>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for </a:t>
                      </a:r>
                      <a:r>
                        <a:rPr lang="bg" sz="800">
                          <a:solidFill>
                            <a:srgbClr val="080808"/>
                          </a:solidFill>
                          <a:highlight>
                            <a:srgbClr val="FFFFFF"/>
                          </a:highlight>
                          <a:latin typeface="Courier New"/>
                          <a:ea typeface="Courier New"/>
                          <a:cs typeface="Courier New"/>
                          <a:sym typeface="Courier New"/>
                        </a:rPr>
                        <a:t>(</a:t>
                      </a:r>
                      <a:r>
                        <a:rPr lang="bg" sz="800">
                          <a:highlight>
                            <a:srgbClr val="FFFFFF"/>
                          </a:highlight>
                          <a:latin typeface="Courier New"/>
                          <a:ea typeface="Courier New"/>
                          <a:cs typeface="Courier New"/>
                          <a:sym typeface="Courier New"/>
                        </a:rPr>
                        <a:t>String element </a:t>
                      </a:r>
                      <a:r>
                        <a:rPr lang="bg" sz="800">
                          <a:solidFill>
                            <a:srgbClr val="080808"/>
                          </a:solidFill>
                          <a:highlight>
                            <a:srgbClr val="FFFFFF"/>
                          </a:highlight>
                          <a:latin typeface="Courier New"/>
                          <a:ea typeface="Courier New"/>
                          <a:cs typeface="Courier New"/>
                          <a:sym typeface="Courier New"/>
                        </a:rPr>
                        <a:t>: </a:t>
                      </a:r>
                      <a:r>
                        <a:rPr lang="bg" sz="800">
                          <a:solidFill>
                            <a:srgbClr val="871094"/>
                          </a:solidFill>
                          <a:highlight>
                            <a:srgbClr val="FFFFFF"/>
                          </a:highlight>
                          <a:latin typeface="Courier New"/>
                          <a:ea typeface="Courier New"/>
                          <a:cs typeface="Courier New"/>
                          <a:sym typeface="Courier New"/>
                        </a:rPr>
                        <a:t>sb</a:t>
                      </a:r>
                      <a:r>
                        <a:rPr lang="bg" sz="800">
                          <a:solidFill>
                            <a:srgbClr val="080808"/>
                          </a:solidFill>
                          <a:highlight>
                            <a:srgbClr val="FFFFFF"/>
                          </a:highlight>
                          <a:latin typeface="Courier New"/>
                          <a:ea typeface="Courier New"/>
                          <a:cs typeface="Courier New"/>
                          <a:sym typeface="Courier New"/>
                        </a:rPr>
                        <a:t>.toString().split(</a:t>
                      </a:r>
                      <a:r>
                        <a:rPr lang="bg" sz="800">
                          <a:solidFill>
                            <a:srgbClr val="067D17"/>
                          </a:solidFill>
                          <a:highlight>
                            <a:srgbClr val="FFFFFF"/>
                          </a:highlight>
                          <a:latin typeface="Courier New"/>
                          <a:ea typeface="Courier New"/>
                          <a:cs typeface="Courier New"/>
                          <a:sym typeface="Courier New"/>
                        </a:rPr>
                        <a:t>"</a:t>
                      </a:r>
                      <a:r>
                        <a:rPr lang="bg" sz="800">
                          <a:solidFill>
                            <a:srgbClr val="067D17"/>
                          </a:solidFill>
                          <a:highlight>
                            <a:srgbClr val="EDFCED"/>
                          </a:highlight>
                          <a:latin typeface="Courier New"/>
                          <a:ea typeface="Courier New"/>
                          <a:cs typeface="Courier New"/>
                          <a:sym typeface="Courier New"/>
                        </a:rPr>
                        <a:t>,</a:t>
                      </a:r>
                      <a:r>
                        <a:rPr lang="bg" sz="800">
                          <a:solidFill>
                            <a:srgbClr val="067D17"/>
                          </a:solidFill>
                          <a:highlight>
                            <a:srgbClr val="FFFFFF"/>
                          </a:highlight>
                          <a:latin typeface="Courier New"/>
                          <a:ea typeface="Courier New"/>
                          <a:cs typeface="Courier New"/>
                          <a:sym typeface="Courier New"/>
                        </a:rPr>
                        <a:t>"</a:t>
                      </a: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fileLine</a:t>
                      </a:r>
                      <a:r>
                        <a:rPr lang="bg" sz="800">
                          <a:solidFill>
                            <a:srgbClr val="080808"/>
                          </a:solidFill>
                          <a:highlight>
                            <a:srgbClr val="FFFFFF"/>
                          </a:highlight>
                          <a:latin typeface="Courier New"/>
                          <a:ea typeface="Courier New"/>
                          <a:cs typeface="Courier New"/>
                          <a:sym typeface="Courier New"/>
                        </a:rPr>
                        <a:t>.add(</a:t>
                      </a:r>
                      <a:r>
                        <a:rPr lang="bg" sz="800">
                          <a:highlight>
                            <a:srgbClr val="FFFFFF"/>
                          </a:highlight>
                          <a:latin typeface="Courier New"/>
                          <a:ea typeface="Courier New"/>
                          <a:cs typeface="Courier New"/>
                          <a:sym typeface="Courier New"/>
                        </a:rPr>
                        <a:t>element</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871094"/>
                          </a:solidFill>
                          <a:highlight>
                            <a:srgbClr val="FFFFFF"/>
                          </a:highlight>
                          <a:latin typeface="Courier New"/>
                          <a:ea typeface="Courier New"/>
                          <a:cs typeface="Courier New"/>
                          <a:sym typeface="Courier New"/>
                        </a:rPr>
                        <a:t>sb</a:t>
                      </a:r>
                      <a:r>
                        <a:rPr lang="bg" sz="800">
                          <a:solidFill>
                            <a:srgbClr val="080808"/>
                          </a:solidFill>
                          <a:highlight>
                            <a:srgbClr val="FFFFFF"/>
                          </a:highlight>
                          <a:latin typeface="Courier New"/>
                          <a:ea typeface="Courier New"/>
                          <a:cs typeface="Courier New"/>
                          <a:sym typeface="Courier New"/>
                        </a:rPr>
                        <a:t>.setLength(</a:t>
                      </a:r>
                      <a:r>
                        <a:rPr lang="bg" sz="800">
                          <a:solidFill>
                            <a:srgbClr val="1750EB"/>
                          </a:solidFill>
                          <a:highlight>
                            <a:srgbClr val="FFFFFF"/>
                          </a:highlight>
                          <a:latin typeface="Courier New"/>
                          <a:ea typeface="Courier New"/>
                          <a:cs typeface="Courier New"/>
                          <a:sym typeface="Courier New"/>
                        </a:rPr>
                        <a:t>0</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return </a:t>
                      </a:r>
                      <a:r>
                        <a:rPr lang="bg" sz="800">
                          <a:highlight>
                            <a:srgbClr val="FFFFFF"/>
                          </a:highlight>
                          <a:latin typeface="Courier New"/>
                          <a:ea typeface="Courier New"/>
                          <a:cs typeface="Courier New"/>
                          <a:sym typeface="Courier New"/>
                        </a:rPr>
                        <a:t>fileLine</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 </a:t>
                      </a:r>
                      <a:r>
                        <a:rPr lang="bg" sz="800">
                          <a:solidFill>
                            <a:srgbClr val="0033B3"/>
                          </a:solidFill>
                          <a:highlight>
                            <a:srgbClr val="FFFFFF"/>
                          </a:highlight>
                          <a:latin typeface="Courier New"/>
                          <a:ea typeface="Courier New"/>
                          <a:cs typeface="Courier New"/>
                          <a:sym typeface="Courier New"/>
                        </a:rPr>
                        <a:t>else </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871094"/>
                          </a:solidFill>
                          <a:highlight>
                            <a:srgbClr val="FFFFFF"/>
                          </a:highlight>
                          <a:latin typeface="Courier New"/>
                          <a:ea typeface="Courier New"/>
                          <a:cs typeface="Courier New"/>
                          <a:sym typeface="Courier New"/>
                        </a:rPr>
                        <a:t>sb</a:t>
                      </a:r>
                      <a:r>
                        <a:rPr lang="bg" sz="800">
                          <a:solidFill>
                            <a:srgbClr val="080808"/>
                          </a:solidFill>
                          <a:highlight>
                            <a:srgbClr val="FFFFFF"/>
                          </a:highlight>
                          <a:latin typeface="Courier New"/>
                          <a:ea typeface="Courier New"/>
                          <a:cs typeface="Courier New"/>
                          <a:sym typeface="Courier New"/>
                        </a:rPr>
                        <a:t>.append(</a:t>
                      </a:r>
                      <a:r>
                        <a:rPr lang="bg" sz="800">
                          <a:highlight>
                            <a:srgbClr val="FFFFFF"/>
                          </a:highlight>
                          <a:latin typeface="Courier New"/>
                          <a:ea typeface="Courier New"/>
                          <a:cs typeface="Courier New"/>
                          <a:sym typeface="Courier New"/>
                        </a:rPr>
                        <a:t>c</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if </a:t>
                      </a:r>
                      <a:r>
                        <a:rPr lang="bg" sz="800">
                          <a:solidFill>
                            <a:srgbClr val="080808"/>
                          </a:solidFill>
                          <a:highlight>
                            <a:srgbClr val="FFFFFF"/>
                          </a:highlight>
                          <a:latin typeface="Courier New"/>
                          <a:ea typeface="Courier New"/>
                          <a:cs typeface="Courier New"/>
                          <a:sym typeface="Courier New"/>
                        </a:rPr>
                        <a:t>(</a:t>
                      </a:r>
                      <a:r>
                        <a:rPr lang="bg" sz="800">
                          <a:solidFill>
                            <a:srgbClr val="871094"/>
                          </a:solidFill>
                          <a:highlight>
                            <a:srgbClr val="FFFFFF"/>
                          </a:highlight>
                          <a:latin typeface="Courier New"/>
                          <a:ea typeface="Courier New"/>
                          <a:cs typeface="Courier New"/>
                          <a:sym typeface="Courier New"/>
                        </a:rPr>
                        <a:t>sb</a:t>
                      </a:r>
                      <a:r>
                        <a:rPr lang="bg" sz="800">
                          <a:solidFill>
                            <a:srgbClr val="080808"/>
                          </a:solidFill>
                          <a:highlight>
                            <a:srgbClr val="FFFFFF"/>
                          </a:highlight>
                          <a:latin typeface="Courier New"/>
                          <a:ea typeface="Courier New"/>
                          <a:cs typeface="Courier New"/>
                          <a:sym typeface="Courier New"/>
                        </a:rPr>
                        <a:t>.length() != </a:t>
                      </a:r>
                      <a:r>
                        <a:rPr lang="bg" sz="800">
                          <a:solidFill>
                            <a:srgbClr val="1750EB"/>
                          </a:solidFill>
                          <a:highlight>
                            <a:srgbClr val="FFFFFF"/>
                          </a:highlight>
                          <a:latin typeface="Courier New"/>
                          <a:ea typeface="Courier New"/>
                          <a:cs typeface="Courier New"/>
                          <a:sym typeface="Courier New"/>
                        </a:rPr>
                        <a:t>0</a:t>
                      </a: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for </a:t>
                      </a:r>
                      <a:r>
                        <a:rPr lang="bg" sz="800">
                          <a:solidFill>
                            <a:srgbClr val="080808"/>
                          </a:solidFill>
                          <a:highlight>
                            <a:srgbClr val="FFFFFF"/>
                          </a:highlight>
                          <a:latin typeface="Courier New"/>
                          <a:ea typeface="Courier New"/>
                          <a:cs typeface="Courier New"/>
                          <a:sym typeface="Courier New"/>
                        </a:rPr>
                        <a:t>(</a:t>
                      </a:r>
                      <a:r>
                        <a:rPr lang="bg" sz="800">
                          <a:highlight>
                            <a:srgbClr val="FFFFFF"/>
                          </a:highlight>
                          <a:latin typeface="Courier New"/>
                          <a:ea typeface="Courier New"/>
                          <a:cs typeface="Courier New"/>
                          <a:sym typeface="Courier New"/>
                        </a:rPr>
                        <a:t>String element </a:t>
                      </a:r>
                      <a:r>
                        <a:rPr lang="bg" sz="800">
                          <a:solidFill>
                            <a:srgbClr val="080808"/>
                          </a:solidFill>
                          <a:highlight>
                            <a:srgbClr val="FFFFFF"/>
                          </a:highlight>
                          <a:latin typeface="Courier New"/>
                          <a:ea typeface="Courier New"/>
                          <a:cs typeface="Courier New"/>
                          <a:sym typeface="Courier New"/>
                        </a:rPr>
                        <a:t>: </a:t>
                      </a:r>
                      <a:r>
                        <a:rPr lang="bg" sz="800">
                          <a:solidFill>
                            <a:srgbClr val="871094"/>
                          </a:solidFill>
                          <a:highlight>
                            <a:srgbClr val="FFFFFF"/>
                          </a:highlight>
                          <a:latin typeface="Courier New"/>
                          <a:ea typeface="Courier New"/>
                          <a:cs typeface="Courier New"/>
                          <a:sym typeface="Courier New"/>
                        </a:rPr>
                        <a:t>sb</a:t>
                      </a:r>
                      <a:r>
                        <a:rPr lang="bg" sz="800">
                          <a:solidFill>
                            <a:srgbClr val="080808"/>
                          </a:solidFill>
                          <a:highlight>
                            <a:srgbClr val="FFFFFF"/>
                          </a:highlight>
                          <a:latin typeface="Courier New"/>
                          <a:ea typeface="Courier New"/>
                          <a:cs typeface="Courier New"/>
                          <a:sym typeface="Courier New"/>
                        </a:rPr>
                        <a:t>.toString().split(</a:t>
                      </a:r>
                      <a:r>
                        <a:rPr lang="bg" sz="800">
                          <a:solidFill>
                            <a:srgbClr val="067D17"/>
                          </a:solidFill>
                          <a:highlight>
                            <a:srgbClr val="FFFFFF"/>
                          </a:highlight>
                          <a:latin typeface="Courier New"/>
                          <a:ea typeface="Courier New"/>
                          <a:cs typeface="Courier New"/>
                          <a:sym typeface="Courier New"/>
                        </a:rPr>
                        <a:t>"</a:t>
                      </a:r>
                      <a:r>
                        <a:rPr lang="bg" sz="800">
                          <a:solidFill>
                            <a:srgbClr val="067D17"/>
                          </a:solidFill>
                          <a:highlight>
                            <a:srgbClr val="EDFCED"/>
                          </a:highlight>
                          <a:latin typeface="Courier New"/>
                          <a:ea typeface="Courier New"/>
                          <a:cs typeface="Courier New"/>
                          <a:sym typeface="Courier New"/>
                        </a:rPr>
                        <a:t>,</a:t>
                      </a:r>
                      <a:r>
                        <a:rPr lang="bg" sz="800">
                          <a:solidFill>
                            <a:srgbClr val="067D17"/>
                          </a:solidFill>
                          <a:highlight>
                            <a:srgbClr val="FFFFFF"/>
                          </a:highlight>
                          <a:latin typeface="Courier New"/>
                          <a:ea typeface="Courier New"/>
                          <a:cs typeface="Courier New"/>
                          <a:sym typeface="Courier New"/>
                        </a:rPr>
                        <a:t>"</a:t>
                      </a: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highlight>
                            <a:srgbClr val="FFFFFF"/>
                          </a:highlight>
                          <a:latin typeface="Courier New"/>
                          <a:ea typeface="Courier New"/>
                          <a:cs typeface="Courier New"/>
                          <a:sym typeface="Courier New"/>
                        </a:rPr>
                        <a:t>fileLine</a:t>
                      </a:r>
                      <a:r>
                        <a:rPr lang="bg" sz="800">
                          <a:solidFill>
                            <a:srgbClr val="080808"/>
                          </a:solidFill>
                          <a:highlight>
                            <a:srgbClr val="FFFFFF"/>
                          </a:highlight>
                          <a:latin typeface="Courier New"/>
                          <a:ea typeface="Courier New"/>
                          <a:cs typeface="Courier New"/>
                          <a:sym typeface="Courier New"/>
                        </a:rPr>
                        <a:t>.add(</a:t>
                      </a:r>
                      <a:r>
                        <a:rPr lang="bg" sz="800">
                          <a:highlight>
                            <a:srgbClr val="FFFFFF"/>
                          </a:highlight>
                          <a:latin typeface="Courier New"/>
                          <a:ea typeface="Courier New"/>
                          <a:cs typeface="Courier New"/>
                          <a:sym typeface="Courier New"/>
                        </a:rPr>
                        <a:t>element</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871094"/>
                          </a:solidFill>
                          <a:highlight>
                            <a:srgbClr val="FFFFFF"/>
                          </a:highlight>
                          <a:latin typeface="Courier New"/>
                          <a:ea typeface="Courier New"/>
                          <a:cs typeface="Courier New"/>
                          <a:sym typeface="Courier New"/>
                        </a:rPr>
                        <a:t>sb</a:t>
                      </a:r>
                      <a:r>
                        <a:rPr lang="bg" sz="800">
                          <a:solidFill>
                            <a:srgbClr val="080808"/>
                          </a:solidFill>
                          <a:highlight>
                            <a:srgbClr val="FFFFFF"/>
                          </a:highlight>
                          <a:latin typeface="Courier New"/>
                          <a:ea typeface="Courier New"/>
                          <a:cs typeface="Courier New"/>
                          <a:sym typeface="Courier New"/>
                        </a:rPr>
                        <a:t>.setLength(</a:t>
                      </a:r>
                      <a:r>
                        <a:rPr lang="bg" sz="800">
                          <a:solidFill>
                            <a:srgbClr val="1750EB"/>
                          </a:solidFill>
                          <a:highlight>
                            <a:srgbClr val="FFFFFF"/>
                          </a:highlight>
                          <a:latin typeface="Courier New"/>
                          <a:ea typeface="Courier New"/>
                          <a:cs typeface="Courier New"/>
                          <a:sym typeface="Courier New"/>
                        </a:rPr>
                        <a:t>0</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return </a:t>
                      </a:r>
                      <a:r>
                        <a:rPr lang="bg" sz="800">
                          <a:highlight>
                            <a:srgbClr val="FFFFFF"/>
                          </a:highlight>
                          <a:latin typeface="Courier New"/>
                          <a:ea typeface="Courier New"/>
                          <a:cs typeface="Courier New"/>
                          <a:sym typeface="Courier New"/>
                        </a:rPr>
                        <a:t>fileLine</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return null</a:t>
                      </a:r>
                      <a:r>
                        <a:rPr lang="bg" sz="800">
                          <a:solidFill>
                            <a:srgbClr val="080808"/>
                          </a:solidFill>
                          <a:highlight>
                            <a:srgbClr val="FFFFFF"/>
                          </a:highlight>
                          <a:latin typeface="Courier New"/>
                          <a:ea typeface="Courier New"/>
                          <a:cs typeface="Courier New"/>
                          <a:sym typeface="Courier New"/>
                        </a:rPr>
                        <a: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   </a:t>
                      </a:r>
                      <a:r>
                        <a:rPr lang="bg" sz="800">
                          <a:solidFill>
                            <a:srgbClr val="9E880D"/>
                          </a:solidFill>
                          <a:highlight>
                            <a:srgbClr val="FFFFFF"/>
                          </a:highlight>
                          <a:latin typeface="Courier New"/>
                          <a:ea typeface="Courier New"/>
                          <a:cs typeface="Courier New"/>
                          <a:sym typeface="Courier New"/>
                        </a:rPr>
                        <a:t>@Override</a:t>
                      </a:r>
                      <a:endParaRPr sz="800">
                        <a:solidFill>
                          <a:srgbClr val="9E880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9E880D"/>
                          </a:solidFill>
                          <a:highlight>
                            <a:srgbClr val="FFFFFF"/>
                          </a:highlight>
                          <a:latin typeface="Courier New"/>
                          <a:ea typeface="Courier New"/>
                          <a:cs typeface="Courier New"/>
                          <a:sym typeface="Courier New"/>
                        </a:rPr>
                        <a:t>   </a:t>
                      </a:r>
                      <a:r>
                        <a:rPr lang="bg" sz="800">
                          <a:solidFill>
                            <a:srgbClr val="0033B3"/>
                          </a:solidFill>
                          <a:highlight>
                            <a:srgbClr val="FFFFFF"/>
                          </a:highlight>
                          <a:latin typeface="Courier New"/>
                          <a:ea typeface="Courier New"/>
                          <a:cs typeface="Courier New"/>
                          <a:sym typeface="Courier New"/>
                        </a:rPr>
                        <a:t>public void </a:t>
                      </a:r>
                      <a:r>
                        <a:rPr lang="bg" sz="800">
                          <a:solidFill>
                            <a:srgbClr val="00627A"/>
                          </a:solidFill>
                          <a:highlight>
                            <a:srgbClr val="FFFFFF"/>
                          </a:highlight>
                          <a:latin typeface="Courier New"/>
                          <a:ea typeface="Courier New"/>
                          <a:cs typeface="Courier New"/>
                          <a:sym typeface="Courier New"/>
                        </a:rPr>
                        <a:t>close</a:t>
                      </a:r>
                      <a:r>
                        <a:rPr lang="bg" sz="800">
                          <a:solidFill>
                            <a:srgbClr val="080808"/>
                          </a:solidFill>
                          <a:highlight>
                            <a:srgbClr val="FFFFFF"/>
                          </a:highlight>
                          <a:latin typeface="Courier New"/>
                          <a:ea typeface="Courier New"/>
                          <a:cs typeface="Courier New"/>
                          <a:sym typeface="Courier New"/>
                        </a:rPr>
                        <a:t>() {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800">
                          <a:solidFill>
                            <a:srgbClr val="080808"/>
                          </a:solidFill>
                          <a:highlight>
                            <a:srgbClr val="FFFFFF"/>
                          </a:highlight>
                          <a:latin typeface="Courier New"/>
                          <a:ea typeface="Courier New"/>
                          <a:cs typeface="Courier New"/>
                          <a:sym typeface="Courier New"/>
                        </a:rPr>
                        <a:t>}</a:t>
                      </a:r>
                      <a:endParaRPr sz="800">
                        <a:solidFill>
                          <a:srgbClr val="0033B3"/>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graphicFrame>
        <p:nvGraphicFramePr>
          <p:cNvPr id="242" name="Google Shape;242;p23"/>
          <p:cNvGraphicFramePr/>
          <p:nvPr/>
        </p:nvGraphicFramePr>
        <p:xfrm>
          <a:off x="0" y="0"/>
          <a:ext cx="3000000" cy="3000000"/>
        </p:xfrm>
        <a:graphic>
          <a:graphicData uri="http://schemas.openxmlformats.org/drawingml/2006/table">
            <a:tbl>
              <a:tblPr>
                <a:noFill/>
                <a:tableStyleId>{D5752B45-478F-4E3F-8DCF-E4354A542082}</a:tableStyleId>
              </a:tblPr>
              <a:tblGrid>
                <a:gridCol w="9144000"/>
              </a:tblGrid>
              <a:tr h="4602025">
                <a:tc>
                  <a:txBody>
                    <a:bodyPr/>
                    <a:lstStyle/>
                    <a:p>
                      <a:pPr indent="0" lvl="0" marL="0" rtl="0" algn="l">
                        <a:spcBef>
                          <a:spcPts val="0"/>
                        </a:spcBef>
                        <a:spcAft>
                          <a:spcPts val="0"/>
                        </a:spcAft>
                        <a:buNone/>
                      </a:pPr>
                      <a:r>
                        <a:rPr lang="bg" sz="600">
                          <a:solidFill>
                            <a:srgbClr val="0033B3"/>
                          </a:solidFill>
                          <a:highlight>
                            <a:srgbClr val="FFFFFF"/>
                          </a:highlight>
                          <a:latin typeface="Courier New"/>
                          <a:ea typeface="Courier New"/>
                          <a:cs typeface="Courier New"/>
                          <a:sym typeface="Courier New"/>
                        </a:rPr>
                        <a:t>public class </a:t>
                      </a:r>
                      <a:r>
                        <a:rPr lang="bg" sz="600">
                          <a:highlight>
                            <a:srgbClr val="FFFFFF"/>
                          </a:highlight>
                          <a:latin typeface="Courier New"/>
                          <a:ea typeface="Courier New"/>
                          <a:cs typeface="Courier New"/>
                          <a:sym typeface="Courier New"/>
                        </a:rPr>
                        <a:t>FileLineProcessingThread </a:t>
                      </a:r>
                      <a:r>
                        <a:rPr lang="bg" sz="600">
                          <a:solidFill>
                            <a:srgbClr val="0033B3"/>
                          </a:solidFill>
                          <a:highlight>
                            <a:srgbClr val="FFFFFF"/>
                          </a:highlight>
                          <a:latin typeface="Courier New"/>
                          <a:ea typeface="Courier New"/>
                          <a:cs typeface="Courier New"/>
                          <a:sym typeface="Courier New"/>
                        </a:rPr>
                        <a:t>extends </a:t>
                      </a:r>
                      <a:r>
                        <a:rPr lang="bg" sz="600">
                          <a:highlight>
                            <a:srgbClr val="FFFFFF"/>
                          </a:highlight>
                          <a:latin typeface="Courier New"/>
                          <a:ea typeface="Courier New"/>
                          <a:cs typeface="Courier New"/>
                          <a:sym typeface="Courier New"/>
                        </a:rPr>
                        <a:t>Thread </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private </a:t>
                      </a:r>
                      <a:r>
                        <a:rPr lang="bg" sz="600">
                          <a:highlight>
                            <a:srgbClr val="FFFFFF"/>
                          </a:highlight>
                          <a:latin typeface="Courier New"/>
                          <a:ea typeface="Courier New"/>
                          <a:cs typeface="Courier New"/>
                          <a:sym typeface="Courier New"/>
                        </a:rPr>
                        <a:t>String </a:t>
                      </a:r>
                      <a:r>
                        <a:rPr lang="bg" sz="600">
                          <a:solidFill>
                            <a:srgbClr val="871094"/>
                          </a:solidFill>
                          <a:highlight>
                            <a:srgbClr val="FFFFFF"/>
                          </a:highlight>
                          <a:latin typeface="Courier New"/>
                          <a:ea typeface="Courier New"/>
                          <a:cs typeface="Courier New"/>
                          <a:sym typeface="Courier New"/>
                        </a:rPr>
                        <a:t>threadName</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private </a:t>
                      </a:r>
                      <a:r>
                        <a:rPr lang="bg" sz="600">
                          <a:highlight>
                            <a:srgbClr val="FFFFFF"/>
                          </a:highlight>
                          <a:latin typeface="Courier New"/>
                          <a:ea typeface="Courier New"/>
                          <a:cs typeface="Courier New"/>
                          <a:sym typeface="Courier New"/>
                        </a:rPr>
                        <a:t>CsvFileReader </a:t>
                      </a:r>
                      <a:r>
                        <a:rPr lang="bg" sz="600">
                          <a:solidFill>
                            <a:srgbClr val="871094"/>
                          </a:solidFill>
                          <a:highlight>
                            <a:srgbClr val="FFFFFF"/>
                          </a:highlight>
                          <a:latin typeface="Courier New"/>
                          <a:ea typeface="Courier New"/>
                          <a:cs typeface="Courier New"/>
                          <a:sym typeface="Courier New"/>
                        </a:rPr>
                        <a:t>csvFileReader</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private </a:t>
                      </a:r>
                      <a:r>
                        <a:rPr lang="bg" sz="600">
                          <a:highlight>
                            <a:srgbClr val="FFFFFF"/>
                          </a:highlight>
                          <a:latin typeface="Courier New"/>
                          <a:ea typeface="Courier New"/>
                          <a:cs typeface="Courier New"/>
                          <a:sym typeface="Courier New"/>
                        </a:rPr>
                        <a:t>CyclicBarrier </a:t>
                      </a:r>
                      <a:r>
                        <a:rPr lang="bg" sz="600">
                          <a:solidFill>
                            <a:srgbClr val="871094"/>
                          </a:solidFill>
                          <a:highlight>
                            <a:srgbClr val="FFFFFF"/>
                          </a:highlight>
                          <a:latin typeface="Courier New"/>
                          <a:ea typeface="Courier New"/>
                          <a:cs typeface="Courier New"/>
                          <a:sym typeface="Courier New"/>
                        </a:rPr>
                        <a:t>barrier</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private </a:t>
                      </a:r>
                      <a:r>
                        <a:rPr lang="bg" sz="600">
                          <a:highlight>
                            <a:srgbClr val="FFFFFF"/>
                          </a:highlight>
                          <a:latin typeface="Courier New"/>
                          <a:ea typeface="Courier New"/>
                          <a:cs typeface="Courier New"/>
                          <a:sym typeface="Courier New"/>
                        </a:rPr>
                        <a:t>List</a:t>
                      </a:r>
                      <a:r>
                        <a:rPr lang="bg" sz="600">
                          <a:solidFill>
                            <a:srgbClr val="080808"/>
                          </a:solidFill>
                          <a:highlight>
                            <a:srgbClr val="FFFFFF"/>
                          </a:highlight>
                          <a:latin typeface="Courier New"/>
                          <a:ea typeface="Courier New"/>
                          <a:cs typeface="Courier New"/>
                          <a:sym typeface="Courier New"/>
                        </a:rPr>
                        <a:t>&lt;</a:t>
                      </a:r>
                      <a:r>
                        <a:rPr lang="bg" sz="600">
                          <a:highlight>
                            <a:srgbClr val="FFFFFF"/>
                          </a:highlight>
                          <a:latin typeface="Courier New"/>
                          <a:ea typeface="Courier New"/>
                          <a:cs typeface="Courier New"/>
                          <a:sym typeface="Courier New"/>
                        </a:rPr>
                        <a:t>Float</a:t>
                      </a:r>
                      <a:r>
                        <a:rPr lang="bg" sz="600">
                          <a:solidFill>
                            <a:srgbClr val="080808"/>
                          </a:solidFill>
                          <a:highlight>
                            <a:srgbClr val="FFFFFF"/>
                          </a:highlight>
                          <a:latin typeface="Courier New"/>
                          <a:ea typeface="Courier New"/>
                          <a:cs typeface="Courier New"/>
                          <a:sym typeface="Courier New"/>
                        </a:rPr>
                        <a:t>&gt; </a:t>
                      </a:r>
                      <a:r>
                        <a:rPr lang="bg" sz="600">
                          <a:solidFill>
                            <a:srgbClr val="871094"/>
                          </a:solidFill>
                          <a:highlight>
                            <a:srgbClr val="FFFFFF"/>
                          </a:highlight>
                          <a:latin typeface="Courier New"/>
                          <a:ea typeface="Courier New"/>
                          <a:cs typeface="Courier New"/>
                          <a:sym typeface="Courier New"/>
                        </a:rPr>
                        <a:t>results</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public </a:t>
                      </a:r>
                      <a:r>
                        <a:rPr lang="bg" sz="600">
                          <a:solidFill>
                            <a:srgbClr val="00627A"/>
                          </a:solidFill>
                          <a:highlight>
                            <a:srgbClr val="FFFFFF"/>
                          </a:highlight>
                          <a:latin typeface="Courier New"/>
                          <a:ea typeface="Courier New"/>
                          <a:cs typeface="Courier New"/>
                          <a:sym typeface="Courier New"/>
                        </a:rPr>
                        <a:t>FileLineProcessingThread</a:t>
                      </a:r>
                      <a:r>
                        <a:rPr lang="bg" sz="600">
                          <a:solidFill>
                            <a:srgbClr val="080808"/>
                          </a:solidFill>
                          <a:highlight>
                            <a:srgbClr val="FFFFFF"/>
                          </a:highlight>
                          <a:latin typeface="Courier New"/>
                          <a:ea typeface="Courier New"/>
                          <a:cs typeface="Courier New"/>
                          <a:sym typeface="Courier New"/>
                        </a:rPr>
                        <a:t>(</a:t>
                      </a:r>
                      <a:r>
                        <a:rPr lang="bg" sz="600">
                          <a:highlight>
                            <a:srgbClr val="FFFFFF"/>
                          </a:highlight>
                          <a:latin typeface="Courier New"/>
                          <a:ea typeface="Courier New"/>
                          <a:cs typeface="Courier New"/>
                          <a:sym typeface="Courier New"/>
                        </a:rPr>
                        <a:t>String </a:t>
                      </a:r>
                      <a:r>
                        <a:rPr lang="bg" sz="600">
                          <a:solidFill>
                            <a:srgbClr val="080808"/>
                          </a:solidFill>
                          <a:highlight>
                            <a:srgbClr val="FFFFFF"/>
                          </a:highlight>
                          <a:latin typeface="Courier New"/>
                          <a:ea typeface="Courier New"/>
                          <a:cs typeface="Courier New"/>
                          <a:sym typeface="Courier New"/>
                        </a:rPr>
                        <a:t>threadName, </a:t>
                      </a:r>
                      <a:r>
                        <a:rPr lang="bg" sz="600">
                          <a:highlight>
                            <a:srgbClr val="FFFFFF"/>
                          </a:highlight>
                          <a:latin typeface="Courier New"/>
                          <a:ea typeface="Courier New"/>
                          <a:cs typeface="Courier New"/>
                          <a:sym typeface="Courier New"/>
                        </a:rPr>
                        <a:t>CsvFileReader </a:t>
                      </a:r>
                      <a:r>
                        <a:rPr lang="bg" sz="600">
                          <a:solidFill>
                            <a:srgbClr val="080808"/>
                          </a:solidFill>
                          <a:highlight>
                            <a:srgbClr val="FFFFFF"/>
                          </a:highlight>
                          <a:latin typeface="Courier New"/>
                          <a:ea typeface="Courier New"/>
                          <a:cs typeface="Courier New"/>
                          <a:sym typeface="Courier New"/>
                        </a:rPr>
                        <a:t>csvFileReader, </a:t>
                      </a:r>
                      <a:r>
                        <a:rPr lang="bg" sz="600">
                          <a:highlight>
                            <a:srgbClr val="FFFFFF"/>
                          </a:highlight>
                          <a:latin typeface="Courier New"/>
                          <a:ea typeface="Courier New"/>
                          <a:cs typeface="Courier New"/>
                          <a:sym typeface="Courier New"/>
                        </a:rPr>
                        <a:t>CyclicBarrier </a:t>
                      </a:r>
                      <a:r>
                        <a:rPr lang="bg" sz="600">
                          <a:solidFill>
                            <a:srgbClr val="080808"/>
                          </a:solidFill>
                          <a:highlight>
                            <a:srgbClr val="FFFFFF"/>
                          </a:highlight>
                          <a:latin typeface="Courier New"/>
                          <a:ea typeface="Courier New"/>
                          <a:cs typeface="Courier New"/>
                          <a:sym typeface="Courier New"/>
                        </a:rPr>
                        <a:t>barrier, </a:t>
                      </a:r>
                      <a:r>
                        <a:rPr lang="bg" sz="600">
                          <a:highlight>
                            <a:srgbClr val="FFFFFF"/>
                          </a:highlight>
                          <a:latin typeface="Courier New"/>
                          <a:ea typeface="Courier New"/>
                          <a:cs typeface="Courier New"/>
                          <a:sym typeface="Courier New"/>
                        </a:rPr>
                        <a:t>List</a:t>
                      </a:r>
                      <a:r>
                        <a:rPr lang="bg" sz="600">
                          <a:solidFill>
                            <a:srgbClr val="080808"/>
                          </a:solidFill>
                          <a:highlight>
                            <a:srgbClr val="FFFFFF"/>
                          </a:highlight>
                          <a:latin typeface="Courier New"/>
                          <a:ea typeface="Courier New"/>
                          <a:cs typeface="Courier New"/>
                          <a:sym typeface="Courier New"/>
                        </a:rPr>
                        <a:t>&lt;</a:t>
                      </a:r>
                      <a:r>
                        <a:rPr lang="bg" sz="600">
                          <a:highlight>
                            <a:srgbClr val="FFFFFF"/>
                          </a:highlight>
                          <a:latin typeface="Courier New"/>
                          <a:ea typeface="Courier New"/>
                          <a:cs typeface="Courier New"/>
                          <a:sym typeface="Courier New"/>
                        </a:rPr>
                        <a:t>Float</a:t>
                      </a:r>
                      <a:r>
                        <a:rPr lang="bg" sz="600">
                          <a:solidFill>
                            <a:srgbClr val="080808"/>
                          </a:solidFill>
                          <a:highlight>
                            <a:srgbClr val="FFFFFF"/>
                          </a:highlight>
                          <a:latin typeface="Courier New"/>
                          <a:ea typeface="Courier New"/>
                          <a:cs typeface="Courier New"/>
                          <a:sym typeface="Courier New"/>
                        </a:rPr>
                        <a:t>&gt; results)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this</a:t>
                      </a:r>
                      <a:r>
                        <a:rPr lang="bg" sz="600">
                          <a:solidFill>
                            <a:srgbClr val="080808"/>
                          </a:solidFill>
                          <a:highlight>
                            <a:srgbClr val="FFFFFF"/>
                          </a:highlight>
                          <a:latin typeface="Courier New"/>
                          <a:ea typeface="Courier New"/>
                          <a:cs typeface="Courier New"/>
                          <a:sym typeface="Courier New"/>
                        </a:rPr>
                        <a:t>.</a:t>
                      </a:r>
                      <a:r>
                        <a:rPr lang="bg" sz="600">
                          <a:solidFill>
                            <a:srgbClr val="871094"/>
                          </a:solidFill>
                          <a:highlight>
                            <a:srgbClr val="FFFFFF"/>
                          </a:highlight>
                          <a:latin typeface="Courier New"/>
                          <a:ea typeface="Courier New"/>
                          <a:cs typeface="Courier New"/>
                          <a:sym typeface="Courier New"/>
                        </a:rPr>
                        <a:t>threadName </a:t>
                      </a:r>
                      <a:r>
                        <a:rPr lang="bg" sz="600">
                          <a:solidFill>
                            <a:srgbClr val="080808"/>
                          </a:solidFill>
                          <a:highlight>
                            <a:srgbClr val="FFFFFF"/>
                          </a:highlight>
                          <a:latin typeface="Courier New"/>
                          <a:ea typeface="Courier New"/>
                          <a:cs typeface="Courier New"/>
                          <a:sym typeface="Courier New"/>
                        </a:rPr>
                        <a:t>= threadName;</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this</a:t>
                      </a:r>
                      <a:r>
                        <a:rPr lang="bg" sz="600">
                          <a:solidFill>
                            <a:srgbClr val="080808"/>
                          </a:solidFill>
                          <a:highlight>
                            <a:srgbClr val="FFFFFF"/>
                          </a:highlight>
                          <a:latin typeface="Courier New"/>
                          <a:ea typeface="Courier New"/>
                          <a:cs typeface="Courier New"/>
                          <a:sym typeface="Courier New"/>
                        </a:rPr>
                        <a:t>.</a:t>
                      </a:r>
                      <a:r>
                        <a:rPr lang="bg" sz="600">
                          <a:solidFill>
                            <a:srgbClr val="871094"/>
                          </a:solidFill>
                          <a:highlight>
                            <a:srgbClr val="FFFFFF"/>
                          </a:highlight>
                          <a:latin typeface="Courier New"/>
                          <a:ea typeface="Courier New"/>
                          <a:cs typeface="Courier New"/>
                          <a:sym typeface="Courier New"/>
                        </a:rPr>
                        <a:t>csvFileReader </a:t>
                      </a:r>
                      <a:r>
                        <a:rPr lang="bg" sz="600">
                          <a:solidFill>
                            <a:srgbClr val="080808"/>
                          </a:solidFill>
                          <a:highlight>
                            <a:srgbClr val="FFFFFF"/>
                          </a:highlight>
                          <a:latin typeface="Courier New"/>
                          <a:ea typeface="Courier New"/>
                          <a:cs typeface="Courier New"/>
                          <a:sym typeface="Courier New"/>
                        </a:rPr>
                        <a:t>= csvFileReader;</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this</a:t>
                      </a:r>
                      <a:r>
                        <a:rPr lang="bg" sz="600">
                          <a:solidFill>
                            <a:srgbClr val="080808"/>
                          </a:solidFill>
                          <a:highlight>
                            <a:srgbClr val="FFFFFF"/>
                          </a:highlight>
                          <a:latin typeface="Courier New"/>
                          <a:ea typeface="Courier New"/>
                          <a:cs typeface="Courier New"/>
                          <a:sym typeface="Courier New"/>
                        </a:rPr>
                        <a:t>.</a:t>
                      </a:r>
                      <a:r>
                        <a:rPr lang="bg" sz="600">
                          <a:solidFill>
                            <a:srgbClr val="871094"/>
                          </a:solidFill>
                          <a:highlight>
                            <a:srgbClr val="FFFFFF"/>
                          </a:highlight>
                          <a:latin typeface="Courier New"/>
                          <a:ea typeface="Courier New"/>
                          <a:cs typeface="Courier New"/>
                          <a:sym typeface="Courier New"/>
                        </a:rPr>
                        <a:t>barrier </a:t>
                      </a:r>
                      <a:r>
                        <a:rPr lang="bg" sz="600">
                          <a:solidFill>
                            <a:srgbClr val="080808"/>
                          </a:solidFill>
                          <a:highlight>
                            <a:srgbClr val="FFFFFF"/>
                          </a:highlight>
                          <a:latin typeface="Courier New"/>
                          <a:ea typeface="Courier New"/>
                          <a:cs typeface="Courier New"/>
                          <a:sym typeface="Courier New"/>
                        </a:rPr>
                        <a:t>= barrier;</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this</a:t>
                      </a:r>
                      <a:r>
                        <a:rPr lang="bg" sz="600">
                          <a:solidFill>
                            <a:srgbClr val="080808"/>
                          </a:solidFill>
                          <a:highlight>
                            <a:srgbClr val="FFFFFF"/>
                          </a:highlight>
                          <a:latin typeface="Courier New"/>
                          <a:ea typeface="Courier New"/>
                          <a:cs typeface="Courier New"/>
                          <a:sym typeface="Courier New"/>
                        </a:rPr>
                        <a:t>.</a:t>
                      </a:r>
                      <a:r>
                        <a:rPr lang="bg" sz="600">
                          <a:solidFill>
                            <a:srgbClr val="871094"/>
                          </a:solidFill>
                          <a:highlight>
                            <a:srgbClr val="FFFFFF"/>
                          </a:highlight>
                          <a:latin typeface="Courier New"/>
                          <a:ea typeface="Courier New"/>
                          <a:cs typeface="Courier New"/>
                          <a:sym typeface="Courier New"/>
                        </a:rPr>
                        <a:t>results </a:t>
                      </a:r>
                      <a:r>
                        <a:rPr lang="bg" sz="600">
                          <a:solidFill>
                            <a:srgbClr val="080808"/>
                          </a:solidFill>
                          <a:highlight>
                            <a:srgbClr val="FFFFFF"/>
                          </a:highlight>
                          <a:latin typeface="Courier New"/>
                          <a:ea typeface="Courier New"/>
                          <a:cs typeface="Courier New"/>
                          <a:sym typeface="Courier New"/>
                        </a:rPr>
                        <a:t>= results;</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9E880D"/>
                          </a:solidFill>
                          <a:highlight>
                            <a:srgbClr val="FFFFFF"/>
                          </a:highlight>
                          <a:latin typeface="Courier New"/>
                          <a:ea typeface="Courier New"/>
                          <a:cs typeface="Courier New"/>
                          <a:sym typeface="Courier New"/>
                        </a:rPr>
                        <a:t>@Override</a:t>
                      </a:r>
                      <a:endParaRPr sz="600">
                        <a:solidFill>
                          <a:srgbClr val="9E880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9E880D"/>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public void </a:t>
                      </a:r>
                      <a:r>
                        <a:rPr lang="bg" sz="600">
                          <a:solidFill>
                            <a:srgbClr val="00627A"/>
                          </a:solidFill>
                          <a:highlight>
                            <a:srgbClr val="FFFFFF"/>
                          </a:highlight>
                          <a:latin typeface="Courier New"/>
                          <a:ea typeface="Courier New"/>
                          <a:cs typeface="Courier New"/>
                          <a:sym typeface="Courier New"/>
                        </a:rPr>
                        <a:t>run</a:t>
                      </a:r>
                      <a:r>
                        <a:rPr lang="bg" sz="600">
                          <a:solidFill>
                            <a:srgbClr val="080808"/>
                          </a:solidFill>
                          <a:highlight>
                            <a:srgbClr val="FFFFFF"/>
                          </a:highlight>
                          <a:latin typeface="Courier New"/>
                          <a:ea typeface="Courier New"/>
                          <a:cs typeface="Courier New"/>
                          <a:sym typeface="Courier New"/>
                        </a:rPr>
                        <a:t>()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Watcher watcher </a:t>
                      </a: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new </a:t>
                      </a:r>
                      <a:r>
                        <a:rPr lang="bg" sz="600">
                          <a:solidFill>
                            <a:srgbClr val="080808"/>
                          </a:solidFill>
                          <a:highlight>
                            <a:srgbClr val="FFFFFF"/>
                          </a:highlight>
                          <a:latin typeface="Courier New"/>
                          <a:ea typeface="Courier New"/>
                          <a:cs typeface="Courier New"/>
                          <a:sym typeface="Courier New"/>
                        </a:rPr>
                        <a:t>Watcher();</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watcher</a:t>
                      </a:r>
                      <a:r>
                        <a:rPr lang="bg" sz="600">
                          <a:solidFill>
                            <a:srgbClr val="080808"/>
                          </a:solidFill>
                          <a:highlight>
                            <a:srgbClr val="FFFFFF"/>
                          </a:highlight>
                          <a:latin typeface="Courier New"/>
                          <a:ea typeface="Courier New"/>
                          <a:cs typeface="Courier New"/>
                          <a:sym typeface="Courier New"/>
                        </a:rPr>
                        <a:t>.startTimeNanos();</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int </a:t>
                      </a:r>
                      <a:r>
                        <a:rPr lang="bg" sz="600">
                          <a:solidFill>
                            <a:srgbClr val="080808"/>
                          </a:solidFill>
                          <a:highlight>
                            <a:srgbClr val="FFFFFF"/>
                          </a:highlight>
                          <a:latin typeface="Courier New"/>
                          <a:ea typeface="Courier New"/>
                          <a:cs typeface="Courier New"/>
                          <a:sym typeface="Courier New"/>
                        </a:rPr>
                        <a:t>fileLinesSize = </a:t>
                      </a:r>
                      <a:r>
                        <a:rPr lang="bg" sz="600">
                          <a:solidFill>
                            <a:srgbClr val="1750EB"/>
                          </a:solidFill>
                          <a:highlight>
                            <a:srgbClr val="FFFFFF"/>
                          </a:highlight>
                          <a:latin typeface="Courier New"/>
                          <a:ea typeface="Courier New"/>
                          <a:cs typeface="Courier New"/>
                          <a:sym typeface="Courier New"/>
                        </a:rPr>
                        <a:t>0</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float </a:t>
                      </a:r>
                      <a:r>
                        <a:rPr lang="bg" sz="600">
                          <a:solidFill>
                            <a:srgbClr val="080808"/>
                          </a:solidFill>
                          <a:highlight>
                            <a:srgbClr val="FFFFFF"/>
                          </a:highlight>
                          <a:latin typeface="Courier New"/>
                          <a:ea typeface="Courier New"/>
                          <a:cs typeface="Courier New"/>
                          <a:sym typeface="Courier New"/>
                        </a:rPr>
                        <a:t>sumOfAllInvoicesForCurrentThread = </a:t>
                      </a:r>
                      <a:r>
                        <a:rPr lang="bg" sz="600">
                          <a:solidFill>
                            <a:srgbClr val="1750EB"/>
                          </a:solidFill>
                          <a:highlight>
                            <a:srgbClr val="FFFFFF"/>
                          </a:highlight>
                          <a:latin typeface="Courier New"/>
                          <a:ea typeface="Courier New"/>
                          <a:cs typeface="Courier New"/>
                          <a:sym typeface="Courier New"/>
                        </a:rPr>
                        <a:t>0.0f</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List</a:t>
                      </a:r>
                      <a:r>
                        <a:rPr lang="bg" sz="600">
                          <a:solidFill>
                            <a:srgbClr val="080808"/>
                          </a:solidFill>
                          <a:highlight>
                            <a:srgbClr val="FFFFFF"/>
                          </a:highlight>
                          <a:latin typeface="Courier New"/>
                          <a:ea typeface="Courier New"/>
                          <a:cs typeface="Courier New"/>
                          <a:sym typeface="Courier New"/>
                        </a:rPr>
                        <a:t>&lt;</a:t>
                      </a:r>
                      <a:r>
                        <a:rPr lang="bg" sz="600">
                          <a:highlight>
                            <a:srgbClr val="FFFFFF"/>
                          </a:highlight>
                          <a:latin typeface="Courier New"/>
                          <a:ea typeface="Courier New"/>
                          <a:cs typeface="Courier New"/>
                          <a:sym typeface="Courier New"/>
                        </a:rPr>
                        <a:t>String</a:t>
                      </a:r>
                      <a:r>
                        <a:rPr lang="bg" sz="600">
                          <a:solidFill>
                            <a:srgbClr val="080808"/>
                          </a:solidFill>
                          <a:highlight>
                            <a:srgbClr val="FFFFFF"/>
                          </a:highlight>
                          <a:latin typeface="Courier New"/>
                          <a:ea typeface="Courier New"/>
                          <a:cs typeface="Courier New"/>
                          <a:sym typeface="Courier New"/>
                        </a:rPr>
                        <a:t>&gt; fileLine = </a:t>
                      </a:r>
                      <a:r>
                        <a:rPr lang="bg" sz="600">
                          <a:solidFill>
                            <a:srgbClr val="0033B3"/>
                          </a:solidFill>
                          <a:highlight>
                            <a:srgbClr val="FFFFFF"/>
                          </a:highlight>
                          <a:latin typeface="Courier New"/>
                          <a:ea typeface="Courier New"/>
                          <a:cs typeface="Courier New"/>
                          <a:sym typeface="Courier New"/>
                        </a:rPr>
                        <a:t>new </a:t>
                      </a:r>
                      <a:r>
                        <a:rPr lang="bg" sz="600">
                          <a:solidFill>
                            <a:srgbClr val="080808"/>
                          </a:solidFill>
                          <a:highlight>
                            <a:srgbClr val="FFFFFF"/>
                          </a:highlight>
                          <a:latin typeface="Courier New"/>
                          <a:ea typeface="Courier New"/>
                          <a:cs typeface="Courier New"/>
                          <a:sym typeface="Courier New"/>
                        </a:rPr>
                        <a:t>ArrayList&lt;&gt;();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try </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fileLine = </a:t>
                      </a:r>
                      <a:r>
                        <a:rPr lang="bg" sz="600">
                          <a:solidFill>
                            <a:srgbClr val="871094"/>
                          </a:solidFill>
                          <a:highlight>
                            <a:srgbClr val="FFFFFF"/>
                          </a:highlight>
                          <a:latin typeface="Courier New"/>
                          <a:ea typeface="Courier New"/>
                          <a:cs typeface="Courier New"/>
                          <a:sym typeface="Courier New"/>
                        </a:rPr>
                        <a:t>csvFileReader</a:t>
                      </a:r>
                      <a:r>
                        <a:rPr lang="bg" sz="600">
                          <a:solidFill>
                            <a:srgbClr val="080808"/>
                          </a:solidFill>
                          <a:highlight>
                            <a:srgbClr val="FFFFFF"/>
                          </a:highlight>
                          <a:latin typeface="Courier New"/>
                          <a:ea typeface="Courier New"/>
                          <a:cs typeface="Courier New"/>
                          <a:sym typeface="Courier New"/>
                        </a:rPr>
                        <a:t>.getCsvLine();</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while </a:t>
                      </a:r>
                      <a:r>
                        <a:rPr lang="bg" sz="600">
                          <a:solidFill>
                            <a:srgbClr val="080808"/>
                          </a:solidFill>
                          <a:highlight>
                            <a:srgbClr val="FFFFFF"/>
                          </a:highlight>
                          <a:latin typeface="Courier New"/>
                          <a:ea typeface="Courier New"/>
                          <a:cs typeface="Courier New"/>
                          <a:sym typeface="Courier New"/>
                        </a:rPr>
                        <a:t>(fileLine != </a:t>
                      </a:r>
                      <a:r>
                        <a:rPr lang="bg" sz="600">
                          <a:solidFill>
                            <a:srgbClr val="0033B3"/>
                          </a:solidFill>
                          <a:highlight>
                            <a:srgbClr val="FFFFFF"/>
                          </a:highlight>
                          <a:latin typeface="Courier New"/>
                          <a:ea typeface="Courier New"/>
                          <a:cs typeface="Courier New"/>
                          <a:sym typeface="Courier New"/>
                        </a:rPr>
                        <a:t>null</a:t>
                      </a:r>
                      <a:r>
                        <a:rPr lang="bg" sz="600">
                          <a:solidFill>
                            <a:srgbClr val="080808"/>
                          </a:solidFill>
                          <a:highlight>
                            <a:srgbClr val="FFFFFF"/>
                          </a:highlight>
                          <a:latin typeface="Courier New"/>
                          <a:ea typeface="Courier New"/>
                          <a:cs typeface="Courier New"/>
                          <a:sym typeface="Courier New"/>
                        </a:rPr>
                        <a:t>)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++fileLinesSize;</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i="1" lang="bg" sz="600">
                          <a:solidFill>
                            <a:srgbClr val="8C8C8C"/>
                          </a:solidFill>
                          <a:highlight>
                            <a:srgbClr val="FFFFFF"/>
                          </a:highlight>
                          <a:latin typeface="Courier New"/>
                          <a:ea typeface="Courier New"/>
                          <a:cs typeface="Courier New"/>
                          <a:sym typeface="Courier New"/>
                        </a:rPr>
                        <a:t>// check if the sixth element is numeric (the invoice amount)</a:t>
                      </a:r>
                      <a:endParaRPr i="1" sz="6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bg" sz="600">
                          <a:solidFill>
                            <a:srgbClr val="8C8C8C"/>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if </a:t>
                      </a:r>
                      <a:r>
                        <a:rPr lang="bg" sz="600">
                          <a:solidFill>
                            <a:srgbClr val="080808"/>
                          </a:solidFill>
                          <a:highlight>
                            <a:srgbClr val="FFFFFF"/>
                          </a:highlight>
                          <a:latin typeface="Courier New"/>
                          <a:ea typeface="Courier New"/>
                          <a:cs typeface="Courier New"/>
                          <a:sym typeface="Courier New"/>
                        </a:rPr>
                        <a:t>(</a:t>
                      </a:r>
                      <a:r>
                        <a:rPr i="1" lang="bg" sz="600">
                          <a:solidFill>
                            <a:srgbClr val="080808"/>
                          </a:solidFill>
                          <a:highlight>
                            <a:srgbClr val="FFFFFF"/>
                          </a:highlight>
                          <a:latin typeface="Courier New"/>
                          <a:ea typeface="Courier New"/>
                          <a:cs typeface="Courier New"/>
                          <a:sym typeface="Courier New"/>
                        </a:rPr>
                        <a:t>isNumeric</a:t>
                      </a:r>
                      <a:r>
                        <a:rPr lang="bg" sz="600">
                          <a:solidFill>
                            <a:srgbClr val="080808"/>
                          </a:solidFill>
                          <a:highlight>
                            <a:srgbClr val="FFFFFF"/>
                          </a:highlight>
                          <a:latin typeface="Courier New"/>
                          <a:ea typeface="Courier New"/>
                          <a:cs typeface="Courier New"/>
                          <a:sym typeface="Courier New"/>
                        </a:rPr>
                        <a:t>(fileLine.get(</a:t>
                      </a:r>
                      <a:r>
                        <a:rPr lang="bg" sz="600">
                          <a:solidFill>
                            <a:srgbClr val="1750EB"/>
                          </a:solidFill>
                          <a:highlight>
                            <a:srgbClr val="FFFFFF"/>
                          </a:highlight>
                          <a:latin typeface="Courier New"/>
                          <a:ea typeface="Courier New"/>
                          <a:cs typeface="Courier New"/>
                          <a:sym typeface="Courier New"/>
                        </a:rPr>
                        <a:t>5</a:t>
                      </a:r>
                      <a:r>
                        <a:rPr lang="bg" sz="600">
                          <a:solidFill>
                            <a:srgbClr val="080808"/>
                          </a:solidFill>
                          <a:highlight>
                            <a:srgbClr val="FFFFFF"/>
                          </a:highlight>
                          <a:latin typeface="Courier New"/>
                          <a:ea typeface="Courier New"/>
                          <a:cs typeface="Courier New"/>
                          <a:sym typeface="Courier New"/>
                        </a:rPr>
                        <a:t>)))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float </a:t>
                      </a:r>
                      <a:r>
                        <a:rPr lang="bg" sz="600">
                          <a:highlight>
                            <a:srgbClr val="FFFFFF"/>
                          </a:highlight>
                          <a:latin typeface="Courier New"/>
                          <a:ea typeface="Courier New"/>
                          <a:cs typeface="Courier New"/>
                          <a:sym typeface="Courier New"/>
                        </a:rPr>
                        <a:t>invoiceAmount </a:t>
                      </a: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Float</a:t>
                      </a:r>
                      <a:r>
                        <a:rPr lang="bg" sz="600">
                          <a:solidFill>
                            <a:srgbClr val="080808"/>
                          </a:solidFill>
                          <a:highlight>
                            <a:srgbClr val="FFFFFF"/>
                          </a:highlight>
                          <a:latin typeface="Courier New"/>
                          <a:ea typeface="Courier New"/>
                          <a:cs typeface="Courier New"/>
                          <a:sym typeface="Courier New"/>
                        </a:rPr>
                        <a:t>.</a:t>
                      </a:r>
                      <a:r>
                        <a:rPr i="1" lang="bg" sz="600">
                          <a:solidFill>
                            <a:srgbClr val="080808"/>
                          </a:solidFill>
                          <a:highlight>
                            <a:srgbClr val="FFFFFF"/>
                          </a:highlight>
                          <a:latin typeface="Courier New"/>
                          <a:ea typeface="Courier New"/>
                          <a:cs typeface="Courier New"/>
                          <a:sym typeface="Courier New"/>
                        </a:rPr>
                        <a:t>parseFloat</a:t>
                      </a:r>
                      <a:r>
                        <a:rPr lang="bg" sz="600">
                          <a:solidFill>
                            <a:srgbClr val="080808"/>
                          </a:solidFill>
                          <a:highlight>
                            <a:srgbClr val="FFFFFF"/>
                          </a:highlight>
                          <a:latin typeface="Courier New"/>
                          <a:ea typeface="Courier New"/>
                          <a:cs typeface="Courier New"/>
                          <a:sym typeface="Courier New"/>
                        </a:rPr>
                        <a:t>(fileLine.get(</a:t>
                      </a:r>
                      <a:r>
                        <a:rPr lang="bg" sz="600">
                          <a:solidFill>
                            <a:srgbClr val="1750EB"/>
                          </a:solidFill>
                          <a:highlight>
                            <a:srgbClr val="FFFFFF"/>
                          </a:highlight>
                          <a:latin typeface="Courier New"/>
                          <a:ea typeface="Courier New"/>
                          <a:cs typeface="Courier New"/>
                          <a:sym typeface="Courier New"/>
                        </a:rPr>
                        <a:t>5</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if </a:t>
                      </a:r>
                      <a:r>
                        <a:rPr lang="bg" sz="600">
                          <a:solidFill>
                            <a:srgbClr val="080808"/>
                          </a:solidFill>
                          <a:highlight>
                            <a:srgbClr val="FFFFFF"/>
                          </a:highlight>
                          <a:latin typeface="Courier New"/>
                          <a:ea typeface="Courier New"/>
                          <a:cs typeface="Courier New"/>
                          <a:sym typeface="Courier New"/>
                        </a:rPr>
                        <a:t>(</a:t>
                      </a:r>
                      <a:r>
                        <a:rPr i="1" lang="bg" sz="600">
                          <a:solidFill>
                            <a:srgbClr val="080808"/>
                          </a:solidFill>
                          <a:highlight>
                            <a:srgbClr val="FFFFFF"/>
                          </a:highlight>
                          <a:latin typeface="Courier New"/>
                          <a:ea typeface="Courier New"/>
                          <a:cs typeface="Courier New"/>
                          <a:sym typeface="Courier New"/>
                        </a:rPr>
                        <a:t>isNumeric</a:t>
                      </a:r>
                      <a:r>
                        <a:rPr lang="bg" sz="600">
                          <a:solidFill>
                            <a:srgbClr val="080808"/>
                          </a:solidFill>
                          <a:highlight>
                            <a:srgbClr val="FFFFFF"/>
                          </a:highlight>
                          <a:latin typeface="Courier New"/>
                          <a:ea typeface="Courier New"/>
                          <a:cs typeface="Courier New"/>
                          <a:sym typeface="Courier New"/>
                        </a:rPr>
                        <a:t>(fileLine.get(</a:t>
                      </a:r>
                      <a:r>
                        <a:rPr lang="bg" sz="600">
                          <a:solidFill>
                            <a:srgbClr val="1750EB"/>
                          </a:solidFill>
                          <a:highlight>
                            <a:srgbClr val="FFFFFF"/>
                          </a:highlight>
                          <a:latin typeface="Courier New"/>
                          <a:ea typeface="Courier New"/>
                          <a:cs typeface="Courier New"/>
                          <a:sym typeface="Courier New"/>
                        </a:rPr>
                        <a:t>4</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float </a:t>
                      </a:r>
                      <a:r>
                        <a:rPr lang="bg" sz="600">
                          <a:highlight>
                            <a:srgbClr val="FFFFFF"/>
                          </a:highlight>
                          <a:latin typeface="Courier New"/>
                          <a:ea typeface="Courier New"/>
                          <a:cs typeface="Courier New"/>
                          <a:sym typeface="Courier New"/>
                        </a:rPr>
                        <a:t>invoiceQuantity </a:t>
                      </a: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Float</a:t>
                      </a:r>
                      <a:r>
                        <a:rPr lang="bg" sz="600">
                          <a:solidFill>
                            <a:srgbClr val="080808"/>
                          </a:solidFill>
                          <a:highlight>
                            <a:srgbClr val="FFFFFF"/>
                          </a:highlight>
                          <a:latin typeface="Courier New"/>
                          <a:ea typeface="Courier New"/>
                          <a:cs typeface="Courier New"/>
                          <a:sym typeface="Courier New"/>
                        </a:rPr>
                        <a:t>.</a:t>
                      </a:r>
                      <a:r>
                        <a:rPr i="1" lang="bg" sz="600">
                          <a:solidFill>
                            <a:srgbClr val="080808"/>
                          </a:solidFill>
                          <a:highlight>
                            <a:srgbClr val="FFFFFF"/>
                          </a:highlight>
                          <a:latin typeface="Courier New"/>
                          <a:ea typeface="Courier New"/>
                          <a:cs typeface="Courier New"/>
                          <a:sym typeface="Courier New"/>
                        </a:rPr>
                        <a:t>parseFloat</a:t>
                      </a:r>
                      <a:r>
                        <a:rPr lang="bg" sz="600">
                          <a:solidFill>
                            <a:srgbClr val="080808"/>
                          </a:solidFill>
                          <a:highlight>
                            <a:srgbClr val="FFFFFF"/>
                          </a:highlight>
                          <a:latin typeface="Courier New"/>
                          <a:ea typeface="Courier New"/>
                          <a:cs typeface="Courier New"/>
                          <a:sym typeface="Courier New"/>
                        </a:rPr>
                        <a:t>(fileLine.get(</a:t>
                      </a:r>
                      <a:r>
                        <a:rPr lang="bg" sz="600">
                          <a:solidFill>
                            <a:srgbClr val="1750EB"/>
                          </a:solidFill>
                          <a:highlight>
                            <a:srgbClr val="FFFFFF"/>
                          </a:highlight>
                          <a:latin typeface="Courier New"/>
                          <a:ea typeface="Courier New"/>
                          <a:cs typeface="Courier New"/>
                          <a:sym typeface="Courier New"/>
                        </a:rPr>
                        <a:t>4</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sumOfAllInvoicesForCurrentThread += </a:t>
                      </a:r>
                      <a:r>
                        <a:rPr lang="bg" sz="600">
                          <a:highlight>
                            <a:srgbClr val="FFFFFF"/>
                          </a:highlight>
                          <a:latin typeface="Courier New"/>
                          <a:ea typeface="Courier New"/>
                          <a:cs typeface="Courier New"/>
                          <a:sym typeface="Courier New"/>
                        </a:rPr>
                        <a:t>invoiceAmount </a:t>
                      </a: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invoiceQuantity</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 </a:t>
                      </a:r>
                      <a:r>
                        <a:rPr lang="bg" sz="600">
                          <a:solidFill>
                            <a:srgbClr val="0033B3"/>
                          </a:solidFill>
                          <a:highlight>
                            <a:srgbClr val="FFFFFF"/>
                          </a:highlight>
                          <a:latin typeface="Courier New"/>
                          <a:ea typeface="Courier New"/>
                          <a:cs typeface="Courier New"/>
                          <a:sym typeface="Courier New"/>
                        </a:rPr>
                        <a:t>else </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sumOfAllInvoicesForCurrentThread += </a:t>
                      </a:r>
                      <a:r>
                        <a:rPr lang="bg" sz="600">
                          <a:highlight>
                            <a:srgbClr val="FFFFFF"/>
                          </a:highlight>
                          <a:latin typeface="Courier New"/>
                          <a:ea typeface="Courier New"/>
                          <a:cs typeface="Courier New"/>
                          <a:sym typeface="Courier New"/>
                        </a:rPr>
                        <a:t>invoiceAmount</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i="1" lang="bg" sz="600">
                          <a:solidFill>
                            <a:srgbClr val="8C8C8C"/>
                          </a:solidFill>
                          <a:highlight>
                            <a:srgbClr val="FFFFFF"/>
                          </a:highlight>
                          <a:latin typeface="Courier New"/>
                          <a:ea typeface="Courier New"/>
                          <a:cs typeface="Courier New"/>
                          <a:sym typeface="Courier New"/>
                        </a:rPr>
                        <a:t>//simulate more complicated computational work</a:t>
                      </a:r>
                      <a:endParaRPr i="1" sz="6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bg" sz="600">
                          <a:solidFill>
                            <a:srgbClr val="8C8C8C"/>
                          </a:solidFill>
                          <a:highlight>
                            <a:srgbClr val="FFFFFF"/>
                          </a:highlight>
                          <a:latin typeface="Courier New"/>
                          <a:ea typeface="Courier New"/>
                          <a:cs typeface="Courier New"/>
                          <a:sym typeface="Courier New"/>
                        </a:rPr>
                        <a:t>                   // Thread.sleep(1);</a:t>
                      </a:r>
                      <a:endParaRPr i="1" sz="6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bg" sz="600">
                          <a:solidFill>
                            <a:srgbClr val="8C8C8C"/>
                          </a:solidFill>
                          <a:highlight>
                            <a:srgbClr val="FFFFFF"/>
                          </a:highlight>
                          <a:latin typeface="Courier New"/>
                          <a:ea typeface="Courier New"/>
                          <a:cs typeface="Courier New"/>
                          <a:sym typeface="Courier New"/>
                        </a:rPr>
                        <a:t>               </a:t>
                      </a: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else </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if </a:t>
                      </a:r>
                      <a:r>
                        <a:rPr lang="bg" sz="600">
                          <a:solidFill>
                            <a:srgbClr val="080808"/>
                          </a:solidFill>
                          <a:highlight>
                            <a:srgbClr val="FFFFFF"/>
                          </a:highlight>
                          <a:latin typeface="Courier New"/>
                          <a:ea typeface="Courier New"/>
                          <a:cs typeface="Courier New"/>
                          <a:sym typeface="Courier New"/>
                        </a:rPr>
                        <a:t>(fileLine.size() &lt; </a:t>
                      </a:r>
                      <a:r>
                        <a:rPr lang="bg" sz="600">
                          <a:solidFill>
                            <a:srgbClr val="1750EB"/>
                          </a:solidFill>
                          <a:highlight>
                            <a:srgbClr val="FFFFFF"/>
                          </a:highlight>
                          <a:latin typeface="Courier New"/>
                          <a:ea typeface="Courier New"/>
                          <a:cs typeface="Courier New"/>
                          <a:sym typeface="Courier New"/>
                        </a:rPr>
                        <a:t>5</a:t>
                      </a:r>
                      <a:r>
                        <a:rPr lang="bg" sz="600">
                          <a:solidFill>
                            <a:srgbClr val="080808"/>
                          </a:solidFill>
                          <a:highlight>
                            <a:srgbClr val="FFFFFF"/>
                          </a:highlight>
                          <a:latin typeface="Courier New"/>
                          <a:ea typeface="Courier New"/>
                          <a:cs typeface="Courier New"/>
                          <a:sym typeface="Courier New"/>
                        </a:rPr>
                        <a:t>)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highlight>
                            <a:srgbClr val="FFFFFF"/>
                          </a:highlight>
                          <a:latin typeface="Courier New"/>
                          <a:ea typeface="Courier New"/>
                          <a:cs typeface="Courier New"/>
                          <a:sym typeface="Courier New"/>
                        </a:rPr>
                        <a:t>String </a:t>
                      </a:r>
                      <a:r>
                        <a:rPr lang="bg" sz="600">
                          <a:solidFill>
                            <a:srgbClr val="080808"/>
                          </a:solidFill>
                          <a:highlight>
                            <a:srgbClr val="FFFFFF"/>
                          </a:highlight>
                          <a:latin typeface="Courier New"/>
                          <a:ea typeface="Courier New"/>
                          <a:cs typeface="Courier New"/>
                          <a:sym typeface="Courier New"/>
                        </a:rPr>
                        <a:t>lineContent = </a:t>
                      </a:r>
                      <a:r>
                        <a:rPr lang="bg" sz="600">
                          <a:solidFill>
                            <a:srgbClr val="067D17"/>
                          </a:solidFill>
                          <a:highlight>
                            <a:srgbClr val="FFFFFF"/>
                          </a:highlight>
                          <a:latin typeface="Courier New"/>
                          <a:ea typeface="Courier New"/>
                          <a:cs typeface="Courier New"/>
                          <a:sym typeface="Courier New"/>
                        </a:rPr>
                        <a:t>"["</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int </a:t>
                      </a:r>
                      <a:r>
                        <a:rPr lang="bg" sz="600">
                          <a:solidFill>
                            <a:srgbClr val="080808"/>
                          </a:solidFill>
                          <a:highlight>
                            <a:srgbClr val="FFFFFF"/>
                          </a:highlight>
                          <a:latin typeface="Courier New"/>
                          <a:ea typeface="Courier New"/>
                          <a:cs typeface="Courier New"/>
                          <a:sym typeface="Courier New"/>
                        </a:rPr>
                        <a:t>elementNumber = </a:t>
                      </a:r>
                      <a:r>
                        <a:rPr lang="bg" sz="600">
                          <a:solidFill>
                            <a:srgbClr val="1750EB"/>
                          </a:solidFill>
                          <a:highlight>
                            <a:srgbClr val="FFFFFF"/>
                          </a:highlight>
                          <a:latin typeface="Courier New"/>
                          <a:ea typeface="Courier New"/>
                          <a:cs typeface="Courier New"/>
                          <a:sym typeface="Courier New"/>
                        </a:rPr>
                        <a:t>0</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for </a:t>
                      </a:r>
                      <a:r>
                        <a:rPr lang="bg" sz="600">
                          <a:solidFill>
                            <a:srgbClr val="080808"/>
                          </a:solidFill>
                          <a:highlight>
                            <a:srgbClr val="FFFFFF"/>
                          </a:highlight>
                          <a:latin typeface="Courier New"/>
                          <a:ea typeface="Courier New"/>
                          <a:cs typeface="Courier New"/>
                          <a:sym typeface="Courier New"/>
                        </a:rPr>
                        <a:t>(</a:t>
                      </a:r>
                      <a:r>
                        <a:rPr lang="bg" sz="600">
                          <a:highlight>
                            <a:srgbClr val="FFFFFF"/>
                          </a:highlight>
                          <a:latin typeface="Courier New"/>
                          <a:ea typeface="Courier New"/>
                          <a:cs typeface="Courier New"/>
                          <a:sym typeface="Courier New"/>
                        </a:rPr>
                        <a:t>String element </a:t>
                      </a:r>
                      <a:r>
                        <a:rPr lang="bg" sz="600">
                          <a:solidFill>
                            <a:srgbClr val="080808"/>
                          </a:solidFill>
                          <a:highlight>
                            <a:srgbClr val="FFFFFF"/>
                          </a:highlight>
                          <a:latin typeface="Courier New"/>
                          <a:ea typeface="Courier New"/>
                          <a:cs typeface="Courier New"/>
                          <a:sym typeface="Courier New"/>
                        </a:rPr>
                        <a:t>: fileLine)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r>
                        <a:rPr lang="bg" sz="600">
                          <a:solidFill>
                            <a:srgbClr val="0033B3"/>
                          </a:solidFill>
                          <a:highlight>
                            <a:srgbClr val="FFFFFF"/>
                          </a:highlight>
                          <a:latin typeface="Courier New"/>
                          <a:ea typeface="Courier New"/>
                          <a:cs typeface="Courier New"/>
                          <a:sym typeface="Courier New"/>
                        </a:rPr>
                        <a:t>if </a:t>
                      </a:r>
                      <a:r>
                        <a:rPr lang="bg" sz="600">
                          <a:solidFill>
                            <a:srgbClr val="080808"/>
                          </a:solidFill>
                          <a:highlight>
                            <a:srgbClr val="FFFFFF"/>
                          </a:highlight>
                          <a:latin typeface="Courier New"/>
                          <a:ea typeface="Courier New"/>
                          <a:cs typeface="Courier New"/>
                          <a:sym typeface="Courier New"/>
                        </a:rPr>
                        <a:t>((fileLine.size() - </a:t>
                      </a:r>
                      <a:r>
                        <a:rPr lang="bg" sz="600">
                          <a:solidFill>
                            <a:srgbClr val="1750EB"/>
                          </a:solidFill>
                          <a:highlight>
                            <a:srgbClr val="FFFFFF"/>
                          </a:highlight>
                          <a:latin typeface="Courier New"/>
                          <a:ea typeface="Courier New"/>
                          <a:cs typeface="Courier New"/>
                          <a:sym typeface="Courier New"/>
                        </a:rPr>
                        <a:t>1</a:t>
                      </a:r>
                      <a:r>
                        <a:rPr lang="bg" sz="600">
                          <a:solidFill>
                            <a:srgbClr val="080808"/>
                          </a:solidFill>
                          <a:highlight>
                            <a:srgbClr val="FFFFFF"/>
                          </a:highlight>
                          <a:latin typeface="Courier New"/>
                          <a:ea typeface="Courier New"/>
                          <a:cs typeface="Courier New"/>
                          <a:sym typeface="Courier New"/>
                        </a:rPr>
                        <a:t>) == elementNumber)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lineContent += </a:t>
                      </a:r>
                      <a:r>
                        <a:rPr lang="bg" sz="600">
                          <a:highlight>
                            <a:srgbClr val="FFFFFF"/>
                          </a:highlight>
                          <a:latin typeface="Courier New"/>
                          <a:ea typeface="Courier New"/>
                          <a:cs typeface="Courier New"/>
                          <a:sym typeface="Courier New"/>
                        </a:rPr>
                        <a:t>element</a:t>
                      </a:r>
                      <a:r>
                        <a:rPr lang="bg" sz="600">
                          <a:solidFill>
                            <a:srgbClr val="080808"/>
                          </a:solidFill>
                          <a:highlight>
                            <a:srgbClr val="FFFFFF"/>
                          </a:highlight>
                          <a:latin typeface="Courier New"/>
                          <a:ea typeface="Courier New"/>
                          <a:cs typeface="Courier New"/>
                          <a:sym typeface="Courier New"/>
                        </a:rPr>
                        <a:t>.trim() + </a:t>
                      </a:r>
                      <a:r>
                        <a:rPr lang="bg" sz="600">
                          <a:solidFill>
                            <a:srgbClr val="067D17"/>
                          </a:solidFill>
                          <a:highlight>
                            <a:srgbClr val="FFFFFF"/>
                          </a:highlight>
                          <a:latin typeface="Courier New"/>
                          <a:ea typeface="Courier New"/>
                          <a:cs typeface="Courier New"/>
                          <a:sym typeface="Courier New"/>
                        </a:rPr>
                        <a:t>"]"</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 </a:t>
                      </a:r>
                      <a:r>
                        <a:rPr lang="bg" sz="600">
                          <a:solidFill>
                            <a:srgbClr val="0033B3"/>
                          </a:solidFill>
                          <a:highlight>
                            <a:srgbClr val="FFFFFF"/>
                          </a:highlight>
                          <a:latin typeface="Courier New"/>
                          <a:ea typeface="Courier New"/>
                          <a:cs typeface="Courier New"/>
                          <a:sym typeface="Courier New"/>
                        </a:rPr>
                        <a:t>else </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lineContent += </a:t>
                      </a:r>
                      <a:r>
                        <a:rPr lang="bg" sz="600">
                          <a:highlight>
                            <a:srgbClr val="FFFFFF"/>
                          </a:highlight>
                          <a:latin typeface="Courier New"/>
                          <a:ea typeface="Courier New"/>
                          <a:cs typeface="Courier New"/>
                          <a:sym typeface="Courier New"/>
                        </a:rPr>
                        <a:t>element</a:t>
                      </a:r>
                      <a:r>
                        <a:rPr lang="bg" sz="600">
                          <a:solidFill>
                            <a:srgbClr val="080808"/>
                          </a:solidFill>
                          <a:highlight>
                            <a:srgbClr val="FFFFFF"/>
                          </a:highlight>
                          <a:latin typeface="Courier New"/>
                          <a:ea typeface="Courier New"/>
                          <a:cs typeface="Courier New"/>
                          <a:sym typeface="Courier New"/>
                        </a:rPr>
                        <a:t>.trim() + </a:t>
                      </a:r>
                      <a:r>
                        <a:rPr lang="bg" sz="600">
                          <a:solidFill>
                            <a:srgbClr val="067D17"/>
                          </a:solidFill>
                          <a:highlight>
                            <a:srgbClr val="FFFFFF"/>
                          </a:highlight>
                          <a:latin typeface="Courier New"/>
                          <a:ea typeface="Courier New"/>
                          <a:cs typeface="Courier New"/>
                          <a:sym typeface="Courier New"/>
                        </a:rPr>
                        <a:t>", "</a:t>
                      </a:r>
                      <a:r>
                        <a:rPr lang="bg" sz="600">
                          <a:solidFill>
                            <a:srgbClr val="080808"/>
                          </a:solidFill>
                          <a:highlight>
                            <a:srgbClr val="FFFFFF"/>
                          </a:highlight>
                          <a:latin typeface="Courier New"/>
                          <a:ea typeface="Courier New"/>
                          <a:cs typeface="Courier New"/>
                          <a:sym typeface="Courier New"/>
                        </a:rPr>
                        <a:t>;</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elementNumber++;</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600">
                          <a:solidFill>
                            <a:srgbClr val="080808"/>
                          </a:solidFill>
                          <a:highlight>
                            <a:srgbClr val="FFFFFF"/>
                          </a:highlight>
                          <a:latin typeface="Courier New"/>
                          <a:ea typeface="Courier New"/>
                          <a:cs typeface="Courier New"/>
                          <a:sym typeface="Courier New"/>
                        </a:rPr>
                        <a:t>                       }</a:t>
                      </a:r>
                      <a:endParaRPr sz="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35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650">
                        <a:solidFill>
                          <a:srgbClr val="CC7832"/>
                        </a:solidFill>
                        <a:highlight>
                          <a:srgbClr val="2B2B2B"/>
                        </a:highlight>
                        <a:latin typeface="Courier New"/>
                        <a:ea typeface="Courier New"/>
                        <a:cs typeface="Courier New"/>
                        <a:sym typeface="Courier New"/>
                      </a:endParaRPr>
                    </a:p>
                  </a:txBody>
                  <a:tcPr marT="63500" marB="63500" marR="63500" marL="63500">
                    <a:solidFill>
                      <a:schemeClr val="dk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graphicFrame>
        <p:nvGraphicFramePr>
          <p:cNvPr id="247" name="Google Shape;247;p24"/>
          <p:cNvGraphicFramePr/>
          <p:nvPr/>
        </p:nvGraphicFramePr>
        <p:xfrm>
          <a:off x="0" y="0"/>
          <a:ext cx="3000000" cy="3000000"/>
        </p:xfrm>
        <a:graphic>
          <a:graphicData uri="http://schemas.openxmlformats.org/drawingml/2006/table">
            <a:tbl>
              <a:tblPr>
                <a:noFill/>
                <a:tableStyleId>{D5752B45-478F-4E3F-8DCF-E4354A542082}</a:tableStyleId>
              </a:tblPr>
              <a:tblGrid>
                <a:gridCol w="9144000"/>
              </a:tblGrid>
              <a:tr h="5143500">
                <a:tc>
                  <a:txBody>
                    <a:bodyPr/>
                    <a:lstStyle/>
                    <a:p>
                      <a:pPr indent="0" lvl="0" marL="0" rtl="0" algn="l">
                        <a:spcBef>
                          <a:spcPts val="0"/>
                        </a:spcBef>
                        <a:spcAft>
                          <a:spcPts val="0"/>
                        </a:spcAft>
                        <a:buNone/>
                      </a:pPr>
                      <a:r>
                        <a:rPr lang="bg" sz="650">
                          <a:solidFill>
                            <a:srgbClr val="A9B7C6"/>
                          </a:solidFill>
                          <a:highlight>
                            <a:srgbClr val="2B2B2B"/>
                          </a:highlight>
                          <a:latin typeface="Courier New"/>
                          <a:ea typeface="Courier New"/>
                          <a:cs typeface="Courier New"/>
                          <a:sym typeface="Courier New"/>
                        </a:rPr>
                        <a:t>      </a:t>
                      </a:r>
                      <a:endParaRPr sz="65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highlight>
                            <a:srgbClr val="FFFFFF"/>
                          </a:highlight>
                          <a:latin typeface="Courier New"/>
                          <a:ea typeface="Courier New"/>
                          <a:cs typeface="Courier New"/>
                          <a:sym typeface="Courier New"/>
                        </a:rPr>
                        <a:t>System</a:t>
                      </a:r>
                      <a:r>
                        <a:rPr lang="bg" sz="700">
                          <a:solidFill>
                            <a:srgbClr val="080808"/>
                          </a:solidFill>
                          <a:highlight>
                            <a:srgbClr val="FFFFFF"/>
                          </a:highlight>
                          <a:latin typeface="Courier New"/>
                          <a:ea typeface="Courier New"/>
                          <a:cs typeface="Courier New"/>
                          <a:sym typeface="Courier New"/>
                        </a:rPr>
                        <a:t>.</a:t>
                      </a:r>
                      <a:r>
                        <a:rPr i="1" lang="bg" sz="700">
                          <a:solidFill>
                            <a:srgbClr val="871094"/>
                          </a:solidFill>
                          <a:highlight>
                            <a:srgbClr val="FFFFFF"/>
                          </a:highlight>
                          <a:latin typeface="Courier New"/>
                          <a:ea typeface="Courier New"/>
                          <a:cs typeface="Courier New"/>
                          <a:sym typeface="Courier New"/>
                        </a:rPr>
                        <a:t>out</a:t>
                      </a:r>
                      <a:r>
                        <a:rPr lang="bg" sz="700">
                          <a:solidFill>
                            <a:srgbClr val="080808"/>
                          </a:solidFill>
                          <a:highlight>
                            <a:srgbClr val="FFFFFF"/>
                          </a:highlight>
                          <a:latin typeface="Courier New"/>
                          <a:ea typeface="Courier New"/>
                          <a:cs typeface="Courier New"/>
                          <a:sym typeface="Courier New"/>
                        </a:rPr>
                        <a:t>.println(</a:t>
                      </a:r>
                      <a:r>
                        <a:rPr lang="bg" sz="700">
                          <a:solidFill>
                            <a:srgbClr val="067D17"/>
                          </a:solidFill>
                          <a:highlight>
                            <a:srgbClr val="FFFFFF"/>
                          </a:highlight>
                          <a:latin typeface="Courier New"/>
                          <a:ea typeface="Courier New"/>
                          <a:cs typeface="Courier New"/>
                          <a:sym typeface="Courier New"/>
                        </a:rPr>
                        <a:t>"Warning: inconsistent line: " </a:t>
                      </a:r>
                      <a:r>
                        <a:rPr lang="bg" sz="700">
                          <a:solidFill>
                            <a:srgbClr val="080808"/>
                          </a:solidFill>
                          <a:highlight>
                            <a:srgbClr val="FFFFFF"/>
                          </a:highlight>
                          <a:latin typeface="Courier New"/>
                          <a:ea typeface="Courier New"/>
                          <a:cs typeface="Courier New"/>
                          <a:sym typeface="Courier New"/>
                        </a:rPr>
                        <a:t>+ fileLinesSize + </a:t>
                      </a:r>
                      <a:r>
                        <a:rPr lang="bg" sz="700">
                          <a:solidFill>
                            <a:srgbClr val="067D17"/>
                          </a:solidFill>
                          <a:highlight>
                            <a:srgbClr val="FFFFFF"/>
                          </a:highlight>
                          <a:latin typeface="Courier New"/>
                          <a:ea typeface="Courier New"/>
                          <a:cs typeface="Courier New"/>
                          <a:sym typeface="Courier New"/>
                        </a:rPr>
                        <a:t>"! Content: " </a:t>
                      </a:r>
                      <a:r>
                        <a:rPr lang="bg" sz="700">
                          <a:solidFill>
                            <a:srgbClr val="080808"/>
                          </a:solidFill>
                          <a:highlight>
                            <a:srgbClr val="FFFFFF"/>
                          </a:highlight>
                          <a:latin typeface="Courier New"/>
                          <a:ea typeface="Courier New"/>
                          <a:cs typeface="Courier New"/>
                          <a:sym typeface="Courier New"/>
                        </a:rPr>
                        <a:t>+ lineContent);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continue</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fileLine = </a:t>
                      </a:r>
                      <a:r>
                        <a:rPr lang="bg" sz="700">
                          <a:solidFill>
                            <a:srgbClr val="871094"/>
                          </a:solidFill>
                          <a:highlight>
                            <a:srgbClr val="FFFFFF"/>
                          </a:highlight>
                          <a:latin typeface="Courier New"/>
                          <a:ea typeface="Courier New"/>
                          <a:cs typeface="Courier New"/>
                          <a:sym typeface="Courier New"/>
                        </a:rPr>
                        <a:t>csvFileReader</a:t>
                      </a:r>
                      <a:r>
                        <a:rPr lang="bg" sz="700">
                          <a:solidFill>
                            <a:srgbClr val="080808"/>
                          </a:solidFill>
                          <a:highlight>
                            <a:srgbClr val="FFFFFF"/>
                          </a:highlight>
                          <a:latin typeface="Courier New"/>
                          <a:ea typeface="Courier New"/>
                          <a:cs typeface="Courier New"/>
                          <a:sym typeface="Courier New"/>
                        </a:rPr>
                        <a:t>.getCsvLine();</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 </a:t>
                      </a:r>
                      <a:r>
                        <a:rPr lang="bg" sz="700">
                          <a:solidFill>
                            <a:srgbClr val="0033B3"/>
                          </a:solidFill>
                          <a:highlight>
                            <a:srgbClr val="FFFFFF"/>
                          </a:highlight>
                          <a:latin typeface="Courier New"/>
                          <a:ea typeface="Courier New"/>
                          <a:cs typeface="Courier New"/>
                          <a:sym typeface="Courier New"/>
                        </a:rPr>
                        <a:t>catch </a:t>
                      </a:r>
                      <a:r>
                        <a:rPr lang="bg" sz="700">
                          <a:solidFill>
                            <a:srgbClr val="080808"/>
                          </a:solidFill>
                          <a:highlight>
                            <a:srgbClr val="FFFFFF"/>
                          </a:highlight>
                          <a:latin typeface="Courier New"/>
                          <a:ea typeface="Courier New"/>
                          <a:cs typeface="Courier New"/>
                          <a:sym typeface="Courier New"/>
                        </a:rPr>
                        <a:t>(</a:t>
                      </a:r>
                      <a:r>
                        <a:rPr lang="bg" sz="700">
                          <a:highlight>
                            <a:srgbClr val="FFFFFF"/>
                          </a:highlight>
                          <a:latin typeface="Courier New"/>
                          <a:ea typeface="Courier New"/>
                          <a:cs typeface="Courier New"/>
                          <a:sym typeface="Courier New"/>
                        </a:rPr>
                        <a:t>IOException </a:t>
                      </a:r>
                      <a:r>
                        <a:rPr lang="bg" sz="700">
                          <a:solidFill>
                            <a:srgbClr val="080808"/>
                          </a:solidFill>
                          <a:highlight>
                            <a:srgbClr val="FFFFFF"/>
                          </a:highlight>
                          <a:latin typeface="Courier New"/>
                          <a:ea typeface="Courier New"/>
                          <a:cs typeface="Courier New"/>
                          <a:sym typeface="Courier New"/>
                        </a:rPr>
                        <a:t>e)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e.printStackTrace();</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871094"/>
                          </a:solidFill>
                          <a:highlight>
                            <a:srgbClr val="FFFFFF"/>
                          </a:highlight>
                          <a:latin typeface="Courier New"/>
                          <a:ea typeface="Courier New"/>
                          <a:cs typeface="Courier New"/>
                          <a:sym typeface="Courier New"/>
                        </a:rPr>
                        <a:t>results</a:t>
                      </a:r>
                      <a:r>
                        <a:rPr lang="bg" sz="700">
                          <a:solidFill>
                            <a:srgbClr val="080808"/>
                          </a:solidFill>
                          <a:highlight>
                            <a:srgbClr val="FFFFFF"/>
                          </a:highlight>
                          <a:latin typeface="Courier New"/>
                          <a:ea typeface="Courier New"/>
                          <a:cs typeface="Courier New"/>
                          <a:sym typeface="Courier New"/>
                        </a:rPr>
                        <a:t>.add(sumOfAllInvoicesForCurrentThread);</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highlight>
                            <a:srgbClr val="FFFFFF"/>
                          </a:highlight>
                          <a:latin typeface="Courier New"/>
                          <a:ea typeface="Courier New"/>
                          <a:cs typeface="Courier New"/>
                          <a:sym typeface="Courier New"/>
                        </a:rPr>
                        <a:t>watcher</a:t>
                      </a:r>
                      <a:r>
                        <a:rPr lang="bg" sz="700">
                          <a:solidFill>
                            <a:srgbClr val="080808"/>
                          </a:solidFill>
                          <a:highlight>
                            <a:srgbClr val="FFFFFF"/>
                          </a:highlight>
                          <a:latin typeface="Courier New"/>
                          <a:ea typeface="Courier New"/>
                          <a:cs typeface="Courier New"/>
                          <a:sym typeface="Courier New"/>
                        </a:rPr>
                        <a:t>.endTimeNanos();</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highlight>
                            <a:srgbClr val="FFFFFF"/>
                          </a:highlight>
                          <a:latin typeface="Courier New"/>
                          <a:ea typeface="Courier New"/>
                          <a:cs typeface="Courier New"/>
                          <a:sym typeface="Courier New"/>
                        </a:rPr>
                        <a:t>System</a:t>
                      </a:r>
                      <a:r>
                        <a:rPr lang="bg" sz="700">
                          <a:solidFill>
                            <a:srgbClr val="080808"/>
                          </a:solidFill>
                          <a:highlight>
                            <a:srgbClr val="FFFFFF"/>
                          </a:highlight>
                          <a:latin typeface="Courier New"/>
                          <a:ea typeface="Courier New"/>
                          <a:cs typeface="Courier New"/>
                          <a:sym typeface="Courier New"/>
                        </a:rPr>
                        <a:t>.</a:t>
                      </a:r>
                      <a:r>
                        <a:rPr i="1" lang="bg" sz="700">
                          <a:solidFill>
                            <a:srgbClr val="871094"/>
                          </a:solidFill>
                          <a:highlight>
                            <a:srgbClr val="FFFFFF"/>
                          </a:highlight>
                          <a:latin typeface="Courier New"/>
                          <a:ea typeface="Courier New"/>
                          <a:cs typeface="Courier New"/>
                          <a:sym typeface="Courier New"/>
                        </a:rPr>
                        <a:t>out</a:t>
                      </a:r>
                      <a:r>
                        <a:rPr lang="bg" sz="700">
                          <a:solidFill>
                            <a:srgbClr val="080808"/>
                          </a:solidFill>
                          <a:highlight>
                            <a:srgbClr val="FFFFFF"/>
                          </a:highlight>
                          <a:latin typeface="Courier New"/>
                          <a:ea typeface="Courier New"/>
                          <a:cs typeface="Courier New"/>
                          <a:sym typeface="Courier New"/>
                        </a:rPr>
                        <a:t>.println(</a:t>
                      </a:r>
                      <a:r>
                        <a:rPr lang="bg" sz="700">
                          <a:solidFill>
                            <a:srgbClr val="067D17"/>
                          </a:solidFill>
                          <a:highlight>
                            <a:srgbClr val="FFFFFF"/>
                          </a:highlight>
                          <a:latin typeface="Courier New"/>
                          <a:ea typeface="Courier New"/>
                          <a:cs typeface="Courier New"/>
                          <a:sym typeface="Courier New"/>
                        </a:rPr>
                        <a:t>"Execution time of thread " </a:t>
                      </a:r>
                      <a:r>
                        <a:rPr lang="bg" sz="700">
                          <a:solidFill>
                            <a:srgbClr val="080808"/>
                          </a:solidFill>
                          <a:highlight>
                            <a:srgbClr val="FFFFFF"/>
                          </a:highlight>
                          <a:latin typeface="Courier New"/>
                          <a:ea typeface="Courier New"/>
                          <a:cs typeface="Courier New"/>
                          <a:sym typeface="Courier New"/>
                        </a:rPr>
                        <a:t>+ </a:t>
                      </a:r>
                      <a:r>
                        <a:rPr lang="bg" sz="700">
                          <a:solidFill>
                            <a:srgbClr val="871094"/>
                          </a:solidFill>
                          <a:highlight>
                            <a:srgbClr val="FFFFFF"/>
                          </a:highlight>
                          <a:latin typeface="Courier New"/>
                          <a:ea typeface="Courier New"/>
                          <a:cs typeface="Courier New"/>
                          <a:sym typeface="Courier New"/>
                        </a:rPr>
                        <a:t>threadName </a:t>
                      </a:r>
                      <a:r>
                        <a:rPr lang="bg" sz="700">
                          <a:solidFill>
                            <a:srgbClr val="080808"/>
                          </a:solidFill>
                          <a:highlight>
                            <a:srgbClr val="FFFFFF"/>
                          </a:highlight>
                          <a:latin typeface="Courier New"/>
                          <a:ea typeface="Courier New"/>
                          <a:cs typeface="Courier New"/>
                          <a:sym typeface="Courier New"/>
                        </a:rPr>
                        <a:t>+ </a:t>
                      </a:r>
                      <a:r>
                        <a:rPr lang="bg" sz="700">
                          <a:solidFill>
                            <a:srgbClr val="067D17"/>
                          </a:solidFill>
                          <a:highlight>
                            <a:srgbClr val="FFFFFF"/>
                          </a:highlight>
                          <a:latin typeface="Courier New"/>
                          <a:ea typeface="Courier New"/>
                          <a:cs typeface="Courier New"/>
                          <a:sym typeface="Courier New"/>
                        </a:rPr>
                        <a:t>": " </a:t>
                      </a:r>
                      <a:r>
                        <a:rPr lang="bg" sz="700">
                          <a:solidFill>
                            <a:srgbClr val="080808"/>
                          </a:solidFill>
                          <a:highlight>
                            <a:srgbClr val="FFFFFF"/>
                          </a:highlight>
                          <a:latin typeface="Courier New"/>
                          <a:ea typeface="Courier New"/>
                          <a:cs typeface="Courier New"/>
                          <a:sym typeface="Courier New"/>
                        </a:rPr>
                        <a:t>+ </a:t>
                      </a:r>
                      <a:r>
                        <a:rPr lang="bg" sz="700">
                          <a:highlight>
                            <a:srgbClr val="FFFFFF"/>
                          </a:highlight>
                          <a:latin typeface="Courier New"/>
                          <a:ea typeface="Courier New"/>
                          <a:cs typeface="Courier New"/>
                          <a:sym typeface="Courier New"/>
                        </a:rPr>
                        <a:t>watcher</a:t>
                      </a:r>
                      <a:r>
                        <a:rPr lang="bg" sz="700">
                          <a:solidFill>
                            <a:srgbClr val="080808"/>
                          </a:solidFill>
                          <a:highlight>
                            <a:srgbClr val="FFFFFF"/>
                          </a:highlight>
                          <a:latin typeface="Courier New"/>
                          <a:ea typeface="Courier New"/>
                          <a:cs typeface="Courier New"/>
                          <a:sym typeface="Courier New"/>
                        </a:rPr>
                        <a:t>.timeMillis() + </a:t>
                      </a:r>
                      <a:r>
                        <a:rPr lang="bg" sz="700">
                          <a:solidFill>
                            <a:srgbClr val="067D17"/>
                          </a:solidFill>
                          <a:highlight>
                            <a:srgbClr val="FFFFFF"/>
                          </a:highlight>
                          <a:latin typeface="Courier New"/>
                          <a:ea typeface="Courier New"/>
                          <a:cs typeface="Courier New"/>
                          <a:sym typeface="Courier New"/>
                        </a:rPr>
                        <a:t>" ms"</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highlight>
                            <a:srgbClr val="FFFFFF"/>
                          </a:highlight>
                          <a:latin typeface="Courier New"/>
                          <a:ea typeface="Courier New"/>
                          <a:cs typeface="Courier New"/>
                          <a:sym typeface="Courier New"/>
                        </a:rPr>
                        <a:t>System</a:t>
                      </a:r>
                      <a:r>
                        <a:rPr lang="bg" sz="700">
                          <a:solidFill>
                            <a:srgbClr val="080808"/>
                          </a:solidFill>
                          <a:highlight>
                            <a:srgbClr val="FFFFFF"/>
                          </a:highlight>
                          <a:latin typeface="Courier New"/>
                          <a:ea typeface="Courier New"/>
                          <a:cs typeface="Courier New"/>
                          <a:sym typeface="Courier New"/>
                        </a:rPr>
                        <a:t>.</a:t>
                      </a:r>
                      <a:r>
                        <a:rPr i="1" lang="bg" sz="700">
                          <a:solidFill>
                            <a:srgbClr val="871094"/>
                          </a:solidFill>
                          <a:highlight>
                            <a:srgbClr val="FFFFFF"/>
                          </a:highlight>
                          <a:latin typeface="Courier New"/>
                          <a:ea typeface="Courier New"/>
                          <a:cs typeface="Courier New"/>
                          <a:sym typeface="Courier New"/>
                        </a:rPr>
                        <a:t>out</a:t>
                      </a:r>
                      <a:r>
                        <a:rPr lang="bg" sz="700">
                          <a:solidFill>
                            <a:srgbClr val="080808"/>
                          </a:solidFill>
                          <a:highlight>
                            <a:srgbClr val="FFFFFF"/>
                          </a:highlight>
                          <a:latin typeface="Courier New"/>
                          <a:ea typeface="Courier New"/>
                          <a:cs typeface="Courier New"/>
                          <a:sym typeface="Courier New"/>
                        </a:rPr>
                        <a:t>.println(</a:t>
                      </a:r>
                      <a:r>
                        <a:rPr lang="bg" sz="700">
                          <a:solidFill>
                            <a:srgbClr val="067D17"/>
                          </a:solidFill>
                          <a:highlight>
                            <a:srgbClr val="FFFFFF"/>
                          </a:highlight>
                          <a:latin typeface="Courier New"/>
                          <a:ea typeface="Courier New"/>
                          <a:cs typeface="Courier New"/>
                          <a:sym typeface="Courier New"/>
                        </a:rPr>
                        <a:t>"Sum of all invoices of thread " </a:t>
                      </a:r>
                      <a:r>
                        <a:rPr lang="bg" sz="700">
                          <a:solidFill>
                            <a:srgbClr val="080808"/>
                          </a:solidFill>
                          <a:highlight>
                            <a:srgbClr val="FFFFFF"/>
                          </a:highlight>
                          <a:latin typeface="Courier New"/>
                          <a:ea typeface="Courier New"/>
                          <a:cs typeface="Courier New"/>
                          <a:sym typeface="Courier New"/>
                        </a:rPr>
                        <a:t>+ </a:t>
                      </a:r>
                      <a:r>
                        <a:rPr lang="bg" sz="700">
                          <a:solidFill>
                            <a:srgbClr val="871094"/>
                          </a:solidFill>
                          <a:highlight>
                            <a:srgbClr val="FFFFFF"/>
                          </a:highlight>
                          <a:latin typeface="Courier New"/>
                          <a:ea typeface="Courier New"/>
                          <a:cs typeface="Courier New"/>
                          <a:sym typeface="Courier New"/>
                        </a:rPr>
                        <a:t>threadName </a:t>
                      </a:r>
                      <a:r>
                        <a:rPr lang="bg" sz="700">
                          <a:solidFill>
                            <a:srgbClr val="080808"/>
                          </a:solidFill>
                          <a:highlight>
                            <a:srgbClr val="FFFFFF"/>
                          </a:highlight>
                          <a:latin typeface="Courier New"/>
                          <a:ea typeface="Courier New"/>
                          <a:cs typeface="Courier New"/>
                          <a:sym typeface="Courier New"/>
                        </a:rPr>
                        <a:t>+ </a:t>
                      </a:r>
                      <a:r>
                        <a:rPr lang="bg" sz="700">
                          <a:solidFill>
                            <a:srgbClr val="067D17"/>
                          </a:solidFill>
                          <a:highlight>
                            <a:srgbClr val="FFFFFF"/>
                          </a:highlight>
                          <a:latin typeface="Courier New"/>
                          <a:ea typeface="Courier New"/>
                          <a:cs typeface="Courier New"/>
                          <a:sym typeface="Courier New"/>
                        </a:rPr>
                        <a:t>": " </a:t>
                      </a:r>
                      <a:r>
                        <a:rPr lang="bg" sz="700">
                          <a:solidFill>
                            <a:srgbClr val="080808"/>
                          </a:solidFill>
                          <a:highlight>
                            <a:srgbClr val="FFFFFF"/>
                          </a:highlight>
                          <a:latin typeface="Courier New"/>
                          <a:ea typeface="Courier New"/>
                          <a:cs typeface="Courier New"/>
                          <a:sym typeface="Courier New"/>
                        </a:rPr>
                        <a:t>+ sumOfAllInvoicesForCurrentThread);</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highlight>
                            <a:srgbClr val="FFFFFF"/>
                          </a:highlight>
                          <a:latin typeface="Courier New"/>
                          <a:ea typeface="Courier New"/>
                          <a:cs typeface="Courier New"/>
                          <a:sym typeface="Courier New"/>
                        </a:rPr>
                        <a:t>System</a:t>
                      </a:r>
                      <a:r>
                        <a:rPr lang="bg" sz="700">
                          <a:solidFill>
                            <a:srgbClr val="080808"/>
                          </a:solidFill>
                          <a:highlight>
                            <a:srgbClr val="FFFFFF"/>
                          </a:highlight>
                          <a:latin typeface="Courier New"/>
                          <a:ea typeface="Courier New"/>
                          <a:cs typeface="Courier New"/>
                          <a:sym typeface="Courier New"/>
                        </a:rPr>
                        <a:t>.</a:t>
                      </a:r>
                      <a:r>
                        <a:rPr i="1" lang="bg" sz="700">
                          <a:solidFill>
                            <a:srgbClr val="871094"/>
                          </a:solidFill>
                          <a:highlight>
                            <a:srgbClr val="FFFFFF"/>
                          </a:highlight>
                          <a:latin typeface="Courier New"/>
                          <a:ea typeface="Courier New"/>
                          <a:cs typeface="Courier New"/>
                          <a:sym typeface="Courier New"/>
                        </a:rPr>
                        <a:t>out</a:t>
                      </a:r>
                      <a:r>
                        <a:rPr lang="bg" sz="700">
                          <a:solidFill>
                            <a:srgbClr val="080808"/>
                          </a:solidFill>
                          <a:highlight>
                            <a:srgbClr val="FFFFFF"/>
                          </a:highlight>
                          <a:latin typeface="Courier New"/>
                          <a:ea typeface="Courier New"/>
                          <a:cs typeface="Courier New"/>
                          <a:sym typeface="Courier New"/>
                        </a:rPr>
                        <a:t>.println(</a:t>
                      </a:r>
                      <a:r>
                        <a:rPr lang="bg" sz="700">
                          <a:solidFill>
                            <a:srgbClr val="067D17"/>
                          </a:solidFill>
                          <a:highlight>
                            <a:srgbClr val="FFFFFF"/>
                          </a:highlight>
                          <a:latin typeface="Courier New"/>
                          <a:ea typeface="Courier New"/>
                          <a:cs typeface="Courier New"/>
                          <a:sym typeface="Courier New"/>
                        </a:rPr>
                        <a:t>"File lines size processed by thread " </a:t>
                      </a:r>
                      <a:r>
                        <a:rPr lang="bg" sz="700">
                          <a:solidFill>
                            <a:srgbClr val="080808"/>
                          </a:solidFill>
                          <a:highlight>
                            <a:srgbClr val="FFFFFF"/>
                          </a:highlight>
                          <a:latin typeface="Courier New"/>
                          <a:ea typeface="Courier New"/>
                          <a:cs typeface="Courier New"/>
                          <a:sym typeface="Courier New"/>
                        </a:rPr>
                        <a:t>+ </a:t>
                      </a:r>
                      <a:r>
                        <a:rPr lang="bg" sz="700">
                          <a:solidFill>
                            <a:srgbClr val="871094"/>
                          </a:solidFill>
                          <a:highlight>
                            <a:srgbClr val="FFFFFF"/>
                          </a:highlight>
                          <a:latin typeface="Courier New"/>
                          <a:ea typeface="Courier New"/>
                          <a:cs typeface="Courier New"/>
                          <a:sym typeface="Courier New"/>
                        </a:rPr>
                        <a:t>threadName </a:t>
                      </a:r>
                      <a:r>
                        <a:rPr lang="bg" sz="700">
                          <a:solidFill>
                            <a:srgbClr val="080808"/>
                          </a:solidFill>
                          <a:highlight>
                            <a:srgbClr val="FFFFFF"/>
                          </a:highlight>
                          <a:latin typeface="Courier New"/>
                          <a:ea typeface="Courier New"/>
                          <a:cs typeface="Courier New"/>
                          <a:sym typeface="Courier New"/>
                        </a:rPr>
                        <a:t>+ </a:t>
                      </a:r>
                      <a:r>
                        <a:rPr lang="bg" sz="700">
                          <a:solidFill>
                            <a:srgbClr val="067D17"/>
                          </a:solidFill>
                          <a:highlight>
                            <a:srgbClr val="FFFFFF"/>
                          </a:highlight>
                          <a:latin typeface="Courier New"/>
                          <a:ea typeface="Courier New"/>
                          <a:cs typeface="Courier New"/>
                          <a:sym typeface="Courier New"/>
                        </a:rPr>
                        <a:t>": " </a:t>
                      </a:r>
                      <a:r>
                        <a:rPr lang="bg" sz="700">
                          <a:solidFill>
                            <a:srgbClr val="080808"/>
                          </a:solidFill>
                          <a:highlight>
                            <a:srgbClr val="FFFFFF"/>
                          </a:highlight>
                          <a:latin typeface="Courier New"/>
                          <a:ea typeface="Courier New"/>
                          <a:cs typeface="Courier New"/>
                          <a:sym typeface="Courier New"/>
                        </a:rPr>
                        <a:t>+ fileLinesSize);</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try </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i="1" lang="bg" sz="700">
                          <a:solidFill>
                            <a:srgbClr val="8C8C8C"/>
                          </a:solidFill>
                          <a:highlight>
                            <a:srgbClr val="FFFFFF"/>
                          </a:highlight>
                          <a:latin typeface="Courier New"/>
                          <a:ea typeface="Courier New"/>
                          <a:cs typeface="Courier New"/>
                          <a:sym typeface="Courier New"/>
                        </a:rPr>
                        <a:t>// the CyclicBarrier will wait for all FileLineProcessingThread to finish, before start the ResultConsolidationThread</a:t>
                      </a:r>
                      <a:endParaRPr i="1" sz="7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bg" sz="700">
                          <a:solidFill>
                            <a:srgbClr val="8C8C8C"/>
                          </a:solidFill>
                          <a:highlight>
                            <a:srgbClr val="FFFFFF"/>
                          </a:highlight>
                          <a:latin typeface="Courier New"/>
                          <a:ea typeface="Courier New"/>
                          <a:cs typeface="Courier New"/>
                          <a:sym typeface="Courier New"/>
                        </a:rPr>
                        <a:t>           </a:t>
                      </a:r>
                      <a:r>
                        <a:rPr lang="bg" sz="700">
                          <a:solidFill>
                            <a:srgbClr val="871094"/>
                          </a:solidFill>
                          <a:highlight>
                            <a:srgbClr val="FFFFFF"/>
                          </a:highlight>
                          <a:latin typeface="Courier New"/>
                          <a:ea typeface="Courier New"/>
                          <a:cs typeface="Courier New"/>
                          <a:sym typeface="Courier New"/>
                        </a:rPr>
                        <a:t>barrier</a:t>
                      </a:r>
                      <a:r>
                        <a:rPr lang="bg" sz="700">
                          <a:solidFill>
                            <a:srgbClr val="080808"/>
                          </a:solidFill>
                          <a:highlight>
                            <a:srgbClr val="FFFFFF"/>
                          </a:highlight>
                          <a:latin typeface="Courier New"/>
                          <a:ea typeface="Courier New"/>
                          <a:cs typeface="Courier New"/>
                          <a:sym typeface="Courier New"/>
                        </a:rPr>
                        <a:t>.await();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 </a:t>
                      </a:r>
                      <a:r>
                        <a:rPr lang="bg" sz="700">
                          <a:solidFill>
                            <a:srgbClr val="0033B3"/>
                          </a:solidFill>
                          <a:highlight>
                            <a:srgbClr val="FFFFFF"/>
                          </a:highlight>
                          <a:latin typeface="Courier New"/>
                          <a:ea typeface="Courier New"/>
                          <a:cs typeface="Courier New"/>
                          <a:sym typeface="Courier New"/>
                        </a:rPr>
                        <a:t>catch </a:t>
                      </a:r>
                      <a:r>
                        <a:rPr lang="bg" sz="700">
                          <a:solidFill>
                            <a:srgbClr val="080808"/>
                          </a:solidFill>
                          <a:highlight>
                            <a:srgbClr val="FFFFFF"/>
                          </a:highlight>
                          <a:latin typeface="Courier New"/>
                          <a:ea typeface="Courier New"/>
                          <a:cs typeface="Courier New"/>
                          <a:sym typeface="Courier New"/>
                        </a:rPr>
                        <a:t>(</a:t>
                      </a:r>
                      <a:r>
                        <a:rPr lang="bg" sz="700">
                          <a:highlight>
                            <a:srgbClr val="FFFFFF"/>
                          </a:highlight>
                          <a:latin typeface="Courier New"/>
                          <a:ea typeface="Courier New"/>
                          <a:cs typeface="Courier New"/>
                          <a:sym typeface="Courier New"/>
                        </a:rPr>
                        <a:t>InterruptedException </a:t>
                      </a:r>
                      <a:r>
                        <a:rPr lang="bg" sz="700">
                          <a:solidFill>
                            <a:srgbClr val="080808"/>
                          </a:solidFill>
                          <a:highlight>
                            <a:srgbClr val="FFFFFF"/>
                          </a:highlight>
                          <a:latin typeface="Courier New"/>
                          <a:ea typeface="Courier New"/>
                          <a:cs typeface="Courier New"/>
                          <a:sym typeface="Courier New"/>
                        </a:rPr>
                        <a:t>| </a:t>
                      </a:r>
                      <a:r>
                        <a:rPr lang="bg" sz="700">
                          <a:highlight>
                            <a:srgbClr val="FFFFFF"/>
                          </a:highlight>
                          <a:latin typeface="Courier New"/>
                          <a:ea typeface="Courier New"/>
                          <a:cs typeface="Courier New"/>
                          <a:sym typeface="Courier New"/>
                        </a:rPr>
                        <a:t>BrokenBarrierException </a:t>
                      </a:r>
                      <a:r>
                        <a:rPr lang="bg" sz="700">
                          <a:solidFill>
                            <a:srgbClr val="080808"/>
                          </a:solidFill>
                          <a:highlight>
                            <a:srgbClr val="FFFFFF"/>
                          </a:highlight>
                          <a:latin typeface="Courier New"/>
                          <a:ea typeface="Courier New"/>
                          <a:cs typeface="Courier New"/>
                          <a:sym typeface="Courier New"/>
                        </a:rPr>
                        <a:t>e)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e.printStackTrace();</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private static boolean </a:t>
                      </a:r>
                      <a:r>
                        <a:rPr lang="bg" sz="700">
                          <a:solidFill>
                            <a:srgbClr val="00627A"/>
                          </a:solidFill>
                          <a:highlight>
                            <a:srgbClr val="FFFFFF"/>
                          </a:highlight>
                          <a:latin typeface="Courier New"/>
                          <a:ea typeface="Courier New"/>
                          <a:cs typeface="Courier New"/>
                          <a:sym typeface="Courier New"/>
                        </a:rPr>
                        <a:t>isNumeric</a:t>
                      </a:r>
                      <a:r>
                        <a:rPr lang="bg" sz="700">
                          <a:solidFill>
                            <a:srgbClr val="080808"/>
                          </a:solidFill>
                          <a:highlight>
                            <a:srgbClr val="FFFFFF"/>
                          </a:highlight>
                          <a:latin typeface="Courier New"/>
                          <a:ea typeface="Courier New"/>
                          <a:cs typeface="Courier New"/>
                          <a:sym typeface="Courier New"/>
                        </a:rPr>
                        <a:t>(</a:t>
                      </a:r>
                      <a:r>
                        <a:rPr lang="bg" sz="700">
                          <a:highlight>
                            <a:srgbClr val="FFFFFF"/>
                          </a:highlight>
                          <a:latin typeface="Courier New"/>
                          <a:ea typeface="Courier New"/>
                          <a:cs typeface="Courier New"/>
                          <a:sym typeface="Courier New"/>
                        </a:rPr>
                        <a:t>String </a:t>
                      </a:r>
                      <a:r>
                        <a:rPr lang="bg" sz="700">
                          <a:solidFill>
                            <a:srgbClr val="080808"/>
                          </a:solidFill>
                          <a:highlight>
                            <a:srgbClr val="FFFFFF"/>
                          </a:highlight>
                          <a:latin typeface="Courier New"/>
                          <a:ea typeface="Courier New"/>
                          <a:cs typeface="Courier New"/>
                          <a:sym typeface="Courier New"/>
                        </a:rPr>
                        <a:t>strNum)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if </a:t>
                      </a:r>
                      <a:r>
                        <a:rPr lang="bg" sz="700">
                          <a:solidFill>
                            <a:srgbClr val="080808"/>
                          </a:solidFill>
                          <a:highlight>
                            <a:srgbClr val="FFFFFF"/>
                          </a:highlight>
                          <a:latin typeface="Courier New"/>
                          <a:ea typeface="Courier New"/>
                          <a:cs typeface="Courier New"/>
                          <a:sym typeface="Courier New"/>
                        </a:rPr>
                        <a:t>(strNum == </a:t>
                      </a:r>
                      <a:r>
                        <a:rPr lang="bg" sz="700">
                          <a:solidFill>
                            <a:srgbClr val="0033B3"/>
                          </a:solidFill>
                          <a:highlight>
                            <a:srgbClr val="FFFFFF"/>
                          </a:highlight>
                          <a:latin typeface="Courier New"/>
                          <a:ea typeface="Courier New"/>
                          <a:cs typeface="Courier New"/>
                          <a:sym typeface="Courier New"/>
                        </a:rPr>
                        <a:t>null</a:t>
                      </a: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return false</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try </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float </a:t>
                      </a:r>
                      <a:r>
                        <a:rPr lang="bg" sz="700">
                          <a:highlight>
                            <a:srgbClr val="FFFFFF"/>
                          </a:highlight>
                          <a:latin typeface="Courier New"/>
                          <a:ea typeface="Courier New"/>
                          <a:cs typeface="Courier New"/>
                          <a:sym typeface="Courier New"/>
                        </a:rPr>
                        <a:t>f </a:t>
                      </a:r>
                      <a:r>
                        <a:rPr lang="bg" sz="700">
                          <a:solidFill>
                            <a:srgbClr val="080808"/>
                          </a:solidFill>
                          <a:highlight>
                            <a:srgbClr val="FFFFFF"/>
                          </a:highlight>
                          <a:latin typeface="Courier New"/>
                          <a:ea typeface="Courier New"/>
                          <a:cs typeface="Courier New"/>
                          <a:sym typeface="Courier New"/>
                        </a:rPr>
                        <a:t>= </a:t>
                      </a:r>
                      <a:r>
                        <a:rPr lang="bg" sz="700">
                          <a:highlight>
                            <a:srgbClr val="FFFFFF"/>
                          </a:highlight>
                          <a:latin typeface="Courier New"/>
                          <a:ea typeface="Courier New"/>
                          <a:cs typeface="Courier New"/>
                          <a:sym typeface="Courier New"/>
                        </a:rPr>
                        <a:t>Float</a:t>
                      </a:r>
                      <a:r>
                        <a:rPr lang="bg" sz="700">
                          <a:solidFill>
                            <a:srgbClr val="080808"/>
                          </a:solidFill>
                          <a:highlight>
                            <a:srgbClr val="FFFFFF"/>
                          </a:highlight>
                          <a:latin typeface="Courier New"/>
                          <a:ea typeface="Courier New"/>
                          <a:cs typeface="Courier New"/>
                          <a:sym typeface="Courier New"/>
                        </a:rPr>
                        <a:t>.</a:t>
                      </a:r>
                      <a:r>
                        <a:rPr i="1" lang="bg" sz="700">
                          <a:solidFill>
                            <a:srgbClr val="080808"/>
                          </a:solidFill>
                          <a:highlight>
                            <a:srgbClr val="FFFFFF"/>
                          </a:highlight>
                          <a:latin typeface="Courier New"/>
                          <a:ea typeface="Courier New"/>
                          <a:cs typeface="Courier New"/>
                          <a:sym typeface="Courier New"/>
                        </a:rPr>
                        <a:t>parseFloat</a:t>
                      </a:r>
                      <a:r>
                        <a:rPr lang="bg" sz="700">
                          <a:solidFill>
                            <a:srgbClr val="080808"/>
                          </a:solidFill>
                          <a:highlight>
                            <a:srgbClr val="FFFFFF"/>
                          </a:highlight>
                          <a:latin typeface="Courier New"/>
                          <a:ea typeface="Courier New"/>
                          <a:cs typeface="Courier New"/>
                          <a:sym typeface="Courier New"/>
                        </a:rPr>
                        <a:t>(strNum);</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 </a:t>
                      </a:r>
                      <a:r>
                        <a:rPr lang="bg" sz="700">
                          <a:solidFill>
                            <a:srgbClr val="0033B3"/>
                          </a:solidFill>
                          <a:highlight>
                            <a:srgbClr val="FFFFFF"/>
                          </a:highlight>
                          <a:latin typeface="Courier New"/>
                          <a:ea typeface="Courier New"/>
                          <a:cs typeface="Courier New"/>
                          <a:sym typeface="Courier New"/>
                        </a:rPr>
                        <a:t>catch </a:t>
                      </a:r>
                      <a:r>
                        <a:rPr lang="bg" sz="700">
                          <a:solidFill>
                            <a:srgbClr val="080808"/>
                          </a:solidFill>
                          <a:highlight>
                            <a:srgbClr val="FFFFFF"/>
                          </a:highlight>
                          <a:latin typeface="Courier New"/>
                          <a:ea typeface="Courier New"/>
                          <a:cs typeface="Courier New"/>
                          <a:sym typeface="Courier New"/>
                        </a:rPr>
                        <a:t>(</a:t>
                      </a:r>
                      <a:r>
                        <a:rPr lang="bg" sz="700">
                          <a:highlight>
                            <a:srgbClr val="FFFFFF"/>
                          </a:highlight>
                          <a:latin typeface="Courier New"/>
                          <a:ea typeface="Courier New"/>
                          <a:cs typeface="Courier New"/>
                          <a:sym typeface="Courier New"/>
                        </a:rPr>
                        <a:t>NumberFormatException </a:t>
                      </a:r>
                      <a:r>
                        <a:rPr lang="bg" sz="700">
                          <a:solidFill>
                            <a:srgbClr val="080808"/>
                          </a:solidFill>
                          <a:highlight>
                            <a:srgbClr val="FFFFFF"/>
                          </a:highlight>
                          <a:latin typeface="Courier New"/>
                          <a:ea typeface="Courier New"/>
                          <a:cs typeface="Courier New"/>
                          <a:sym typeface="Courier New"/>
                        </a:rPr>
                        <a:t>nfe)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return false</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r>
                        <a:rPr lang="bg" sz="700">
                          <a:solidFill>
                            <a:srgbClr val="0033B3"/>
                          </a:solidFill>
                          <a:highlight>
                            <a:srgbClr val="FFFFFF"/>
                          </a:highlight>
                          <a:latin typeface="Courier New"/>
                          <a:ea typeface="Courier New"/>
                          <a:cs typeface="Courier New"/>
                          <a:sym typeface="Courier New"/>
                        </a:rPr>
                        <a:t>return true</a:t>
                      </a:r>
                      <a:r>
                        <a:rPr lang="bg" sz="700">
                          <a:solidFill>
                            <a:srgbClr val="080808"/>
                          </a:solidFill>
                          <a:highlight>
                            <a:srgbClr val="FFFFFF"/>
                          </a:highlight>
                          <a:latin typeface="Courier New"/>
                          <a:ea typeface="Courier New"/>
                          <a:cs typeface="Courier New"/>
                          <a:sym typeface="Courier New"/>
                        </a:rPr>
                        <a:t>;</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   }</a:t>
                      </a:r>
                      <a:endParaRPr sz="7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700">
                          <a:solidFill>
                            <a:srgbClr val="080808"/>
                          </a:solidFill>
                          <a:highlight>
                            <a:srgbClr val="FFFFFF"/>
                          </a:highlight>
                          <a:latin typeface="Courier New"/>
                          <a:ea typeface="Courier New"/>
                          <a:cs typeface="Courier New"/>
                          <a:sym typeface="Courier New"/>
                        </a:rPr>
                        <a:t>}</a:t>
                      </a:r>
                      <a:endParaRPr sz="6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rgbClr val="9876A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850">
                        <a:solidFill>
                          <a:srgbClr val="CC7832"/>
                        </a:solidFill>
                        <a:highlight>
                          <a:srgbClr val="2B2B2B"/>
                        </a:highlight>
                        <a:latin typeface="Courier New"/>
                        <a:ea typeface="Courier New"/>
                        <a:cs typeface="Courier New"/>
                        <a:sym typeface="Courier New"/>
                      </a:endParaRPr>
                    </a:p>
                  </a:txBody>
                  <a:tcPr marT="63500" marB="63500" marR="63500" marL="63500">
                    <a:solidFill>
                      <a:schemeClr val="dk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umaine">
  <a:themeElements>
    <a:clrScheme name="Custom 347">
      <a:dk1>
        <a:srgbClr val="FFFFFF"/>
      </a:dk1>
      <a:lt1>
        <a:srgbClr val="041F30"/>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