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63" r:id="rId4"/>
    <p:sldId id="259" r:id="rId5"/>
    <p:sldId id="261" r:id="rId6"/>
    <p:sldId id="268" r:id="rId7"/>
    <p:sldId id="269" r:id="rId8"/>
    <p:sldId id="26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usheva, Desislava (external - Partner)" initials="MD(-P" lastIdx="2" clrIdx="0">
    <p:extLst>
      <p:ext uri="{19B8F6BF-5375-455C-9EA6-DF929625EA0E}">
        <p15:presenceInfo xmlns:p15="http://schemas.microsoft.com/office/powerpoint/2012/main" userId="S::desislava.milusheva@sap.com::81a8ba4c-fe23-48a5-bd29-cdffb13a58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1T13:10:36.626" idx="2">
    <p:pos x="10" y="10"/>
    <p:text>Druid provides real-time data ingestion from Kafka, flexible data exploration, and fast data aggregation.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7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0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7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7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AC80EB-440F-44CF-83D8-85F3A353F42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4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ache-superset.readthedocs.io/en/latest/" TargetMode="External"/><Relationship Id="rId2" Type="http://schemas.openxmlformats.org/officeDocument/2006/relationships/hyperlink" Target="https://druid.apache.org/docs/latest/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godatadriven.com/divolte-kafka-druid-supers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55787-93E2-4044-96F4-9C6FEF2A8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89" y="1786067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5700" dirty="0"/>
              <a:t>Real time analytics:</a:t>
            </a:r>
            <a:br>
              <a:rPr lang="en-US" sz="5700" dirty="0"/>
            </a:br>
            <a:r>
              <a:rPr lang="en-US" sz="5700" dirty="0"/>
              <a:t> Kafka + Druid + Superset</a:t>
            </a:r>
            <a:br>
              <a:rPr lang="en-US" sz="5700" dirty="0"/>
            </a:br>
            <a:endParaRPr lang="en-US" sz="5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CBC8-1CBF-4BB9-831B-D5BA7F68A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13" y="6445363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DESISLAVA  MILUSHEVA </a:t>
            </a:r>
            <a:r>
              <a:rPr lang="en-US" sz="1800" b="1" dirty="0"/>
              <a:t> /  </a:t>
            </a:r>
            <a:r>
              <a:rPr lang="en-US" sz="1800" dirty="0"/>
              <a:t>JANUARY 2020</a:t>
            </a:r>
          </a:p>
        </p:txBody>
      </p:sp>
    </p:spTree>
    <p:extLst>
      <p:ext uri="{BB962C8B-B14F-4D97-AF65-F5344CB8AC3E}">
        <p14:creationId xmlns:p14="http://schemas.microsoft.com/office/powerpoint/2010/main" val="181667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apache druid">
            <a:extLst>
              <a:ext uri="{FF2B5EF4-FFF2-40B4-BE49-F238E27FC236}">
                <a16:creationId xmlns:a16="http://schemas.microsoft.com/office/drawing/2014/main" id="{DD32132F-61C0-41B2-8ABC-38FDF17F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0" y="2872048"/>
            <a:ext cx="3816117" cy="131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7AAFD-058B-473D-B279-97ECA6414086}"/>
              </a:ext>
            </a:extLst>
          </p:cNvPr>
          <p:cNvSpPr txBox="1"/>
          <p:nvPr/>
        </p:nvSpPr>
        <p:spPr>
          <a:xfrm>
            <a:off x="5039225" y="1161158"/>
            <a:ext cx="6256413" cy="40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What is Druid ?</a:t>
            </a:r>
          </a:p>
          <a:p>
            <a:endParaRPr lang="en-US" sz="2500" b="1" dirty="0">
              <a:latin typeface="+mj-lt"/>
            </a:endParaRP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r>
              <a:rPr lang="en-US" sz="2100" b="1" dirty="0"/>
              <a:t>Apache Druid</a:t>
            </a:r>
            <a:r>
              <a:rPr lang="en-US" sz="2100" dirty="0"/>
              <a:t> (incubating) is a real-time analytics database designed for fast slice-and-dice analytics on large data sets. 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endParaRPr lang="en-US" sz="2100" dirty="0"/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Columnar storage format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Realtime or batch ingestion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Indexes for quick filtering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Time-based partitioning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Approximate algorithms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Automatic summarization at ingest time</a:t>
            </a:r>
          </a:p>
        </p:txBody>
      </p:sp>
    </p:spTree>
    <p:extLst>
      <p:ext uri="{BB962C8B-B14F-4D97-AF65-F5344CB8AC3E}">
        <p14:creationId xmlns:p14="http://schemas.microsoft.com/office/powerpoint/2010/main" val="22691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A54F44-3DA4-4718-8058-0C410773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97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59873-BD4F-44CD-A862-E1E870B20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98" t="17897" r="23538" b="24152"/>
          <a:stretch/>
        </p:blipFill>
        <p:spPr>
          <a:xfrm>
            <a:off x="0" y="18103"/>
            <a:ext cx="12201380" cy="72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4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720F0-B69A-4088-AF64-C3DF1B3AC4CD}"/>
              </a:ext>
            </a:extLst>
          </p:cNvPr>
          <p:cNvSpPr txBox="1"/>
          <p:nvPr/>
        </p:nvSpPr>
        <p:spPr>
          <a:xfrm>
            <a:off x="5039225" y="1161158"/>
            <a:ext cx="6256413" cy="3411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What is Superset?</a:t>
            </a:r>
          </a:p>
          <a:p>
            <a:endParaRPr lang="en-US" sz="2500" b="1" dirty="0">
              <a:latin typeface="+mj-lt"/>
            </a:endParaRP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r>
              <a:rPr lang="en-US" sz="2100" b="1" dirty="0"/>
              <a:t>Apache Superset </a:t>
            </a:r>
            <a:r>
              <a:rPr lang="en-US" sz="2100" dirty="0"/>
              <a:t>(incubating) is web application that provides an intuitive interface to explore and visualize datasets, and create interactive dashboards. 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endParaRPr lang="en-US" sz="2100" b="1" dirty="0"/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A rich set of data visualizations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An easy-to-use interface for exploring and visualizing data</a:t>
            </a:r>
          </a:p>
          <a:p>
            <a:pPr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C6112-20B5-4686-B51B-59FA9E33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4" y="2887663"/>
            <a:ext cx="3705463" cy="10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62EFF7-606E-4E70-8CA1-C87272CFD6B2}"/>
              </a:ext>
            </a:extLst>
          </p:cNvPr>
          <p:cNvSpPr txBox="1"/>
          <p:nvPr/>
        </p:nvSpPr>
        <p:spPr>
          <a:xfrm>
            <a:off x="431483" y="294267"/>
            <a:ext cx="11341768" cy="6302487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E413E-51B9-448E-9AAE-10EDE7AA6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86" t="2791" r="962" b="18476"/>
          <a:stretch/>
        </p:blipFill>
        <p:spPr>
          <a:xfrm>
            <a:off x="1735654" y="3994970"/>
            <a:ext cx="2434363" cy="11309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B6A687-371A-44AB-8811-9B6E4EB4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64" y="4147020"/>
            <a:ext cx="2396383" cy="826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C28DA-FEC9-4D68-87C2-121DFA8B8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814" r="5437" b="18661"/>
          <a:stretch/>
        </p:blipFill>
        <p:spPr>
          <a:xfrm>
            <a:off x="7688179" y="1433402"/>
            <a:ext cx="3332160" cy="9023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A09087-4DB5-41A3-A5B1-EDA5D59BBE73}"/>
              </a:ext>
            </a:extLst>
          </p:cNvPr>
          <p:cNvCxnSpPr/>
          <p:nvPr/>
        </p:nvCxnSpPr>
        <p:spPr>
          <a:xfrm>
            <a:off x="4654295" y="4523874"/>
            <a:ext cx="3033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12700" stA="26000" endPos="32000" dist="12700" dir="5400000" sy="-100000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B682175-94DB-496F-80D6-0E7D2A25A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315126" y="2834986"/>
            <a:ext cx="1664115" cy="9599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9BFD9E-C17A-4008-B71B-423FF2A9B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743" y="2183485"/>
            <a:ext cx="957155" cy="16643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DD7E1C-4E68-4887-B2D7-AF3CC0EFF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0404" y="994782"/>
            <a:ext cx="1041570" cy="10415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E8B7934-ED99-45F3-AF8D-2CD3D7D34987}"/>
              </a:ext>
            </a:extLst>
          </p:cNvPr>
          <p:cNvSpPr txBox="1"/>
          <p:nvPr/>
        </p:nvSpPr>
        <p:spPr>
          <a:xfrm>
            <a:off x="2901987" y="2686278"/>
            <a:ext cx="1153764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Load data </a:t>
            </a:r>
          </a:p>
          <a:p>
            <a:pPr algn="just"/>
            <a:r>
              <a:rPr lang="en-US" sz="1600" b="1" dirty="0">
                <a:latin typeface="+mj-lt"/>
              </a:rPr>
              <a:t>into Kafka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8F8D-43D4-4D4E-BF85-8B6765DFC60F}"/>
              </a:ext>
            </a:extLst>
          </p:cNvPr>
          <p:cNvSpPr txBox="1"/>
          <p:nvPr/>
        </p:nvSpPr>
        <p:spPr>
          <a:xfrm>
            <a:off x="5006443" y="4585003"/>
            <a:ext cx="2273968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Load stream data from </a:t>
            </a:r>
          </a:p>
          <a:p>
            <a:pPr algn="ctr"/>
            <a:r>
              <a:rPr lang="en-US" sz="1600" b="1" dirty="0">
                <a:latin typeface="+mj-lt"/>
              </a:rPr>
              <a:t> Kafka topic into Druid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9CDD9-3946-43AB-B515-3001A9CCB776}"/>
              </a:ext>
            </a:extLst>
          </p:cNvPr>
          <p:cNvSpPr txBox="1"/>
          <p:nvPr/>
        </p:nvSpPr>
        <p:spPr>
          <a:xfrm>
            <a:off x="9290013" y="2949008"/>
            <a:ext cx="147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Visualize data from Druid</a:t>
            </a:r>
          </a:p>
        </p:txBody>
      </p:sp>
    </p:spTree>
    <p:extLst>
      <p:ext uri="{BB962C8B-B14F-4D97-AF65-F5344CB8AC3E}">
        <p14:creationId xmlns:p14="http://schemas.microsoft.com/office/powerpoint/2010/main" val="176851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62EFF7-606E-4E70-8CA1-C87272CFD6B2}"/>
              </a:ext>
            </a:extLst>
          </p:cNvPr>
          <p:cNvSpPr txBox="1"/>
          <p:nvPr/>
        </p:nvSpPr>
        <p:spPr>
          <a:xfrm>
            <a:off x="431483" y="294267"/>
            <a:ext cx="11341768" cy="6302487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8AD0D7-B788-405C-A85E-2D4A6594AA54}"/>
              </a:ext>
            </a:extLst>
          </p:cNvPr>
          <p:cNvSpPr txBox="1"/>
          <p:nvPr/>
        </p:nvSpPr>
        <p:spPr>
          <a:xfrm>
            <a:off x="949898" y="532756"/>
            <a:ext cx="10154647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3000"/>
              </a:lnSpc>
              <a:defRPr/>
            </a:pPr>
            <a:r>
              <a:rPr lang="en-US" sz="2300" b="1" dirty="0">
                <a:solidFill>
                  <a:prstClr val="white"/>
                </a:solidFill>
              </a:rPr>
              <a:t>Automate the start of  </a:t>
            </a:r>
          </a:p>
          <a:p>
            <a:pPr lvl="0" algn="ctr">
              <a:lnSpc>
                <a:spcPts val="3000"/>
              </a:lnSpc>
              <a:defRPr/>
            </a:pPr>
            <a:r>
              <a:rPr lang="en-US" sz="2700" dirty="0">
                <a:solidFill>
                  <a:prstClr val="white"/>
                </a:solidFill>
                <a:latin typeface="+mj-lt"/>
              </a:rPr>
              <a:t>Kafka + Druid + Superset</a:t>
            </a:r>
          </a:p>
          <a:p>
            <a:pPr lvl="0" algn="ctr">
              <a:lnSpc>
                <a:spcPts val="2500"/>
              </a:lnSpc>
              <a:defRPr/>
            </a:pPr>
            <a:r>
              <a:rPr lang="en-US" sz="1400" i="1" dirty="0">
                <a:solidFill>
                  <a:prstClr val="white"/>
                </a:solidFill>
                <a:latin typeface="+mj-lt"/>
              </a:rPr>
              <a:t>(use a shell-script )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40000"/>
                  <a:lumOff val="60000"/>
                </a:srgbClr>
              </a:buClr>
              <a:buSzPct val="20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EAF75-DC44-4537-97A2-3FA24081A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98" t="5556" r="1"/>
          <a:stretch/>
        </p:blipFill>
        <p:spPr>
          <a:xfrm>
            <a:off x="834520" y="1947721"/>
            <a:ext cx="10522960" cy="41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1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A54F44-3DA4-4718-8058-0C410773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972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4B3336-AC56-43AA-9EC8-4A7147F823E5}"/>
              </a:ext>
            </a:extLst>
          </p:cNvPr>
          <p:cNvSpPr txBox="1"/>
          <p:nvPr/>
        </p:nvSpPr>
        <p:spPr>
          <a:xfrm>
            <a:off x="198927" y="70936"/>
            <a:ext cx="10154647" cy="4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  <a:defRPr/>
            </a:pPr>
            <a:r>
              <a:rPr lang="en-US" sz="3000" b="1" dirty="0">
                <a:solidFill>
                  <a:prstClr val="white"/>
                </a:solidFill>
                <a:latin typeface="+mj-lt"/>
              </a:rPr>
              <a:t>Demo:</a:t>
            </a:r>
            <a:r>
              <a:rPr lang="en-US" sz="3000" dirty="0">
                <a:solidFill>
                  <a:prstClr val="white"/>
                </a:solidFill>
                <a:latin typeface="+mj-lt"/>
              </a:rPr>
              <a:t>  </a:t>
            </a:r>
            <a:r>
              <a:rPr lang="en-US" sz="2700" dirty="0">
                <a:solidFill>
                  <a:prstClr val="white"/>
                </a:solidFill>
                <a:latin typeface="+mj-lt"/>
              </a:rPr>
              <a:t>Wikipedia (</a:t>
            </a:r>
            <a:r>
              <a:rPr lang="en-US" sz="2000" i="1" dirty="0">
                <a:solidFill>
                  <a:prstClr val="white"/>
                </a:solidFill>
                <a:latin typeface="+mj-lt"/>
              </a:rPr>
              <a:t>real-time</a:t>
            </a:r>
            <a:r>
              <a:rPr lang="en-US" sz="2700" dirty="0">
                <a:solidFill>
                  <a:prstClr val="white"/>
                </a:solidFill>
                <a:latin typeface="+mj-lt"/>
              </a:rPr>
              <a:t>) dashboard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135E896-4F74-4563-B3E9-47AF0D87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0" y="553376"/>
            <a:ext cx="10814513" cy="62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7AAFD-058B-473D-B279-97ECA6414086}"/>
              </a:ext>
            </a:extLst>
          </p:cNvPr>
          <p:cNvSpPr txBox="1"/>
          <p:nvPr/>
        </p:nvSpPr>
        <p:spPr>
          <a:xfrm>
            <a:off x="407683" y="1633027"/>
            <a:ext cx="7328018" cy="299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kumimoji="0" lang="en-US" sz="2800" b="1" i="0" u="none" strike="noStrike" spc="0" normalizeH="0" baseline="0" noProof="0" dirty="0">
                <a:ln>
                  <a:noFill/>
                </a:ln>
                <a:uLnTx/>
                <a:uFillTx/>
              </a:rPr>
              <a:t>Project Websites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endParaRPr kumimoji="0" lang="en-US" sz="2500" b="1" i="0" u="none" strike="noStrike" spc="0" normalizeH="0" baseline="0" noProof="0" dirty="0">
              <a:ln>
                <a:noFill/>
              </a:ln>
              <a:uLnTx/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sz="2000" b="1" dirty="0"/>
              <a:t>Druid -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https://druid.apache.org/docs/latest/design/</a:t>
            </a:r>
            <a:endParaRPr lang="en-US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sz="2000" b="1" dirty="0"/>
              <a:t>Superset -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https://apache-superset.readthedocs.io/en/latest/</a:t>
            </a:r>
            <a:endParaRPr lang="en-US" sz="2000" dirty="0"/>
          </a:p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https://blog.godatadriven.com/divolte-kafka-druid-superset</a:t>
            </a:r>
            <a:endParaRPr kumimoji="0" lang="en-US" sz="2000" b="0" i="0" u="none" strike="noStrike" spc="0" normalizeH="0" baseline="0" noProof="0" dirty="0">
              <a:ln>
                <a:noFill/>
              </a:ln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267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7AAFD-058B-473D-B279-97ECA6414086}"/>
              </a:ext>
            </a:extLst>
          </p:cNvPr>
          <p:cNvSpPr txBox="1"/>
          <p:nvPr/>
        </p:nvSpPr>
        <p:spPr>
          <a:xfrm>
            <a:off x="307305" y="2638425"/>
            <a:ext cx="5018673" cy="1183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Tx/>
              <a:buNone/>
              <a:tabLst/>
              <a:defRPr/>
            </a:pPr>
            <a:r>
              <a:rPr kumimoji="0" lang="en-US" sz="4900" b="1" u="none" strike="noStrike" kern="1200" spc="350" normalizeH="0" noProof="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+mj-lt"/>
                <a:cs typeface="72 Light" panose="020B0303030000000003" pitchFamily="34" charset="0"/>
              </a:rPr>
              <a:t>Thank  You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Tx/>
              <a:buNone/>
              <a:tabLst/>
              <a:defRPr/>
            </a:pPr>
            <a:r>
              <a:rPr lang="en-US" sz="2200" spc="30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cs typeface="72 Light" panose="020B0303030000000003" pitchFamily="34" charset="0"/>
              </a:rPr>
              <a:t>For Your Attention</a:t>
            </a:r>
            <a:endParaRPr kumimoji="0" lang="en-US" sz="2200" u="none" strike="noStrike" kern="1200" spc="300" normalizeH="0" noProof="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+mj-lt"/>
              <a:cs typeface="72 Light" panose="020B03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07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187</Words>
  <Application>Microsoft Office PowerPoint</Application>
  <PresentationFormat>Широк екран</PresentationFormat>
  <Paragraphs>34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Real time analytics:  Kafka + Druid + Superset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analytics:  Kafka + Druid + Superset </dc:title>
  <dc:creator>Milusheva, Desislava (external - Partner)</dc:creator>
  <cp:lastModifiedBy>D M</cp:lastModifiedBy>
  <cp:revision>29</cp:revision>
  <dcterms:created xsi:type="dcterms:W3CDTF">2020-01-21T11:26:30Z</dcterms:created>
  <dcterms:modified xsi:type="dcterms:W3CDTF">2020-01-21T20:35:52Z</dcterms:modified>
</cp:coreProperties>
</file>