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SemiBold"/>
      <p:regular r:id="rId15"/>
      <p:bold r:id="rId16"/>
      <p:italic r:id="rId17"/>
      <p:boldItalic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Montserrat Medium"/>
      <p:regular r:id="rId27"/>
      <p:bold r:id="rId28"/>
      <p:italic r:id="rId29"/>
      <p:boldItalic r:id="rId30"/>
    </p:embeddedFont>
    <p:embeddedFont>
      <p:font typeface="Source Code Pro"/>
      <p:regular r:id="rId31"/>
      <p:bold r:id="rId32"/>
      <p:italic r:id="rId33"/>
      <p:boldItalic r:id="rId34"/>
    </p:embeddedFont>
    <p:embeddedFont>
      <p:font typeface="Source Code Pro SemiBold"/>
      <p:regular r:id="rId35"/>
      <p:bold r:id="rId36"/>
      <p:italic r:id="rId37"/>
      <p:boldItalic r:id="rId38"/>
    </p:embeddedFont>
    <p:embeddedFont>
      <p:font typeface="Montserrat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MontserratMedium-boldItalic.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35" Type="http://schemas.openxmlformats.org/officeDocument/2006/relationships/font" Target="fonts/SourceCodeProSemiBold-regular.fntdata"/><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font" Target="fonts/MontserratSemiBold-regular.fntdata"/><Relationship Id="rId37" Type="http://schemas.openxmlformats.org/officeDocument/2006/relationships/font" Target="fonts/SourceCodeProSemiBold-italic.fntdata"/><Relationship Id="rId14" Type="http://schemas.openxmlformats.org/officeDocument/2006/relationships/slide" Target="slides/slide9.xml"/><Relationship Id="rId36" Type="http://schemas.openxmlformats.org/officeDocument/2006/relationships/font" Target="fonts/SourceCodeProSemiBold-bold.fntdata"/><Relationship Id="rId17" Type="http://schemas.openxmlformats.org/officeDocument/2006/relationships/font" Target="fonts/MontserratSemiBold-italic.fntdata"/><Relationship Id="rId39" Type="http://schemas.openxmlformats.org/officeDocument/2006/relationships/font" Target="fonts/MontserratExtraBold-bold.fntdata"/><Relationship Id="rId16" Type="http://schemas.openxmlformats.org/officeDocument/2006/relationships/font" Target="fonts/MontserratSemiBold-bold.fntdata"/><Relationship Id="rId38" Type="http://schemas.openxmlformats.org/officeDocument/2006/relationships/font" Target="fonts/SourceCodeProSemiBold-boldItalic.fntdata"/><Relationship Id="rId19" Type="http://schemas.openxmlformats.org/officeDocument/2006/relationships/font" Target="fonts/Montserrat-regular.fntdata"/><Relationship Id="rId18" Type="http://schemas.openxmlformats.org/officeDocument/2006/relationships/font" Target="fonts/Montserrat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5ba9bd4b7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5ba9bd4b7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5ba9bd4b7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5ba9bd4b7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5ba9bd4b7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5ba9bd4b7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br>
              <a:rPr lang="bg">
                <a:solidFill>
                  <a:srgbClr val="24292E"/>
                </a:solidFill>
                <a:highlight>
                  <a:srgbClr val="FFFFFF"/>
                </a:highlight>
                <a:latin typeface="Lato"/>
                <a:ea typeface="Lato"/>
                <a:cs typeface="Lato"/>
                <a:sym typeface="Lato"/>
              </a:rPr>
            </a:br>
            <a:endParaRPr>
              <a:solidFill>
                <a:srgbClr val="24292E"/>
              </a:solidFill>
              <a:highlight>
                <a:srgbClr val="FFFFFF"/>
              </a:highlight>
              <a:latin typeface="Lato"/>
              <a:ea typeface="Lato"/>
              <a:cs typeface="Lato"/>
              <a:sym typeface="Lato"/>
            </a:endParaRPr>
          </a:p>
          <a:p>
            <a:pPr indent="0" lvl="0" marL="0" rtl="0" algn="l">
              <a:lnSpc>
                <a:spcPct val="115000"/>
              </a:lnSpc>
              <a:spcBef>
                <a:spcPts val="1600"/>
              </a:spcBef>
              <a:spcAft>
                <a:spcPts val="0"/>
              </a:spcAft>
              <a:buNone/>
            </a:pPr>
            <a:r>
              <a:t/>
            </a:r>
            <a:endParaRPr>
              <a:solidFill>
                <a:srgbClr val="24292E"/>
              </a:solidFill>
              <a:highlight>
                <a:srgbClr val="FFFFFF"/>
              </a:highlight>
              <a:latin typeface="Lato"/>
              <a:ea typeface="Lato"/>
              <a:cs typeface="Lato"/>
              <a:sym typeface="Lato"/>
            </a:endParaRPr>
          </a:p>
          <a:p>
            <a:pPr indent="0" lvl="0" marL="0" rtl="0" algn="l">
              <a:lnSpc>
                <a:spcPct val="115000"/>
              </a:lnSpc>
              <a:spcBef>
                <a:spcPts val="1600"/>
              </a:spcBef>
              <a:spcAft>
                <a:spcPts val="1600"/>
              </a:spcAft>
              <a:buNone/>
            </a:pPr>
            <a:r>
              <a:t/>
            </a:r>
            <a:endParaRPr sz="1200">
              <a:solidFill>
                <a:srgbClr val="1B212C"/>
              </a:solidFill>
              <a:latin typeface="Lato"/>
              <a:ea typeface="Lato"/>
              <a:cs typeface="Lato"/>
              <a:sym typeface="La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5ba9bd4b7_0_2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5ba9bd4b7_0_2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5ba9bd4b7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5ba9bd4b7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5ba9bd4b7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5ba9bd4b7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5ba9bd4b7_0_2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d5ba9bd4b7_0_2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5ba9bd4b7_0_2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5ba9bd4b7_0_2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ерсонализирано оформление 1">
  <p:cSld name="AUTOLAYOUT_1">
    <p:bg>
      <p:bgPr>
        <a:solidFill>
          <a:srgbClr val="FFFFFF"/>
        </a:solidFill>
      </p:bgPr>
    </p:bg>
    <p:spTree>
      <p:nvGrpSpPr>
        <p:cNvPr id="130" name="Shape 130"/>
        <p:cNvGrpSpPr/>
        <p:nvPr/>
      </p:nvGrpSpPr>
      <p:grpSpPr>
        <a:xfrm>
          <a:off x="0" y="0"/>
          <a:ext cx="0" cy="0"/>
          <a:chOff x="0" y="0"/>
          <a:chExt cx="0" cy="0"/>
        </a:xfrm>
      </p:grpSpPr>
      <p:sp>
        <p:nvSpPr>
          <p:cNvPr id="131" name="Google Shape;13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3"/>
          <p:cNvGrpSpPr/>
          <p:nvPr/>
        </p:nvGrpSpPr>
        <p:grpSpPr>
          <a:xfrm>
            <a:off x="0" y="0"/>
            <a:ext cx="4316700" cy="5143500"/>
            <a:chOff x="0" y="0"/>
            <a:chExt cx="4316700" cy="5143500"/>
          </a:xfrm>
        </p:grpSpPr>
        <p:sp>
          <p:nvSpPr>
            <p:cNvPr id="133" name="Google Shape;133;p13"/>
            <p:cNvSpPr/>
            <p:nvPr/>
          </p:nvSpPr>
          <p:spPr>
            <a:xfrm>
              <a:off x="0" y="0"/>
              <a:ext cx="4316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3"/>
          <p:cNvSpPr txBox="1"/>
          <p:nvPr>
            <p:ph type="title"/>
          </p:nvPr>
        </p:nvSpPr>
        <p:spPr>
          <a:xfrm>
            <a:off x="311725" y="653326"/>
            <a:ext cx="3706500" cy="33345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None/>
              <a:defRPr sz="2400">
                <a:solidFill>
                  <a:srgbClr val="FFFFFF"/>
                </a:solidFill>
              </a:defRPr>
            </a:lvl1pPr>
            <a:lvl2pPr lvl="1" algn="l">
              <a:lnSpc>
                <a:spcPct val="100000"/>
              </a:lnSpc>
              <a:spcBef>
                <a:spcPts val="0"/>
              </a:spcBef>
              <a:spcAft>
                <a:spcPts val="0"/>
              </a:spcAft>
              <a:buNone/>
              <a:defRPr sz="2400">
                <a:solidFill>
                  <a:srgbClr val="FFFFFF"/>
                </a:solidFill>
              </a:defRPr>
            </a:lvl2pPr>
            <a:lvl3pPr lvl="2" algn="l">
              <a:lnSpc>
                <a:spcPct val="100000"/>
              </a:lnSpc>
              <a:spcBef>
                <a:spcPts val="0"/>
              </a:spcBef>
              <a:spcAft>
                <a:spcPts val="0"/>
              </a:spcAft>
              <a:buNone/>
              <a:defRPr sz="2400">
                <a:solidFill>
                  <a:srgbClr val="FFFFFF"/>
                </a:solidFill>
              </a:defRPr>
            </a:lvl3pPr>
            <a:lvl4pPr lvl="3" algn="l">
              <a:lnSpc>
                <a:spcPct val="100000"/>
              </a:lnSpc>
              <a:spcBef>
                <a:spcPts val="0"/>
              </a:spcBef>
              <a:spcAft>
                <a:spcPts val="0"/>
              </a:spcAft>
              <a:buNone/>
              <a:defRPr sz="2400">
                <a:solidFill>
                  <a:srgbClr val="FFFFFF"/>
                </a:solidFill>
              </a:defRPr>
            </a:lvl4pPr>
            <a:lvl5pPr lvl="4" algn="l">
              <a:lnSpc>
                <a:spcPct val="100000"/>
              </a:lnSpc>
              <a:spcBef>
                <a:spcPts val="0"/>
              </a:spcBef>
              <a:spcAft>
                <a:spcPts val="0"/>
              </a:spcAft>
              <a:buNone/>
              <a:defRPr sz="2400">
                <a:solidFill>
                  <a:srgbClr val="FFFFFF"/>
                </a:solidFill>
              </a:defRPr>
            </a:lvl5pPr>
            <a:lvl6pPr lvl="5" algn="l">
              <a:lnSpc>
                <a:spcPct val="100000"/>
              </a:lnSpc>
              <a:spcBef>
                <a:spcPts val="0"/>
              </a:spcBef>
              <a:spcAft>
                <a:spcPts val="0"/>
              </a:spcAft>
              <a:buNone/>
              <a:defRPr sz="2400">
                <a:solidFill>
                  <a:srgbClr val="FFFFFF"/>
                </a:solidFill>
              </a:defRPr>
            </a:lvl6pPr>
            <a:lvl7pPr lvl="6" algn="l">
              <a:lnSpc>
                <a:spcPct val="100000"/>
              </a:lnSpc>
              <a:spcBef>
                <a:spcPts val="0"/>
              </a:spcBef>
              <a:spcAft>
                <a:spcPts val="0"/>
              </a:spcAft>
              <a:buNone/>
              <a:defRPr sz="2400">
                <a:solidFill>
                  <a:srgbClr val="FFFFFF"/>
                </a:solidFill>
              </a:defRPr>
            </a:lvl7pPr>
            <a:lvl8pPr lvl="7" algn="l">
              <a:lnSpc>
                <a:spcPct val="100000"/>
              </a:lnSpc>
              <a:spcBef>
                <a:spcPts val="0"/>
              </a:spcBef>
              <a:spcAft>
                <a:spcPts val="0"/>
              </a:spcAft>
              <a:buNone/>
              <a:defRPr sz="2400">
                <a:solidFill>
                  <a:srgbClr val="FFFFFF"/>
                </a:solidFill>
              </a:defRPr>
            </a:lvl8pPr>
            <a:lvl9pPr lvl="8" algn="l">
              <a:lnSpc>
                <a:spcPct val="100000"/>
              </a:lnSpc>
              <a:spcBef>
                <a:spcPts val="0"/>
              </a:spcBef>
              <a:spcAft>
                <a:spcPts val="0"/>
              </a:spcAft>
              <a:buNone/>
              <a:defRPr sz="2400">
                <a:solidFill>
                  <a:srgbClr val="FFFFFF"/>
                </a:solidFill>
              </a:defRPr>
            </a:lvl9pPr>
          </a:lstStyle>
          <a:p/>
        </p:txBody>
      </p:sp>
      <p:sp>
        <p:nvSpPr>
          <p:cNvPr id="140" name="Google Shape;140;p13"/>
          <p:cNvSpPr txBox="1"/>
          <p:nvPr>
            <p:ph idx="1" type="body"/>
          </p:nvPr>
        </p:nvSpPr>
        <p:spPr>
          <a:xfrm>
            <a:off x="4620575" y="653325"/>
            <a:ext cx="4211700" cy="3741300"/>
          </a:xfrm>
          <a:prstGeom prst="rect">
            <a:avLst/>
          </a:prstGeom>
          <a:noFill/>
        </p:spPr>
        <p:txBody>
          <a:bodyPr anchorCtr="0" anchor="t" bIns="91425" lIns="91425" spcFirstLastPara="1" rIns="91425" wrap="square" tIns="91425">
            <a:normAutofit/>
          </a:bodyPr>
          <a:lstStyle>
            <a:lvl1pPr indent="-304800" lvl="0" marL="457200" algn="l">
              <a:lnSpc>
                <a:spcPct val="115000"/>
              </a:lnSpc>
              <a:spcBef>
                <a:spcPts val="0"/>
              </a:spcBef>
              <a:spcAft>
                <a:spcPts val="0"/>
              </a:spcAft>
              <a:buClr>
                <a:srgbClr val="284F7D"/>
              </a:buClr>
              <a:buSzPts val="1200"/>
              <a:buChar char="●"/>
              <a:defRPr sz="1200">
                <a:solidFill>
                  <a:schemeClr val="dk1"/>
                </a:solidFill>
              </a:defRPr>
            </a:lvl1pPr>
            <a:lvl2pPr indent="-292100" lvl="1" marL="914400" algn="l">
              <a:lnSpc>
                <a:spcPct val="115000"/>
              </a:lnSpc>
              <a:spcBef>
                <a:spcPts val="0"/>
              </a:spcBef>
              <a:spcAft>
                <a:spcPts val="0"/>
              </a:spcAft>
              <a:buClr>
                <a:srgbClr val="284F7D"/>
              </a:buClr>
              <a:buSzPts val="1000"/>
              <a:buChar char="○"/>
              <a:defRPr sz="1000">
                <a:solidFill>
                  <a:schemeClr val="dk1"/>
                </a:solidFill>
              </a:defRPr>
            </a:lvl2pPr>
            <a:lvl3pPr indent="-292100" lvl="2" marL="1371600" algn="l">
              <a:lnSpc>
                <a:spcPct val="115000"/>
              </a:lnSpc>
              <a:spcBef>
                <a:spcPts val="0"/>
              </a:spcBef>
              <a:spcAft>
                <a:spcPts val="0"/>
              </a:spcAft>
              <a:buClr>
                <a:srgbClr val="284F7D"/>
              </a:buClr>
              <a:buSzPts val="1000"/>
              <a:buChar char="■"/>
              <a:defRPr sz="1000">
                <a:solidFill>
                  <a:schemeClr val="dk1"/>
                </a:solidFill>
              </a:defRPr>
            </a:lvl3pPr>
            <a:lvl4pPr indent="-292100" lvl="3" marL="1828800" algn="l">
              <a:lnSpc>
                <a:spcPct val="115000"/>
              </a:lnSpc>
              <a:spcBef>
                <a:spcPts val="0"/>
              </a:spcBef>
              <a:spcAft>
                <a:spcPts val="0"/>
              </a:spcAft>
              <a:buClr>
                <a:srgbClr val="284F7D"/>
              </a:buClr>
              <a:buSzPts val="1000"/>
              <a:buChar char="●"/>
              <a:defRPr sz="1000">
                <a:solidFill>
                  <a:schemeClr val="dk1"/>
                </a:solidFill>
              </a:defRPr>
            </a:lvl4pPr>
            <a:lvl5pPr indent="-292100" lvl="4" marL="2286000" algn="l">
              <a:lnSpc>
                <a:spcPct val="115000"/>
              </a:lnSpc>
              <a:spcBef>
                <a:spcPts val="0"/>
              </a:spcBef>
              <a:spcAft>
                <a:spcPts val="0"/>
              </a:spcAft>
              <a:buClr>
                <a:srgbClr val="284F7D"/>
              </a:buClr>
              <a:buSzPts val="1000"/>
              <a:buChar char="○"/>
              <a:defRPr sz="1000">
                <a:solidFill>
                  <a:schemeClr val="dk1"/>
                </a:solidFill>
              </a:defRPr>
            </a:lvl5pPr>
            <a:lvl6pPr indent="-292100" lvl="5" marL="2743200" algn="l">
              <a:lnSpc>
                <a:spcPct val="115000"/>
              </a:lnSpc>
              <a:spcBef>
                <a:spcPts val="0"/>
              </a:spcBef>
              <a:spcAft>
                <a:spcPts val="0"/>
              </a:spcAft>
              <a:buClr>
                <a:srgbClr val="284F7D"/>
              </a:buClr>
              <a:buSzPts val="1000"/>
              <a:buChar char="■"/>
              <a:defRPr sz="1000">
                <a:solidFill>
                  <a:schemeClr val="dk1"/>
                </a:solidFill>
              </a:defRPr>
            </a:lvl6pPr>
            <a:lvl7pPr indent="-292100" lvl="6" marL="3200400" algn="l">
              <a:lnSpc>
                <a:spcPct val="115000"/>
              </a:lnSpc>
              <a:spcBef>
                <a:spcPts val="0"/>
              </a:spcBef>
              <a:spcAft>
                <a:spcPts val="0"/>
              </a:spcAft>
              <a:buClr>
                <a:srgbClr val="284F7D"/>
              </a:buClr>
              <a:buSzPts val="1000"/>
              <a:buChar char="●"/>
              <a:defRPr sz="1000">
                <a:solidFill>
                  <a:schemeClr val="dk1"/>
                </a:solidFill>
              </a:defRPr>
            </a:lvl7pPr>
            <a:lvl8pPr indent="-292100" lvl="7" marL="3657600" algn="l">
              <a:lnSpc>
                <a:spcPct val="115000"/>
              </a:lnSpc>
              <a:spcBef>
                <a:spcPts val="0"/>
              </a:spcBef>
              <a:spcAft>
                <a:spcPts val="0"/>
              </a:spcAft>
              <a:buClr>
                <a:srgbClr val="284F7D"/>
              </a:buClr>
              <a:buSzPts val="1000"/>
              <a:buChar char="○"/>
              <a:defRPr sz="1000">
                <a:solidFill>
                  <a:schemeClr val="dk1"/>
                </a:solidFill>
              </a:defRPr>
            </a:lvl8pPr>
            <a:lvl9pPr indent="-292100" lvl="8" marL="4114800" algn="l">
              <a:lnSpc>
                <a:spcPct val="115000"/>
              </a:lnSpc>
              <a:spcBef>
                <a:spcPts val="0"/>
              </a:spcBef>
              <a:spcAft>
                <a:spcPts val="0"/>
              </a:spcAft>
              <a:buClr>
                <a:srgbClr val="284F7D"/>
              </a:buClr>
              <a:buSzPts val="1000"/>
              <a:buChar char="■"/>
              <a:defRPr sz="1000">
                <a:solidFill>
                  <a:schemeClr val="dk1"/>
                </a:solidFill>
              </a:defRPr>
            </a:lvl9pPr>
          </a:lstStyle>
          <a:p/>
        </p:txBody>
      </p:sp>
      <p:sp>
        <p:nvSpPr>
          <p:cNvPr id="141" name="Google Shape;141;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b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bg"/>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github.com/desi109/race-task" TargetMode="External"/><Relationship Id="rId4" Type="http://schemas.openxmlformats.org/officeDocument/2006/relationships/hyperlink" Target="https://github.com/desi109/race-task"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github.com/desi109/race-task" TargetMode="External"/><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ctrTitle"/>
          </p:nvPr>
        </p:nvSpPr>
        <p:spPr>
          <a:xfrm>
            <a:off x="3072975" y="1702450"/>
            <a:ext cx="5867400" cy="115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bg" sz="2400">
                <a:latin typeface="Montserrat ExtraBold"/>
                <a:ea typeface="Montserrat ExtraBold"/>
                <a:cs typeface="Montserrat ExtraBold"/>
                <a:sym typeface="Montserrat ExtraBold"/>
              </a:rPr>
              <a:t>Write a shell script that produces a file of sequential numbers</a:t>
            </a:r>
            <a:endParaRPr sz="2400">
              <a:latin typeface="Montserrat ExtraBold"/>
              <a:ea typeface="Montserrat ExtraBold"/>
              <a:cs typeface="Montserrat ExtraBold"/>
              <a:sym typeface="Montserrat ExtraBold"/>
            </a:endParaRPr>
          </a:p>
        </p:txBody>
      </p:sp>
      <p:sp>
        <p:nvSpPr>
          <p:cNvPr id="147" name="Google Shape;147;p14"/>
          <p:cNvSpPr txBox="1"/>
          <p:nvPr>
            <p:ph idx="1" type="subTitle"/>
          </p:nvPr>
        </p:nvSpPr>
        <p:spPr>
          <a:xfrm>
            <a:off x="85500" y="4486325"/>
            <a:ext cx="2098800" cy="5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bg" sz="1205">
                <a:latin typeface="Montserrat Medium"/>
                <a:ea typeface="Montserrat Medium"/>
                <a:cs typeface="Montserrat Medium"/>
                <a:sym typeface="Montserrat Medium"/>
              </a:rPr>
              <a:t>Desislava Milusheva</a:t>
            </a:r>
            <a:endParaRPr sz="1205">
              <a:latin typeface="Montserrat Medium"/>
              <a:ea typeface="Montserrat Medium"/>
              <a:cs typeface="Montserrat Medium"/>
              <a:sym typeface="Montserrat Medium"/>
            </a:endParaRPr>
          </a:p>
          <a:p>
            <a:pPr indent="0" lvl="0" marL="0" rtl="0" algn="l">
              <a:spcBef>
                <a:spcPts val="0"/>
              </a:spcBef>
              <a:spcAft>
                <a:spcPts val="0"/>
              </a:spcAft>
              <a:buSzPts val="935"/>
              <a:buNone/>
            </a:pPr>
            <a:r>
              <a:rPr lang="bg" sz="1205">
                <a:latin typeface="Montserrat Medium"/>
                <a:ea typeface="Montserrat Medium"/>
                <a:cs typeface="Montserrat Medium"/>
                <a:sym typeface="Montserrat Medium"/>
              </a:rPr>
              <a:t>471219007</a:t>
            </a:r>
            <a:endParaRPr sz="1205">
              <a:latin typeface="Montserrat Medium"/>
              <a:ea typeface="Montserrat Medium"/>
              <a:cs typeface="Montserrat Medium"/>
              <a:sym typeface="Montserrat Medium"/>
            </a:endParaRPr>
          </a:p>
        </p:txBody>
      </p:sp>
      <p:sp>
        <p:nvSpPr>
          <p:cNvPr id="148" name="Google Shape;148;p14"/>
          <p:cNvSpPr txBox="1"/>
          <p:nvPr/>
        </p:nvSpPr>
        <p:spPr>
          <a:xfrm>
            <a:off x="385600" y="64250"/>
            <a:ext cx="3865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bg" sz="1300">
                <a:solidFill>
                  <a:schemeClr val="lt1"/>
                </a:solidFill>
                <a:latin typeface="Montserrat"/>
                <a:ea typeface="Montserrat"/>
                <a:cs typeface="Montserrat"/>
                <a:sym typeface="Montserrat"/>
              </a:rPr>
              <a:t>Course project:  Operating Systems</a:t>
            </a:r>
            <a:endParaRPr b="1" sz="1300">
              <a:solidFill>
                <a:schemeClr val="lt1"/>
              </a:solidFill>
              <a:latin typeface="Montserrat"/>
              <a:ea typeface="Montserrat"/>
              <a:cs typeface="Montserrat"/>
              <a:sym typeface="Montserrat"/>
            </a:endParaRPr>
          </a:p>
        </p:txBody>
      </p:sp>
      <p:sp>
        <p:nvSpPr>
          <p:cNvPr id="149" name="Google Shape;149;p14"/>
          <p:cNvSpPr txBox="1"/>
          <p:nvPr/>
        </p:nvSpPr>
        <p:spPr>
          <a:xfrm rot="-5038">
            <a:off x="2334174" y="1703189"/>
            <a:ext cx="1023601"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200" u="sng">
                <a:solidFill>
                  <a:srgbClr val="E8F9E3"/>
                </a:solidFill>
                <a:latin typeface="Montserrat SemiBold"/>
                <a:ea typeface="Montserrat SemiBold"/>
                <a:cs typeface="Montserrat SemiBold"/>
                <a:sym typeface="Montserrat SemiBold"/>
              </a:rPr>
              <a:t>Topic</a:t>
            </a:r>
            <a:r>
              <a:rPr lang="bg" sz="1200">
                <a:solidFill>
                  <a:srgbClr val="E8F9E3"/>
                </a:solidFill>
                <a:latin typeface="Montserrat SemiBold"/>
                <a:ea typeface="Montserrat SemiBold"/>
                <a:cs typeface="Montserrat SemiBold"/>
                <a:sym typeface="Montserrat SemiBold"/>
              </a:rPr>
              <a:t> :</a:t>
            </a:r>
            <a:endParaRPr sz="1200">
              <a:solidFill>
                <a:srgbClr val="E8F9E3"/>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311725" y="803050"/>
            <a:ext cx="3706500" cy="31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Description of the task</a:t>
            </a:r>
            <a:endParaRPr/>
          </a:p>
        </p:txBody>
      </p:sp>
      <p:sp>
        <p:nvSpPr>
          <p:cNvPr id="155" name="Google Shape;155;p15"/>
          <p:cNvSpPr txBox="1"/>
          <p:nvPr>
            <p:ph idx="1" type="body"/>
          </p:nvPr>
        </p:nvSpPr>
        <p:spPr>
          <a:xfrm>
            <a:off x="4620575" y="888875"/>
            <a:ext cx="4211700" cy="3505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bg"/>
              <a:t>Write a shell script that produces a file of sequential numbers by reading the last number in the file, adding 1 to it, and then appending to the file. Run one instance of the script in the background and one in the foreground, each accessing the same file.</a:t>
            </a:r>
            <a:endParaRPr/>
          </a:p>
          <a:p>
            <a:pPr indent="0" lvl="0" marL="0" rtl="0" algn="l">
              <a:spcBef>
                <a:spcPts val="1600"/>
              </a:spcBef>
              <a:spcAft>
                <a:spcPts val="0"/>
              </a:spcAft>
              <a:buNone/>
            </a:pPr>
            <a:r>
              <a:t/>
            </a:r>
            <a:endParaRPr/>
          </a:p>
          <a:p>
            <a:pPr indent="-304800" lvl="0" marL="457200" rtl="0" algn="l">
              <a:spcBef>
                <a:spcPts val="1600"/>
              </a:spcBef>
              <a:spcAft>
                <a:spcPts val="0"/>
              </a:spcAft>
              <a:buSzPts val="1200"/>
              <a:buChar char="●"/>
            </a:pPr>
            <a:r>
              <a:rPr lang="bg"/>
              <a:t>How long does it take before a race condition manifests itself?</a:t>
            </a:r>
            <a:endParaRPr/>
          </a:p>
          <a:p>
            <a:pPr indent="-304800" lvl="0" marL="457200" rtl="0" algn="l">
              <a:spcBef>
                <a:spcPts val="0"/>
              </a:spcBef>
              <a:spcAft>
                <a:spcPts val="0"/>
              </a:spcAft>
              <a:buSzPts val="1200"/>
              <a:buChar char="●"/>
            </a:pPr>
            <a:r>
              <a:rPr lang="bg"/>
              <a:t>What is the critical section?</a:t>
            </a:r>
            <a:endParaRPr/>
          </a:p>
          <a:p>
            <a:pPr indent="-304800" lvl="0" marL="457200" rtl="0" algn="l">
              <a:spcBef>
                <a:spcPts val="0"/>
              </a:spcBef>
              <a:spcAft>
                <a:spcPts val="0"/>
              </a:spcAft>
              <a:buSzPts val="1200"/>
              <a:buChar char="●"/>
            </a:pPr>
            <a:r>
              <a:rPr lang="bg"/>
              <a:t>Modify the script to prevent the race.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311725" y="803050"/>
            <a:ext cx="3706500" cy="318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Solution of the task</a:t>
            </a:r>
            <a:endParaRPr/>
          </a:p>
        </p:txBody>
      </p:sp>
      <p:sp>
        <p:nvSpPr>
          <p:cNvPr id="161" name="Google Shape;161;p16"/>
          <p:cNvSpPr txBox="1"/>
          <p:nvPr>
            <p:ph idx="1" type="body"/>
          </p:nvPr>
        </p:nvSpPr>
        <p:spPr>
          <a:xfrm>
            <a:off x="4367500" y="189025"/>
            <a:ext cx="4715700" cy="4785300"/>
          </a:xfrm>
          <a:prstGeom prst="rect">
            <a:avLst/>
          </a:prstGeom>
        </p:spPr>
        <p:txBody>
          <a:bodyPr anchorCtr="0" anchor="t" bIns="91425" lIns="91425" spcFirstLastPara="1" rIns="91425" wrap="square" tIns="91425">
            <a:normAutofit/>
          </a:bodyPr>
          <a:lstStyle/>
          <a:p>
            <a:pPr indent="-304800" lvl="0" marL="457200" marR="0" rtl="0" algn="l">
              <a:spcBef>
                <a:spcPts val="0"/>
              </a:spcBef>
              <a:spcAft>
                <a:spcPts val="0"/>
              </a:spcAft>
              <a:buClr>
                <a:srgbClr val="24292E"/>
              </a:buClr>
              <a:buSzPts val="1200"/>
              <a:buAutoNum type="arabicPeriod"/>
            </a:pPr>
            <a:r>
              <a:rPr lang="bg">
                <a:solidFill>
                  <a:srgbClr val="24292E"/>
                </a:solidFill>
                <a:highlight>
                  <a:srgbClr val="FFFFFF"/>
                </a:highlight>
              </a:rPr>
              <a:t>Steps to get the project:</a:t>
            </a:r>
            <a:endParaRPr>
              <a:solidFill>
                <a:srgbClr val="24292E"/>
              </a:solidFill>
              <a:highlight>
                <a:srgbClr val="FFFFFF"/>
              </a:highlight>
            </a:endParaRPr>
          </a:p>
          <a:p>
            <a:pPr indent="0" lvl="0" marL="914400" marR="0" rtl="0" algn="l">
              <a:spcBef>
                <a:spcPts val="1200"/>
              </a:spcBef>
              <a:spcAft>
                <a:spcPts val="0"/>
              </a:spcAft>
              <a:buNone/>
            </a:pPr>
            <a:r>
              <a:rPr lang="bg" sz="1000">
                <a:solidFill>
                  <a:srgbClr val="24292E"/>
                </a:solidFill>
                <a:highlight>
                  <a:srgbClr val="FFF2CC"/>
                </a:highlight>
                <a:latin typeface="Source Code Pro"/>
                <a:ea typeface="Source Code Pro"/>
                <a:cs typeface="Source Code Pro"/>
                <a:sym typeface="Source Code Pro"/>
              </a:rPr>
              <a:t>git clone </a:t>
            </a:r>
            <a:r>
              <a:rPr lang="bg" sz="1000" u="sng">
                <a:solidFill>
                  <a:schemeClr val="hlink"/>
                </a:solidFill>
                <a:highlight>
                  <a:srgbClr val="FFF2CC"/>
                </a:highlight>
                <a:latin typeface="Source Code Pro"/>
                <a:ea typeface="Source Code Pro"/>
                <a:cs typeface="Source Code Pro"/>
                <a:sym typeface="Source Code Pro"/>
                <a:hlinkClick r:id="rId3"/>
              </a:rPr>
              <a:t>https://github.com/desi109/race-task</a:t>
            </a:r>
            <a:br>
              <a:rPr lang="bg" sz="1000">
                <a:solidFill>
                  <a:srgbClr val="24292E"/>
                </a:solidFill>
                <a:highlight>
                  <a:srgbClr val="FFF2CC"/>
                </a:highlight>
                <a:latin typeface="Source Code Pro"/>
                <a:ea typeface="Source Code Pro"/>
                <a:cs typeface="Source Code Pro"/>
                <a:sym typeface="Source Code Pro"/>
              </a:rPr>
            </a:br>
            <a:r>
              <a:rPr lang="bg" sz="1000">
                <a:solidFill>
                  <a:srgbClr val="24292E"/>
                </a:solidFill>
                <a:highlight>
                  <a:srgbClr val="FFF2CC"/>
                </a:highlight>
                <a:latin typeface="Source Code Pro"/>
                <a:ea typeface="Source Code Pro"/>
                <a:cs typeface="Source Code Pro"/>
                <a:sym typeface="Source Code Pro"/>
              </a:rPr>
              <a:t>cd race-task</a:t>
            </a:r>
            <a:endParaRPr sz="1000">
              <a:solidFill>
                <a:srgbClr val="24292E"/>
              </a:solidFill>
              <a:highlight>
                <a:srgbClr val="FFF2CC"/>
              </a:highlight>
              <a:latin typeface="Source Code Pro"/>
              <a:ea typeface="Source Code Pro"/>
              <a:cs typeface="Source Code Pro"/>
              <a:sym typeface="Source Code Pro"/>
            </a:endParaRPr>
          </a:p>
          <a:p>
            <a:pPr indent="0" lvl="0" marL="914400" marR="0" rtl="0" algn="l">
              <a:spcBef>
                <a:spcPts val="1200"/>
              </a:spcBef>
              <a:spcAft>
                <a:spcPts val="0"/>
              </a:spcAft>
              <a:buNone/>
            </a:pPr>
            <a:r>
              <a:t/>
            </a:r>
            <a:endParaRPr sz="1000">
              <a:solidFill>
                <a:srgbClr val="24292E"/>
              </a:solidFill>
              <a:highlight>
                <a:srgbClr val="FFFFFF"/>
              </a:highlight>
              <a:latin typeface="Source Code Pro"/>
              <a:ea typeface="Source Code Pro"/>
              <a:cs typeface="Source Code Pro"/>
              <a:sym typeface="Source Code Pro"/>
            </a:endParaRPr>
          </a:p>
          <a:p>
            <a:pPr indent="-304800" lvl="0" marL="457200" marR="0" rtl="0" algn="l">
              <a:spcBef>
                <a:spcPts val="1200"/>
              </a:spcBef>
              <a:spcAft>
                <a:spcPts val="0"/>
              </a:spcAft>
              <a:buClr>
                <a:srgbClr val="24292E"/>
              </a:buClr>
              <a:buSzPts val="1200"/>
              <a:buAutoNum type="arabicPeriod"/>
            </a:pPr>
            <a:r>
              <a:rPr lang="bg">
                <a:solidFill>
                  <a:srgbClr val="24292E"/>
                </a:solidFill>
                <a:highlight>
                  <a:srgbClr val="FFFFFF"/>
                </a:highlight>
              </a:rPr>
              <a:t>Create scripts and start the project:</a:t>
            </a:r>
            <a:endParaRPr>
              <a:solidFill>
                <a:srgbClr val="24292E"/>
              </a:solidFill>
              <a:highlight>
                <a:srgbClr val="FFFFFF"/>
              </a:highlight>
            </a:endParaRPr>
          </a:p>
          <a:p>
            <a:pPr indent="0" lvl="0" marL="914400" marR="0" rtl="0" algn="l">
              <a:spcBef>
                <a:spcPts val="1200"/>
              </a:spcBef>
              <a:spcAft>
                <a:spcPts val="0"/>
              </a:spcAft>
              <a:buNone/>
            </a:pPr>
            <a:r>
              <a:rPr lang="bg" sz="1000">
                <a:solidFill>
                  <a:srgbClr val="24292E"/>
                </a:solidFill>
                <a:highlight>
                  <a:srgbClr val="FFF2CC"/>
                </a:highlight>
                <a:latin typeface="Source Code Pro"/>
                <a:ea typeface="Source Code Pro"/>
                <a:cs typeface="Source Code Pro"/>
                <a:sym typeface="Source Code Pro"/>
              </a:rPr>
              <a:t>sh task_creation.sh</a:t>
            </a:r>
            <a:br>
              <a:rPr lang="bg" sz="1000">
                <a:solidFill>
                  <a:srgbClr val="24292E"/>
                </a:solidFill>
                <a:highlight>
                  <a:srgbClr val="FFFFFF"/>
                </a:highlight>
                <a:latin typeface="Source Code Pro"/>
                <a:ea typeface="Source Code Pro"/>
                <a:cs typeface="Source Code Pro"/>
                <a:sym typeface="Source Code Pro"/>
              </a:rPr>
            </a:br>
            <a:endParaRPr sz="1000">
              <a:solidFill>
                <a:srgbClr val="24292E"/>
              </a:solidFill>
              <a:highlight>
                <a:srgbClr val="FFFFFF"/>
              </a:highlight>
              <a:latin typeface="Source Code Pro"/>
              <a:ea typeface="Source Code Pro"/>
              <a:cs typeface="Source Code Pro"/>
              <a:sym typeface="Source Code Pro"/>
            </a:endParaRPr>
          </a:p>
          <a:p>
            <a:pPr indent="0" lvl="0" marL="914400" marR="0" rtl="0" algn="l">
              <a:spcBef>
                <a:spcPts val="1200"/>
              </a:spcBef>
              <a:spcAft>
                <a:spcPts val="0"/>
              </a:spcAft>
              <a:buNone/>
            </a:pPr>
            <a:r>
              <a:rPr lang="bg">
                <a:solidFill>
                  <a:srgbClr val="24292E"/>
                </a:solidFill>
                <a:highlight>
                  <a:srgbClr val="FFFFFF"/>
                </a:highlight>
              </a:rPr>
              <a:t>                 </a:t>
            </a:r>
            <a:r>
              <a:rPr lang="bg" sz="1100">
                <a:solidFill>
                  <a:srgbClr val="24292E"/>
                </a:solidFill>
                <a:highlight>
                  <a:srgbClr val="FFFFFF"/>
                </a:highlight>
              </a:rPr>
              <a:t>        </a:t>
            </a:r>
            <a:r>
              <a:rPr lang="bg" sz="1000">
                <a:solidFill>
                  <a:srgbClr val="24292E"/>
                </a:solidFill>
                <a:highlight>
                  <a:srgbClr val="FFFFFF"/>
                </a:highlight>
              </a:rPr>
              <a:t>Restart:   </a:t>
            </a:r>
            <a:r>
              <a:rPr lang="bg" sz="800">
                <a:solidFill>
                  <a:srgbClr val="24292E"/>
                </a:solidFill>
                <a:highlight>
                  <a:srgbClr val="FFF2CC"/>
                </a:highlight>
                <a:latin typeface="Source Code Pro"/>
                <a:ea typeface="Source Code Pro"/>
                <a:cs typeface="Source Code Pro"/>
                <a:sym typeface="Source Code Pro"/>
              </a:rPr>
              <a:t>sh start.sh</a:t>
            </a:r>
            <a:br>
              <a:rPr lang="bg" sz="800">
                <a:solidFill>
                  <a:srgbClr val="24292E"/>
                </a:solidFill>
                <a:highlight>
                  <a:srgbClr val="FFFFFF"/>
                </a:highlight>
                <a:latin typeface="Source Code Pro"/>
                <a:ea typeface="Source Code Pro"/>
                <a:cs typeface="Source Code Pro"/>
                <a:sym typeface="Source Code Pro"/>
              </a:rPr>
            </a:br>
            <a:r>
              <a:rPr lang="bg" sz="800">
                <a:solidFill>
                  <a:srgbClr val="24292E"/>
                </a:solidFill>
                <a:highlight>
                  <a:srgbClr val="FFFFFF"/>
                </a:highlight>
                <a:latin typeface="Source Code Pro"/>
                <a:ea typeface="Source Code Pro"/>
                <a:cs typeface="Source Code Pro"/>
                <a:sym typeface="Source Code Pro"/>
              </a:rPr>
              <a:t>   </a:t>
            </a:r>
            <a:r>
              <a:rPr lang="bg" sz="1000">
                <a:solidFill>
                  <a:srgbClr val="24292E"/>
                </a:solidFill>
                <a:highlight>
                  <a:srgbClr val="FFFFFF"/>
                </a:highlight>
              </a:rPr>
              <a:t>Restart only </a:t>
            </a:r>
            <a:r>
              <a:rPr lang="bg" sz="1000" u="sng">
                <a:solidFill>
                  <a:srgbClr val="24292E"/>
                </a:solidFill>
                <a:highlight>
                  <a:srgbClr val="FFFFFF"/>
                </a:highlight>
              </a:rPr>
              <a:t>race</a:t>
            </a:r>
            <a:r>
              <a:rPr lang="bg" sz="1000">
                <a:solidFill>
                  <a:srgbClr val="24292E"/>
                </a:solidFill>
                <a:highlight>
                  <a:srgbClr val="FFFFFF"/>
                </a:highlight>
              </a:rPr>
              <a:t> task:   </a:t>
            </a:r>
            <a:r>
              <a:rPr lang="bg" sz="800">
                <a:solidFill>
                  <a:srgbClr val="24292E"/>
                </a:solidFill>
                <a:highlight>
                  <a:srgbClr val="FFF2CC"/>
                </a:highlight>
                <a:latin typeface="Source Code Pro"/>
                <a:ea typeface="Source Code Pro"/>
                <a:cs typeface="Source Code Pro"/>
                <a:sym typeface="Source Code Pro"/>
              </a:rPr>
              <a:t>sh race_start.sh</a:t>
            </a:r>
            <a:br>
              <a:rPr lang="bg" sz="800">
                <a:solidFill>
                  <a:srgbClr val="24292E"/>
                </a:solidFill>
                <a:highlight>
                  <a:srgbClr val="FFFFFF"/>
                </a:highlight>
                <a:latin typeface="Source Code Pro"/>
                <a:ea typeface="Source Code Pro"/>
                <a:cs typeface="Source Code Pro"/>
                <a:sym typeface="Source Code Pro"/>
              </a:rPr>
            </a:br>
            <a:r>
              <a:rPr lang="bg" sz="1000">
                <a:solidFill>
                  <a:srgbClr val="24292E"/>
                </a:solidFill>
                <a:highlight>
                  <a:srgbClr val="FFFFFF"/>
                </a:highlight>
              </a:rPr>
              <a:t>Restart only </a:t>
            </a:r>
            <a:r>
              <a:rPr lang="bg" sz="1000" u="sng">
                <a:solidFill>
                  <a:srgbClr val="24292E"/>
                </a:solidFill>
                <a:highlight>
                  <a:srgbClr val="FFFFFF"/>
                </a:highlight>
              </a:rPr>
              <a:t>no race</a:t>
            </a:r>
            <a:r>
              <a:rPr lang="bg" sz="1000">
                <a:solidFill>
                  <a:srgbClr val="24292E"/>
                </a:solidFill>
                <a:highlight>
                  <a:srgbClr val="FFFFFF"/>
                </a:highlight>
              </a:rPr>
              <a:t> task:   </a:t>
            </a:r>
            <a:r>
              <a:rPr lang="bg" sz="800">
                <a:solidFill>
                  <a:srgbClr val="24292E"/>
                </a:solidFill>
                <a:highlight>
                  <a:srgbClr val="FFF2CC"/>
                </a:highlight>
                <a:latin typeface="Source Code Pro"/>
                <a:ea typeface="Source Code Pro"/>
                <a:cs typeface="Source Code Pro"/>
                <a:sym typeface="Source Code Pro"/>
              </a:rPr>
              <a:t>sh no_race_start.sh</a:t>
            </a:r>
            <a:endParaRPr sz="800">
              <a:solidFill>
                <a:srgbClr val="24292E"/>
              </a:solidFill>
              <a:highlight>
                <a:srgbClr val="FFF2CC"/>
              </a:highlight>
              <a:latin typeface="Source Code Pro"/>
              <a:ea typeface="Source Code Pro"/>
              <a:cs typeface="Source Code Pro"/>
              <a:sym typeface="Source Code Pro"/>
            </a:endParaRPr>
          </a:p>
          <a:p>
            <a:pPr indent="0" lvl="0" marL="457200" marR="0" rtl="0" algn="l">
              <a:spcBef>
                <a:spcPts val="1200"/>
              </a:spcBef>
              <a:spcAft>
                <a:spcPts val="0"/>
              </a:spcAft>
              <a:buNone/>
            </a:pPr>
            <a:br>
              <a:rPr lang="bg" sz="900">
                <a:solidFill>
                  <a:srgbClr val="24292E"/>
                </a:solidFill>
                <a:highlight>
                  <a:srgbClr val="FFF2CC"/>
                </a:highlight>
                <a:latin typeface="Source Code Pro"/>
                <a:ea typeface="Source Code Pro"/>
                <a:cs typeface="Source Code Pro"/>
                <a:sym typeface="Source Code Pro"/>
              </a:rPr>
            </a:br>
            <a:endParaRPr sz="900">
              <a:solidFill>
                <a:srgbClr val="24292E"/>
              </a:solidFill>
              <a:highlight>
                <a:srgbClr val="FFF2CC"/>
              </a:highlight>
              <a:latin typeface="Source Code Pro"/>
              <a:ea typeface="Source Code Pro"/>
              <a:cs typeface="Source Code Pro"/>
              <a:sym typeface="Source Code Pro"/>
            </a:endParaRPr>
          </a:p>
          <a:p>
            <a:pPr indent="-304800" lvl="0" marL="457200" marR="0" rtl="0" algn="l">
              <a:spcBef>
                <a:spcPts val="1200"/>
              </a:spcBef>
              <a:spcAft>
                <a:spcPts val="0"/>
              </a:spcAft>
              <a:buClr>
                <a:srgbClr val="24292E"/>
              </a:buClr>
              <a:buSzPts val="1200"/>
              <a:buAutoNum type="arabicPeriod"/>
            </a:pPr>
            <a:r>
              <a:rPr lang="bg">
                <a:solidFill>
                  <a:srgbClr val="24292E"/>
                </a:solidFill>
                <a:highlight>
                  <a:srgbClr val="FFFFFF"/>
                </a:highlight>
              </a:rPr>
              <a:t>Clear folder as it was before executing </a:t>
            </a:r>
            <a:r>
              <a:rPr lang="bg" sz="900">
                <a:solidFill>
                  <a:srgbClr val="24292E"/>
                </a:solidFill>
                <a:highlight>
                  <a:srgbClr val="FFFFFF"/>
                </a:highlight>
                <a:latin typeface="Source Code Pro"/>
                <a:ea typeface="Source Code Pro"/>
                <a:cs typeface="Source Code Pro"/>
                <a:sym typeface="Source Code Pro"/>
              </a:rPr>
              <a:t>`sh task_creation.sh` </a:t>
            </a:r>
            <a:r>
              <a:rPr lang="bg">
                <a:solidFill>
                  <a:srgbClr val="24292E"/>
                </a:solidFill>
                <a:highlight>
                  <a:srgbClr val="FFFFFF"/>
                </a:highlight>
              </a:rPr>
              <a:t>:</a:t>
            </a:r>
            <a:endParaRPr sz="1000">
              <a:solidFill>
                <a:srgbClr val="24292E"/>
              </a:solidFill>
              <a:highlight>
                <a:srgbClr val="FFFFFF"/>
              </a:highlight>
              <a:latin typeface="Source Code Pro"/>
              <a:ea typeface="Source Code Pro"/>
              <a:cs typeface="Source Code Pro"/>
              <a:sym typeface="Source Code Pro"/>
            </a:endParaRPr>
          </a:p>
          <a:p>
            <a:pPr indent="0" lvl="0" marL="914400" marR="0" rtl="0" algn="l">
              <a:spcBef>
                <a:spcPts val="1200"/>
              </a:spcBef>
              <a:spcAft>
                <a:spcPts val="1200"/>
              </a:spcAft>
              <a:buNone/>
            </a:pPr>
            <a:r>
              <a:rPr lang="bg" sz="1000">
                <a:solidFill>
                  <a:srgbClr val="24292E"/>
                </a:solidFill>
                <a:highlight>
                  <a:srgbClr val="FFF2CC"/>
                </a:highlight>
                <a:latin typeface="Source Code Pro"/>
                <a:ea typeface="Source Code Pro"/>
                <a:cs typeface="Source Code Pro"/>
                <a:sym typeface="Source Code Pro"/>
              </a:rPr>
              <a:t>sh clear.sh</a:t>
            </a:r>
            <a:endParaRPr/>
          </a:p>
        </p:txBody>
      </p:sp>
      <p:sp>
        <p:nvSpPr>
          <p:cNvPr id="162" name="Google Shape;162;p16"/>
          <p:cNvSpPr txBox="1"/>
          <p:nvPr/>
        </p:nvSpPr>
        <p:spPr>
          <a:xfrm>
            <a:off x="885025" y="2340900"/>
            <a:ext cx="3133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bg" sz="1800">
                <a:solidFill>
                  <a:srgbClr val="24292E"/>
                </a:solidFill>
                <a:latin typeface="Lato"/>
                <a:ea typeface="Lato"/>
                <a:cs typeface="Lato"/>
                <a:sym typeface="Lato"/>
              </a:rPr>
              <a:t> </a:t>
            </a:r>
            <a:r>
              <a:rPr lang="bg" sz="1300" u="sng">
                <a:solidFill>
                  <a:srgbClr val="D9E9F7"/>
                </a:solidFill>
                <a:latin typeface="Source Code Pro"/>
                <a:ea typeface="Source Code Pro"/>
                <a:cs typeface="Source Code Pro"/>
                <a:sym typeface="Source Code Pro"/>
                <a:hlinkClick r:id="rId4">
                  <a:extLst>
                    <a:ext uri="{A12FA001-AC4F-418D-AE19-62706E023703}">
                      <ahyp:hlinkClr val="tx"/>
                    </a:ext>
                  </a:extLst>
                </a:hlinkClick>
              </a:rPr>
              <a:t>github.com/desi109/race-task</a:t>
            </a:r>
            <a:endParaRPr sz="1700">
              <a:solidFill>
                <a:srgbClr val="D9E9F7"/>
              </a:solidFill>
              <a:latin typeface="Source Code Pro"/>
              <a:ea typeface="Source Code Pro"/>
              <a:cs typeface="Source Code Pro"/>
              <a:sym typeface="Source Code Pro"/>
            </a:endParaRPr>
          </a:p>
        </p:txBody>
      </p:sp>
      <p:pic>
        <p:nvPicPr>
          <p:cNvPr id="163" name="Google Shape;163;p16"/>
          <p:cNvPicPr preferRelativeResize="0"/>
          <p:nvPr/>
        </p:nvPicPr>
        <p:blipFill>
          <a:blip r:embed="rId5">
            <a:alphaModFix/>
          </a:blip>
          <a:stretch>
            <a:fillRect/>
          </a:stretch>
        </p:blipFill>
        <p:spPr>
          <a:xfrm>
            <a:off x="311725" y="2215600"/>
            <a:ext cx="712300" cy="71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idx="1" type="body"/>
          </p:nvPr>
        </p:nvSpPr>
        <p:spPr>
          <a:xfrm>
            <a:off x="5362375" y="328300"/>
            <a:ext cx="3551700" cy="4664100"/>
          </a:xfrm>
          <a:prstGeom prst="rect">
            <a:avLst/>
          </a:prstGeom>
          <a:ln>
            <a:noFill/>
          </a:ln>
        </p:spPr>
        <p:txBody>
          <a:bodyPr anchorCtr="0" anchor="t" bIns="91425" lIns="91425" spcFirstLastPara="1" rIns="91425" wrap="square" tIns="91425">
            <a:noAutofit/>
          </a:bodyPr>
          <a:lstStyle/>
          <a:p>
            <a:pPr indent="0" lvl="0" marL="0" marR="0" rtl="0" algn="just">
              <a:lnSpc>
                <a:spcPct val="95000"/>
              </a:lnSpc>
              <a:spcBef>
                <a:spcPts val="0"/>
              </a:spcBef>
              <a:spcAft>
                <a:spcPts val="0"/>
              </a:spcAft>
              <a:buSzPts val="1018"/>
              <a:buNone/>
            </a:pPr>
            <a:r>
              <a:rPr lang="bg" sz="1110">
                <a:solidFill>
                  <a:srgbClr val="24292E"/>
                </a:solidFill>
                <a:highlight>
                  <a:srgbClr val="FFFFFF"/>
                </a:highlight>
              </a:rPr>
              <a:t>The race condition occurs when two or more threads are able to access shared data and they try to change it at the same time. </a:t>
            </a:r>
            <a:endParaRPr sz="1110">
              <a:solidFill>
                <a:srgbClr val="24292E"/>
              </a:solidFill>
              <a:highlight>
                <a:srgbClr val="FFFFFF"/>
              </a:highlight>
            </a:endParaRPr>
          </a:p>
          <a:p>
            <a:pPr indent="0" lvl="0" marL="0" marR="0" rtl="0" algn="just">
              <a:lnSpc>
                <a:spcPct val="95000"/>
              </a:lnSpc>
              <a:spcBef>
                <a:spcPts val="1200"/>
              </a:spcBef>
              <a:spcAft>
                <a:spcPts val="0"/>
              </a:spcAft>
              <a:buSzPts val="1018"/>
              <a:buNone/>
            </a:pPr>
            <a:r>
              <a:rPr lang="bg" sz="1110">
                <a:solidFill>
                  <a:srgbClr val="24292E"/>
                </a:solidFill>
                <a:highlight>
                  <a:srgbClr val="FFFFFF"/>
                </a:highlight>
              </a:rPr>
              <a:t>The thread scheduling algorithm can swap between threads at any time, because of that we cannot know the order in which the threads will attempt to access the shared data. Therefore, the result of the change in data dependents on the thread scheduling algorithm.</a:t>
            </a:r>
            <a:endParaRPr sz="11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110">
              <a:solidFill>
                <a:srgbClr val="24292E"/>
              </a:solidFill>
              <a:highlight>
                <a:srgbClr val="FFFFFF"/>
              </a:highlight>
            </a:endParaRPr>
          </a:p>
          <a:p>
            <a:pPr indent="0" lvl="0" marL="0" marR="0" rtl="0" algn="just">
              <a:lnSpc>
                <a:spcPct val="95000"/>
              </a:lnSpc>
              <a:spcBef>
                <a:spcPts val="1200"/>
              </a:spcBef>
              <a:spcAft>
                <a:spcPts val="0"/>
              </a:spcAft>
              <a:buSzPts val="1018"/>
              <a:buNone/>
            </a:pPr>
            <a:r>
              <a:rPr lang="bg" sz="1110">
                <a:solidFill>
                  <a:srgbClr val="24292E"/>
                </a:solidFill>
                <a:highlight>
                  <a:srgbClr val="FFFFFF"/>
                </a:highlight>
              </a:rPr>
              <a:t>By starting </a:t>
            </a:r>
            <a:r>
              <a:rPr lang="bg" sz="800">
                <a:solidFill>
                  <a:srgbClr val="24292E"/>
                </a:solidFill>
                <a:highlight>
                  <a:srgbClr val="FFF2CC"/>
                </a:highlight>
                <a:latin typeface="Source Code Pro"/>
                <a:ea typeface="Source Code Pro"/>
                <a:cs typeface="Source Code Pro"/>
                <a:sym typeface="Source Code Pro"/>
              </a:rPr>
              <a:t>race_start.sh</a:t>
            </a:r>
            <a:r>
              <a:rPr lang="bg" sz="1110">
                <a:solidFill>
                  <a:srgbClr val="24292E"/>
                </a:solidFill>
                <a:highlight>
                  <a:srgbClr val="FFFFFF"/>
                </a:highlight>
              </a:rPr>
              <a:t>, we can see that </a:t>
            </a:r>
            <a:r>
              <a:rPr lang="bg" sz="1110">
                <a:solidFill>
                  <a:srgbClr val="24292E"/>
                </a:solidFill>
                <a:highlight>
                  <a:srgbClr val="FFFFFF"/>
                </a:highlight>
              </a:rPr>
              <a:t>both threads are ‘</a:t>
            </a:r>
            <a:r>
              <a:rPr i="1" lang="bg" sz="1110" u="sng">
                <a:solidFill>
                  <a:srgbClr val="24292E"/>
                </a:solidFill>
                <a:highlight>
                  <a:srgbClr val="FFFFFF"/>
                </a:highlight>
              </a:rPr>
              <a:t>racing</a:t>
            </a:r>
            <a:r>
              <a:rPr lang="bg" sz="1110">
                <a:solidFill>
                  <a:srgbClr val="24292E"/>
                </a:solidFill>
                <a:highlight>
                  <a:srgbClr val="FFFFFF"/>
                </a:highlight>
              </a:rPr>
              <a:t>’ to access or change the data. </a:t>
            </a:r>
            <a:br>
              <a:rPr lang="bg" sz="1110">
                <a:solidFill>
                  <a:srgbClr val="24292E"/>
                </a:solidFill>
                <a:highlight>
                  <a:srgbClr val="FFFFFF"/>
                </a:highlight>
              </a:rPr>
            </a:br>
            <a:r>
              <a:rPr lang="bg" sz="1110">
                <a:solidFill>
                  <a:srgbClr val="24292E"/>
                </a:solidFill>
                <a:highlight>
                  <a:srgbClr val="FFFFFF"/>
                </a:highlight>
              </a:rPr>
              <a:t>Problem occur when :</a:t>
            </a:r>
            <a:endParaRPr sz="1110">
              <a:solidFill>
                <a:srgbClr val="24292E"/>
              </a:solidFill>
              <a:highlight>
                <a:srgbClr val="FFFFFF"/>
              </a:highlight>
            </a:endParaRPr>
          </a:p>
          <a:p>
            <a:pPr indent="-299085" lvl="0" marL="457200" marR="0" rtl="0" algn="l">
              <a:lnSpc>
                <a:spcPct val="95000"/>
              </a:lnSpc>
              <a:spcBef>
                <a:spcPts val="1200"/>
              </a:spcBef>
              <a:spcAft>
                <a:spcPts val="0"/>
              </a:spcAft>
              <a:buClr>
                <a:srgbClr val="24292E"/>
              </a:buClr>
              <a:buSzPts val="1110"/>
              <a:buChar char="●"/>
            </a:pPr>
            <a:r>
              <a:rPr lang="bg" sz="1110">
                <a:solidFill>
                  <a:srgbClr val="24292E"/>
                </a:solidFill>
                <a:highlight>
                  <a:srgbClr val="FFFFFF"/>
                </a:highlight>
              </a:rPr>
              <a:t>first thread does a ‘</a:t>
            </a:r>
            <a:r>
              <a:rPr i="1" lang="bg" sz="1110" u="sng">
                <a:solidFill>
                  <a:srgbClr val="24292E"/>
                </a:solidFill>
                <a:highlight>
                  <a:srgbClr val="FFFFFF"/>
                </a:highlight>
              </a:rPr>
              <a:t>check-then-act</a:t>
            </a:r>
            <a:r>
              <a:rPr lang="bg" sz="1110">
                <a:solidFill>
                  <a:srgbClr val="24292E"/>
                </a:solidFill>
                <a:highlight>
                  <a:srgbClr val="FFFFFF"/>
                </a:highlight>
              </a:rPr>
              <a:t>’:</a:t>
            </a:r>
            <a:br>
              <a:rPr lang="bg" sz="1110">
                <a:solidFill>
                  <a:srgbClr val="24292E"/>
                </a:solidFill>
                <a:highlight>
                  <a:srgbClr val="FFFFFF"/>
                </a:highlight>
              </a:rPr>
            </a:br>
            <a:r>
              <a:rPr lang="bg" sz="910">
                <a:solidFill>
                  <a:srgbClr val="24292E"/>
                </a:solidFill>
                <a:highlight>
                  <a:srgbClr val="FFFFFF"/>
                </a:highlight>
              </a:rPr>
              <a:t>1. </a:t>
            </a:r>
            <a:r>
              <a:rPr lang="bg" sz="1110">
                <a:solidFill>
                  <a:srgbClr val="24292E"/>
                </a:solidFill>
                <a:highlight>
                  <a:srgbClr val="FFFFFF"/>
                </a:highlight>
              </a:rPr>
              <a:t>‘</a:t>
            </a:r>
            <a:r>
              <a:rPr i="1" lang="bg" sz="1110" u="sng">
                <a:solidFill>
                  <a:srgbClr val="24292E"/>
                </a:solidFill>
                <a:highlight>
                  <a:srgbClr val="FFFFFF"/>
                </a:highlight>
              </a:rPr>
              <a:t>check-1</a:t>
            </a:r>
            <a:r>
              <a:rPr lang="bg" sz="1110">
                <a:solidFill>
                  <a:srgbClr val="24292E"/>
                </a:solidFill>
                <a:highlight>
                  <a:srgbClr val="FFFFFF"/>
                </a:highlight>
              </a:rPr>
              <a:t>’ and get  the </a:t>
            </a:r>
            <a:r>
              <a:rPr lang="bg" sz="800">
                <a:solidFill>
                  <a:srgbClr val="24292E"/>
                </a:solidFill>
                <a:highlight>
                  <a:srgbClr val="FFF2CC"/>
                </a:highlight>
                <a:latin typeface="Source Code Pro"/>
                <a:ea typeface="Source Code Pro"/>
                <a:cs typeface="Source Code Pro"/>
                <a:sym typeface="Source Code Pro"/>
              </a:rPr>
              <a:t>LASTNUM</a:t>
            </a:r>
            <a:r>
              <a:rPr lang="bg" sz="1110">
                <a:solidFill>
                  <a:srgbClr val="24292E"/>
                </a:solidFill>
                <a:highlight>
                  <a:srgbClr val="FFFFFF"/>
                </a:highlight>
              </a:rPr>
              <a:t> value</a:t>
            </a:r>
            <a:br>
              <a:rPr lang="bg" sz="1110">
                <a:solidFill>
                  <a:srgbClr val="24292E"/>
                </a:solidFill>
                <a:highlight>
                  <a:srgbClr val="FFFFFF"/>
                </a:highlight>
              </a:rPr>
            </a:br>
            <a:r>
              <a:rPr lang="bg" sz="910">
                <a:solidFill>
                  <a:srgbClr val="24292E"/>
                </a:solidFill>
                <a:highlight>
                  <a:srgbClr val="FFFFFF"/>
                </a:highlight>
              </a:rPr>
              <a:t>2.</a:t>
            </a:r>
            <a:r>
              <a:rPr lang="bg" sz="1110">
                <a:solidFill>
                  <a:srgbClr val="24292E"/>
                </a:solidFill>
                <a:highlight>
                  <a:srgbClr val="FFFFFF"/>
                </a:highlight>
              </a:rPr>
              <a:t>  then ‘</a:t>
            </a:r>
            <a:r>
              <a:rPr i="1" lang="bg" sz="1110" u="sng">
                <a:solidFill>
                  <a:srgbClr val="24292E"/>
                </a:solidFill>
                <a:highlight>
                  <a:srgbClr val="FFFFFF"/>
                </a:highlight>
              </a:rPr>
              <a:t>act-1</a:t>
            </a:r>
            <a:r>
              <a:rPr lang="bg" sz="1110">
                <a:solidFill>
                  <a:srgbClr val="24292E"/>
                </a:solidFill>
                <a:highlight>
                  <a:srgbClr val="FFFFFF"/>
                </a:highlight>
              </a:rPr>
              <a:t>’ (</a:t>
            </a:r>
            <a:r>
              <a:rPr lang="bg" sz="1110">
                <a:solidFill>
                  <a:srgbClr val="24292E"/>
                </a:solidFill>
                <a:highlight>
                  <a:srgbClr val="FFFFFF"/>
                </a:highlight>
              </a:rPr>
              <a:t>increase </a:t>
            </a:r>
            <a:r>
              <a:rPr lang="bg" sz="800">
                <a:solidFill>
                  <a:srgbClr val="24292E"/>
                </a:solidFill>
                <a:highlight>
                  <a:srgbClr val="FFF2CC"/>
                </a:highlight>
                <a:latin typeface="Source Code Pro"/>
                <a:ea typeface="Source Code Pro"/>
                <a:cs typeface="Source Code Pro"/>
                <a:sym typeface="Source Code Pro"/>
              </a:rPr>
              <a:t>LASTNUM</a:t>
            </a:r>
            <a:r>
              <a:rPr lang="bg" sz="1110">
                <a:solidFill>
                  <a:srgbClr val="24292E"/>
                </a:solidFill>
                <a:highlight>
                  <a:srgbClr val="FFFFFF"/>
                </a:highlight>
              </a:rPr>
              <a:t> and add it to </a:t>
            </a:r>
            <a:r>
              <a:rPr lang="bg" sz="800">
                <a:solidFill>
                  <a:srgbClr val="24292E"/>
                </a:solidFill>
                <a:highlight>
                  <a:srgbClr val="FFF2CC"/>
                </a:highlight>
                <a:latin typeface="Source Code Pro"/>
                <a:ea typeface="Source Code Pro"/>
                <a:cs typeface="Source Code Pro"/>
                <a:sym typeface="Source Code Pro"/>
              </a:rPr>
              <a:t>numbers_race</a:t>
            </a:r>
            <a:r>
              <a:rPr lang="bg" sz="1110">
                <a:solidFill>
                  <a:srgbClr val="24292E"/>
                </a:solidFill>
                <a:highlight>
                  <a:srgbClr val="FFFFFF"/>
                </a:highlight>
              </a:rPr>
              <a:t> file)</a:t>
            </a:r>
            <a:br>
              <a:rPr lang="bg" sz="1110">
                <a:solidFill>
                  <a:srgbClr val="24292E"/>
                </a:solidFill>
                <a:highlight>
                  <a:srgbClr val="FFFFFF"/>
                </a:highlight>
              </a:rPr>
            </a:br>
            <a:endParaRPr sz="1110">
              <a:solidFill>
                <a:srgbClr val="24292E"/>
              </a:solidFill>
              <a:highlight>
                <a:srgbClr val="FFFFFF"/>
              </a:highlight>
            </a:endParaRPr>
          </a:p>
          <a:p>
            <a:pPr indent="-299085" lvl="0" marL="457200" marR="0" rtl="0" algn="l">
              <a:lnSpc>
                <a:spcPct val="95000"/>
              </a:lnSpc>
              <a:spcBef>
                <a:spcPts val="0"/>
              </a:spcBef>
              <a:spcAft>
                <a:spcPts val="0"/>
              </a:spcAft>
              <a:buClr>
                <a:srgbClr val="24292E"/>
              </a:buClr>
              <a:buSzPts val="1110"/>
              <a:buChar char="●"/>
            </a:pPr>
            <a:r>
              <a:rPr lang="bg" sz="1110">
                <a:solidFill>
                  <a:srgbClr val="24292E"/>
                </a:solidFill>
                <a:highlight>
                  <a:srgbClr val="FFFFFF"/>
                </a:highlight>
              </a:rPr>
              <a:t>second thread does </a:t>
            </a:r>
            <a:r>
              <a:rPr lang="bg" sz="1110">
                <a:solidFill>
                  <a:srgbClr val="24292E"/>
                </a:solidFill>
                <a:highlight>
                  <a:srgbClr val="FFFFFF"/>
                </a:highlight>
              </a:rPr>
              <a:t>‘</a:t>
            </a:r>
            <a:r>
              <a:rPr i="1" lang="bg" sz="1110" u="sng">
                <a:solidFill>
                  <a:srgbClr val="24292E"/>
                </a:solidFill>
                <a:highlight>
                  <a:srgbClr val="FFFFFF"/>
                </a:highlight>
              </a:rPr>
              <a:t>check-2</a:t>
            </a:r>
            <a:r>
              <a:rPr lang="bg" sz="1110">
                <a:solidFill>
                  <a:srgbClr val="24292E"/>
                </a:solidFill>
                <a:highlight>
                  <a:srgbClr val="FFFFFF"/>
                </a:highlight>
              </a:rPr>
              <a:t>’ and ‘</a:t>
            </a:r>
            <a:r>
              <a:rPr i="1" lang="bg" sz="1110" u="sng">
                <a:solidFill>
                  <a:srgbClr val="24292E"/>
                </a:solidFill>
                <a:highlight>
                  <a:srgbClr val="FFFFFF"/>
                </a:highlight>
              </a:rPr>
              <a:t>act-2</a:t>
            </a:r>
            <a:r>
              <a:rPr lang="bg" sz="1110">
                <a:solidFill>
                  <a:srgbClr val="24292E"/>
                </a:solidFill>
                <a:highlight>
                  <a:srgbClr val="FFFFFF"/>
                </a:highlight>
              </a:rPr>
              <a:t>’</a:t>
            </a:r>
            <a:r>
              <a:rPr lang="bg" sz="1110">
                <a:solidFill>
                  <a:srgbClr val="24292E"/>
                </a:solidFill>
                <a:highlight>
                  <a:srgbClr val="FFFFFF"/>
                </a:highlight>
              </a:rPr>
              <a:t> to the value in </a:t>
            </a:r>
            <a:r>
              <a:rPr lang="bg" sz="800">
                <a:solidFill>
                  <a:srgbClr val="24292E"/>
                </a:solidFill>
                <a:highlight>
                  <a:srgbClr val="FFF2CC"/>
                </a:highlight>
                <a:latin typeface="Source Code Pro"/>
                <a:ea typeface="Source Code Pro"/>
                <a:cs typeface="Source Code Pro"/>
                <a:sym typeface="Source Code Pro"/>
              </a:rPr>
              <a:t>numbers_race</a:t>
            </a:r>
            <a:r>
              <a:rPr lang="bg" sz="1110">
                <a:solidFill>
                  <a:srgbClr val="24292E"/>
                </a:solidFill>
                <a:highlight>
                  <a:srgbClr val="FFFFFF"/>
                </a:highlight>
              </a:rPr>
              <a:t> between the ‘</a:t>
            </a:r>
            <a:r>
              <a:rPr i="1" lang="bg" sz="1110" u="sng">
                <a:solidFill>
                  <a:srgbClr val="24292E"/>
                </a:solidFill>
                <a:highlight>
                  <a:srgbClr val="FFFFFF"/>
                </a:highlight>
              </a:rPr>
              <a:t>check-1</a:t>
            </a:r>
            <a:r>
              <a:rPr lang="bg" sz="1110">
                <a:solidFill>
                  <a:srgbClr val="24292E"/>
                </a:solidFill>
                <a:highlight>
                  <a:srgbClr val="FFFFFF"/>
                </a:highlight>
              </a:rPr>
              <a:t>’ and the ‘</a:t>
            </a:r>
            <a:r>
              <a:rPr i="1" lang="bg" sz="1110" u="sng">
                <a:solidFill>
                  <a:srgbClr val="24292E"/>
                </a:solidFill>
                <a:highlight>
                  <a:srgbClr val="FFFFFF"/>
                </a:highlight>
              </a:rPr>
              <a:t>act-1’</a:t>
            </a:r>
            <a:r>
              <a:rPr lang="bg" sz="1110">
                <a:solidFill>
                  <a:srgbClr val="24292E"/>
                </a:solidFill>
                <a:highlight>
                  <a:srgbClr val="FFFFFF"/>
                </a:highlight>
              </a:rPr>
              <a:t> </a:t>
            </a:r>
            <a:endParaRPr sz="925">
              <a:solidFill>
                <a:srgbClr val="24292E"/>
              </a:solidFill>
              <a:highlight>
                <a:srgbClr val="FFF2CC"/>
              </a:highlight>
            </a:endParaRPr>
          </a:p>
          <a:p>
            <a:pPr indent="0" lvl="0" marL="0" rtl="0" algn="just">
              <a:lnSpc>
                <a:spcPct val="95000"/>
              </a:lnSpc>
              <a:spcBef>
                <a:spcPts val="1200"/>
              </a:spcBef>
              <a:spcAft>
                <a:spcPts val="0"/>
              </a:spcAft>
              <a:buSzPts val="1018"/>
              <a:buNone/>
            </a:pPr>
            <a:r>
              <a:t/>
            </a:r>
            <a:endParaRPr sz="1110">
              <a:solidFill>
                <a:srgbClr val="24292E"/>
              </a:solidFill>
              <a:highlight>
                <a:srgbClr val="FFFFFF"/>
              </a:highlight>
            </a:endParaRPr>
          </a:p>
          <a:p>
            <a:pPr indent="0" lvl="0" marL="457200" rtl="0" algn="just">
              <a:lnSpc>
                <a:spcPct val="95000"/>
              </a:lnSpc>
              <a:spcBef>
                <a:spcPts val="1200"/>
              </a:spcBef>
              <a:spcAft>
                <a:spcPts val="0"/>
              </a:spcAft>
              <a:buSzPts val="1018"/>
              <a:buNone/>
            </a:pPr>
            <a:r>
              <a:t/>
            </a:r>
            <a:endParaRPr sz="1110">
              <a:solidFill>
                <a:srgbClr val="24292E"/>
              </a:solidFill>
              <a:highlight>
                <a:srgbClr val="FFFFFF"/>
              </a:highlight>
            </a:endParaRPr>
          </a:p>
          <a:p>
            <a:pPr indent="0" lvl="0" marL="457200" rtl="0" algn="just">
              <a:lnSpc>
                <a:spcPct val="95000"/>
              </a:lnSpc>
              <a:spcBef>
                <a:spcPts val="1200"/>
              </a:spcBef>
              <a:spcAft>
                <a:spcPts val="1600"/>
              </a:spcAft>
              <a:buSzPts val="1018"/>
              <a:buNone/>
            </a:pPr>
            <a:r>
              <a:t/>
            </a:r>
            <a:endParaRPr sz="1110"/>
          </a:p>
        </p:txBody>
      </p:sp>
      <p:sp>
        <p:nvSpPr>
          <p:cNvPr id="169" name="Google Shape;169;p17"/>
          <p:cNvSpPr/>
          <p:nvPr/>
        </p:nvSpPr>
        <p:spPr>
          <a:xfrm>
            <a:off x="299800" y="4507750"/>
            <a:ext cx="1584600" cy="3642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073763"/>
              </a:highlight>
            </a:endParaRPr>
          </a:p>
        </p:txBody>
      </p:sp>
      <p:sp>
        <p:nvSpPr>
          <p:cNvPr id="170" name="Google Shape;170;p17"/>
          <p:cNvSpPr/>
          <p:nvPr/>
        </p:nvSpPr>
        <p:spPr>
          <a:xfrm>
            <a:off x="4261475" y="0"/>
            <a:ext cx="1027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txBox="1"/>
          <p:nvPr>
            <p:ph type="title"/>
          </p:nvPr>
        </p:nvSpPr>
        <p:spPr>
          <a:xfrm>
            <a:off x="353350" y="0"/>
            <a:ext cx="4936200" cy="50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1200">
                <a:latin typeface="Source Code Pro SemiBold"/>
                <a:ea typeface="Source Code Pro SemiBold"/>
                <a:cs typeface="Source Code Pro SemiBold"/>
                <a:sym typeface="Source Code Pro SemiBold"/>
              </a:rPr>
              <a:t>race.sh file</a:t>
            </a:r>
            <a:endParaRPr sz="1100">
              <a:latin typeface="Source Code Pro SemiBold"/>
              <a:ea typeface="Source Code Pro SemiBold"/>
              <a:cs typeface="Source Code Pro SemiBold"/>
              <a:sym typeface="Source Code Pro SemiBold"/>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echo "--&gt; Start race.sh"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if test ! -f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then</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echo "Create the numbers_race file"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echo 1 &gt;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fi</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echo "Repeat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for i in `seq 1 100`;</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do</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LASTNUM=`tail -1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LASTNUM=$((LASTNUM + 1))</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	echo $LASTNUM &gt;&gt; numbers_race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done</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rPr lang="bg" sz="800">
                <a:latin typeface="Source Code Pro"/>
                <a:ea typeface="Source Code Pro"/>
                <a:cs typeface="Source Code Pro"/>
                <a:sym typeface="Source Code Pro"/>
              </a:rPr>
              <a:t>echo "--&gt; Finish race.sh"</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a:p>
            <a:pPr indent="0" lvl="0" marL="0" rtl="0" algn="l">
              <a:spcBef>
                <a:spcPts val="0"/>
              </a:spcBef>
              <a:spcAft>
                <a:spcPts val="0"/>
              </a:spcAft>
              <a:buSzPts val="990"/>
              <a:buNone/>
            </a:pPr>
            <a:r>
              <a:rPr lang="bg" sz="1200">
                <a:solidFill>
                  <a:schemeClr val="lt1"/>
                </a:solidFill>
                <a:latin typeface="Source Code Pro SemiBold"/>
                <a:ea typeface="Source Code Pro SemiBold"/>
                <a:cs typeface="Source Code Pro SemiBold"/>
                <a:sym typeface="Source Code Pro SemiBold"/>
              </a:rPr>
              <a:t>race_start.sh file</a:t>
            </a:r>
            <a:endParaRPr sz="1000">
              <a:latin typeface="Source Code Pro SemiBold"/>
              <a:ea typeface="Source Code Pro SemiBold"/>
              <a:cs typeface="Source Code Pro SemiBold"/>
              <a:sym typeface="Source Code Pro SemiBold"/>
            </a:endParaRPr>
          </a:p>
          <a:p>
            <a:pPr indent="0" lvl="0" marL="457200" rtl="0" algn="l">
              <a:spcBef>
                <a:spcPts val="0"/>
              </a:spcBef>
              <a:spcAft>
                <a:spcPts val="0"/>
              </a:spcAft>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"Start cleaning numbers_race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numbers_race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"\n...Start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race.sh &amp;</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wait</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"...Stop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exit 0</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p:nvPr/>
        </p:nvSpPr>
        <p:spPr>
          <a:xfrm rot="-2700000">
            <a:off x="5741057" y="516902"/>
            <a:ext cx="310137" cy="2422972"/>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
          <p:cNvSpPr txBox="1"/>
          <p:nvPr>
            <p:ph idx="1" type="body"/>
          </p:nvPr>
        </p:nvSpPr>
        <p:spPr>
          <a:xfrm>
            <a:off x="1132875" y="3481950"/>
            <a:ext cx="4862400" cy="8688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600"/>
              </a:spcAft>
              <a:buNone/>
            </a:pPr>
            <a:r>
              <a:rPr b="1" lang="bg" sz="1500">
                <a:solidFill>
                  <a:srgbClr val="D9E9F7"/>
                </a:solidFill>
              </a:rPr>
              <a:t>  </a:t>
            </a:r>
            <a:r>
              <a:rPr lang="bg">
                <a:solidFill>
                  <a:srgbClr val="D9E9F7"/>
                </a:solidFill>
              </a:rPr>
              <a:t>What is the critical section?</a:t>
            </a:r>
            <a:br>
              <a:rPr lang="bg">
                <a:solidFill>
                  <a:srgbClr val="D9E9F7"/>
                </a:solidFill>
              </a:rPr>
            </a:br>
            <a:endParaRPr>
              <a:solidFill>
                <a:srgbClr val="D9E9F7"/>
              </a:solidFill>
            </a:endParaRPr>
          </a:p>
        </p:txBody>
      </p:sp>
      <p:sp>
        <p:nvSpPr>
          <p:cNvPr id="178" name="Google Shape;178;p18"/>
          <p:cNvSpPr txBox="1"/>
          <p:nvPr/>
        </p:nvSpPr>
        <p:spPr>
          <a:xfrm>
            <a:off x="176100" y="257775"/>
            <a:ext cx="486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2400">
                <a:solidFill>
                  <a:schemeClr val="lt1"/>
                </a:solidFill>
                <a:latin typeface="Montserrat"/>
                <a:ea typeface="Montserrat"/>
                <a:cs typeface="Montserrat"/>
                <a:sym typeface="Montserrat"/>
              </a:rPr>
              <a:t>To summarize</a:t>
            </a:r>
            <a:endParaRPr/>
          </a:p>
        </p:txBody>
      </p:sp>
      <p:sp>
        <p:nvSpPr>
          <p:cNvPr id="179" name="Google Shape;179;p18"/>
          <p:cNvSpPr txBox="1"/>
          <p:nvPr/>
        </p:nvSpPr>
        <p:spPr>
          <a:xfrm>
            <a:off x="1168525" y="1816650"/>
            <a:ext cx="4862400" cy="56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600"/>
              </a:spcAft>
              <a:buNone/>
            </a:pPr>
            <a:r>
              <a:rPr lang="bg" sz="1300">
                <a:solidFill>
                  <a:srgbClr val="D9E9F7"/>
                </a:solidFill>
                <a:latin typeface="Lato"/>
                <a:ea typeface="Lato"/>
                <a:cs typeface="Lato"/>
                <a:sym typeface="Lato"/>
              </a:rPr>
              <a:t>The race condition occurs when two or more threads are able to access shared    data and they try to change it at the same time. </a:t>
            </a:r>
            <a:endParaRPr/>
          </a:p>
        </p:txBody>
      </p:sp>
      <p:sp>
        <p:nvSpPr>
          <p:cNvPr id="180" name="Google Shape;180;p18"/>
          <p:cNvSpPr txBox="1"/>
          <p:nvPr/>
        </p:nvSpPr>
        <p:spPr>
          <a:xfrm>
            <a:off x="2267125" y="1658200"/>
            <a:ext cx="575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1" name="Google Shape;181;p18"/>
          <p:cNvSpPr txBox="1"/>
          <p:nvPr/>
        </p:nvSpPr>
        <p:spPr>
          <a:xfrm>
            <a:off x="1218525" y="1176138"/>
            <a:ext cx="4274400" cy="56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600"/>
              </a:spcAft>
              <a:buNone/>
            </a:pPr>
            <a:r>
              <a:rPr lang="bg" sz="1300">
                <a:solidFill>
                  <a:srgbClr val="D9E9F7"/>
                </a:solidFill>
                <a:latin typeface="Lato"/>
                <a:ea typeface="Lato"/>
                <a:cs typeface="Lato"/>
                <a:sym typeface="Lato"/>
              </a:rPr>
              <a:t>How long does it take before a race condition manifests itself?</a:t>
            </a:r>
            <a:endParaRPr/>
          </a:p>
        </p:txBody>
      </p:sp>
      <p:sp>
        <p:nvSpPr>
          <p:cNvPr id="182" name="Google Shape;182;p18"/>
          <p:cNvSpPr txBox="1"/>
          <p:nvPr/>
        </p:nvSpPr>
        <p:spPr>
          <a:xfrm>
            <a:off x="2756525" y="429450"/>
            <a:ext cx="5752800" cy="67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3" name="Google Shape;183;p18"/>
          <p:cNvSpPr txBox="1"/>
          <p:nvPr/>
        </p:nvSpPr>
        <p:spPr>
          <a:xfrm>
            <a:off x="117525" y="1182250"/>
            <a:ext cx="1101000" cy="1047900"/>
          </a:xfrm>
          <a:prstGeom prst="rect">
            <a:avLst/>
          </a:prstGeom>
          <a:noFill/>
          <a:ln>
            <a:noFill/>
          </a:ln>
        </p:spPr>
        <p:txBody>
          <a:bodyPr anchorCtr="0" anchor="t" bIns="91425" lIns="91425" spcFirstLastPara="1" rIns="91425" wrap="square" tIns="91425">
            <a:spAutoFit/>
          </a:bodyPr>
          <a:lstStyle/>
          <a:p>
            <a:pPr indent="0" lvl="0" marL="0" rtl="0" algn="r">
              <a:lnSpc>
                <a:spcPct val="95000"/>
              </a:lnSpc>
              <a:spcBef>
                <a:spcPts val="0"/>
              </a:spcBef>
              <a:spcAft>
                <a:spcPts val="0"/>
              </a:spcAft>
              <a:buNone/>
            </a:pPr>
            <a:r>
              <a:rPr b="1" lang="bg" sz="1500" u="sng">
                <a:solidFill>
                  <a:srgbClr val="D9E9F7"/>
                </a:solidFill>
                <a:latin typeface="Lato"/>
                <a:ea typeface="Lato"/>
                <a:cs typeface="Lato"/>
                <a:sym typeface="Lato"/>
              </a:rPr>
              <a:t>Question:</a:t>
            </a:r>
            <a:br>
              <a:rPr b="1" lang="bg" sz="1500" u="sng">
                <a:solidFill>
                  <a:srgbClr val="D9E9F7"/>
                </a:solidFill>
                <a:latin typeface="Lato"/>
                <a:ea typeface="Lato"/>
                <a:cs typeface="Lato"/>
                <a:sym typeface="Lato"/>
              </a:rPr>
            </a:br>
            <a:endParaRPr b="1" sz="1500" u="sng">
              <a:solidFill>
                <a:srgbClr val="D9E9F7"/>
              </a:solidFill>
              <a:latin typeface="Lato"/>
              <a:ea typeface="Lato"/>
              <a:cs typeface="Lato"/>
              <a:sym typeface="Lato"/>
            </a:endParaRPr>
          </a:p>
          <a:p>
            <a:pPr indent="0" lvl="0" marL="0" rtl="0" algn="r">
              <a:lnSpc>
                <a:spcPct val="95000"/>
              </a:lnSpc>
              <a:spcBef>
                <a:spcPts val="1600"/>
              </a:spcBef>
              <a:spcAft>
                <a:spcPts val="1600"/>
              </a:spcAft>
              <a:buNone/>
            </a:pPr>
            <a:r>
              <a:rPr b="1" lang="bg" sz="1500" u="sng">
                <a:solidFill>
                  <a:srgbClr val="D9E9F7"/>
                </a:solidFill>
                <a:latin typeface="Lato"/>
                <a:ea typeface="Lato"/>
                <a:cs typeface="Lato"/>
                <a:sym typeface="Lato"/>
              </a:rPr>
              <a:t>Answer:</a:t>
            </a:r>
            <a:r>
              <a:rPr b="1" lang="bg" sz="1500">
                <a:solidFill>
                  <a:srgbClr val="D9E9F7"/>
                </a:solidFill>
                <a:latin typeface="Lato"/>
                <a:ea typeface="Lato"/>
                <a:cs typeface="Lato"/>
                <a:sym typeface="Lato"/>
              </a:rPr>
              <a:t> </a:t>
            </a:r>
            <a:endParaRPr/>
          </a:p>
        </p:txBody>
      </p:sp>
      <p:sp>
        <p:nvSpPr>
          <p:cNvPr id="184" name="Google Shape;184;p18"/>
          <p:cNvSpPr txBox="1"/>
          <p:nvPr/>
        </p:nvSpPr>
        <p:spPr>
          <a:xfrm>
            <a:off x="1277100" y="4114775"/>
            <a:ext cx="4933500" cy="5649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600"/>
              </a:spcAft>
              <a:buNone/>
            </a:pPr>
            <a:r>
              <a:rPr lang="bg" sz="1300">
                <a:solidFill>
                  <a:srgbClr val="D9E9F7"/>
                </a:solidFill>
                <a:latin typeface="Lato"/>
                <a:ea typeface="Lato"/>
                <a:cs typeface="Lato"/>
                <a:sym typeface="Lato"/>
              </a:rPr>
              <a:t>A critical section/region is that part of the program where the shared  memory is accessed.</a:t>
            </a:r>
            <a:endParaRPr/>
          </a:p>
        </p:txBody>
      </p:sp>
      <p:sp>
        <p:nvSpPr>
          <p:cNvPr id="185" name="Google Shape;185;p18"/>
          <p:cNvSpPr txBox="1"/>
          <p:nvPr/>
        </p:nvSpPr>
        <p:spPr>
          <a:xfrm>
            <a:off x="176100" y="3481950"/>
            <a:ext cx="1101000" cy="1047900"/>
          </a:xfrm>
          <a:prstGeom prst="rect">
            <a:avLst/>
          </a:prstGeom>
          <a:noFill/>
          <a:ln>
            <a:noFill/>
          </a:ln>
        </p:spPr>
        <p:txBody>
          <a:bodyPr anchorCtr="0" anchor="t" bIns="91425" lIns="91425" spcFirstLastPara="1" rIns="91425" wrap="square" tIns="91425">
            <a:spAutoFit/>
          </a:bodyPr>
          <a:lstStyle/>
          <a:p>
            <a:pPr indent="0" lvl="0" marL="0" rtl="0" algn="r">
              <a:lnSpc>
                <a:spcPct val="95000"/>
              </a:lnSpc>
              <a:spcBef>
                <a:spcPts val="0"/>
              </a:spcBef>
              <a:spcAft>
                <a:spcPts val="0"/>
              </a:spcAft>
              <a:buNone/>
            </a:pPr>
            <a:r>
              <a:rPr b="1" lang="bg" sz="1500" u="sng">
                <a:solidFill>
                  <a:srgbClr val="D9E9F7"/>
                </a:solidFill>
                <a:latin typeface="Lato"/>
                <a:ea typeface="Lato"/>
                <a:cs typeface="Lato"/>
                <a:sym typeface="Lato"/>
              </a:rPr>
              <a:t>Question:</a:t>
            </a:r>
            <a:br>
              <a:rPr b="1" lang="bg" sz="1500" u="sng">
                <a:solidFill>
                  <a:srgbClr val="D9E9F7"/>
                </a:solidFill>
                <a:latin typeface="Lato"/>
                <a:ea typeface="Lato"/>
                <a:cs typeface="Lato"/>
                <a:sym typeface="Lato"/>
              </a:rPr>
            </a:br>
            <a:endParaRPr b="1" sz="1500" u="sng">
              <a:solidFill>
                <a:srgbClr val="D9E9F7"/>
              </a:solidFill>
              <a:latin typeface="Lato"/>
              <a:ea typeface="Lato"/>
              <a:cs typeface="Lato"/>
              <a:sym typeface="Lato"/>
            </a:endParaRPr>
          </a:p>
          <a:p>
            <a:pPr indent="0" lvl="0" marL="0" rtl="0" algn="r">
              <a:lnSpc>
                <a:spcPct val="95000"/>
              </a:lnSpc>
              <a:spcBef>
                <a:spcPts val="1600"/>
              </a:spcBef>
              <a:spcAft>
                <a:spcPts val="1600"/>
              </a:spcAft>
              <a:buNone/>
            </a:pPr>
            <a:r>
              <a:rPr b="1" lang="bg" sz="1500" u="sng">
                <a:solidFill>
                  <a:srgbClr val="D9E9F7"/>
                </a:solidFill>
                <a:latin typeface="Lato"/>
                <a:ea typeface="Lato"/>
                <a:cs typeface="Lato"/>
                <a:sym typeface="Lato"/>
              </a:rPr>
              <a:t>Answer:</a:t>
            </a:r>
            <a:r>
              <a:rPr b="1" lang="bg" sz="1500">
                <a:solidFill>
                  <a:srgbClr val="D9E9F7"/>
                </a:solidFill>
                <a:latin typeface="Lato"/>
                <a:ea typeface="Lato"/>
                <a:cs typeface="Lato"/>
                <a:sym typeface="Lato"/>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p:nvPr/>
        </p:nvSpPr>
        <p:spPr>
          <a:xfrm>
            <a:off x="278400" y="4550575"/>
            <a:ext cx="1616700" cy="27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a:off x="4261475" y="0"/>
            <a:ext cx="554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txBox="1"/>
          <p:nvPr>
            <p:ph type="title"/>
          </p:nvPr>
        </p:nvSpPr>
        <p:spPr>
          <a:xfrm>
            <a:off x="278400" y="0"/>
            <a:ext cx="4537200" cy="50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1200">
                <a:latin typeface="Source Code Pro SemiBold"/>
                <a:ea typeface="Source Code Pro SemiBold"/>
                <a:cs typeface="Source Code Pro SemiBold"/>
                <a:sym typeface="Source Code Pro SemiBold"/>
              </a:rPr>
              <a:t>no_race.sh file</a:t>
            </a:r>
            <a:endParaRPr sz="1100">
              <a:latin typeface="Source Code Pro SemiBold"/>
              <a:ea typeface="Source Code Pro SemiBold"/>
              <a:cs typeface="Source Code Pro SemiBold"/>
              <a:sym typeface="Source Code Pro SemiBold"/>
            </a:endParaRPr>
          </a:p>
          <a:p>
            <a:pPr indent="0" lvl="0" marL="457200" rtl="0" algn="l">
              <a:spcBef>
                <a:spcPts val="0"/>
              </a:spcBef>
              <a:spcAft>
                <a:spcPts val="0"/>
              </a:spcAft>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"--&gt; Start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"Create the numbers_no_race file"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if test ! -f numbers_no_race; then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1 &gt;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"Lock numbers_no_race and do not let interruption"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if ln numbers_no_race numbers_no_race.lock; then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for i in `seq 1 100`;</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do</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LASTNUM=`tail -1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LASTNUM=$((LASTNUM + 1))</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$LASTNUM &gt;&gt;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done</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echo "Unlock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	rm numbers_no_race.lock</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"--&gt; Finish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Lato"/>
              <a:ea typeface="Lato"/>
              <a:cs typeface="Lato"/>
              <a:sym typeface="Lato"/>
            </a:endParaRPr>
          </a:p>
          <a:p>
            <a:pPr indent="0" lvl="0" marL="45720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t/>
            </a:r>
            <a:endParaRPr sz="800">
              <a:latin typeface="Lato"/>
              <a:ea typeface="Lato"/>
              <a:cs typeface="Lato"/>
              <a:sym typeface="Lato"/>
            </a:endParaRPr>
          </a:p>
          <a:p>
            <a:pPr indent="0" lvl="0" marL="0" rtl="0" algn="l">
              <a:spcBef>
                <a:spcPts val="0"/>
              </a:spcBef>
              <a:spcAft>
                <a:spcPts val="0"/>
              </a:spcAft>
              <a:buNone/>
            </a:pPr>
            <a:r>
              <a:rPr lang="bg" sz="1200">
                <a:solidFill>
                  <a:schemeClr val="lt1"/>
                </a:solidFill>
                <a:latin typeface="Source Code Pro SemiBold"/>
                <a:ea typeface="Source Code Pro SemiBold"/>
                <a:cs typeface="Source Code Pro SemiBold"/>
                <a:sym typeface="Source Code Pro SemiBold"/>
              </a:rPr>
              <a:t>no_race_start.sh file</a:t>
            </a:r>
            <a:endParaRPr sz="1000">
              <a:latin typeface="Source Code Pro SemiBold"/>
              <a:ea typeface="Source Code Pro SemiBold"/>
              <a:cs typeface="Source Code Pro SemiBold"/>
              <a:sym typeface="Source Code Pro SemiBold"/>
            </a:endParaRPr>
          </a:p>
          <a:p>
            <a:pPr indent="0" lvl="0" marL="457200" rtl="0" algn="l">
              <a:spcBef>
                <a:spcPts val="0"/>
              </a:spcBef>
              <a:spcAft>
                <a:spcPts val="0"/>
              </a:spcAft>
              <a:buNone/>
            </a:pPr>
            <a:r>
              <a:rPr lang="bg" sz="800">
                <a:latin typeface="Source Code Pro"/>
                <a:ea typeface="Source Code Pro"/>
                <a:cs typeface="Source Code Pro"/>
                <a:sym typeface="Source Code Pro"/>
              </a:rPr>
              <a:t>#!/bin/bash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"Start cleaning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"\n...Start the two no_race programs at same time"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no_race.sh &amp;</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wait</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echo "...Stop the two no_race programs at same time"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exit 0</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900">
              <a:latin typeface="Lato"/>
              <a:ea typeface="Lato"/>
              <a:cs typeface="Lato"/>
              <a:sym typeface="Lato"/>
            </a:endParaRPr>
          </a:p>
          <a:p>
            <a:pPr indent="0" lvl="0" marL="457200" rtl="0" algn="l">
              <a:spcBef>
                <a:spcPts val="0"/>
              </a:spcBef>
              <a:spcAft>
                <a:spcPts val="0"/>
              </a:spcAft>
              <a:buSzPts val="990"/>
              <a:buNone/>
            </a:pPr>
            <a:r>
              <a:t/>
            </a:r>
            <a:endParaRPr sz="900">
              <a:latin typeface="Lato"/>
              <a:ea typeface="Lato"/>
              <a:cs typeface="Lato"/>
              <a:sym typeface="Lato"/>
            </a:endParaRPr>
          </a:p>
        </p:txBody>
      </p:sp>
      <p:sp>
        <p:nvSpPr>
          <p:cNvPr id="193" name="Google Shape;193;p19"/>
          <p:cNvSpPr txBox="1"/>
          <p:nvPr>
            <p:ph idx="1" type="body"/>
          </p:nvPr>
        </p:nvSpPr>
        <p:spPr>
          <a:xfrm>
            <a:off x="4920900" y="239700"/>
            <a:ext cx="4007100" cy="4664100"/>
          </a:xfrm>
          <a:prstGeom prst="rect">
            <a:avLst/>
          </a:prstGeom>
          <a:ln>
            <a:noFill/>
          </a:ln>
        </p:spPr>
        <p:txBody>
          <a:bodyPr anchorCtr="0" anchor="t" bIns="91425" lIns="91425" spcFirstLastPara="1" rIns="91425" wrap="square" tIns="91425">
            <a:noAutofit/>
          </a:bodyPr>
          <a:lstStyle/>
          <a:p>
            <a:pPr indent="0" lvl="0" marL="0" marR="0" rtl="0" algn="just">
              <a:lnSpc>
                <a:spcPct val="95000"/>
              </a:lnSpc>
              <a:spcBef>
                <a:spcPts val="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t/>
            </a:r>
            <a:endParaRPr sz="1210">
              <a:solidFill>
                <a:srgbClr val="24292E"/>
              </a:solidFill>
              <a:highlight>
                <a:srgbClr val="FFFFFF"/>
              </a:highlight>
            </a:endParaRPr>
          </a:p>
          <a:p>
            <a:pPr indent="0" lvl="0" marL="0" marR="0" rtl="0" algn="just">
              <a:lnSpc>
                <a:spcPct val="95000"/>
              </a:lnSpc>
              <a:spcBef>
                <a:spcPts val="1200"/>
              </a:spcBef>
              <a:spcAft>
                <a:spcPts val="0"/>
              </a:spcAft>
              <a:buSzPts val="1018"/>
              <a:buNone/>
            </a:pPr>
            <a:r>
              <a:rPr lang="bg" sz="1300">
                <a:solidFill>
                  <a:srgbClr val="24292E"/>
                </a:solidFill>
                <a:highlight>
                  <a:srgbClr val="FFFFFF"/>
                </a:highlight>
              </a:rPr>
              <a:t>The solution for the described problem will be to </a:t>
            </a:r>
            <a:r>
              <a:rPr lang="bg" sz="1300"/>
              <a:t>use:</a:t>
            </a:r>
            <a:endParaRPr sz="1300"/>
          </a:p>
          <a:p>
            <a:pPr indent="0" lvl="0" marL="0" marR="0" rtl="0" algn="ctr">
              <a:lnSpc>
                <a:spcPct val="95000"/>
              </a:lnSpc>
              <a:spcBef>
                <a:spcPts val="1200"/>
              </a:spcBef>
              <a:spcAft>
                <a:spcPts val="0"/>
              </a:spcAft>
              <a:buSzPts val="1018"/>
              <a:buNone/>
            </a:pPr>
            <a:r>
              <a:rPr lang="bg">
                <a:highlight>
                  <a:srgbClr val="FFF2CC"/>
                </a:highlight>
                <a:latin typeface="Source Code Pro"/>
                <a:ea typeface="Source Code Pro"/>
                <a:cs typeface="Source Code Pro"/>
                <a:sym typeface="Source Code Pro"/>
              </a:rPr>
              <a:t>ln</a:t>
            </a:r>
            <a:r>
              <a:rPr lang="bg" sz="1400">
                <a:highlight>
                  <a:srgbClr val="FFF2CC"/>
                </a:highlight>
              </a:rPr>
              <a:t> </a:t>
            </a:r>
            <a:r>
              <a:rPr lang="bg">
                <a:highlight>
                  <a:srgbClr val="FFF2CC"/>
                </a:highlight>
                <a:latin typeface="Source Code Pro"/>
                <a:ea typeface="Source Code Pro"/>
                <a:cs typeface="Source Code Pro"/>
                <a:sym typeface="Source Code Pro"/>
              </a:rPr>
              <a:t>file file.lock</a:t>
            </a:r>
            <a:r>
              <a:rPr lang="bg" sz="1400">
                <a:highlight>
                  <a:srgbClr val="FFF2CC"/>
                </a:highlight>
              </a:rPr>
              <a:t> </a:t>
            </a:r>
            <a:endParaRPr sz="1400">
              <a:highlight>
                <a:srgbClr val="FFF2CC"/>
              </a:highlight>
            </a:endParaRPr>
          </a:p>
          <a:p>
            <a:pPr indent="0" lvl="0" marL="0" marR="0" rtl="0" algn="just">
              <a:lnSpc>
                <a:spcPct val="95000"/>
              </a:lnSpc>
              <a:spcBef>
                <a:spcPts val="1200"/>
              </a:spcBef>
              <a:spcAft>
                <a:spcPts val="0"/>
              </a:spcAft>
              <a:buSzPts val="1018"/>
              <a:buNone/>
            </a:pPr>
            <a:r>
              <a:rPr lang="bg"/>
              <a:t>...to lock the data file and</a:t>
            </a:r>
            <a:r>
              <a:rPr lang="bg" sz="1500"/>
              <a:t> </a:t>
            </a:r>
            <a:r>
              <a:rPr lang="bg"/>
              <a:t>do not let any interruption.</a:t>
            </a:r>
            <a:endParaRPr sz="1410">
              <a:highlight>
                <a:srgbClr val="FFFFFF"/>
              </a:highlight>
            </a:endParaRPr>
          </a:p>
          <a:p>
            <a:pPr indent="0" lvl="0" marL="457200" rtl="0" algn="l">
              <a:spcBef>
                <a:spcPts val="1200"/>
              </a:spcBef>
              <a:spcAft>
                <a:spcPts val="0"/>
              </a:spcAft>
              <a:buNone/>
            </a:pPr>
            <a:r>
              <a:t/>
            </a:r>
            <a:endParaRPr sz="1210">
              <a:solidFill>
                <a:srgbClr val="24292E"/>
              </a:solidFill>
              <a:highlight>
                <a:srgbClr val="FFFFFF"/>
              </a:highlight>
            </a:endParaRPr>
          </a:p>
          <a:p>
            <a:pPr indent="0" lvl="0" marL="457200" rtl="0" algn="just">
              <a:lnSpc>
                <a:spcPct val="95000"/>
              </a:lnSpc>
              <a:spcBef>
                <a:spcPts val="1600"/>
              </a:spcBef>
              <a:spcAft>
                <a:spcPts val="0"/>
              </a:spcAft>
              <a:buSzPts val="1018"/>
              <a:buNone/>
            </a:pPr>
            <a:r>
              <a:t/>
            </a:r>
            <a:endParaRPr sz="1210">
              <a:solidFill>
                <a:srgbClr val="24292E"/>
              </a:solidFill>
              <a:highlight>
                <a:srgbClr val="FFFFFF"/>
              </a:highlight>
            </a:endParaRPr>
          </a:p>
          <a:p>
            <a:pPr indent="0" lvl="0" marL="457200" rtl="0" algn="just">
              <a:lnSpc>
                <a:spcPct val="95000"/>
              </a:lnSpc>
              <a:spcBef>
                <a:spcPts val="1200"/>
              </a:spcBef>
              <a:spcAft>
                <a:spcPts val="1600"/>
              </a:spcAft>
              <a:buSzPts val="1018"/>
              <a:buNone/>
            </a:pPr>
            <a:r>
              <a:t/>
            </a:r>
            <a:endParaRPr sz="121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idx="1" type="body"/>
          </p:nvPr>
        </p:nvSpPr>
        <p:spPr>
          <a:xfrm>
            <a:off x="5519200" y="2036200"/>
            <a:ext cx="3409500" cy="1988700"/>
          </a:xfrm>
          <a:prstGeom prst="rect">
            <a:avLst/>
          </a:prstGeom>
        </p:spPr>
        <p:txBody>
          <a:bodyPr anchorCtr="0" anchor="t" bIns="91425" lIns="91425" spcFirstLastPara="1" rIns="91425" wrap="square" tIns="91425">
            <a:normAutofit/>
          </a:bodyPr>
          <a:lstStyle/>
          <a:p>
            <a:pPr indent="0" lvl="0" marL="0" marR="0" rtl="0" algn="just">
              <a:spcBef>
                <a:spcPts val="0"/>
              </a:spcBef>
              <a:spcAft>
                <a:spcPts val="0"/>
              </a:spcAft>
              <a:buNone/>
            </a:pPr>
            <a:r>
              <a:rPr lang="bg" sz="1150">
                <a:solidFill>
                  <a:srgbClr val="24292E"/>
                </a:solidFill>
                <a:highlight>
                  <a:srgbClr val="FFFFFF"/>
                </a:highlight>
              </a:rPr>
              <a:t>It is good to trace the whole process, so in order to do that, there is some simple logging, which will be displayed when the program is started.</a:t>
            </a:r>
            <a:endParaRPr sz="1150">
              <a:solidFill>
                <a:srgbClr val="24292E"/>
              </a:solidFill>
              <a:highlight>
                <a:srgbClr val="FFFFFF"/>
              </a:highlight>
            </a:endParaRPr>
          </a:p>
          <a:p>
            <a:pPr indent="0" lvl="0" marL="457200" rtl="0" algn="l">
              <a:spcBef>
                <a:spcPts val="1200"/>
              </a:spcBef>
              <a:spcAft>
                <a:spcPts val="0"/>
              </a:spcAft>
              <a:buNone/>
            </a:pPr>
            <a:r>
              <a:t/>
            </a:r>
            <a:endParaRPr>
              <a:solidFill>
                <a:srgbClr val="24292E"/>
              </a:solidFill>
              <a:highlight>
                <a:srgbClr val="FFFFFF"/>
              </a:highlight>
            </a:endParaRPr>
          </a:p>
          <a:p>
            <a:pPr indent="0" lvl="0" marL="457200" rtl="0" algn="l">
              <a:spcBef>
                <a:spcPts val="1200"/>
              </a:spcBef>
              <a:spcAft>
                <a:spcPts val="1600"/>
              </a:spcAft>
              <a:buNone/>
            </a:pPr>
            <a:r>
              <a:t/>
            </a:r>
            <a:endParaRPr/>
          </a:p>
        </p:txBody>
      </p:sp>
      <p:sp>
        <p:nvSpPr>
          <p:cNvPr id="199" name="Google Shape;199;p20"/>
          <p:cNvSpPr txBox="1"/>
          <p:nvPr/>
        </p:nvSpPr>
        <p:spPr>
          <a:xfrm>
            <a:off x="278575" y="4536625"/>
            <a:ext cx="1522200" cy="33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0" name="Google Shape;200;p20"/>
          <p:cNvSpPr/>
          <p:nvPr/>
        </p:nvSpPr>
        <p:spPr>
          <a:xfrm>
            <a:off x="4261475" y="0"/>
            <a:ext cx="1027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278400" y="4529175"/>
            <a:ext cx="1522200" cy="267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ph type="title"/>
          </p:nvPr>
        </p:nvSpPr>
        <p:spPr>
          <a:xfrm>
            <a:off x="171325" y="0"/>
            <a:ext cx="50004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0" rtl="0" algn="l">
              <a:spcBef>
                <a:spcPts val="0"/>
              </a:spcBef>
              <a:spcAft>
                <a:spcPts val="0"/>
              </a:spcAft>
              <a:buSzPts val="990"/>
              <a:buNone/>
            </a:pPr>
            <a:r>
              <a:rPr lang="bg" sz="800">
                <a:latin typeface="Source Code Pro"/>
                <a:ea typeface="Source Code Pro"/>
                <a:cs typeface="Source Code Pro"/>
                <a:sym typeface="Source Code Pro"/>
              </a:rPr>
              <a:t>$ sh task_creation.sh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cleaning numbers_race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...Stop the two race programs at same time to see the race</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cleaning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File is clean!</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the two no_race programs at same time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Create the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Lock numbers_no_race and do not let interruption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Start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Create the numbers_no_race file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Lock numbers_no_race and do not let interruption</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Repeat 100 times - read and increase last number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Unlock numbers_no_race</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--&gt; Finish no_race.sh</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...Stop the two no_race programs at same time</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*******************FINISH*******************</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0" rtl="0" algn="l">
              <a:spcBef>
                <a:spcPts val="0"/>
              </a:spcBef>
              <a:spcAft>
                <a:spcPts val="0"/>
              </a:spcAft>
              <a:buNone/>
            </a:pPr>
            <a:r>
              <a:rPr lang="bg" sz="800">
                <a:latin typeface="Source Code Pro"/>
                <a:ea typeface="Source Code Pro"/>
                <a:cs typeface="Source Code Pro"/>
                <a:sym typeface="Source Code Pro"/>
              </a:rPr>
              <a:t>$ sh clear.sh </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Start cleaning folder...</a:t>
            </a:r>
            <a:endParaRPr sz="800">
              <a:latin typeface="Source Code Pro"/>
              <a:ea typeface="Source Code Pro"/>
              <a:cs typeface="Source Code Pro"/>
              <a:sym typeface="Source Code Pro"/>
            </a:endParaRPr>
          </a:p>
          <a:p>
            <a:pPr indent="0" lvl="0" marL="457200" rtl="0" algn="l">
              <a:spcBef>
                <a:spcPts val="0"/>
              </a:spcBef>
              <a:spcAft>
                <a:spcPts val="0"/>
              </a:spcAft>
              <a:buNone/>
            </a:pPr>
            <a:r>
              <a:rPr lang="bg" sz="800">
                <a:latin typeface="Source Code Pro"/>
                <a:ea typeface="Source Code Pro"/>
                <a:cs typeface="Source Code Pro"/>
                <a:sym typeface="Source Code Pro"/>
              </a:rPr>
              <a:t>Folder is clean!</a:t>
            </a:r>
            <a:endParaRPr sz="800">
              <a:latin typeface="Source Code Pro"/>
              <a:ea typeface="Source Code Pro"/>
              <a:cs typeface="Source Code Pro"/>
              <a:sym typeface="Source Code Pro"/>
            </a:endParaRPr>
          </a:p>
          <a:p>
            <a:pPr indent="0" lvl="0" marL="0" rtl="0" algn="l">
              <a:spcBef>
                <a:spcPts val="0"/>
              </a:spcBef>
              <a:spcAft>
                <a:spcPts val="0"/>
              </a:spcAft>
              <a:buNone/>
            </a:pPr>
            <a:r>
              <a:t/>
            </a:r>
            <a:endParaRPr sz="800">
              <a:latin typeface="Source Code Pro"/>
              <a:ea typeface="Source Code Pro"/>
              <a:cs typeface="Source Code Pro"/>
              <a:sym typeface="Source Code Pro"/>
            </a:endParaRPr>
          </a:p>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idx="4294967295" type="body"/>
          </p:nvPr>
        </p:nvSpPr>
        <p:spPr>
          <a:xfrm>
            <a:off x="5439300" y="803050"/>
            <a:ext cx="3484800" cy="35916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t/>
            </a:r>
            <a:endParaRPr>
              <a:solidFill>
                <a:srgbClr val="24292E"/>
              </a:solidFill>
              <a:highlight>
                <a:srgbClr val="FFFFFF"/>
              </a:highlight>
            </a:endParaRPr>
          </a:p>
          <a:p>
            <a:pPr indent="0" lvl="0" marL="457200" rtl="0" algn="l">
              <a:spcBef>
                <a:spcPts val="1200"/>
              </a:spcBef>
              <a:spcAft>
                <a:spcPts val="0"/>
              </a:spcAft>
              <a:buNone/>
            </a:pPr>
            <a:r>
              <a:t/>
            </a:r>
            <a:endParaRPr>
              <a:solidFill>
                <a:srgbClr val="24292E"/>
              </a:solidFill>
              <a:highlight>
                <a:srgbClr val="FFFFFF"/>
              </a:highlight>
            </a:endParaRPr>
          </a:p>
          <a:p>
            <a:pPr indent="0" lvl="0" marL="457200" rtl="0" algn="l">
              <a:spcBef>
                <a:spcPts val="1200"/>
              </a:spcBef>
              <a:spcAft>
                <a:spcPts val="1200"/>
              </a:spcAft>
              <a:buNone/>
            </a:pPr>
            <a:r>
              <a:t/>
            </a:r>
            <a:endParaRPr/>
          </a:p>
        </p:txBody>
      </p:sp>
      <p:sp>
        <p:nvSpPr>
          <p:cNvPr id="208" name="Google Shape;208;p21"/>
          <p:cNvSpPr txBox="1"/>
          <p:nvPr/>
        </p:nvSpPr>
        <p:spPr>
          <a:xfrm>
            <a:off x="278575" y="4536625"/>
            <a:ext cx="15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9" name="Google Shape;209;p21"/>
          <p:cNvSpPr/>
          <p:nvPr/>
        </p:nvSpPr>
        <p:spPr>
          <a:xfrm>
            <a:off x="4261475" y="0"/>
            <a:ext cx="10278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278400" y="4529175"/>
            <a:ext cx="1522200" cy="267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txBox="1"/>
          <p:nvPr>
            <p:ph idx="4294967295" type="title"/>
          </p:nvPr>
        </p:nvSpPr>
        <p:spPr>
          <a:xfrm>
            <a:off x="991500" y="4608675"/>
            <a:ext cx="2270100" cy="5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0" rtl="0" algn="l">
              <a:spcBef>
                <a:spcPts val="0"/>
              </a:spcBef>
              <a:spcAft>
                <a:spcPts val="0"/>
              </a:spcAft>
              <a:buSzPts val="990"/>
              <a:buNone/>
            </a:pPr>
            <a:r>
              <a:rPr lang="bg" sz="1200">
                <a:latin typeface="Source Code Pro SemiBold"/>
                <a:ea typeface="Source Code Pro SemiBold"/>
                <a:cs typeface="Source Code Pro SemiBold"/>
                <a:sym typeface="Source Code Pro SemiBold"/>
              </a:rPr>
              <a:t>n</a:t>
            </a:r>
            <a:r>
              <a:rPr lang="bg" sz="1100">
                <a:latin typeface="Source Code Pro SemiBold"/>
                <a:ea typeface="Source Code Pro SemiBold"/>
                <a:cs typeface="Source Code Pro SemiBold"/>
                <a:sym typeface="Source Code Pro SemiBold"/>
              </a:rPr>
              <a:t>umbers_race file ➟ </a:t>
            </a:r>
            <a:endParaRPr sz="1100">
              <a:latin typeface="Source Code Pro SemiBold"/>
              <a:ea typeface="Source Code Pro SemiBold"/>
              <a:cs typeface="Source Code Pro SemiBold"/>
              <a:sym typeface="Source Code Pro SemiBold"/>
            </a:endParaRPr>
          </a:p>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p:txBody>
      </p:sp>
      <p:sp>
        <p:nvSpPr>
          <p:cNvPr id="212" name="Google Shape;212;p21"/>
          <p:cNvSpPr txBox="1"/>
          <p:nvPr>
            <p:ph idx="4294967295" type="title"/>
          </p:nvPr>
        </p:nvSpPr>
        <p:spPr>
          <a:xfrm>
            <a:off x="5689650" y="109850"/>
            <a:ext cx="2294700" cy="3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bg" sz="1100">
                <a:latin typeface="Source Code Pro SemiBold"/>
                <a:ea typeface="Source Code Pro SemiBold"/>
                <a:cs typeface="Source Code Pro SemiBold"/>
                <a:sym typeface="Source Code Pro SemiBold"/>
              </a:rPr>
              <a:t>numbers_no_race file ➟</a:t>
            </a:r>
            <a:endParaRPr sz="1100">
              <a:latin typeface="Source Code Pro SemiBold"/>
              <a:ea typeface="Source Code Pro SemiBold"/>
              <a:cs typeface="Source Code Pro SemiBold"/>
              <a:sym typeface="Source Code Pro SemiBold"/>
            </a:endParaRPr>
          </a:p>
          <a:p>
            <a:pPr indent="0" lvl="0" marL="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a:p>
            <a:pPr indent="0" lvl="0" marL="457200" rtl="0" algn="l">
              <a:spcBef>
                <a:spcPts val="0"/>
              </a:spcBef>
              <a:spcAft>
                <a:spcPts val="0"/>
              </a:spcAft>
              <a:buSzPts val="990"/>
              <a:buNone/>
            </a:pPr>
            <a:r>
              <a:t/>
            </a:r>
            <a:endParaRPr sz="800">
              <a:latin typeface="Source Code Pro"/>
              <a:ea typeface="Source Code Pro"/>
              <a:cs typeface="Source Code Pro"/>
              <a:sym typeface="Source Code Pro"/>
            </a:endParaRPr>
          </a:p>
        </p:txBody>
      </p:sp>
      <p:pic>
        <p:nvPicPr>
          <p:cNvPr id="213" name="Google Shape;213;p21"/>
          <p:cNvPicPr preferRelativeResize="0"/>
          <p:nvPr/>
        </p:nvPicPr>
        <p:blipFill>
          <a:blip r:embed="rId3">
            <a:alphaModFix/>
          </a:blip>
          <a:stretch>
            <a:fillRect/>
          </a:stretch>
        </p:blipFill>
        <p:spPr>
          <a:xfrm>
            <a:off x="7690948" y="0"/>
            <a:ext cx="430854" cy="5143502"/>
          </a:xfrm>
          <a:prstGeom prst="rect">
            <a:avLst/>
          </a:prstGeom>
          <a:noFill/>
          <a:ln>
            <a:noFill/>
          </a:ln>
        </p:spPr>
      </p:pic>
      <p:pic>
        <p:nvPicPr>
          <p:cNvPr id="214" name="Google Shape;214;p21"/>
          <p:cNvPicPr preferRelativeResize="0"/>
          <p:nvPr/>
        </p:nvPicPr>
        <p:blipFill>
          <a:blip r:embed="rId4">
            <a:alphaModFix/>
          </a:blip>
          <a:stretch>
            <a:fillRect/>
          </a:stretch>
        </p:blipFill>
        <p:spPr>
          <a:xfrm>
            <a:off x="8169100" y="0"/>
            <a:ext cx="430850" cy="4608665"/>
          </a:xfrm>
          <a:prstGeom prst="rect">
            <a:avLst/>
          </a:prstGeom>
          <a:noFill/>
          <a:ln>
            <a:noFill/>
          </a:ln>
        </p:spPr>
      </p:pic>
      <p:pic>
        <p:nvPicPr>
          <p:cNvPr id="215" name="Google Shape;215;p21"/>
          <p:cNvPicPr preferRelativeResize="0"/>
          <p:nvPr/>
        </p:nvPicPr>
        <p:blipFill>
          <a:blip r:embed="rId5">
            <a:alphaModFix/>
          </a:blip>
          <a:stretch>
            <a:fillRect/>
          </a:stretch>
        </p:blipFill>
        <p:spPr>
          <a:xfrm>
            <a:off x="8647248" y="0"/>
            <a:ext cx="430850" cy="1295781"/>
          </a:xfrm>
          <a:prstGeom prst="rect">
            <a:avLst/>
          </a:prstGeom>
          <a:noFill/>
          <a:ln>
            <a:noFill/>
          </a:ln>
        </p:spPr>
      </p:pic>
      <p:pic>
        <p:nvPicPr>
          <p:cNvPr id="216" name="Google Shape;216;p21"/>
          <p:cNvPicPr preferRelativeResize="0"/>
          <p:nvPr/>
        </p:nvPicPr>
        <p:blipFill>
          <a:blip r:embed="rId6">
            <a:alphaModFix/>
          </a:blip>
          <a:stretch>
            <a:fillRect/>
          </a:stretch>
        </p:blipFill>
        <p:spPr>
          <a:xfrm>
            <a:off x="2805701" y="0"/>
            <a:ext cx="366548" cy="5143501"/>
          </a:xfrm>
          <a:prstGeom prst="rect">
            <a:avLst/>
          </a:prstGeom>
          <a:noFill/>
          <a:ln>
            <a:noFill/>
          </a:ln>
        </p:spPr>
      </p:pic>
      <p:pic>
        <p:nvPicPr>
          <p:cNvPr id="217" name="Google Shape;217;p21"/>
          <p:cNvPicPr preferRelativeResize="0"/>
          <p:nvPr/>
        </p:nvPicPr>
        <p:blipFill>
          <a:blip r:embed="rId7">
            <a:alphaModFix/>
          </a:blip>
          <a:stretch>
            <a:fillRect/>
          </a:stretch>
        </p:blipFill>
        <p:spPr>
          <a:xfrm>
            <a:off x="3261599" y="0"/>
            <a:ext cx="405676" cy="5143500"/>
          </a:xfrm>
          <a:prstGeom prst="rect">
            <a:avLst/>
          </a:prstGeom>
          <a:noFill/>
          <a:ln>
            <a:noFill/>
          </a:ln>
        </p:spPr>
      </p:pic>
      <p:pic>
        <p:nvPicPr>
          <p:cNvPr id="218" name="Google Shape;218;p21"/>
          <p:cNvPicPr preferRelativeResize="0"/>
          <p:nvPr/>
        </p:nvPicPr>
        <p:blipFill>
          <a:blip r:embed="rId8">
            <a:alphaModFix/>
          </a:blip>
          <a:stretch>
            <a:fillRect/>
          </a:stretch>
        </p:blipFill>
        <p:spPr>
          <a:xfrm>
            <a:off x="3756617" y="0"/>
            <a:ext cx="415517" cy="5143501"/>
          </a:xfrm>
          <a:prstGeom prst="rect">
            <a:avLst/>
          </a:prstGeom>
          <a:noFill/>
          <a:ln>
            <a:noFill/>
          </a:ln>
        </p:spPr>
      </p:pic>
      <p:pic>
        <p:nvPicPr>
          <p:cNvPr id="219" name="Google Shape;219;p21"/>
          <p:cNvPicPr preferRelativeResize="0"/>
          <p:nvPr/>
        </p:nvPicPr>
        <p:blipFill>
          <a:blip r:embed="rId9">
            <a:alphaModFix/>
          </a:blip>
          <a:stretch>
            <a:fillRect/>
          </a:stretch>
        </p:blipFill>
        <p:spPr>
          <a:xfrm>
            <a:off x="4261478" y="0"/>
            <a:ext cx="425669" cy="5143501"/>
          </a:xfrm>
          <a:prstGeom prst="rect">
            <a:avLst/>
          </a:prstGeom>
          <a:noFill/>
          <a:ln>
            <a:noFill/>
          </a:ln>
        </p:spPr>
      </p:pic>
      <p:pic>
        <p:nvPicPr>
          <p:cNvPr id="220" name="Google Shape;220;p21"/>
          <p:cNvPicPr preferRelativeResize="0"/>
          <p:nvPr/>
        </p:nvPicPr>
        <p:blipFill>
          <a:blip r:embed="rId10">
            <a:alphaModFix/>
          </a:blip>
          <a:stretch>
            <a:fillRect/>
          </a:stretch>
        </p:blipFill>
        <p:spPr>
          <a:xfrm>
            <a:off x="4756576" y="0"/>
            <a:ext cx="405700" cy="1122537"/>
          </a:xfrm>
          <a:prstGeom prst="rect">
            <a:avLst/>
          </a:prstGeom>
          <a:noFill/>
          <a:ln>
            <a:noFill/>
          </a:ln>
        </p:spPr>
      </p:pic>
      <p:sp>
        <p:nvSpPr>
          <p:cNvPr id="221" name="Google Shape;221;p21"/>
          <p:cNvSpPr txBox="1"/>
          <p:nvPr/>
        </p:nvSpPr>
        <p:spPr>
          <a:xfrm>
            <a:off x="118512" y="953975"/>
            <a:ext cx="2270100" cy="661800"/>
          </a:xfrm>
          <a:prstGeom prst="rect">
            <a:avLst/>
          </a:prstGeom>
          <a:noFill/>
          <a:ln cap="flat" cmpd="sng" w="28575">
            <a:solidFill>
              <a:srgbClr val="D9E9F7"/>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b="1" lang="bg" sz="1100" u="sng">
                <a:solidFill>
                  <a:srgbClr val="D9E9F7"/>
                </a:solidFill>
                <a:latin typeface="Lato"/>
                <a:ea typeface="Lato"/>
                <a:cs typeface="Lato"/>
                <a:sym typeface="Lato"/>
              </a:rPr>
              <a:t>NOTE :</a:t>
            </a:r>
            <a:r>
              <a:rPr b="1" lang="bg" sz="1100">
                <a:solidFill>
                  <a:srgbClr val="D9E9F7"/>
                </a:solidFill>
                <a:latin typeface="Lato"/>
                <a:ea typeface="Lato"/>
                <a:cs typeface="Lato"/>
                <a:sym typeface="Lato"/>
              </a:rPr>
              <a:t>  </a:t>
            </a:r>
            <a:endParaRPr b="1" sz="1100">
              <a:solidFill>
                <a:srgbClr val="D9E9F7"/>
              </a:solidFill>
              <a:latin typeface="Lato"/>
              <a:ea typeface="Lato"/>
              <a:cs typeface="Lato"/>
              <a:sym typeface="Lato"/>
            </a:endParaRPr>
          </a:p>
          <a:p>
            <a:pPr indent="0" lvl="0" marL="0" rtl="0" algn="just">
              <a:spcBef>
                <a:spcPts val="0"/>
              </a:spcBef>
              <a:spcAft>
                <a:spcPts val="0"/>
              </a:spcAft>
              <a:buNone/>
            </a:pPr>
            <a:r>
              <a:rPr lang="bg" sz="1000">
                <a:solidFill>
                  <a:srgbClr val="D9E9F7"/>
                </a:solidFill>
                <a:latin typeface="Lato"/>
                <a:ea typeface="Lato"/>
                <a:cs typeface="Lato"/>
                <a:sym typeface="Lato"/>
              </a:rPr>
              <a:t>The first column of numbers shows the line number of the text editor.</a:t>
            </a:r>
            <a:endParaRPr sz="1000">
              <a:solidFill>
                <a:srgbClr val="D9E9F7"/>
              </a:solidFill>
              <a:latin typeface="Lato"/>
              <a:ea typeface="Lato"/>
              <a:cs typeface="Lato"/>
              <a:sym typeface="Lato"/>
            </a:endParaRPr>
          </a:p>
        </p:txBody>
      </p:sp>
      <p:sp>
        <p:nvSpPr>
          <p:cNvPr id="222" name="Google Shape;222;p21"/>
          <p:cNvSpPr txBox="1"/>
          <p:nvPr>
            <p:ph idx="4294967295" type="title"/>
          </p:nvPr>
        </p:nvSpPr>
        <p:spPr>
          <a:xfrm>
            <a:off x="118500" y="168563"/>
            <a:ext cx="1682100" cy="78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bg"/>
              <a:t>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p:nvPr/>
        </p:nvSpPr>
        <p:spPr>
          <a:xfrm>
            <a:off x="278400" y="4550575"/>
            <a:ext cx="1616700" cy="27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
          <p:cNvSpPr/>
          <p:nvPr/>
        </p:nvSpPr>
        <p:spPr>
          <a:xfrm>
            <a:off x="4261475" y="0"/>
            <a:ext cx="5541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2"/>
          <p:cNvPicPr preferRelativeResize="0"/>
          <p:nvPr/>
        </p:nvPicPr>
        <p:blipFill>
          <a:blip r:embed="rId3">
            <a:alphaModFix/>
          </a:blip>
          <a:stretch>
            <a:fillRect/>
          </a:stretch>
        </p:blipFill>
        <p:spPr>
          <a:xfrm>
            <a:off x="6843976" y="190438"/>
            <a:ext cx="2144012" cy="2144012"/>
          </a:xfrm>
          <a:prstGeom prst="rect">
            <a:avLst/>
          </a:prstGeom>
          <a:noFill/>
          <a:ln>
            <a:noFill/>
          </a:ln>
        </p:spPr>
      </p:pic>
      <p:pic>
        <p:nvPicPr>
          <p:cNvPr id="230" name="Google Shape;230;p22"/>
          <p:cNvPicPr preferRelativeResize="0"/>
          <p:nvPr/>
        </p:nvPicPr>
        <p:blipFill>
          <a:blip r:embed="rId4">
            <a:alphaModFix/>
          </a:blip>
          <a:stretch>
            <a:fillRect/>
          </a:stretch>
        </p:blipFill>
        <p:spPr>
          <a:xfrm>
            <a:off x="229700" y="2334438"/>
            <a:ext cx="2086674" cy="2086674"/>
          </a:xfrm>
          <a:prstGeom prst="rect">
            <a:avLst/>
          </a:prstGeom>
          <a:noFill/>
          <a:ln>
            <a:noFill/>
          </a:ln>
        </p:spPr>
      </p:pic>
      <p:sp>
        <p:nvSpPr>
          <p:cNvPr id="231" name="Google Shape;231;p22"/>
          <p:cNvSpPr/>
          <p:nvPr/>
        </p:nvSpPr>
        <p:spPr>
          <a:xfrm>
            <a:off x="3515550" y="0"/>
            <a:ext cx="3126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
          <p:cNvSpPr txBox="1"/>
          <p:nvPr/>
        </p:nvSpPr>
        <p:spPr>
          <a:xfrm>
            <a:off x="6641550" y="4751425"/>
            <a:ext cx="16167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1005">
                <a:solidFill>
                  <a:srgbClr val="1B212C"/>
                </a:solidFill>
                <a:latin typeface="Montserrat Medium"/>
                <a:ea typeface="Montserrat Medium"/>
                <a:cs typeface="Montserrat Medium"/>
                <a:sym typeface="Montserrat Medium"/>
              </a:rPr>
              <a:t>Desislava Milusheva </a:t>
            </a:r>
            <a:r>
              <a:rPr i="1" lang="bg" sz="1050">
                <a:solidFill>
                  <a:srgbClr val="202122"/>
                </a:solidFill>
                <a:highlight>
                  <a:srgbClr val="FFFFFF"/>
                </a:highlight>
              </a:rPr>
              <a:t>©</a:t>
            </a:r>
            <a:endParaRPr sz="1200">
              <a:solidFill>
                <a:srgbClr val="1B212C"/>
              </a:solidFill>
            </a:endParaRPr>
          </a:p>
        </p:txBody>
      </p:sp>
      <p:sp>
        <p:nvSpPr>
          <p:cNvPr id="233" name="Google Shape;233;p22"/>
          <p:cNvSpPr txBox="1"/>
          <p:nvPr/>
        </p:nvSpPr>
        <p:spPr>
          <a:xfrm>
            <a:off x="1388250" y="1378275"/>
            <a:ext cx="451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bg" sz="2400">
                <a:solidFill>
                  <a:schemeClr val="lt1"/>
                </a:solidFill>
                <a:latin typeface="Montserrat"/>
                <a:ea typeface="Montserrat"/>
                <a:cs typeface="Montserrat"/>
                <a:sym typeface="Montserrat"/>
              </a:rPr>
              <a:t>Thank you for the attention</a:t>
            </a:r>
            <a:r>
              <a:rPr lang="bg" sz="2400">
                <a:solidFill>
                  <a:schemeClr val="lt1"/>
                </a:solidFill>
                <a:latin typeface="Montserrat"/>
                <a:ea typeface="Montserrat"/>
                <a:cs typeface="Montserrat"/>
                <a:sym typeface="Montserrat"/>
              </a:rPr>
              <a:t> </a:t>
            </a:r>
            <a:endParaRPr/>
          </a:p>
        </p:txBody>
      </p:sp>
      <p:sp>
        <p:nvSpPr>
          <p:cNvPr id="234" name="Google Shape;234;p22"/>
          <p:cNvSpPr txBox="1"/>
          <p:nvPr/>
        </p:nvSpPr>
        <p:spPr>
          <a:xfrm>
            <a:off x="4261475" y="4666525"/>
            <a:ext cx="2447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bg" sz="1600">
                <a:solidFill>
                  <a:srgbClr val="24292E"/>
                </a:solidFill>
                <a:latin typeface="Lato"/>
                <a:ea typeface="Lato"/>
                <a:cs typeface="Lato"/>
                <a:sym typeface="Lato"/>
              </a:rPr>
              <a:t> </a:t>
            </a:r>
            <a:r>
              <a:rPr lang="bg" sz="1000" u="sng">
                <a:solidFill>
                  <a:srgbClr val="D9E9F7"/>
                </a:solidFill>
                <a:latin typeface="Source Code Pro"/>
                <a:ea typeface="Source Code Pro"/>
                <a:cs typeface="Source Code Pro"/>
                <a:sym typeface="Source Code Pro"/>
                <a:hlinkClick r:id="rId5">
                  <a:extLst>
                    <a:ext uri="{A12FA001-AC4F-418D-AE19-62706E023703}">
                      <ahyp:hlinkClr val="tx"/>
                    </a:ext>
                  </a:extLst>
                </a:hlinkClick>
              </a:rPr>
              <a:t>github.com/desi109/race-task</a:t>
            </a:r>
            <a:endParaRPr>
              <a:solidFill>
                <a:srgbClr val="D9E9F7"/>
              </a:solidFill>
              <a:latin typeface="Source Code Pro"/>
              <a:ea typeface="Source Code Pro"/>
              <a:cs typeface="Source Code Pro"/>
              <a:sym typeface="Source Code Pro"/>
            </a:endParaRPr>
          </a:p>
        </p:txBody>
      </p:sp>
      <p:pic>
        <p:nvPicPr>
          <p:cNvPr id="235" name="Google Shape;235;p22"/>
          <p:cNvPicPr preferRelativeResize="0"/>
          <p:nvPr/>
        </p:nvPicPr>
        <p:blipFill>
          <a:blip r:embed="rId6">
            <a:alphaModFix/>
          </a:blip>
          <a:stretch>
            <a:fillRect/>
          </a:stretch>
        </p:blipFill>
        <p:spPr>
          <a:xfrm>
            <a:off x="3890300" y="4666525"/>
            <a:ext cx="431100" cy="43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