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SemiBold"/>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Montserrat Medium"/>
      <p:regular r:id="rId27"/>
      <p:bold r:id="rId28"/>
      <p:italic r:id="rId29"/>
      <p:boldItalic r:id="rId30"/>
    </p:embeddedFont>
    <p:embeddedFont>
      <p:font typeface="Source Code Pro"/>
      <p:regular r:id="rId31"/>
      <p:bold r:id="rId32"/>
      <p:italic r:id="rId33"/>
      <p:boldItalic r:id="rId34"/>
    </p:embeddedFont>
    <p:embeddedFont>
      <p:font typeface="Source Code Pro SemiBold"/>
      <p:regular r:id="rId35"/>
      <p:bold r:id="rId36"/>
      <p:italic r:id="rId37"/>
      <p:boldItalic r:id="rId38"/>
    </p:embeddedFont>
    <p:embeddedFont>
      <p:font typeface="Montserrat ExtraBold"/>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ExtraBold-boldItalic.fntdata"/><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MontserratMedium-boldItalic.fntdata"/><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35" Type="http://schemas.openxmlformats.org/officeDocument/2006/relationships/font" Target="fonts/SourceCodeProSemiBold-regular.fntdata"/><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font" Target="fonts/MontserratSemiBold-regular.fntdata"/><Relationship Id="rId37" Type="http://schemas.openxmlformats.org/officeDocument/2006/relationships/font" Target="fonts/SourceCodeProSemiBold-italic.fntdata"/><Relationship Id="rId14" Type="http://schemas.openxmlformats.org/officeDocument/2006/relationships/slide" Target="slides/slide9.xml"/><Relationship Id="rId36" Type="http://schemas.openxmlformats.org/officeDocument/2006/relationships/font" Target="fonts/SourceCodeProSemiBold-bold.fntdata"/><Relationship Id="rId17" Type="http://schemas.openxmlformats.org/officeDocument/2006/relationships/font" Target="fonts/MontserratSemiBold-italic.fntdata"/><Relationship Id="rId39" Type="http://schemas.openxmlformats.org/officeDocument/2006/relationships/font" Target="fonts/MontserratExtraBold-bold.fntdata"/><Relationship Id="rId16" Type="http://schemas.openxmlformats.org/officeDocument/2006/relationships/font" Target="fonts/MontserratSemiBold-bold.fntdata"/><Relationship Id="rId38" Type="http://schemas.openxmlformats.org/officeDocument/2006/relationships/font" Target="fonts/SourceCodeProSemiBold-boldItalic.fntdata"/><Relationship Id="rId19" Type="http://schemas.openxmlformats.org/officeDocument/2006/relationships/font" Target="fonts/Montserrat-regular.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5ba9bd4b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5ba9bd4b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20000"/>
              </a:lnSpc>
              <a:spcBef>
                <a:spcPts val="600"/>
              </a:spcBef>
              <a:spcAft>
                <a:spcPts val="0"/>
              </a:spcAft>
              <a:buClr>
                <a:schemeClr val="dk1"/>
              </a:buClr>
              <a:buSzPts val="1100"/>
              <a:buFont typeface="Arial"/>
              <a:buNone/>
            </a:pPr>
            <a:r>
              <a:rPr i="1" lang="bg" u="sng">
                <a:solidFill>
                  <a:schemeClr val="dk1"/>
                </a:solidFill>
              </a:rPr>
              <a:t>Условие на проекта:</a:t>
            </a:r>
            <a:endParaRPr i="1" u="sng">
              <a:solidFill>
                <a:schemeClr val="dk1"/>
              </a:solidFill>
            </a:endParaRPr>
          </a:p>
          <a:p>
            <a:pPr indent="0" lvl="0" marL="0" rtl="0" algn="just">
              <a:lnSpc>
                <a:spcPct val="120000"/>
              </a:lnSpc>
              <a:spcBef>
                <a:spcPts val="600"/>
              </a:spcBef>
              <a:spcAft>
                <a:spcPts val="0"/>
              </a:spcAft>
              <a:buClr>
                <a:schemeClr val="dk1"/>
              </a:buClr>
              <a:buSzPts val="1100"/>
              <a:buFont typeface="Arial"/>
              <a:buNone/>
            </a:pPr>
            <a:r>
              <a:rPr lang="bg">
                <a:solidFill>
                  <a:schemeClr val="dk1"/>
                </a:solidFill>
              </a:rPr>
              <a:t>Да се напише shell скрипт, който:</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bg">
                <a:solidFill>
                  <a:schemeClr val="dk1"/>
                </a:solidFill>
              </a:rPr>
              <a:t>създава файл с последователни числа</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bg">
                <a:solidFill>
                  <a:schemeClr val="dk1"/>
                </a:solidFill>
              </a:rPr>
              <a:t>чете последното число във файл и добав единица към него </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bg">
                <a:solidFill>
                  <a:schemeClr val="dk1"/>
                </a:solidFill>
              </a:rPr>
              <a:t>добавя новото получено число към файла</a:t>
            </a:r>
            <a:endParaRPr>
              <a:solidFill>
                <a:schemeClr val="dk1"/>
              </a:solidFill>
            </a:endParaRPr>
          </a:p>
          <a:p>
            <a:pPr indent="0" lvl="0" marL="0" rtl="0" algn="just">
              <a:lnSpc>
                <a:spcPct val="120000"/>
              </a:lnSpc>
              <a:spcBef>
                <a:spcPts val="600"/>
              </a:spcBef>
              <a:spcAft>
                <a:spcPts val="0"/>
              </a:spcAft>
              <a:buClr>
                <a:schemeClr val="dk1"/>
              </a:buClr>
              <a:buSzPts val="1100"/>
              <a:buFont typeface="Arial"/>
              <a:buNone/>
            </a:pPr>
            <a:r>
              <a:rPr lang="bg">
                <a:solidFill>
                  <a:schemeClr val="dk1"/>
                </a:solidFill>
              </a:rPr>
              <a:t>Един екземпляр на скрипта ще бъде изпълнен  във фонов режим, а друг - на преден план, всеки с достъп до един и същ файл.</a:t>
            </a:r>
            <a:endParaRPr>
              <a:solidFill>
                <a:schemeClr val="dk1"/>
              </a:solidFill>
            </a:endParaRPr>
          </a:p>
          <a:p>
            <a:pPr indent="0" lvl="0" marL="0" rtl="0" algn="just">
              <a:lnSpc>
                <a:spcPct val="120000"/>
              </a:lnSpc>
              <a:spcBef>
                <a:spcPts val="600"/>
              </a:spcBef>
              <a:spcAft>
                <a:spcPts val="0"/>
              </a:spcAft>
              <a:buClr>
                <a:schemeClr val="dk1"/>
              </a:buClr>
              <a:buSzPts val="1100"/>
              <a:buFont typeface="Arial"/>
              <a:buNone/>
            </a:pPr>
            <a:r>
              <a:t/>
            </a:r>
            <a:endParaRPr>
              <a:solidFill>
                <a:schemeClr val="dk1"/>
              </a:solidFill>
            </a:endParaRPr>
          </a:p>
          <a:p>
            <a:pPr indent="0" lvl="0" marL="0" rtl="0" algn="just">
              <a:lnSpc>
                <a:spcPct val="120000"/>
              </a:lnSpc>
              <a:spcBef>
                <a:spcPts val="600"/>
              </a:spcBef>
              <a:spcAft>
                <a:spcPts val="0"/>
              </a:spcAft>
              <a:buClr>
                <a:schemeClr val="dk1"/>
              </a:buClr>
              <a:buSzPts val="1100"/>
              <a:buFont typeface="Arial"/>
              <a:buNone/>
            </a:pPr>
            <a:r>
              <a:rPr i="1" lang="bg" u="sng">
                <a:solidFill>
                  <a:schemeClr val="dk1"/>
                </a:solidFill>
              </a:rPr>
              <a:t>Поставени въпроси:</a:t>
            </a:r>
            <a:endParaRPr i="1" u="sng">
              <a:solidFill>
                <a:schemeClr val="dk1"/>
              </a:solidFill>
            </a:endParaRPr>
          </a:p>
          <a:p>
            <a:pPr indent="-298450" lvl="0" marL="457200" rtl="0" algn="l">
              <a:lnSpc>
                <a:spcPct val="115000"/>
              </a:lnSpc>
              <a:spcBef>
                <a:spcPts val="0"/>
              </a:spcBef>
              <a:spcAft>
                <a:spcPts val="0"/>
              </a:spcAft>
              <a:buClr>
                <a:schemeClr val="dk1"/>
              </a:buClr>
              <a:buSzPts val="1100"/>
              <a:buChar char="●"/>
            </a:pPr>
            <a:r>
              <a:rPr lang="bg">
                <a:solidFill>
                  <a:schemeClr val="dk1"/>
                </a:solidFill>
              </a:rPr>
              <a:t>Колко време отнема, преди да се прояви състояние на състезание?</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bg">
                <a:solidFill>
                  <a:schemeClr val="dk1"/>
                </a:solidFill>
              </a:rPr>
              <a:t>Какво е критична секция?</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20000"/>
              </a:lnSpc>
              <a:spcBef>
                <a:spcPts val="600"/>
              </a:spcBef>
              <a:spcAft>
                <a:spcPts val="0"/>
              </a:spcAft>
              <a:buClr>
                <a:schemeClr val="dk1"/>
              </a:buClr>
              <a:buSzPts val="1100"/>
              <a:buFont typeface="Arial"/>
              <a:buNone/>
            </a:pPr>
            <a:r>
              <a:rPr i="1" lang="bg" u="sng">
                <a:solidFill>
                  <a:schemeClr val="dk1"/>
                </a:solidFill>
              </a:rPr>
              <a:t>Цел на проекта:</a:t>
            </a:r>
            <a:endParaRPr i="1" u="sng">
              <a:solidFill>
                <a:schemeClr val="dk1"/>
              </a:solidFill>
            </a:endParaRPr>
          </a:p>
          <a:p>
            <a:pPr indent="0" lvl="0" marL="0" rtl="0" algn="just">
              <a:lnSpc>
                <a:spcPct val="120000"/>
              </a:lnSpc>
              <a:spcBef>
                <a:spcPts val="600"/>
              </a:spcBef>
              <a:spcAft>
                <a:spcPts val="0"/>
              </a:spcAft>
              <a:buClr>
                <a:schemeClr val="dk1"/>
              </a:buClr>
              <a:buSzPts val="1100"/>
              <a:buFont typeface="Arial"/>
              <a:buNone/>
            </a:pPr>
            <a:r>
              <a:rPr lang="bg">
                <a:solidFill>
                  <a:schemeClr val="dk1"/>
                </a:solidFill>
              </a:rPr>
              <a:t>Скриптът да бъде променен, така че да предотврати състоянието на състезание.</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5ba9bd4b7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5ba9bd4b7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5ba9bd4b7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5ba9bd4b7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Състезателното състояние възниква, когато две или повече нишки имат достъп до споделени данни (ресурси) и се опитват да ги променят едновременно.</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Алгоритъмът  (scheduler-а / планировчикът), който отговаря за планиране на изпълнението на нишките, може да сменя между нишките по всяко време, поради което не можем да знаем реда, в който нишките ще се опитват да получат достъп до споделените данни. Следователно, резултатът от промяната на самите данните, зависими от планираното изпълнение на нишките.</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Като стартираме race_start.sh, можем да видим, че и двете нишки се „състезават“ за достъп или промяна на данните.</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Проблем възниква, когато:</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Първата нишка прави „проверка-последващо-действие“:</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1. ‘проверка-1’ и вземете стойността LASTNUM</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2. след това ‘действие-1’ (увеличете LASTNUM и го добавете към файла numbers_race)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Втората нишка прави ‘проверка-2’ и ‘действие-2’ върху стойността в numbers_race между изпълнението на ‘проверка-1’ и ‘действе-1’.</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solidFill>
                <a:srgbClr val="24292E"/>
              </a:solidFill>
              <a:highlight>
                <a:srgbClr val="FFFFFF"/>
              </a:highlight>
              <a:latin typeface="Lato"/>
              <a:ea typeface="Lato"/>
              <a:cs typeface="Lato"/>
              <a:sym typeface="Lato"/>
            </a:endParaRPr>
          </a:p>
          <a:p>
            <a:pPr indent="0" lvl="0" marL="0" rtl="0" algn="l">
              <a:lnSpc>
                <a:spcPct val="115000"/>
              </a:lnSpc>
              <a:spcBef>
                <a:spcPts val="1600"/>
              </a:spcBef>
              <a:spcAft>
                <a:spcPts val="1600"/>
              </a:spcAft>
              <a:buNone/>
            </a:pPr>
            <a:r>
              <a:t/>
            </a:r>
            <a:endParaRPr>
              <a:solidFill>
                <a:srgbClr val="1B212C"/>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5ba9bd4b7_0_2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5ba9bd4b7_0_2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bg"/>
              <a:t>Колко време отнема, преди да се прояви състезателното състояние?</a:t>
            </a:r>
            <a:endParaRPr/>
          </a:p>
          <a:p>
            <a:pPr indent="0" lvl="0" marL="0" rtl="0" algn="l">
              <a:spcBef>
                <a:spcPts val="0"/>
              </a:spcBef>
              <a:spcAft>
                <a:spcPts val="0"/>
              </a:spcAft>
              <a:buClr>
                <a:schemeClr val="dk1"/>
              </a:buClr>
              <a:buSzPts val="1100"/>
              <a:buFont typeface="Arial"/>
              <a:buNone/>
            </a:pPr>
            <a:r>
              <a:rPr lang="bg"/>
              <a:t>Състезателното състояние възниква, когато две или повече нишки имат достъп до споделени данни и те се опитват да ги променят едновременно.</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bg"/>
              <a:t>Кой е критичният раздел?</a:t>
            </a:r>
            <a:endParaRPr/>
          </a:p>
          <a:p>
            <a:pPr indent="0" lvl="0" marL="0" rtl="0" algn="l">
              <a:spcBef>
                <a:spcPts val="0"/>
              </a:spcBef>
              <a:spcAft>
                <a:spcPts val="0"/>
              </a:spcAft>
              <a:buClr>
                <a:schemeClr val="dk1"/>
              </a:buClr>
              <a:buSzPts val="1100"/>
              <a:buFont typeface="Arial"/>
              <a:buNone/>
            </a:pPr>
            <a:r>
              <a:rPr lang="bg"/>
              <a:t>Критичен раздел / регион е тази част от програмата, където се осъществява достъп до споделената памет.</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5ba9bd4b7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5ba9bd4b7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bg"/>
              <a:t>Решението на описания проблем ще бъде да се използват:</a:t>
            </a:r>
            <a:endParaRPr/>
          </a:p>
          <a:p>
            <a:pPr indent="0" lvl="0" marL="0" rtl="0" algn="l">
              <a:spcBef>
                <a:spcPts val="0"/>
              </a:spcBef>
              <a:spcAft>
                <a:spcPts val="0"/>
              </a:spcAft>
              <a:buClr>
                <a:schemeClr val="dk1"/>
              </a:buClr>
              <a:buSzPts val="1100"/>
              <a:buFont typeface="Arial"/>
              <a:buNone/>
            </a:pPr>
            <a:r>
              <a:rPr lang="bg"/>
              <a:t>ln </a:t>
            </a:r>
            <a:r>
              <a:rPr lang="bg">
                <a:solidFill>
                  <a:schemeClr val="dk1"/>
                </a:solidFill>
              </a:rPr>
              <a:t>file </a:t>
            </a:r>
            <a:r>
              <a:rPr lang="bg"/>
              <a:t>file.lock</a:t>
            </a:r>
            <a:endParaRPr/>
          </a:p>
          <a:p>
            <a:pPr indent="0" lvl="0" marL="0" rtl="0" algn="l">
              <a:spcBef>
                <a:spcPts val="0"/>
              </a:spcBef>
              <a:spcAft>
                <a:spcPts val="0"/>
              </a:spcAft>
              <a:buClr>
                <a:schemeClr val="dk1"/>
              </a:buClr>
              <a:buSzPts val="1100"/>
              <a:buFont typeface="Arial"/>
              <a:buNone/>
            </a:pPr>
            <a:r>
              <a:rPr lang="bg"/>
              <a:t>... за заключване на файла с данни и като не се позволява прекъсване на вече използващата го програма.</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5ba9bd4b7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5ba9bd4b7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Добре е да се проследи целият този процес и за да направя това, добавиг малко логинг, които ще се покаже, когато се стартира програмата.</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5ba9bd4b7_0_2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5ba9bd4b7_0_2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bg"/>
              <a:t>ЗАБЕЛЕЖКА :</a:t>
            </a:r>
            <a:endParaRPr/>
          </a:p>
          <a:p>
            <a:pPr indent="0" lvl="0" marL="0" rtl="0" algn="l">
              <a:spcBef>
                <a:spcPts val="0"/>
              </a:spcBef>
              <a:spcAft>
                <a:spcPts val="0"/>
              </a:spcAft>
              <a:buClr>
                <a:schemeClr val="dk1"/>
              </a:buClr>
              <a:buSzPts val="1100"/>
              <a:buFont typeface="Arial"/>
              <a:buNone/>
            </a:pPr>
            <a:r>
              <a:rPr lang="bg"/>
              <a:t>Първата колона с числа показва номера на реда на текстовия редактор.</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5ba9bd4b7_0_2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5ba9bd4b7_0_2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ерсонализирано оформление 1">
  <p:cSld name="AUTOLAYOUT_1">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3"/>
          <p:cNvGrpSpPr/>
          <p:nvPr/>
        </p:nvGrpSpPr>
        <p:grpSpPr>
          <a:xfrm>
            <a:off x="0" y="0"/>
            <a:ext cx="4316700" cy="5143500"/>
            <a:chOff x="0" y="0"/>
            <a:chExt cx="4316700" cy="5143500"/>
          </a:xfrm>
        </p:grpSpPr>
        <p:sp>
          <p:nvSpPr>
            <p:cNvPr id="133" name="Google Shape;133;p13"/>
            <p:cNvSpPr/>
            <p:nvPr/>
          </p:nvSpPr>
          <p:spPr>
            <a:xfrm>
              <a:off x="0" y="0"/>
              <a:ext cx="4316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3"/>
          <p:cNvSpPr txBox="1"/>
          <p:nvPr>
            <p:ph type="title"/>
          </p:nvPr>
        </p:nvSpPr>
        <p:spPr>
          <a:xfrm>
            <a:off x="311725" y="653326"/>
            <a:ext cx="3706500" cy="33345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140" name="Google Shape;140;p13"/>
          <p:cNvSpPr txBox="1"/>
          <p:nvPr>
            <p:ph idx="1" type="body"/>
          </p:nvPr>
        </p:nvSpPr>
        <p:spPr>
          <a:xfrm>
            <a:off x="4620575" y="653325"/>
            <a:ext cx="4211700" cy="3741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284F7D"/>
              </a:buClr>
              <a:buSzPts val="1200"/>
              <a:buChar char="●"/>
              <a:defRPr sz="1200">
                <a:solidFill>
                  <a:schemeClr val="dk1"/>
                </a:solidFill>
              </a:defRPr>
            </a:lvl1pPr>
            <a:lvl2pPr indent="-292100" lvl="1" marL="914400" algn="l">
              <a:lnSpc>
                <a:spcPct val="115000"/>
              </a:lnSpc>
              <a:spcBef>
                <a:spcPts val="0"/>
              </a:spcBef>
              <a:spcAft>
                <a:spcPts val="0"/>
              </a:spcAft>
              <a:buClr>
                <a:srgbClr val="284F7D"/>
              </a:buClr>
              <a:buSzPts val="1000"/>
              <a:buChar char="○"/>
              <a:defRPr sz="1000">
                <a:solidFill>
                  <a:schemeClr val="dk1"/>
                </a:solidFill>
              </a:defRPr>
            </a:lvl2pPr>
            <a:lvl3pPr indent="-292100" lvl="2" marL="1371600" algn="l">
              <a:lnSpc>
                <a:spcPct val="115000"/>
              </a:lnSpc>
              <a:spcBef>
                <a:spcPts val="0"/>
              </a:spcBef>
              <a:spcAft>
                <a:spcPts val="0"/>
              </a:spcAft>
              <a:buClr>
                <a:srgbClr val="284F7D"/>
              </a:buClr>
              <a:buSzPts val="1000"/>
              <a:buChar char="■"/>
              <a:defRPr sz="1000">
                <a:solidFill>
                  <a:schemeClr val="dk1"/>
                </a:solidFill>
              </a:defRPr>
            </a:lvl3pPr>
            <a:lvl4pPr indent="-292100" lvl="3" marL="1828800" algn="l">
              <a:lnSpc>
                <a:spcPct val="115000"/>
              </a:lnSpc>
              <a:spcBef>
                <a:spcPts val="0"/>
              </a:spcBef>
              <a:spcAft>
                <a:spcPts val="0"/>
              </a:spcAft>
              <a:buClr>
                <a:srgbClr val="284F7D"/>
              </a:buClr>
              <a:buSzPts val="1000"/>
              <a:buChar char="●"/>
              <a:defRPr sz="1000">
                <a:solidFill>
                  <a:schemeClr val="dk1"/>
                </a:solidFill>
              </a:defRPr>
            </a:lvl4pPr>
            <a:lvl5pPr indent="-292100" lvl="4" marL="2286000" algn="l">
              <a:lnSpc>
                <a:spcPct val="115000"/>
              </a:lnSpc>
              <a:spcBef>
                <a:spcPts val="0"/>
              </a:spcBef>
              <a:spcAft>
                <a:spcPts val="0"/>
              </a:spcAft>
              <a:buClr>
                <a:srgbClr val="284F7D"/>
              </a:buClr>
              <a:buSzPts val="1000"/>
              <a:buChar char="○"/>
              <a:defRPr sz="1000">
                <a:solidFill>
                  <a:schemeClr val="dk1"/>
                </a:solidFill>
              </a:defRPr>
            </a:lvl5pPr>
            <a:lvl6pPr indent="-292100" lvl="5" marL="2743200" algn="l">
              <a:lnSpc>
                <a:spcPct val="115000"/>
              </a:lnSpc>
              <a:spcBef>
                <a:spcPts val="0"/>
              </a:spcBef>
              <a:spcAft>
                <a:spcPts val="0"/>
              </a:spcAft>
              <a:buClr>
                <a:srgbClr val="284F7D"/>
              </a:buClr>
              <a:buSzPts val="1000"/>
              <a:buChar char="■"/>
              <a:defRPr sz="1000">
                <a:solidFill>
                  <a:schemeClr val="dk1"/>
                </a:solidFill>
              </a:defRPr>
            </a:lvl6pPr>
            <a:lvl7pPr indent="-292100" lvl="6" marL="3200400" algn="l">
              <a:lnSpc>
                <a:spcPct val="115000"/>
              </a:lnSpc>
              <a:spcBef>
                <a:spcPts val="0"/>
              </a:spcBef>
              <a:spcAft>
                <a:spcPts val="0"/>
              </a:spcAft>
              <a:buClr>
                <a:srgbClr val="284F7D"/>
              </a:buClr>
              <a:buSzPts val="1000"/>
              <a:buChar char="●"/>
              <a:defRPr sz="1000">
                <a:solidFill>
                  <a:schemeClr val="dk1"/>
                </a:solidFill>
              </a:defRPr>
            </a:lvl7pPr>
            <a:lvl8pPr indent="-292100" lvl="7" marL="3657600" algn="l">
              <a:lnSpc>
                <a:spcPct val="115000"/>
              </a:lnSpc>
              <a:spcBef>
                <a:spcPts val="0"/>
              </a:spcBef>
              <a:spcAft>
                <a:spcPts val="0"/>
              </a:spcAft>
              <a:buClr>
                <a:srgbClr val="284F7D"/>
              </a:buClr>
              <a:buSzPts val="1000"/>
              <a:buChar char="○"/>
              <a:defRPr sz="1000">
                <a:solidFill>
                  <a:schemeClr val="dk1"/>
                </a:solidFill>
              </a:defRPr>
            </a:lvl8pPr>
            <a:lvl9pPr indent="-292100" lvl="8" marL="4114800" algn="l">
              <a:lnSpc>
                <a:spcPct val="115000"/>
              </a:lnSpc>
              <a:spcBef>
                <a:spcPts val="0"/>
              </a:spcBef>
              <a:spcAft>
                <a:spcPts val="0"/>
              </a:spcAft>
              <a:buClr>
                <a:srgbClr val="284F7D"/>
              </a:buClr>
              <a:buSzPts val="1000"/>
              <a:buChar char="■"/>
              <a:defRPr sz="1000">
                <a:solidFill>
                  <a:schemeClr val="dk1"/>
                </a:solidFill>
              </a:defRPr>
            </a:lvl9pPr>
          </a:lstStyle>
          <a:p/>
        </p:txBody>
      </p:sp>
      <p:sp>
        <p:nvSpPr>
          <p:cNvPr id="141" name="Google Shape;14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github.com/desi109/race-task" TargetMode="External"/><Relationship Id="rId4" Type="http://schemas.openxmlformats.org/officeDocument/2006/relationships/hyperlink" Target="https://github.com/desi109/race-task"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hyperlink" Target="https://github.com/desi109/race-task"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ctrTitle"/>
          </p:nvPr>
        </p:nvSpPr>
        <p:spPr>
          <a:xfrm>
            <a:off x="3072975" y="1702450"/>
            <a:ext cx="5867400" cy="115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bg" sz="2400">
                <a:latin typeface="Montserrat ExtraBold"/>
                <a:ea typeface="Montserrat ExtraBold"/>
                <a:cs typeface="Montserrat ExtraBold"/>
                <a:sym typeface="Montserrat ExtraBold"/>
              </a:rPr>
              <a:t>Write a shell script that produces a file of sequential numbers</a:t>
            </a:r>
            <a:endParaRPr sz="2400">
              <a:latin typeface="Montserrat ExtraBold"/>
              <a:ea typeface="Montserrat ExtraBold"/>
              <a:cs typeface="Montserrat ExtraBold"/>
              <a:sym typeface="Montserrat ExtraBold"/>
            </a:endParaRPr>
          </a:p>
        </p:txBody>
      </p:sp>
      <p:sp>
        <p:nvSpPr>
          <p:cNvPr id="147" name="Google Shape;147;p14"/>
          <p:cNvSpPr txBox="1"/>
          <p:nvPr>
            <p:ph idx="1" type="subTitle"/>
          </p:nvPr>
        </p:nvSpPr>
        <p:spPr>
          <a:xfrm>
            <a:off x="85500" y="4486325"/>
            <a:ext cx="2098800" cy="5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bg" sz="1205">
                <a:latin typeface="Montserrat Medium"/>
                <a:ea typeface="Montserrat Medium"/>
                <a:cs typeface="Montserrat Medium"/>
                <a:sym typeface="Montserrat Medium"/>
              </a:rPr>
              <a:t>Desislava Milusheva</a:t>
            </a:r>
            <a:endParaRPr sz="1205">
              <a:latin typeface="Montserrat Medium"/>
              <a:ea typeface="Montserrat Medium"/>
              <a:cs typeface="Montserrat Medium"/>
              <a:sym typeface="Montserrat Medium"/>
            </a:endParaRPr>
          </a:p>
          <a:p>
            <a:pPr indent="0" lvl="0" marL="0" rtl="0" algn="l">
              <a:spcBef>
                <a:spcPts val="0"/>
              </a:spcBef>
              <a:spcAft>
                <a:spcPts val="0"/>
              </a:spcAft>
              <a:buSzPts val="935"/>
              <a:buNone/>
            </a:pPr>
            <a:r>
              <a:rPr lang="bg" sz="1205">
                <a:latin typeface="Montserrat Medium"/>
                <a:ea typeface="Montserrat Medium"/>
                <a:cs typeface="Montserrat Medium"/>
                <a:sym typeface="Montserrat Medium"/>
              </a:rPr>
              <a:t>471219007</a:t>
            </a:r>
            <a:endParaRPr sz="1205">
              <a:latin typeface="Montserrat Medium"/>
              <a:ea typeface="Montserrat Medium"/>
              <a:cs typeface="Montserrat Medium"/>
              <a:sym typeface="Montserrat Medium"/>
            </a:endParaRPr>
          </a:p>
        </p:txBody>
      </p:sp>
      <p:sp>
        <p:nvSpPr>
          <p:cNvPr id="148" name="Google Shape;148;p14"/>
          <p:cNvSpPr txBox="1"/>
          <p:nvPr/>
        </p:nvSpPr>
        <p:spPr>
          <a:xfrm>
            <a:off x="385600" y="64250"/>
            <a:ext cx="3865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bg" sz="1300">
                <a:solidFill>
                  <a:schemeClr val="lt1"/>
                </a:solidFill>
                <a:latin typeface="Montserrat"/>
                <a:ea typeface="Montserrat"/>
                <a:cs typeface="Montserrat"/>
                <a:sym typeface="Montserrat"/>
              </a:rPr>
              <a:t>Course project:  Operating Systems</a:t>
            </a:r>
            <a:endParaRPr b="1" sz="1300">
              <a:solidFill>
                <a:schemeClr val="lt1"/>
              </a:solidFill>
              <a:latin typeface="Montserrat"/>
              <a:ea typeface="Montserrat"/>
              <a:cs typeface="Montserrat"/>
              <a:sym typeface="Montserrat"/>
            </a:endParaRPr>
          </a:p>
        </p:txBody>
      </p:sp>
      <p:sp>
        <p:nvSpPr>
          <p:cNvPr id="149" name="Google Shape;149;p14"/>
          <p:cNvSpPr txBox="1"/>
          <p:nvPr/>
        </p:nvSpPr>
        <p:spPr>
          <a:xfrm rot="-5038">
            <a:off x="2334174" y="1703189"/>
            <a:ext cx="1023601"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u="sng">
                <a:solidFill>
                  <a:srgbClr val="E8F9E3"/>
                </a:solidFill>
                <a:latin typeface="Montserrat SemiBold"/>
                <a:ea typeface="Montserrat SemiBold"/>
                <a:cs typeface="Montserrat SemiBold"/>
                <a:sym typeface="Montserrat SemiBold"/>
              </a:rPr>
              <a:t>Topic</a:t>
            </a:r>
            <a:r>
              <a:rPr lang="bg" sz="1200">
                <a:solidFill>
                  <a:srgbClr val="E8F9E3"/>
                </a:solidFill>
                <a:latin typeface="Montserrat SemiBold"/>
                <a:ea typeface="Montserrat SemiBold"/>
                <a:cs typeface="Montserrat SemiBold"/>
                <a:sym typeface="Montserrat SemiBold"/>
              </a:rPr>
              <a:t> :</a:t>
            </a:r>
            <a:endParaRPr sz="1200">
              <a:solidFill>
                <a:srgbClr val="E8F9E3"/>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311725" y="803050"/>
            <a:ext cx="3706500" cy="31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Description of the task</a:t>
            </a:r>
            <a:endParaRPr/>
          </a:p>
        </p:txBody>
      </p:sp>
      <p:sp>
        <p:nvSpPr>
          <p:cNvPr id="155" name="Google Shape;155;p15"/>
          <p:cNvSpPr txBox="1"/>
          <p:nvPr>
            <p:ph idx="1" type="body"/>
          </p:nvPr>
        </p:nvSpPr>
        <p:spPr>
          <a:xfrm>
            <a:off x="4620575" y="888875"/>
            <a:ext cx="4211700" cy="3505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bg"/>
              <a:t>Write a shell script that produces a file of sequential numbers by reading the last number in the file, adding 1 to it, and then appending to the file. Run one instance of the script in the background and one in the foreground, each accessing the same file.</a:t>
            </a:r>
            <a:endParaRPr/>
          </a:p>
          <a:p>
            <a:pPr indent="0" lvl="0" marL="0" rtl="0" algn="l">
              <a:spcBef>
                <a:spcPts val="1600"/>
              </a:spcBef>
              <a:spcAft>
                <a:spcPts val="0"/>
              </a:spcAft>
              <a:buNone/>
            </a:pPr>
            <a:r>
              <a:t/>
            </a:r>
            <a:endParaRPr/>
          </a:p>
          <a:p>
            <a:pPr indent="-304800" lvl="0" marL="457200" rtl="0" algn="l">
              <a:spcBef>
                <a:spcPts val="1600"/>
              </a:spcBef>
              <a:spcAft>
                <a:spcPts val="0"/>
              </a:spcAft>
              <a:buSzPts val="1200"/>
              <a:buChar char="●"/>
            </a:pPr>
            <a:r>
              <a:rPr lang="bg"/>
              <a:t>How long does it take before a race condition manifests itself?</a:t>
            </a:r>
            <a:endParaRPr/>
          </a:p>
          <a:p>
            <a:pPr indent="-304800" lvl="0" marL="457200" rtl="0" algn="l">
              <a:spcBef>
                <a:spcPts val="0"/>
              </a:spcBef>
              <a:spcAft>
                <a:spcPts val="0"/>
              </a:spcAft>
              <a:buSzPts val="1200"/>
              <a:buChar char="●"/>
            </a:pPr>
            <a:r>
              <a:rPr lang="bg"/>
              <a:t>What is the critical section?</a:t>
            </a:r>
            <a:endParaRPr/>
          </a:p>
          <a:p>
            <a:pPr indent="-304800" lvl="0" marL="457200" rtl="0" algn="l">
              <a:spcBef>
                <a:spcPts val="0"/>
              </a:spcBef>
              <a:spcAft>
                <a:spcPts val="0"/>
              </a:spcAft>
              <a:buSzPts val="1200"/>
              <a:buChar char="●"/>
            </a:pPr>
            <a:r>
              <a:rPr lang="bg"/>
              <a:t>Modify the script to prevent the race.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11725" y="803050"/>
            <a:ext cx="3706500" cy="31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Solution of the task</a:t>
            </a:r>
            <a:endParaRPr/>
          </a:p>
        </p:txBody>
      </p:sp>
      <p:sp>
        <p:nvSpPr>
          <p:cNvPr id="161" name="Google Shape;161;p16"/>
          <p:cNvSpPr txBox="1"/>
          <p:nvPr>
            <p:ph idx="1" type="body"/>
          </p:nvPr>
        </p:nvSpPr>
        <p:spPr>
          <a:xfrm>
            <a:off x="4367500" y="189025"/>
            <a:ext cx="4715700" cy="4785300"/>
          </a:xfrm>
          <a:prstGeom prst="rect">
            <a:avLst/>
          </a:prstGeom>
        </p:spPr>
        <p:txBody>
          <a:bodyPr anchorCtr="0" anchor="t" bIns="91425" lIns="91425" spcFirstLastPara="1" rIns="91425" wrap="square" tIns="91425">
            <a:normAutofit/>
          </a:bodyPr>
          <a:lstStyle/>
          <a:p>
            <a:pPr indent="-304800" lvl="0" marL="457200" marR="0" rtl="0" algn="l">
              <a:spcBef>
                <a:spcPts val="0"/>
              </a:spcBef>
              <a:spcAft>
                <a:spcPts val="0"/>
              </a:spcAft>
              <a:buClr>
                <a:srgbClr val="24292E"/>
              </a:buClr>
              <a:buSzPts val="1200"/>
              <a:buAutoNum type="arabicPeriod"/>
            </a:pPr>
            <a:r>
              <a:rPr lang="bg">
                <a:solidFill>
                  <a:srgbClr val="24292E"/>
                </a:solidFill>
                <a:highlight>
                  <a:srgbClr val="FFFFFF"/>
                </a:highlight>
              </a:rPr>
              <a:t>Steps to get the project:</a:t>
            </a:r>
            <a:endParaRPr>
              <a:solidFill>
                <a:srgbClr val="24292E"/>
              </a:solidFill>
              <a:highlight>
                <a:srgbClr val="FFFFFF"/>
              </a:highlight>
            </a:endParaRPr>
          </a:p>
          <a:p>
            <a:pPr indent="0" lvl="0" marL="914400" marR="0" rtl="0" algn="l">
              <a:spcBef>
                <a:spcPts val="1200"/>
              </a:spcBef>
              <a:spcAft>
                <a:spcPts val="0"/>
              </a:spcAft>
              <a:buNone/>
            </a:pPr>
            <a:r>
              <a:rPr lang="bg" sz="1000">
                <a:solidFill>
                  <a:srgbClr val="24292E"/>
                </a:solidFill>
                <a:highlight>
                  <a:srgbClr val="FFF2CC"/>
                </a:highlight>
                <a:latin typeface="Source Code Pro"/>
                <a:ea typeface="Source Code Pro"/>
                <a:cs typeface="Source Code Pro"/>
                <a:sym typeface="Source Code Pro"/>
              </a:rPr>
              <a:t>git clone </a:t>
            </a:r>
            <a:r>
              <a:rPr lang="bg" sz="1000" u="sng">
                <a:solidFill>
                  <a:schemeClr val="hlink"/>
                </a:solidFill>
                <a:highlight>
                  <a:srgbClr val="FFF2CC"/>
                </a:highlight>
                <a:latin typeface="Source Code Pro"/>
                <a:ea typeface="Source Code Pro"/>
                <a:cs typeface="Source Code Pro"/>
                <a:sym typeface="Source Code Pro"/>
                <a:hlinkClick r:id="rId3"/>
              </a:rPr>
              <a:t>https://github.com/desi109/race-task</a:t>
            </a:r>
            <a:br>
              <a:rPr lang="bg" sz="1000">
                <a:solidFill>
                  <a:srgbClr val="24292E"/>
                </a:solidFill>
                <a:highlight>
                  <a:srgbClr val="FFF2CC"/>
                </a:highlight>
                <a:latin typeface="Source Code Pro"/>
                <a:ea typeface="Source Code Pro"/>
                <a:cs typeface="Source Code Pro"/>
                <a:sym typeface="Source Code Pro"/>
              </a:rPr>
            </a:br>
            <a:r>
              <a:rPr lang="bg" sz="1000">
                <a:solidFill>
                  <a:srgbClr val="24292E"/>
                </a:solidFill>
                <a:highlight>
                  <a:srgbClr val="FFF2CC"/>
                </a:highlight>
                <a:latin typeface="Source Code Pro"/>
                <a:ea typeface="Source Code Pro"/>
                <a:cs typeface="Source Code Pro"/>
                <a:sym typeface="Source Code Pro"/>
              </a:rPr>
              <a:t>cd race-task</a:t>
            </a:r>
            <a:endParaRPr sz="1000">
              <a:solidFill>
                <a:srgbClr val="24292E"/>
              </a:solidFill>
              <a:highlight>
                <a:srgbClr val="FFF2CC"/>
              </a:highlight>
              <a:latin typeface="Source Code Pro"/>
              <a:ea typeface="Source Code Pro"/>
              <a:cs typeface="Source Code Pro"/>
              <a:sym typeface="Source Code Pro"/>
            </a:endParaRPr>
          </a:p>
          <a:p>
            <a:pPr indent="0" lvl="0" marL="914400" marR="0" rtl="0" algn="l">
              <a:spcBef>
                <a:spcPts val="1200"/>
              </a:spcBef>
              <a:spcAft>
                <a:spcPts val="0"/>
              </a:spcAft>
              <a:buNone/>
            </a:pPr>
            <a:r>
              <a:t/>
            </a:r>
            <a:endParaRPr sz="1000">
              <a:solidFill>
                <a:srgbClr val="24292E"/>
              </a:solidFill>
              <a:highlight>
                <a:srgbClr val="FFFFFF"/>
              </a:highlight>
              <a:latin typeface="Source Code Pro"/>
              <a:ea typeface="Source Code Pro"/>
              <a:cs typeface="Source Code Pro"/>
              <a:sym typeface="Source Code Pro"/>
            </a:endParaRPr>
          </a:p>
          <a:p>
            <a:pPr indent="-304800" lvl="0" marL="457200" marR="0" rtl="0" algn="l">
              <a:spcBef>
                <a:spcPts val="1200"/>
              </a:spcBef>
              <a:spcAft>
                <a:spcPts val="0"/>
              </a:spcAft>
              <a:buClr>
                <a:srgbClr val="24292E"/>
              </a:buClr>
              <a:buSzPts val="1200"/>
              <a:buAutoNum type="arabicPeriod"/>
            </a:pPr>
            <a:r>
              <a:rPr lang="bg">
                <a:solidFill>
                  <a:srgbClr val="24292E"/>
                </a:solidFill>
                <a:highlight>
                  <a:srgbClr val="FFFFFF"/>
                </a:highlight>
              </a:rPr>
              <a:t>Create scripts and start the project:</a:t>
            </a:r>
            <a:endParaRPr>
              <a:solidFill>
                <a:srgbClr val="24292E"/>
              </a:solidFill>
              <a:highlight>
                <a:srgbClr val="FFFFFF"/>
              </a:highlight>
            </a:endParaRPr>
          </a:p>
          <a:p>
            <a:pPr indent="0" lvl="0" marL="914400" marR="0" rtl="0" algn="l">
              <a:spcBef>
                <a:spcPts val="1200"/>
              </a:spcBef>
              <a:spcAft>
                <a:spcPts val="0"/>
              </a:spcAft>
              <a:buNone/>
            </a:pPr>
            <a:r>
              <a:rPr lang="bg" sz="1000">
                <a:solidFill>
                  <a:srgbClr val="24292E"/>
                </a:solidFill>
                <a:highlight>
                  <a:srgbClr val="FFF2CC"/>
                </a:highlight>
                <a:latin typeface="Source Code Pro"/>
                <a:ea typeface="Source Code Pro"/>
                <a:cs typeface="Source Code Pro"/>
                <a:sym typeface="Source Code Pro"/>
              </a:rPr>
              <a:t>sh task_creation.sh</a:t>
            </a:r>
            <a:br>
              <a:rPr lang="bg" sz="1000">
                <a:solidFill>
                  <a:srgbClr val="24292E"/>
                </a:solidFill>
                <a:highlight>
                  <a:srgbClr val="FFFFFF"/>
                </a:highlight>
                <a:latin typeface="Source Code Pro"/>
                <a:ea typeface="Source Code Pro"/>
                <a:cs typeface="Source Code Pro"/>
                <a:sym typeface="Source Code Pro"/>
              </a:rPr>
            </a:br>
            <a:endParaRPr sz="1000">
              <a:solidFill>
                <a:srgbClr val="24292E"/>
              </a:solidFill>
              <a:highlight>
                <a:srgbClr val="FFFFFF"/>
              </a:highlight>
              <a:latin typeface="Source Code Pro"/>
              <a:ea typeface="Source Code Pro"/>
              <a:cs typeface="Source Code Pro"/>
              <a:sym typeface="Source Code Pro"/>
            </a:endParaRPr>
          </a:p>
          <a:p>
            <a:pPr indent="0" lvl="0" marL="914400" marR="0" rtl="0" algn="l">
              <a:spcBef>
                <a:spcPts val="1200"/>
              </a:spcBef>
              <a:spcAft>
                <a:spcPts val="0"/>
              </a:spcAft>
              <a:buNone/>
            </a:pPr>
            <a:r>
              <a:rPr lang="bg">
                <a:solidFill>
                  <a:srgbClr val="24292E"/>
                </a:solidFill>
                <a:highlight>
                  <a:srgbClr val="FFFFFF"/>
                </a:highlight>
              </a:rPr>
              <a:t>                 </a:t>
            </a:r>
            <a:r>
              <a:rPr lang="bg" sz="1100">
                <a:solidFill>
                  <a:srgbClr val="24292E"/>
                </a:solidFill>
                <a:highlight>
                  <a:srgbClr val="FFFFFF"/>
                </a:highlight>
              </a:rPr>
              <a:t>        </a:t>
            </a:r>
            <a:r>
              <a:rPr lang="bg" sz="1000">
                <a:solidFill>
                  <a:srgbClr val="24292E"/>
                </a:solidFill>
                <a:highlight>
                  <a:srgbClr val="FFFFFF"/>
                </a:highlight>
              </a:rPr>
              <a:t>Restart:   </a:t>
            </a:r>
            <a:r>
              <a:rPr lang="bg" sz="800">
                <a:solidFill>
                  <a:srgbClr val="24292E"/>
                </a:solidFill>
                <a:highlight>
                  <a:srgbClr val="FFF2CC"/>
                </a:highlight>
                <a:latin typeface="Source Code Pro"/>
                <a:ea typeface="Source Code Pro"/>
                <a:cs typeface="Source Code Pro"/>
                <a:sym typeface="Source Code Pro"/>
              </a:rPr>
              <a:t>sh start.sh</a:t>
            </a:r>
            <a:br>
              <a:rPr lang="bg" sz="800">
                <a:solidFill>
                  <a:srgbClr val="24292E"/>
                </a:solidFill>
                <a:highlight>
                  <a:srgbClr val="FFFFFF"/>
                </a:highlight>
                <a:latin typeface="Source Code Pro"/>
                <a:ea typeface="Source Code Pro"/>
                <a:cs typeface="Source Code Pro"/>
                <a:sym typeface="Source Code Pro"/>
              </a:rPr>
            </a:br>
            <a:r>
              <a:rPr lang="bg" sz="800">
                <a:solidFill>
                  <a:srgbClr val="24292E"/>
                </a:solidFill>
                <a:highlight>
                  <a:srgbClr val="FFFFFF"/>
                </a:highlight>
                <a:latin typeface="Source Code Pro"/>
                <a:ea typeface="Source Code Pro"/>
                <a:cs typeface="Source Code Pro"/>
                <a:sym typeface="Source Code Pro"/>
              </a:rPr>
              <a:t>   </a:t>
            </a:r>
            <a:r>
              <a:rPr lang="bg" sz="1000">
                <a:solidFill>
                  <a:srgbClr val="24292E"/>
                </a:solidFill>
                <a:highlight>
                  <a:srgbClr val="FFFFFF"/>
                </a:highlight>
              </a:rPr>
              <a:t>Restart only </a:t>
            </a:r>
            <a:r>
              <a:rPr lang="bg" sz="1000" u="sng">
                <a:solidFill>
                  <a:srgbClr val="24292E"/>
                </a:solidFill>
                <a:highlight>
                  <a:srgbClr val="FFFFFF"/>
                </a:highlight>
              </a:rPr>
              <a:t>race</a:t>
            </a:r>
            <a:r>
              <a:rPr lang="bg" sz="1000">
                <a:solidFill>
                  <a:srgbClr val="24292E"/>
                </a:solidFill>
                <a:highlight>
                  <a:srgbClr val="FFFFFF"/>
                </a:highlight>
              </a:rPr>
              <a:t> task:   </a:t>
            </a:r>
            <a:r>
              <a:rPr lang="bg" sz="800">
                <a:solidFill>
                  <a:srgbClr val="24292E"/>
                </a:solidFill>
                <a:highlight>
                  <a:srgbClr val="FFF2CC"/>
                </a:highlight>
                <a:latin typeface="Source Code Pro"/>
                <a:ea typeface="Source Code Pro"/>
                <a:cs typeface="Source Code Pro"/>
                <a:sym typeface="Source Code Pro"/>
              </a:rPr>
              <a:t>sh race_start.sh</a:t>
            </a:r>
            <a:br>
              <a:rPr lang="bg" sz="800">
                <a:solidFill>
                  <a:srgbClr val="24292E"/>
                </a:solidFill>
                <a:highlight>
                  <a:srgbClr val="FFFFFF"/>
                </a:highlight>
                <a:latin typeface="Source Code Pro"/>
                <a:ea typeface="Source Code Pro"/>
                <a:cs typeface="Source Code Pro"/>
                <a:sym typeface="Source Code Pro"/>
              </a:rPr>
            </a:br>
            <a:r>
              <a:rPr lang="bg" sz="1000">
                <a:solidFill>
                  <a:srgbClr val="24292E"/>
                </a:solidFill>
                <a:highlight>
                  <a:srgbClr val="FFFFFF"/>
                </a:highlight>
              </a:rPr>
              <a:t>Restart only </a:t>
            </a:r>
            <a:r>
              <a:rPr lang="bg" sz="1000" u="sng">
                <a:solidFill>
                  <a:srgbClr val="24292E"/>
                </a:solidFill>
                <a:highlight>
                  <a:srgbClr val="FFFFFF"/>
                </a:highlight>
              </a:rPr>
              <a:t>no race</a:t>
            </a:r>
            <a:r>
              <a:rPr lang="bg" sz="1000">
                <a:solidFill>
                  <a:srgbClr val="24292E"/>
                </a:solidFill>
                <a:highlight>
                  <a:srgbClr val="FFFFFF"/>
                </a:highlight>
              </a:rPr>
              <a:t> task:   </a:t>
            </a:r>
            <a:r>
              <a:rPr lang="bg" sz="800">
                <a:solidFill>
                  <a:srgbClr val="24292E"/>
                </a:solidFill>
                <a:highlight>
                  <a:srgbClr val="FFF2CC"/>
                </a:highlight>
                <a:latin typeface="Source Code Pro"/>
                <a:ea typeface="Source Code Pro"/>
                <a:cs typeface="Source Code Pro"/>
                <a:sym typeface="Source Code Pro"/>
              </a:rPr>
              <a:t>sh no_race_start.sh</a:t>
            </a:r>
            <a:endParaRPr sz="800">
              <a:solidFill>
                <a:srgbClr val="24292E"/>
              </a:solidFill>
              <a:highlight>
                <a:srgbClr val="FFF2CC"/>
              </a:highlight>
              <a:latin typeface="Source Code Pro"/>
              <a:ea typeface="Source Code Pro"/>
              <a:cs typeface="Source Code Pro"/>
              <a:sym typeface="Source Code Pro"/>
            </a:endParaRPr>
          </a:p>
          <a:p>
            <a:pPr indent="0" lvl="0" marL="457200" marR="0" rtl="0" algn="l">
              <a:spcBef>
                <a:spcPts val="1200"/>
              </a:spcBef>
              <a:spcAft>
                <a:spcPts val="0"/>
              </a:spcAft>
              <a:buNone/>
            </a:pPr>
            <a:br>
              <a:rPr lang="bg" sz="900">
                <a:solidFill>
                  <a:srgbClr val="24292E"/>
                </a:solidFill>
                <a:highlight>
                  <a:srgbClr val="FFF2CC"/>
                </a:highlight>
                <a:latin typeface="Source Code Pro"/>
                <a:ea typeface="Source Code Pro"/>
                <a:cs typeface="Source Code Pro"/>
                <a:sym typeface="Source Code Pro"/>
              </a:rPr>
            </a:br>
            <a:endParaRPr sz="900">
              <a:solidFill>
                <a:srgbClr val="24292E"/>
              </a:solidFill>
              <a:highlight>
                <a:srgbClr val="FFF2CC"/>
              </a:highlight>
              <a:latin typeface="Source Code Pro"/>
              <a:ea typeface="Source Code Pro"/>
              <a:cs typeface="Source Code Pro"/>
              <a:sym typeface="Source Code Pro"/>
            </a:endParaRPr>
          </a:p>
          <a:p>
            <a:pPr indent="-304800" lvl="0" marL="457200" marR="0" rtl="0" algn="l">
              <a:spcBef>
                <a:spcPts val="1200"/>
              </a:spcBef>
              <a:spcAft>
                <a:spcPts val="0"/>
              </a:spcAft>
              <a:buClr>
                <a:srgbClr val="24292E"/>
              </a:buClr>
              <a:buSzPts val="1200"/>
              <a:buAutoNum type="arabicPeriod"/>
            </a:pPr>
            <a:r>
              <a:rPr lang="bg">
                <a:solidFill>
                  <a:srgbClr val="24292E"/>
                </a:solidFill>
                <a:highlight>
                  <a:srgbClr val="FFFFFF"/>
                </a:highlight>
              </a:rPr>
              <a:t>Clear folder as it was before executing </a:t>
            </a:r>
            <a:r>
              <a:rPr lang="bg" sz="900">
                <a:solidFill>
                  <a:srgbClr val="24292E"/>
                </a:solidFill>
                <a:highlight>
                  <a:srgbClr val="FFFFFF"/>
                </a:highlight>
                <a:latin typeface="Source Code Pro"/>
                <a:ea typeface="Source Code Pro"/>
                <a:cs typeface="Source Code Pro"/>
                <a:sym typeface="Source Code Pro"/>
              </a:rPr>
              <a:t>`sh task_creation.sh` </a:t>
            </a:r>
            <a:r>
              <a:rPr lang="bg">
                <a:solidFill>
                  <a:srgbClr val="24292E"/>
                </a:solidFill>
                <a:highlight>
                  <a:srgbClr val="FFFFFF"/>
                </a:highlight>
              </a:rPr>
              <a:t>:</a:t>
            </a:r>
            <a:endParaRPr sz="1000">
              <a:solidFill>
                <a:srgbClr val="24292E"/>
              </a:solidFill>
              <a:highlight>
                <a:srgbClr val="FFFFFF"/>
              </a:highlight>
              <a:latin typeface="Source Code Pro"/>
              <a:ea typeface="Source Code Pro"/>
              <a:cs typeface="Source Code Pro"/>
              <a:sym typeface="Source Code Pro"/>
            </a:endParaRPr>
          </a:p>
          <a:p>
            <a:pPr indent="0" lvl="0" marL="914400" marR="0" rtl="0" algn="l">
              <a:spcBef>
                <a:spcPts val="1200"/>
              </a:spcBef>
              <a:spcAft>
                <a:spcPts val="1200"/>
              </a:spcAft>
              <a:buNone/>
            </a:pPr>
            <a:r>
              <a:rPr lang="bg" sz="1000">
                <a:solidFill>
                  <a:srgbClr val="24292E"/>
                </a:solidFill>
                <a:highlight>
                  <a:srgbClr val="FFF2CC"/>
                </a:highlight>
                <a:latin typeface="Source Code Pro"/>
                <a:ea typeface="Source Code Pro"/>
                <a:cs typeface="Source Code Pro"/>
                <a:sym typeface="Source Code Pro"/>
              </a:rPr>
              <a:t>sh clear.sh</a:t>
            </a:r>
            <a:endParaRPr/>
          </a:p>
        </p:txBody>
      </p:sp>
      <p:sp>
        <p:nvSpPr>
          <p:cNvPr id="162" name="Google Shape;162;p16"/>
          <p:cNvSpPr txBox="1"/>
          <p:nvPr/>
        </p:nvSpPr>
        <p:spPr>
          <a:xfrm>
            <a:off x="885025" y="2340900"/>
            <a:ext cx="3133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bg" sz="1800">
                <a:solidFill>
                  <a:srgbClr val="24292E"/>
                </a:solidFill>
                <a:latin typeface="Lato"/>
                <a:ea typeface="Lato"/>
                <a:cs typeface="Lato"/>
                <a:sym typeface="Lato"/>
              </a:rPr>
              <a:t> </a:t>
            </a:r>
            <a:r>
              <a:rPr lang="bg" sz="1300" u="sng">
                <a:solidFill>
                  <a:srgbClr val="D9E9F7"/>
                </a:solidFill>
                <a:latin typeface="Source Code Pro"/>
                <a:ea typeface="Source Code Pro"/>
                <a:cs typeface="Source Code Pro"/>
                <a:sym typeface="Source Code Pro"/>
                <a:hlinkClick r:id="rId4">
                  <a:extLst>
                    <a:ext uri="{A12FA001-AC4F-418D-AE19-62706E023703}">
                      <ahyp:hlinkClr val="tx"/>
                    </a:ext>
                  </a:extLst>
                </a:hlinkClick>
              </a:rPr>
              <a:t>github.com/desi109/race-task</a:t>
            </a:r>
            <a:endParaRPr sz="1700">
              <a:solidFill>
                <a:srgbClr val="D9E9F7"/>
              </a:solidFill>
              <a:latin typeface="Source Code Pro"/>
              <a:ea typeface="Source Code Pro"/>
              <a:cs typeface="Source Code Pro"/>
              <a:sym typeface="Source Code Pro"/>
            </a:endParaRPr>
          </a:p>
        </p:txBody>
      </p:sp>
      <p:pic>
        <p:nvPicPr>
          <p:cNvPr id="163" name="Google Shape;163;p16"/>
          <p:cNvPicPr preferRelativeResize="0"/>
          <p:nvPr/>
        </p:nvPicPr>
        <p:blipFill>
          <a:blip r:embed="rId5">
            <a:alphaModFix/>
          </a:blip>
          <a:stretch>
            <a:fillRect/>
          </a:stretch>
        </p:blipFill>
        <p:spPr>
          <a:xfrm>
            <a:off x="311725" y="2215600"/>
            <a:ext cx="712300" cy="71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idx="1" type="body"/>
          </p:nvPr>
        </p:nvSpPr>
        <p:spPr>
          <a:xfrm>
            <a:off x="5362375" y="328300"/>
            <a:ext cx="3551700" cy="4664100"/>
          </a:xfrm>
          <a:prstGeom prst="rect">
            <a:avLst/>
          </a:prstGeom>
          <a:ln>
            <a:noFill/>
          </a:ln>
        </p:spPr>
        <p:txBody>
          <a:bodyPr anchorCtr="0" anchor="t" bIns="91425" lIns="91425" spcFirstLastPara="1" rIns="91425" wrap="square" tIns="91425">
            <a:noAutofit/>
          </a:bodyPr>
          <a:lstStyle/>
          <a:p>
            <a:pPr indent="0" lvl="0" marL="0" marR="0" rtl="0" algn="just">
              <a:lnSpc>
                <a:spcPct val="95000"/>
              </a:lnSpc>
              <a:spcBef>
                <a:spcPts val="0"/>
              </a:spcBef>
              <a:spcAft>
                <a:spcPts val="0"/>
              </a:spcAft>
              <a:buSzPts val="1018"/>
              <a:buNone/>
            </a:pPr>
            <a:r>
              <a:rPr lang="bg" sz="1110">
                <a:solidFill>
                  <a:srgbClr val="24292E"/>
                </a:solidFill>
                <a:highlight>
                  <a:srgbClr val="FFFFFF"/>
                </a:highlight>
              </a:rPr>
              <a:t>The race condition occurs when two or more threads are able to access shared data and they try to change it at the same time. </a:t>
            </a:r>
            <a:endParaRPr sz="1110">
              <a:solidFill>
                <a:srgbClr val="24292E"/>
              </a:solidFill>
              <a:highlight>
                <a:srgbClr val="FFFFFF"/>
              </a:highlight>
            </a:endParaRPr>
          </a:p>
          <a:p>
            <a:pPr indent="0" lvl="0" marL="0" marR="0" rtl="0" algn="just">
              <a:lnSpc>
                <a:spcPct val="95000"/>
              </a:lnSpc>
              <a:spcBef>
                <a:spcPts val="1200"/>
              </a:spcBef>
              <a:spcAft>
                <a:spcPts val="0"/>
              </a:spcAft>
              <a:buSzPts val="1018"/>
              <a:buNone/>
            </a:pPr>
            <a:r>
              <a:rPr lang="bg" sz="1110">
                <a:solidFill>
                  <a:srgbClr val="24292E"/>
                </a:solidFill>
                <a:highlight>
                  <a:srgbClr val="FFFFFF"/>
                </a:highlight>
              </a:rPr>
              <a:t>The thread scheduling algorithm can swap between threads at any time, because of that we cannot know the order in which the threads will attempt to access the shared data. Therefore, the result of the change in data dependents on the thread scheduling algorithm.</a:t>
            </a:r>
            <a:endParaRPr sz="11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110">
              <a:solidFill>
                <a:srgbClr val="24292E"/>
              </a:solidFill>
              <a:highlight>
                <a:srgbClr val="FFFFFF"/>
              </a:highlight>
            </a:endParaRPr>
          </a:p>
          <a:p>
            <a:pPr indent="0" lvl="0" marL="0" marR="0" rtl="0" algn="just">
              <a:lnSpc>
                <a:spcPct val="95000"/>
              </a:lnSpc>
              <a:spcBef>
                <a:spcPts val="1200"/>
              </a:spcBef>
              <a:spcAft>
                <a:spcPts val="0"/>
              </a:spcAft>
              <a:buSzPts val="1018"/>
              <a:buNone/>
            </a:pPr>
            <a:r>
              <a:rPr lang="bg" sz="1110">
                <a:solidFill>
                  <a:srgbClr val="24292E"/>
                </a:solidFill>
                <a:highlight>
                  <a:srgbClr val="FFFFFF"/>
                </a:highlight>
              </a:rPr>
              <a:t>By starting </a:t>
            </a:r>
            <a:r>
              <a:rPr lang="bg" sz="800">
                <a:solidFill>
                  <a:srgbClr val="24292E"/>
                </a:solidFill>
                <a:highlight>
                  <a:srgbClr val="FFF2CC"/>
                </a:highlight>
                <a:latin typeface="Source Code Pro"/>
                <a:ea typeface="Source Code Pro"/>
                <a:cs typeface="Source Code Pro"/>
                <a:sym typeface="Source Code Pro"/>
              </a:rPr>
              <a:t>race_start.sh</a:t>
            </a:r>
            <a:r>
              <a:rPr lang="bg" sz="1110">
                <a:solidFill>
                  <a:srgbClr val="24292E"/>
                </a:solidFill>
                <a:highlight>
                  <a:srgbClr val="FFFFFF"/>
                </a:highlight>
              </a:rPr>
              <a:t>, we can see that </a:t>
            </a:r>
            <a:r>
              <a:rPr lang="bg" sz="1110">
                <a:solidFill>
                  <a:srgbClr val="24292E"/>
                </a:solidFill>
                <a:highlight>
                  <a:srgbClr val="FFFFFF"/>
                </a:highlight>
              </a:rPr>
              <a:t>both threads are ‘</a:t>
            </a:r>
            <a:r>
              <a:rPr i="1" lang="bg" sz="1110" u="sng">
                <a:solidFill>
                  <a:srgbClr val="24292E"/>
                </a:solidFill>
                <a:highlight>
                  <a:srgbClr val="FFFFFF"/>
                </a:highlight>
              </a:rPr>
              <a:t>racing</a:t>
            </a:r>
            <a:r>
              <a:rPr lang="bg" sz="1110">
                <a:solidFill>
                  <a:srgbClr val="24292E"/>
                </a:solidFill>
                <a:highlight>
                  <a:srgbClr val="FFFFFF"/>
                </a:highlight>
              </a:rPr>
              <a:t>’ to access or change the data. </a:t>
            </a:r>
            <a:br>
              <a:rPr lang="bg" sz="1110">
                <a:solidFill>
                  <a:srgbClr val="24292E"/>
                </a:solidFill>
                <a:highlight>
                  <a:srgbClr val="FFFFFF"/>
                </a:highlight>
              </a:rPr>
            </a:br>
            <a:r>
              <a:rPr lang="bg" sz="1110">
                <a:solidFill>
                  <a:srgbClr val="24292E"/>
                </a:solidFill>
                <a:highlight>
                  <a:srgbClr val="FFFFFF"/>
                </a:highlight>
              </a:rPr>
              <a:t>Problem occur when :</a:t>
            </a:r>
            <a:endParaRPr sz="1110">
              <a:solidFill>
                <a:srgbClr val="24292E"/>
              </a:solidFill>
              <a:highlight>
                <a:srgbClr val="FFFFFF"/>
              </a:highlight>
            </a:endParaRPr>
          </a:p>
          <a:p>
            <a:pPr indent="-299085" lvl="0" marL="457200" marR="0" rtl="0" algn="l">
              <a:lnSpc>
                <a:spcPct val="95000"/>
              </a:lnSpc>
              <a:spcBef>
                <a:spcPts val="1200"/>
              </a:spcBef>
              <a:spcAft>
                <a:spcPts val="0"/>
              </a:spcAft>
              <a:buClr>
                <a:srgbClr val="24292E"/>
              </a:buClr>
              <a:buSzPts val="1110"/>
              <a:buChar char="●"/>
            </a:pPr>
            <a:r>
              <a:rPr lang="bg" sz="1110">
                <a:solidFill>
                  <a:srgbClr val="24292E"/>
                </a:solidFill>
                <a:highlight>
                  <a:srgbClr val="FFFFFF"/>
                </a:highlight>
              </a:rPr>
              <a:t>first thread does a ‘</a:t>
            </a:r>
            <a:r>
              <a:rPr i="1" lang="bg" sz="1110" u="sng">
                <a:solidFill>
                  <a:srgbClr val="24292E"/>
                </a:solidFill>
                <a:highlight>
                  <a:srgbClr val="FFFFFF"/>
                </a:highlight>
              </a:rPr>
              <a:t>check-then-act</a:t>
            </a:r>
            <a:r>
              <a:rPr lang="bg" sz="1110">
                <a:solidFill>
                  <a:srgbClr val="24292E"/>
                </a:solidFill>
                <a:highlight>
                  <a:srgbClr val="FFFFFF"/>
                </a:highlight>
              </a:rPr>
              <a:t>’:</a:t>
            </a:r>
            <a:br>
              <a:rPr lang="bg" sz="1110">
                <a:solidFill>
                  <a:srgbClr val="24292E"/>
                </a:solidFill>
                <a:highlight>
                  <a:srgbClr val="FFFFFF"/>
                </a:highlight>
              </a:rPr>
            </a:br>
            <a:r>
              <a:rPr lang="bg" sz="910">
                <a:solidFill>
                  <a:srgbClr val="24292E"/>
                </a:solidFill>
                <a:highlight>
                  <a:srgbClr val="FFFFFF"/>
                </a:highlight>
              </a:rPr>
              <a:t>1. </a:t>
            </a:r>
            <a:r>
              <a:rPr lang="bg" sz="1110">
                <a:solidFill>
                  <a:srgbClr val="24292E"/>
                </a:solidFill>
                <a:highlight>
                  <a:srgbClr val="FFFFFF"/>
                </a:highlight>
              </a:rPr>
              <a:t>‘</a:t>
            </a:r>
            <a:r>
              <a:rPr i="1" lang="bg" sz="1110" u="sng">
                <a:solidFill>
                  <a:srgbClr val="24292E"/>
                </a:solidFill>
                <a:highlight>
                  <a:srgbClr val="FFFFFF"/>
                </a:highlight>
              </a:rPr>
              <a:t>check-1</a:t>
            </a:r>
            <a:r>
              <a:rPr lang="bg" sz="1110">
                <a:solidFill>
                  <a:srgbClr val="24292E"/>
                </a:solidFill>
                <a:highlight>
                  <a:srgbClr val="FFFFFF"/>
                </a:highlight>
              </a:rPr>
              <a:t>’ and get  the </a:t>
            </a:r>
            <a:r>
              <a:rPr lang="bg" sz="800">
                <a:solidFill>
                  <a:srgbClr val="24292E"/>
                </a:solidFill>
                <a:highlight>
                  <a:srgbClr val="FFF2CC"/>
                </a:highlight>
                <a:latin typeface="Source Code Pro"/>
                <a:ea typeface="Source Code Pro"/>
                <a:cs typeface="Source Code Pro"/>
                <a:sym typeface="Source Code Pro"/>
              </a:rPr>
              <a:t>LASTNUM</a:t>
            </a:r>
            <a:r>
              <a:rPr lang="bg" sz="1110">
                <a:solidFill>
                  <a:srgbClr val="24292E"/>
                </a:solidFill>
                <a:highlight>
                  <a:srgbClr val="FFFFFF"/>
                </a:highlight>
              </a:rPr>
              <a:t> value</a:t>
            </a:r>
            <a:br>
              <a:rPr lang="bg" sz="1110">
                <a:solidFill>
                  <a:srgbClr val="24292E"/>
                </a:solidFill>
                <a:highlight>
                  <a:srgbClr val="FFFFFF"/>
                </a:highlight>
              </a:rPr>
            </a:br>
            <a:r>
              <a:rPr lang="bg" sz="910">
                <a:solidFill>
                  <a:srgbClr val="24292E"/>
                </a:solidFill>
                <a:highlight>
                  <a:srgbClr val="FFFFFF"/>
                </a:highlight>
              </a:rPr>
              <a:t>2.</a:t>
            </a:r>
            <a:r>
              <a:rPr lang="bg" sz="1110">
                <a:solidFill>
                  <a:srgbClr val="24292E"/>
                </a:solidFill>
                <a:highlight>
                  <a:srgbClr val="FFFFFF"/>
                </a:highlight>
              </a:rPr>
              <a:t>  then ‘</a:t>
            </a:r>
            <a:r>
              <a:rPr i="1" lang="bg" sz="1110" u="sng">
                <a:solidFill>
                  <a:srgbClr val="24292E"/>
                </a:solidFill>
                <a:highlight>
                  <a:srgbClr val="FFFFFF"/>
                </a:highlight>
              </a:rPr>
              <a:t>act-1</a:t>
            </a:r>
            <a:r>
              <a:rPr lang="bg" sz="1110">
                <a:solidFill>
                  <a:srgbClr val="24292E"/>
                </a:solidFill>
                <a:highlight>
                  <a:srgbClr val="FFFFFF"/>
                </a:highlight>
              </a:rPr>
              <a:t>’ (</a:t>
            </a:r>
            <a:r>
              <a:rPr lang="bg" sz="1110">
                <a:solidFill>
                  <a:srgbClr val="24292E"/>
                </a:solidFill>
                <a:highlight>
                  <a:srgbClr val="FFFFFF"/>
                </a:highlight>
              </a:rPr>
              <a:t>increase </a:t>
            </a:r>
            <a:r>
              <a:rPr lang="bg" sz="800">
                <a:solidFill>
                  <a:srgbClr val="24292E"/>
                </a:solidFill>
                <a:highlight>
                  <a:srgbClr val="FFF2CC"/>
                </a:highlight>
                <a:latin typeface="Source Code Pro"/>
                <a:ea typeface="Source Code Pro"/>
                <a:cs typeface="Source Code Pro"/>
                <a:sym typeface="Source Code Pro"/>
              </a:rPr>
              <a:t>LASTNUM</a:t>
            </a:r>
            <a:r>
              <a:rPr lang="bg" sz="1110">
                <a:solidFill>
                  <a:srgbClr val="24292E"/>
                </a:solidFill>
                <a:highlight>
                  <a:srgbClr val="FFFFFF"/>
                </a:highlight>
              </a:rPr>
              <a:t> and add it to </a:t>
            </a:r>
            <a:r>
              <a:rPr lang="bg" sz="800">
                <a:solidFill>
                  <a:srgbClr val="24292E"/>
                </a:solidFill>
                <a:highlight>
                  <a:srgbClr val="FFF2CC"/>
                </a:highlight>
                <a:latin typeface="Source Code Pro"/>
                <a:ea typeface="Source Code Pro"/>
                <a:cs typeface="Source Code Pro"/>
                <a:sym typeface="Source Code Pro"/>
              </a:rPr>
              <a:t>numbers_race</a:t>
            </a:r>
            <a:r>
              <a:rPr lang="bg" sz="1110">
                <a:solidFill>
                  <a:srgbClr val="24292E"/>
                </a:solidFill>
                <a:highlight>
                  <a:srgbClr val="FFFFFF"/>
                </a:highlight>
              </a:rPr>
              <a:t> file)</a:t>
            </a:r>
            <a:br>
              <a:rPr lang="bg" sz="1110">
                <a:solidFill>
                  <a:srgbClr val="24292E"/>
                </a:solidFill>
                <a:highlight>
                  <a:srgbClr val="FFFFFF"/>
                </a:highlight>
              </a:rPr>
            </a:br>
            <a:endParaRPr sz="1110">
              <a:solidFill>
                <a:srgbClr val="24292E"/>
              </a:solidFill>
              <a:highlight>
                <a:srgbClr val="FFFFFF"/>
              </a:highlight>
            </a:endParaRPr>
          </a:p>
          <a:p>
            <a:pPr indent="-299085" lvl="0" marL="457200" marR="0" rtl="0" algn="l">
              <a:lnSpc>
                <a:spcPct val="95000"/>
              </a:lnSpc>
              <a:spcBef>
                <a:spcPts val="0"/>
              </a:spcBef>
              <a:spcAft>
                <a:spcPts val="0"/>
              </a:spcAft>
              <a:buClr>
                <a:srgbClr val="24292E"/>
              </a:buClr>
              <a:buSzPts val="1110"/>
              <a:buChar char="●"/>
            </a:pPr>
            <a:r>
              <a:rPr lang="bg" sz="1110">
                <a:solidFill>
                  <a:srgbClr val="24292E"/>
                </a:solidFill>
                <a:highlight>
                  <a:srgbClr val="FFFFFF"/>
                </a:highlight>
              </a:rPr>
              <a:t>second thread does </a:t>
            </a:r>
            <a:r>
              <a:rPr lang="bg" sz="1110">
                <a:solidFill>
                  <a:srgbClr val="24292E"/>
                </a:solidFill>
                <a:highlight>
                  <a:srgbClr val="FFFFFF"/>
                </a:highlight>
              </a:rPr>
              <a:t>‘</a:t>
            </a:r>
            <a:r>
              <a:rPr i="1" lang="bg" sz="1110" u="sng">
                <a:solidFill>
                  <a:srgbClr val="24292E"/>
                </a:solidFill>
                <a:highlight>
                  <a:srgbClr val="FFFFFF"/>
                </a:highlight>
              </a:rPr>
              <a:t>check-2</a:t>
            </a:r>
            <a:r>
              <a:rPr lang="bg" sz="1110">
                <a:solidFill>
                  <a:srgbClr val="24292E"/>
                </a:solidFill>
                <a:highlight>
                  <a:srgbClr val="FFFFFF"/>
                </a:highlight>
              </a:rPr>
              <a:t>’ and ‘</a:t>
            </a:r>
            <a:r>
              <a:rPr i="1" lang="bg" sz="1110" u="sng">
                <a:solidFill>
                  <a:srgbClr val="24292E"/>
                </a:solidFill>
                <a:highlight>
                  <a:srgbClr val="FFFFFF"/>
                </a:highlight>
              </a:rPr>
              <a:t>act-2</a:t>
            </a:r>
            <a:r>
              <a:rPr lang="bg" sz="1110">
                <a:solidFill>
                  <a:srgbClr val="24292E"/>
                </a:solidFill>
                <a:highlight>
                  <a:srgbClr val="FFFFFF"/>
                </a:highlight>
              </a:rPr>
              <a:t>’</a:t>
            </a:r>
            <a:r>
              <a:rPr lang="bg" sz="1110">
                <a:solidFill>
                  <a:srgbClr val="24292E"/>
                </a:solidFill>
                <a:highlight>
                  <a:srgbClr val="FFFFFF"/>
                </a:highlight>
              </a:rPr>
              <a:t> to the value in </a:t>
            </a:r>
            <a:r>
              <a:rPr lang="bg" sz="800">
                <a:solidFill>
                  <a:srgbClr val="24292E"/>
                </a:solidFill>
                <a:highlight>
                  <a:srgbClr val="FFF2CC"/>
                </a:highlight>
                <a:latin typeface="Source Code Pro"/>
                <a:ea typeface="Source Code Pro"/>
                <a:cs typeface="Source Code Pro"/>
                <a:sym typeface="Source Code Pro"/>
              </a:rPr>
              <a:t>numbers_race</a:t>
            </a:r>
            <a:r>
              <a:rPr lang="bg" sz="1110">
                <a:solidFill>
                  <a:srgbClr val="24292E"/>
                </a:solidFill>
                <a:highlight>
                  <a:srgbClr val="FFFFFF"/>
                </a:highlight>
              </a:rPr>
              <a:t> between the ‘</a:t>
            </a:r>
            <a:r>
              <a:rPr i="1" lang="bg" sz="1110" u="sng">
                <a:solidFill>
                  <a:srgbClr val="24292E"/>
                </a:solidFill>
                <a:highlight>
                  <a:srgbClr val="FFFFFF"/>
                </a:highlight>
              </a:rPr>
              <a:t>check-1</a:t>
            </a:r>
            <a:r>
              <a:rPr lang="bg" sz="1110">
                <a:solidFill>
                  <a:srgbClr val="24292E"/>
                </a:solidFill>
                <a:highlight>
                  <a:srgbClr val="FFFFFF"/>
                </a:highlight>
              </a:rPr>
              <a:t>’ and the ‘</a:t>
            </a:r>
            <a:r>
              <a:rPr i="1" lang="bg" sz="1110" u="sng">
                <a:solidFill>
                  <a:srgbClr val="24292E"/>
                </a:solidFill>
                <a:highlight>
                  <a:srgbClr val="FFFFFF"/>
                </a:highlight>
              </a:rPr>
              <a:t>act-1’</a:t>
            </a:r>
            <a:r>
              <a:rPr lang="bg" sz="1110">
                <a:solidFill>
                  <a:srgbClr val="24292E"/>
                </a:solidFill>
                <a:highlight>
                  <a:srgbClr val="FFFFFF"/>
                </a:highlight>
              </a:rPr>
              <a:t> </a:t>
            </a:r>
            <a:endParaRPr sz="925">
              <a:solidFill>
                <a:srgbClr val="24292E"/>
              </a:solidFill>
              <a:highlight>
                <a:srgbClr val="FFF2CC"/>
              </a:highlight>
            </a:endParaRPr>
          </a:p>
          <a:p>
            <a:pPr indent="0" lvl="0" marL="0" rtl="0" algn="just">
              <a:lnSpc>
                <a:spcPct val="95000"/>
              </a:lnSpc>
              <a:spcBef>
                <a:spcPts val="1200"/>
              </a:spcBef>
              <a:spcAft>
                <a:spcPts val="0"/>
              </a:spcAft>
              <a:buSzPts val="1018"/>
              <a:buNone/>
            </a:pPr>
            <a:r>
              <a:t/>
            </a:r>
            <a:endParaRPr sz="1110">
              <a:solidFill>
                <a:srgbClr val="24292E"/>
              </a:solidFill>
              <a:highlight>
                <a:srgbClr val="FFFFFF"/>
              </a:highlight>
            </a:endParaRPr>
          </a:p>
          <a:p>
            <a:pPr indent="0" lvl="0" marL="457200" rtl="0" algn="just">
              <a:lnSpc>
                <a:spcPct val="95000"/>
              </a:lnSpc>
              <a:spcBef>
                <a:spcPts val="1200"/>
              </a:spcBef>
              <a:spcAft>
                <a:spcPts val="0"/>
              </a:spcAft>
              <a:buSzPts val="1018"/>
              <a:buNone/>
            </a:pPr>
            <a:r>
              <a:t/>
            </a:r>
            <a:endParaRPr sz="1110">
              <a:solidFill>
                <a:srgbClr val="24292E"/>
              </a:solidFill>
              <a:highlight>
                <a:srgbClr val="FFFFFF"/>
              </a:highlight>
            </a:endParaRPr>
          </a:p>
          <a:p>
            <a:pPr indent="0" lvl="0" marL="457200" rtl="0" algn="just">
              <a:lnSpc>
                <a:spcPct val="95000"/>
              </a:lnSpc>
              <a:spcBef>
                <a:spcPts val="1200"/>
              </a:spcBef>
              <a:spcAft>
                <a:spcPts val="1600"/>
              </a:spcAft>
              <a:buSzPts val="1018"/>
              <a:buNone/>
            </a:pPr>
            <a:r>
              <a:t/>
            </a:r>
            <a:endParaRPr sz="1110"/>
          </a:p>
        </p:txBody>
      </p:sp>
      <p:sp>
        <p:nvSpPr>
          <p:cNvPr id="169" name="Google Shape;169;p17"/>
          <p:cNvSpPr/>
          <p:nvPr/>
        </p:nvSpPr>
        <p:spPr>
          <a:xfrm>
            <a:off x="299800" y="4507750"/>
            <a:ext cx="1584600" cy="3642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73763"/>
              </a:highlight>
            </a:endParaRPr>
          </a:p>
        </p:txBody>
      </p:sp>
      <p:sp>
        <p:nvSpPr>
          <p:cNvPr id="170" name="Google Shape;170;p17"/>
          <p:cNvSpPr/>
          <p:nvPr/>
        </p:nvSpPr>
        <p:spPr>
          <a:xfrm>
            <a:off x="4261475" y="0"/>
            <a:ext cx="1027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txBox="1"/>
          <p:nvPr>
            <p:ph type="title"/>
          </p:nvPr>
        </p:nvSpPr>
        <p:spPr>
          <a:xfrm>
            <a:off x="353350" y="0"/>
            <a:ext cx="4936200" cy="50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1200">
                <a:latin typeface="Source Code Pro SemiBold"/>
                <a:ea typeface="Source Code Pro SemiBold"/>
                <a:cs typeface="Source Code Pro SemiBold"/>
                <a:sym typeface="Source Code Pro SemiBold"/>
              </a:rPr>
              <a:t>race.sh file</a:t>
            </a:r>
            <a:endParaRPr sz="1100">
              <a:latin typeface="Source Code Pro SemiBold"/>
              <a:ea typeface="Source Code Pro SemiBold"/>
              <a:cs typeface="Source Code Pro SemiBold"/>
              <a:sym typeface="Source Code Pro SemiBold"/>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echo "--&gt; Start race.sh"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if test ! -f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then</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echo "Create the numbers_race file"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echo 1 &gt;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fi</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echo "Repeat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for i in `seq 1 100`;</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do</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LASTNUM=`tail -1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LASTNUM=$((LASTNUM + 1))</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echo $LASTNUM &gt;&gt;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done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echo "--&gt; Finish race.sh"</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a:p>
            <a:pPr indent="0" lvl="0" marL="0" rtl="0" algn="l">
              <a:spcBef>
                <a:spcPts val="0"/>
              </a:spcBef>
              <a:spcAft>
                <a:spcPts val="0"/>
              </a:spcAft>
              <a:buSzPts val="990"/>
              <a:buNone/>
            </a:pPr>
            <a:r>
              <a:rPr lang="bg" sz="1200">
                <a:solidFill>
                  <a:schemeClr val="lt1"/>
                </a:solidFill>
                <a:latin typeface="Source Code Pro SemiBold"/>
                <a:ea typeface="Source Code Pro SemiBold"/>
                <a:cs typeface="Source Code Pro SemiBold"/>
                <a:sym typeface="Source Code Pro SemiBold"/>
              </a:rPr>
              <a:t>race_start.sh file</a:t>
            </a:r>
            <a:endParaRPr sz="1000">
              <a:latin typeface="Source Code Pro SemiBold"/>
              <a:ea typeface="Source Code Pro SemiBold"/>
              <a:cs typeface="Source Code Pro SemiBold"/>
              <a:sym typeface="Source Code Pro SemiBold"/>
            </a:endParaRPr>
          </a:p>
          <a:p>
            <a:pPr indent="0" lvl="0" marL="457200" rtl="0" algn="l">
              <a:spcBef>
                <a:spcPts val="0"/>
              </a:spcBef>
              <a:spcAft>
                <a:spcPts val="0"/>
              </a:spcAft>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"Start cleaning numbers_race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numbers_race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"\n...Start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race.sh &amp;</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sleep 3s</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"...Stop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exit 0</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p:nvPr/>
        </p:nvSpPr>
        <p:spPr>
          <a:xfrm rot="-2700000">
            <a:off x="5741057" y="516902"/>
            <a:ext cx="310137" cy="2422972"/>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ph idx="1" type="body"/>
          </p:nvPr>
        </p:nvSpPr>
        <p:spPr>
          <a:xfrm>
            <a:off x="1132875" y="3481950"/>
            <a:ext cx="4862400" cy="868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600"/>
              </a:spcAft>
              <a:buNone/>
            </a:pPr>
            <a:r>
              <a:rPr b="1" lang="bg" sz="1500">
                <a:solidFill>
                  <a:srgbClr val="D9E9F7"/>
                </a:solidFill>
              </a:rPr>
              <a:t>  </a:t>
            </a:r>
            <a:r>
              <a:rPr lang="bg">
                <a:solidFill>
                  <a:srgbClr val="D9E9F7"/>
                </a:solidFill>
              </a:rPr>
              <a:t>What is the critical section?</a:t>
            </a:r>
            <a:br>
              <a:rPr lang="bg">
                <a:solidFill>
                  <a:srgbClr val="D9E9F7"/>
                </a:solidFill>
              </a:rPr>
            </a:br>
            <a:endParaRPr>
              <a:solidFill>
                <a:srgbClr val="D9E9F7"/>
              </a:solidFill>
            </a:endParaRPr>
          </a:p>
        </p:txBody>
      </p:sp>
      <p:sp>
        <p:nvSpPr>
          <p:cNvPr id="178" name="Google Shape;178;p18"/>
          <p:cNvSpPr txBox="1"/>
          <p:nvPr/>
        </p:nvSpPr>
        <p:spPr>
          <a:xfrm>
            <a:off x="176100" y="257775"/>
            <a:ext cx="486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2400">
                <a:solidFill>
                  <a:schemeClr val="lt1"/>
                </a:solidFill>
                <a:latin typeface="Montserrat"/>
                <a:ea typeface="Montserrat"/>
                <a:cs typeface="Montserrat"/>
                <a:sym typeface="Montserrat"/>
              </a:rPr>
              <a:t>To summarize</a:t>
            </a:r>
            <a:endParaRPr/>
          </a:p>
        </p:txBody>
      </p:sp>
      <p:sp>
        <p:nvSpPr>
          <p:cNvPr id="179" name="Google Shape;179;p18"/>
          <p:cNvSpPr txBox="1"/>
          <p:nvPr/>
        </p:nvSpPr>
        <p:spPr>
          <a:xfrm>
            <a:off x="1168525" y="1816650"/>
            <a:ext cx="4862400" cy="564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600"/>
              </a:spcAft>
              <a:buNone/>
            </a:pPr>
            <a:r>
              <a:rPr lang="bg" sz="1300">
                <a:solidFill>
                  <a:srgbClr val="D9E9F7"/>
                </a:solidFill>
                <a:latin typeface="Lato"/>
                <a:ea typeface="Lato"/>
                <a:cs typeface="Lato"/>
                <a:sym typeface="Lato"/>
              </a:rPr>
              <a:t>The race condition occurs when two or more threads are able to access shared    data and they try to change it at the same time. </a:t>
            </a:r>
            <a:endParaRPr/>
          </a:p>
        </p:txBody>
      </p:sp>
      <p:sp>
        <p:nvSpPr>
          <p:cNvPr id="180" name="Google Shape;180;p18"/>
          <p:cNvSpPr txBox="1"/>
          <p:nvPr/>
        </p:nvSpPr>
        <p:spPr>
          <a:xfrm>
            <a:off x="2267125" y="1658200"/>
            <a:ext cx="57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1" name="Google Shape;181;p18"/>
          <p:cNvSpPr txBox="1"/>
          <p:nvPr/>
        </p:nvSpPr>
        <p:spPr>
          <a:xfrm>
            <a:off x="1218525" y="1176138"/>
            <a:ext cx="4274400" cy="564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600"/>
              </a:spcAft>
              <a:buNone/>
            </a:pPr>
            <a:r>
              <a:rPr lang="bg" sz="1300">
                <a:solidFill>
                  <a:srgbClr val="D9E9F7"/>
                </a:solidFill>
                <a:latin typeface="Lato"/>
                <a:ea typeface="Lato"/>
                <a:cs typeface="Lato"/>
                <a:sym typeface="Lato"/>
              </a:rPr>
              <a:t>How long does it take before a race condition manifests itself?</a:t>
            </a:r>
            <a:endParaRPr/>
          </a:p>
        </p:txBody>
      </p:sp>
      <p:sp>
        <p:nvSpPr>
          <p:cNvPr id="182" name="Google Shape;182;p18"/>
          <p:cNvSpPr txBox="1"/>
          <p:nvPr/>
        </p:nvSpPr>
        <p:spPr>
          <a:xfrm>
            <a:off x="2756525" y="429450"/>
            <a:ext cx="5752800" cy="6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3" name="Google Shape;183;p18"/>
          <p:cNvSpPr txBox="1"/>
          <p:nvPr/>
        </p:nvSpPr>
        <p:spPr>
          <a:xfrm>
            <a:off x="117525" y="1182250"/>
            <a:ext cx="1101000" cy="1047900"/>
          </a:xfrm>
          <a:prstGeom prst="rect">
            <a:avLst/>
          </a:prstGeom>
          <a:noFill/>
          <a:ln>
            <a:noFill/>
          </a:ln>
        </p:spPr>
        <p:txBody>
          <a:bodyPr anchorCtr="0" anchor="t" bIns="91425" lIns="91425" spcFirstLastPara="1" rIns="91425" wrap="square" tIns="91425">
            <a:spAutoFit/>
          </a:bodyPr>
          <a:lstStyle/>
          <a:p>
            <a:pPr indent="0" lvl="0" marL="0" rtl="0" algn="r">
              <a:lnSpc>
                <a:spcPct val="95000"/>
              </a:lnSpc>
              <a:spcBef>
                <a:spcPts val="0"/>
              </a:spcBef>
              <a:spcAft>
                <a:spcPts val="0"/>
              </a:spcAft>
              <a:buNone/>
            </a:pPr>
            <a:r>
              <a:rPr b="1" lang="bg" sz="1500" u="sng">
                <a:solidFill>
                  <a:srgbClr val="D9E9F7"/>
                </a:solidFill>
                <a:latin typeface="Lato"/>
                <a:ea typeface="Lato"/>
                <a:cs typeface="Lato"/>
                <a:sym typeface="Lato"/>
              </a:rPr>
              <a:t>Question:</a:t>
            </a:r>
            <a:br>
              <a:rPr b="1" lang="bg" sz="1500" u="sng">
                <a:solidFill>
                  <a:srgbClr val="D9E9F7"/>
                </a:solidFill>
                <a:latin typeface="Lato"/>
                <a:ea typeface="Lato"/>
                <a:cs typeface="Lato"/>
                <a:sym typeface="Lato"/>
              </a:rPr>
            </a:br>
            <a:endParaRPr b="1" sz="1500" u="sng">
              <a:solidFill>
                <a:srgbClr val="D9E9F7"/>
              </a:solidFill>
              <a:latin typeface="Lato"/>
              <a:ea typeface="Lato"/>
              <a:cs typeface="Lato"/>
              <a:sym typeface="Lato"/>
            </a:endParaRPr>
          </a:p>
          <a:p>
            <a:pPr indent="0" lvl="0" marL="0" rtl="0" algn="r">
              <a:lnSpc>
                <a:spcPct val="95000"/>
              </a:lnSpc>
              <a:spcBef>
                <a:spcPts val="1600"/>
              </a:spcBef>
              <a:spcAft>
                <a:spcPts val="1600"/>
              </a:spcAft>
              <a:buNone/>
            </a:pPr>
            <a:r>
              <a:rPr b="1" lang="bg" sz="1500" u="sng">
                <a:solidFill>
                  <a:srgbClr val="D9E9F7"/>
                </a:solidFill>
                <a:latin typeface="Lato"/>
                <a:ea typeface="Lato"/>
                <a:cs typeface="Lato"/>
                <a:sym typeface="Lato"/>
              </a:rPr>
              <a:t>Answer:</a:t>
            </a:r>
            <a:r>
              <a:rPr b="1" lang="bg" sz="1500">
                <a:solidFill>
                  <a:srgbClr val="D9E9F7"/>
                </a:solidFill>
                <a:latin typeface="Lato"/>
                <a:ea typeface="Lato"/>
                <a:cs typeface="Lato"/>
                <a:sym typeface="Lato"/>
              </a:rPr>
              <a:t> </a:t>
            </a:r>
            <a:endParaRPr/>
          </a:p>
        </p:txBody>
      </p:sp>
      <p:sp>
        <p:nvSpPr>
          <p:cNvPr id="184" name="Google Shape;184;p18"/>
          <p:cNvSpPr txBox="1"/>
          <p:nvPr/>
        </p:nvSpPr>
        <p:spPr>
          <a:xfrm>
            <a:off x="1277100" y="4114775"/>
            <a:ext cx="4933500" cy="564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600"/>
              </a:spcAft>
              <a:buNone/>
            </a:pPr>
            <a:r>
              <a:rPr lang="bg" sz="1300">
                <a:solidFill>
                  <a:srgbClr val="D9E9F7"/>
                </a:solidFill>
                <a:latin typeface="Lato"/>
                <a:ea typeface="Lato"/>
                <a:cs typeface="Lato"/>
                <a:sym typeface="Lato"/>
              </a:rPr>
              <a:t>A critical section/region is that part of the program where the shared  memory is accessed.</a:t>
            </a:r>
            <a:endParaRPr/>
          </a:p>
        </p:txBody>
      </p:sp>
      <p:sp>
        <p:nvSpPr>
          <p:cNvPr id="185" name="Google Shape;185;p18"/>
          <p:cNvSpPr txBox="1"/>
          <p:nvPr/>
        </p:nvSpPr>
        <p:spPr>
          <a:xfrm>
            <a:off x="176100" y="3481950"/>
            <a:ext cx="1101000" cy="1047900"/>
          </a:xfrm>
          <a:prstGeom prst="rect">
            <a:avLst/>
          </a:prstGeom>
          <a:noFill/>
          <a:ln>
            <a:noFill/>
          </a:ln>
        </p:spPr>
        <p:txBody>
          <a:bodyPr anchorCtr="0" anchor="t" bIns="91425" lIns="91425" spcFirstLastPara="1" rIns="91425" wrap="square" tIns="91425">
            <a:spAutoFit/>
          </a:bodyPr>
          <a:lstStyle/>
          <a:p>
            <a:pPr indent="0" lvl="0" marL="0" rtl="0" algn="r">
              <a:lnSpc>
                <a:spcPct val="95000"/>
              </a:lnSpc>
              <a:spcBef>
                <a:spcPts val="0"/>
              </a:spcBef>
              <a:spcAft>
                <a:spcPts val="0"/>
              </a:spcAft>
              <a:buNone/>
            </a:pPr>
            <a:r>
              <a:rPr b="1" lang="bg" sz="1500" u="sng">
                <a:solidFill>
                  <a:srgbClr val="D9E9F7"/>
                </a:solidFill>
                <a:latin typeface="Lato"/>
                <a:ea typeface="Lato"/>
                <a:cs typeface="Lato"/>
                <a:sym typeface="Lato"/>
              </a:rPr>
              <a:t>Question:</a:t>
            </a:r>
            <a:br>
              <a:rPr b="1" lang="bg" sz="1500" u="sng">
                <a:solidFill>
                  <a:srgbClr val="D9E9F7"/>
                </a:solidFill>
                <a:latin typeface="Lato"/>
                <a:ea typeface="Lato"/>
                <a:cs typeface="Lato"/>
                <a:sym typeface="Lato"/>
              </a:rPr>
            </a:br>
            <a:endParaRPr b="1" sz="1500" u="sng">
              <a:solidFill>
                <a:srgbClr val="D9E9F7"/>
              </a:solidFill>
              <a:latin typeface="Lato"/>
              <a:ea typeface="Lato"/>
              <a:cs typeface="Lato"/>
              <a:sym typeface="Lato"/>
            </a:endParaRPr>
          </a:p>
          <a:p>
            <a:pPr indent="0" lvl="0" marL="0" rtl="0" algn="r">
              <a:lnSpc>
                <a:spcPct val="95000"/>
              </a:lnSpc>
              <a:spcBef>
                <a:spcPts val="1600"/>
              </a:spcBef>
              <a:spcAft>
                <a:spcPts val="1600"/>
              </a:spcAft>
              <a:buNone/>
            </a:pPr>
            <a:r>
              <a:rPr b="1" lang="bg" sz="1500" u="sng">
                <a:solidFill>
                  <a:srgbClr val="D9E9F7"/>
                </a:solidFill>
                <a:latin typeface="Lato"/>
                <a:ea typeface="Lato"/>
                <a:cs typeface="Lato"/>
                <a:sym typeface="Lato"/>
              </a:rPr>
              <a:t>Answer:</a:t>
            </a:r>
            <a:r>
              <a:rPr b="1" lang="bg" sz="1500">
                <a:solidFill>
                  <a:srgbClr val="D9E9F7"/>
                </a:solidFill>
                <a:latin typeface="Lato"/>
                <a:ea typeface="Lato"/>
                <a:cs typeface="Lato"/>
                <a:sym typeface="Lato"/>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p:nvPr/>
        </p:nvSpPr>
        <p:spPr>
          <a:xfrm>
            <a:off x="278400" y="4550575"/>
            <a:ext cx="1616700" cy="27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4261475" y="0"/>
            <a:ext cx="554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txBox="1"/>
          <p:nvPr>
            <p:ph type="title"/>
          </p:nvPr>
        </p:nvSpPr>
        <p:spPr>
          <a:xfrm>
            <a:off x="278400" y="0"/>
            <a:ext cx="4537200" cy="50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1200">
                <a:latin typeface="Source Code Pro SemiBold"/>
                <a:ea typeface="Source Code Pro SemiBold"/>
                <a:cs typeface="Source Code Pro SemiBold"/>
                <a:sym typeface="Source Code Pro SemiBold"/>
              </a:rPr>
              <a:t>no_race.sh file</a:t>
            </a:r>
            <a:endParaRPr sz="1100">
              <a:latin typeface="Source Code Pro SemiBold"/>
              <a:ea typeface="Source Code Pro SemiBold"/>
              <a:cs typeface="Source Code Pro SemiBold"/>
              <a:sym typeface="Source Code Pro SemiBold"/>
            </a:endParaRPr>
          </a:p>
          <a:p>
            <a:pPr indent="0" lvl="0" marL="457200" rtl="0" algn="l">
              <a:spcBef>
                <a:spcPts val="0"/>
              </a:spcBef>
              <a:spcAft>
                <a:spcPts val="0"/>
              </a:spcAft>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"--&gt; Start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"Create the numbers_no_race file"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if test ! -f numbers_no_race; then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1 &gt;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"Lock numbers_no_race and do not let interruption"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if ln numbers_no_race numbers_no_race.lock; then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for i in `seq 1 100`;</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do</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LASTNUM=`tail -1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LASTNUM=$((LASTNUM + 1))</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$LASTNUM &gt;&gt;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done</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"Unlock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rm numbers_no_race.lock</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"--&gt; Finish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Lato"/>
              <a:ea typeface="Lato"/>
              <a:cs typeface="Lato"/>
              <a:sym typeface="Lato"/>
            </a:endParaRPr>
          </a:p>
          <a:p>
            <a:pPr indent="0" lvl="0" marL="45720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rPr lang="bg" sz="1200">
                <a:solidFill>
                  <a:schemeClr val="lt1"/>
                </a:solidFill>
                <a:latin typeface="Source Code Pro SemiBold"/>
                <a:ea typeface="Source Code Pro SemiBold"/>
                <a:cs typeface="Source Code Pro SemiBold"/>
                <a:sym typeface="Source Code Pro SemiBold"/>
              </a:rPr>
              <a:t>no_race_start.sh file</a:t>
            </a:r>
            <a:endParaRPr sz="1000">
              <a:latin typeface="Source Code Pro SemiBold"/>
              <a:ea typeface="Source Code Pro SemiBold"/>
              <a:cs typeface="Source Code Pro SemiBold"/>
              <a:sym typeface="Source Code Pro SemiBold"/>
            </a:endParaRPr>
          </a:p>
          <a:p>
            <a:pPr indent="0" lvl="0" marL="457200" rtl="0" algn="l">
              <a:spcBef>
                <a:spcPts val="0"/>
              </a:spcBef>
              <a:spcAft>
                <a:spcPts val="0"/>
              </a:spcAft>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"Start cleaning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"\n...Start the two no_race programs at same time"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no_race.sh &amp;</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sleep 3s</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"...Stop the two no_race programs at same time"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exit 0</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p:txBody>
      </p:sp>
      <p:sp>
        <p:nvSpPr>
          <p:cNvPr id="193" name="Google Shape;193;p19"/>
          <p:cNvSpPr txBox="1"/>
          <p:nvPr>
            <p:ph idx="1" type="body"/>
          </p:nvPr>
        </p:nvSpPr>
        <p:spPr>
          <a:xfrm>
            <a:off x="4920900" y="239700"/>
            <a:ext cx="4007100" cy="4664100"/>
          </a:xfrm>
          <a:prstGeom prst="rect">
            <a:avLst/>
          </a:prstGeom>
          <a:ln>
            <a:noFill/>
          </a:ln>
        </p:spPr>
        <p:txBody>
          <a:bodyPr anchorCtr="0" anchor="t" bIns="91425" lIns="91425" spcFirstLastPara="1" rIns="91425" wrap="square" tIns="91425">
            <a:noAutofit/>
          </a:bodyPr>
          <a:lstStyle/>
          <a:p>
            <a:pPr indent="0" lvl="0" marL="0" marR="0" rtl="0" algn="just">
              <a:lnSpc>
                <a:spcPct val="95000"/>
              </a:lnSpc>
              <a:spcBef>
                <a:spcPts val="0"/>
              </a:spcBef>
              <a:spcAft>
                <a:spcPts val="0"/>
              </a:spcAft>
              <a:buSzPts val="1018"/>
              <a:buNone/>
            </a:pPr>
            <a:r>
              <a:t/>
            </a:r>
            <a:endParaRPr sz="12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2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2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210">
              <a:solidFill>
                <a:srgbClr val="24292E"/>
              </a:solidFill>
              <a:highlight>
                <a:srgbClr val="FFFFFF"/>
              </a:highlight>
            </a:endParaRPr>
          </a:p>
          <a:p>
            <a:pPr indent="0" lvl="0" marL="0" marR="0" rtl="0" algn="just">
              <a:lnSpc>
                <a:spcPct val="95000"/>
              </a:lnSpc>
              <a:spcBef>
                <a:spcPts val="1200"/>
              </a:spcBef>
              <a:spcAft>
                <a:spcPts val="0"/>
              </a:spcAft>
              <a:buSzPts val="1018"/>
              <a:buNone/>
            </a:pPr>
            <a:r>
              <a:rPr lang="bg" sz="1300">
                <a:solidFill>
                  <a:srgbClr val="24292E"/>
                </a:solidFill>
                <a:highlight>
                  <a:srgbClr val="FFFFFF"/>
                </a:highlight>
              </a:rPr>
              <a:t>The solution for the described problem will be to </a:t>
            </a:r>
            <a:r>
              <a:rPr lang="bg" sz="1300"/>
              <a:t>use:</a:t>
            </a:r>
            <a:endParaRPr sz="1300"/>
          </a:p>
          <a:p>
            <a:pPr indent="0" lvl="0" marL="0" marR="0" rtl="0" algn="ctr">
              <a:lnSpc>
                <a:spcPct val="95000"/>
              </a:lnSpc>
              <a:spcBef>
                <a:spcPts val="1200"/>
              </a:spcBef>
              <a:spcAft>
                <a:spcPts val="0"/>
              </a:spcAft>
              <a:buSzPts val="1018"/>
              <a:buNone/>
            </a:pPr>
            <a:r>
              <a:rPr lang="bg">
                <a:highlight>
                  <a:srgbClr val="FFF2CC"/>
                </a:highlight>
                <a:latin typeface="Source Code Pro"/>
                <a:ea typeface="Source Code Pro"/>
                <a:cs typeface="Source Code Pro"/>
                <a:sym typeface="Source Code Pro"/>
              </a:rPr>
              <a:t>ln</a:t>
            </a:r>
            <a:r>
              <a:rPr lang="bg" sz="1400">
                <a:highlight>
                  <a:srgbClr val="FFF2CC"/>
                </a:highlight>
              </a:rPr>
              <a:t> </a:t>
            </a:r>
            <a:r>
              <a:rPr lang="bg">
                <a:highlight>
                  <a:srgbClr val="FFF2CC"/>
                </a:highlight>
                <a:latin typeface="Source Code Pro"/>
                <a:ea typeface="Source Code Pro"/>
                <a:cs typeface="Source Code Pro"/>
                <a:sym typeface="Source Code Pro"/>
              </a:rPr>
              <a:t>file file.lock</a:t>
            </a:r>
            <a:r>
              <a:rPr lang="bg" sz="1400">
                <a:highlight>
                  <a:srgbClr val="FFF2CC"/>
                </a:highlight>
              </a:rPr>
              <a:t> </a:t>
            </a:r>
            <a:endParaRPr sz="1400">
              <a:highlight>
                <a:srgbClr val="FFF2CC"/>
              </a:highlight>
            </a:endParaRPr>
          </a:p>
          <a:p>
            <a:pPr indent="0" lvl="0" marL="0" marR="0" rtl="0" algn="just">
              <a:lnSpc>
                <a:spcPct val="95000"/>
              </a:lnSpc>
              <a:spcBef>
                <a:spcPts val="1200"/>
              </a:spcBef>
              <a:spcAft>
                <a:spcPts val="0"/>
              </a:spcAft>
              <a:buSzPts val="1018"/>
              <a:buNone/>
            </a:pPr>
            <a:r>
              <a:rPr lang="bg"/>
              <a:t>...to lock the data file and</a:t>
            </a:r>
            <a:r>
              <a:rPr lang="bg" sz="1500"/>
              <a:t> </a:t>
            </a:r>
            <a:r>
              <a:rPr lang="bg"/>
              <a:t>do not let any interruption.</a:t>
            </a:r>
            <a:endParaRPr sz="1410">
              <a:highlight>
                <a:srgbClr val="FFFFFF"/>
              </a:highlight>
            </a:endParaRPr>
          </a:p>
          <a:p>
            <a:pPr indent="0" lvl="0" marL="457200" rtl="0" algn="l">
              <a:spcBef>
                <a:spcPts val="1200"/>
              </a:spcBef>
              <a:spcAft>
                <a:spcPts val="0"/>
              </a:spcAft>
              <a:buNone/>
            </a:pPr>
            <a:r>
              <a:t/>
            </a:r>
            <a:endParaRPr sz="1210">
              <a:solidFill>
                <a:srgbClr val="24292E"/>
              </a:solidFill>
              <a:highlight>
                <a:srgbClr val="FFFFFF"/>
              </a:highlight>
            </a:endParaRPr>
          </a:p>
          <a:p>
            <a:pPr indent="0" lvl="0" marL="457200" rtl="0" algn="just">
              <a:lnSpc>
                <a:spcPct val="95000"/>
              </a:lnSpc>
              <a:spcBef>
                <a:spcPts val="1600"/>
              </a:spcBef>
              <a:spcAft>
                <a:spcPts val="0"/>
              </a:spcAft>
              <a:buSzPts val="1018"/>
              <a:buNone/>
            </a:pPr>
            <a:r>
              <a:t/>
            </a:r>
            <a:endParaRPr sz="1210">
              <a:solidFill>
                <a:srgbClr val="24292E"/>
              </a:solidFill>
              <a:highlight>
                <a:srgbClr val="FFFFFF"/>
              </a:highlight>
            </a:endParaRPr>
          </a:p>
          <a:p>
            <a:pPr indent="0" lvl="0" marL="457200" rtl="0" algn="just">
              <a:lnSpc>
                <a:spcPct val="95000"/>
              </a:lnSpc>
              <a:spcBef>
                <a:spcPts val="1200"/>
              </a:spcBef>
              <a:spcAft>
                <a:spcPts val="1600"/>
              </a:spcAft>
              <a:buSzPts val="1018"/>
              <a:buNone/>
            </a:pPr>
            <a:r>
              <a:t/>
            </a:r>
            <a:endParaRPr sz="121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idx="1" type="body"/>
          </p:nvPr>
        </p:nvSpPr>
        <p:spPr>
          <a:xfrm>
            <a:off x="5519200" y="2036200"/>
            <a:ext cx="3409500" cy="1988700"/>
          </a:xfrm>
          <a:prstGeom prst="rect">
            <a:avLst/>
          </a:prstGeom>
        </p:spPr>
        <p:txBody>
          <a:bodyPr anchorCtr="0" anchor="t" bIns="91425" lIns="91425" spcFirstLastPara="1" rIns="91425" wrap="square" tIns="91425">
            <a:normAutofit/>
          </a:bodyPr>
          <a:lstStyle/>
          <a:p>
            <a:pPr indent="0" lvl="0" marL="0" marR="0" rtl="0" algn="just">
              <a:spcBef>
                <a:spcPts val="0"/>
              </a:spcBef>
              <a:spcAft>
                <a:spcPts val="0"/>
              </a:spcAft>
              <a:buNone/>
            </a:pPr>
            <a:r>
              <a:rPr lang="bg" sz="1150">
                <a:solidFill>
                  <a:srgbClr val="24292E"/>
                </a:solidFill>
                <a:highlight>
                  <a:srgbClr val="FFFFFF"/>
                </a:highlight>
              </a:rPr>
              <a:t>It is good to trace the whole process, so in order to do that, there is some simple logging, which will be displayed when the program is started.</a:t>
            </a:r>
            <a:endParaRPr sz="1150">
              <a:solidFill>
                <a:srgbClr val="24292E"/>
              </a:solidFill>
              <a:highlight>
                <a:srgbClr val="FFFFFF"/>
              </a:highlight>
            </a:endParaRPr>
          </a:p>
          <a:p>
            <a:pPr indent="0" lvl="0" marL="457200" rtl="0" algn="l">
              <a:spcBef>
                <a:spcPts val="1200"/>
              </a:spcBef>
              <a:spcAft>
                <a:spcPts val="0"/>
              </a:spcAft>
              <a:buNone/>
            </a:pPr>
            <a:r>
              <a:t/>
            </a:r>
            <a:endParaRPr>
              <a:solidFill>
                <a:srgbClr val="24292E"/>
              </a:solidFill>
              <a:highlight>
                <a:srgbClr val="FFFFFF"/>
              </a:highlight>
            </a:endParaRPr>
          </a:p>
          <a:p>
            <a:pPr indent="0" lvl="0" marL="457200" rtl="0" algn="l">
              <a:spcBef>
                <a:spcPts val="1200"/>
              </a:spcBef>
              <a:spcAft>
                <a:spcPts val="1600"/>
              </a:spcAft>
              <a:buNone/>
            </a:pPr>
            <a:r>
              <a:t/>
            </a:r>
            <a:endParaRPr/>
          </a:p>
        </p:txBody>
      </p:sp>
      <p:sp>
        <p:nvSpPr>
          <p:cNvPr id="199" name="Google Shape;199;p20"/>
          <p:cNvSpPr txBox="1"/>
          <p:nvPr/>
        </p:nvSpPr>
        <p:spPr>
          <a:xfrm>
            <a:off x="278575" y="4536625"/>
            <a:ext cx="1522200" cy="33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0" name="Google Shape;200;p20"/>
          <p:cNvSpPr/>
          <p:nvPr/>
        </p:nvSpPr>
        <p:spPr>
          <a:xfrm>
            <a:off x="4261475" y="0"/>
            <a:ext cx="1027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278400" y="4529175"/>
            <a:ext cx="1522200" cy="267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ph type="title"/>
          </p:nvPr>
        </p:nvSpPr>
        <p:spPr>
          <a:xfrm>
            <a:off x="171325" y="0"/>
            <a:ext cx="50004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0" rtl="0" algn="l">
              <a:spcBef>
                <a:spcPts val="0"/>
              </a:spcBef>
              <a:spcAft>
                <a:spcPts val="0"/>
              </a:spcAft>
              <a:buSzPts val="990"/>
              <a:buNone/>
            </a:pPr>
            <a:r>
              <a:rPr lang="bg" sz="800">
                <a:latin typeface="Source Code Pro"/>
                <a:ea typeface="Source Code Pro"/>
                <a:cs typeface="Source Code Pro"/>
                <a:sym typeface="Source Code Pro"/>
              </a:rPr>
              <a:t>$ sh task_creation.sh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cleaning numbers_race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...Stop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cleaning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the two no_race programs at same time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Create the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Lock numbers_no_race and do not let interruption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Create the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Lock numbers_no_race and do not let interruption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Unlock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...Stop the two no_race programs at same time</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*******************FINISH*******************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0" rtl="0" algn="l">
              <a:spcBef>
                <a:spcPts val="0"/>
              </a:spcBef>
              <a:spcAft>
                <a:spcPts val="0"/>
              </a:spcAft>
              <a:buNone/>
            </a:pPr>
            <a:r>
              <a:rPr lang="bg" sz="800">
                <a:latin typeface="Source Code Pro"/>
                <a:ea typeface="Source Code Pro"/>
                <a:cs typeface="Source Code Pro"/>
                <a:sym typeface="Source Code Pro"/>
              </a:rPr>
              <a:t>$ sh clear.sh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cleaning folder...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Folder is clean!</a:t>
            </a:r>
            <a:endParaRPr sz="800">
              <a:latin typeface="Source Code Pro"/>
              <a:ea typeface="Source Code Pro"/>
              <a:cs typeface="Source Code Pro"/>
              <a:sym typeface="Source Code Pro"/>
            </a:endParaRPr>
          </a:p>
          <a:p>
            <a:pPr indent="0" lvl="0" marL="0" rtl="0" algn="l">
              <a:spcBef>
                <a:spcPts val="0"/>
              </a:spcBef>
              <a:spcAft>
                <a:spcPts val="0"/>
              </a:spcAft>
              <a:buNone/>
            </a:pPr>
            <a:r>
              <a:t/>
            </a:r>
            <a:endParaRPr sz="800">
              <a:latin typeface="Source Code Pro"/>
              <a:ea typeface="Source Code Pro"/>
              <a:cs typeface="Source Code Pro"/>
              <a:sym typeface="Source Code Pro"/>
            </a:endParaRPr>
          </a:p>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idx="4294967295" type="body"/>
          </p:nvPr>
        </p:nvSpPr>
        <p:spPr>
          <a:xfrm>
            <a:off x="5439300" y="803050"/>
            <a:ext cx="3484800" cy="35916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t/>
            </a:r>
            <a:endParaRPr>
              <a:solidFill>
                <a:srgbClr val="24292E"/>
              </a:solidFill>
              <a:highlight>
                <a:srgbClr val="FFFFFF"/>
              </a:highlight>
            </a:endParaRPr>
          </a:p>
          <a:p>
            <a:pPr indent="0" lvl="0" marL="457200" rtl="0" algn="l">
              <a:spcBef>
                <a:spcPts val="1200"/>
              </a:spcBef>
              <a:spcAft>
                <a:spcPts val="0"/>
              </a:spcAft>
              <a:buNone/>
            </a:pPr>
            <a:r>
              <a:t/>
            </a:r>
            <a:endParaRPr>
              <a:solidFill>
                <a:srgbClr val="24292E"/>
              </a:solidFill>
              <a:highlight>
                <a:srgbClr val="FFFFFF"/>
              </a:highlight>
            </a:endParaRPr>
          </a:p>
          <a:p>
            <a:pPr indent="0" lvl="0" marL="457200" rtl="0" algn="l">
              <a:spcBef>
                <a:spcPts val="1200"/>
              </a:spcBef>
              <a:spcAft>
                <a:spcPts val="1200"/>
              </a:spcAft>
              <a:buNone/>
            </a:pPr>
            <a:r>
              <a:t/>
            </a:r>
            <a:endParaRPr/>
          </a:p>
        </p:txBody>
      </p:sp>
      <p:sp>
        <p:nvSpPr>
          <p:cNvPr id="208" name="Google Shape;208;p21"/>
          <p:cNvSpPr txBox="1"/>
          <p:nvPr/>
        </p:nvSpPr>
        <p:spPr>
          <a:xfrm>
            <a:off x="278575" y="4536625"/>
            <a:ext cx="152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9" name="Google Shape;209;p21"/>
          <p:cNvSpPr/>
          <p:nvPr/>
        </p:nvSpPr>
        <p:spPr>
          <a:xfrm>
            <a:off x="4261475" y="0"/>
            <a:ext cx="1027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278400" y="4529175"/>
            <a:ext cx="1522200" cy="267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txBox="1"/>
          <p:nvPr>
            <p:ph idx="4294967295" type="title"/>
          </p:nvPr>
        </p:nvSpPr>
        <p:spPr>
          <a:xfrm>
            <a:off x="991500" y="4608675"/>
            <a:ext cx="22701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0" rtl="0" algn="l">
              <a:spcBef>
                <a:spcPts val="0"/>
              </a:spcBef>
              <a:spcAft>
                <a:spcPts val="0"/>
              </a:spcAft>
              <a:buSzPts val="990"/>
              <a:buNone/>
            </a:pPr>
            <a:r>
              <a:rPr lang="bg" sz="1200">
                <a:latin typeface="Source Code Pro SemiBold"/>
                <a:ea typeface="Source Code Pro SemiBold"/>
                <a:cs typeface="Source Code Pro SemiBold"/>
                <a:sym typeface="Source Code Pro SemiBold"/>
              </a:rPr>
              <a:t>n</a:t>
            </a:r>
            <a:r>
              <a:rPr lang="bg" sz="1100">
                <a:latin typeface="Source Code Pro SemiBold"/>
                <a:ea typeface="Source Code Pro SemiBold"/>
                <a:cs typeface="Source Code Pro SemiBold"/>
                <a:sym typeface="Source Code Pro SemiBold"/>
              </a:rPr>
              <a:t>umbers_race file ➟ </a:t>
            </a:r>
            <a:endParaRPr sz="1100">
              <a:latin typeface="Source Code Pro SemiBold"/>
              <a:ea typeface="Source Code Pro SemiBold"/>
              <a:cs typeface="Source Code Pro SemiBold"/>
              <a:sym typeface="Source Code Pro SemiBold"/>
            </a:endParaRPr>
          </a:p>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p:txBody>
      </p:sp>
      <p:sp>
        <p:nvSpPr>
          <p:cNvPr id="212" name="Google Shape;212;p21"/>
          <p:cNvSpPr txBox="1"/>
          <p:nvPr>
            <p:ph idx="4294967295" type="title"/>
          </p:nvPr>
        </p:nvSpPr>
        <p:spPr>
          <a:xfrm>
            <a:off x="5689650" y="109850"/>
            <a:ext cx="2294700" cy="3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1100">
                <a:latin typeface="Source Code Pro SemiBold"/>
                <a:ea typeface="Source Code Pro SemiBold"/>
                <a:cs typeface="Source Code Pro SemiBold"/>
                <a:sym typeface="Source Code Pro SemiBold"/>
              </a:rPr>
              <a:t>numbers_no_race file ➟</a:t>
            </a:r>
            <a:endParaRPr sz="1100">
              <a:latin typeface="Source Code Pro SemiBold"/>
              <a:ea typeface="Source Code Pro SemiBold"/>
              <a:cs typeface="Source Code Pro SemiBold"/>
              <a:sym typeface="Source Code Pro SemiBold"/>
            </a:endParaRPr>
          </a:p>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p:txBody>
      </p:sp>
      <p:pic>
        <p:nvPicPr>
          <p:cNvPr id="213" name="Google Shape;213;p21"/>
          <p:cNvPicPr preferRelativeResize="0"/>
          <p:nvPr/>
        </p:nvPicPr>
        <p:blipFill>
          <a:blip r:embed="rId3">
            <a:alphaModFix/>
          </a:blip>
          <a:stretch>
            <a:fillRect/>
          </a:stretch>
        </p:blipFill>
        <p:spPr>
          <a:xfrm>
            <a:off x="7690948" y="0"/>
            <a:ext cx="430854" cy="5143502"/>
          </a:xfrm>
          <a:prstGeom prst="rect">
            <a:avLst/>
          </a:prstGeom>
          <a:noFill/>
          <a:ln>
            <a:noFill/>
          </a:ln>
        </p:spPr>
      </p:pic>
      <p:pic>
        <p:nvPicPr>
          <p:cNvPr id="214" name="Google Shape;214;p21"/>
          <p:cNvPicPr preferRelativeResize="0"/>
          <p:nvPr/>
        </p:nvPicPr>
        <p:blipFill>
          <a:blip r:embed="rId4">
            <a:alphaModFix/>
          </a:blip>
          <a:stretch>
            <a:fillRect/>
          </a:stretch>
        </p:blipFill>
        <p:spPr>
          <a:xfrm>
            <a:off x="8169100" y="0"/>
            <a:ext cx="430850" cy="4608665"/>
          </a:xfrm>
          <a:prstGeom prst="rect">
            <a:avLst/>
          </a:prstGeom>
          <a:noFill/>
          <a:ln>
            <a:noFill/>
          </a:ln>
        </p:spPr>
      </p:pic>
      <p:pic>
        <p:nvPicPr>
          <p:cNvPr id="215" name="Google Shape;215;p21"/>
          <p:cNvPicPr preferRelativeResize="0"/>
          <p:nvPr/>
        </p:nvPicPr>
        <p:blipFill>
          <a:blip r:embed="rId5">
            <a:alphaModFix/>
          </a:blip>
          <a:stretch>
            <a:fillRect/>
          </a:stretch>
        </p:blipFill>
        <p:spPr>
          <a:xfrm>
            <a:off x="8647248" y="0"/>
            <a:ext cx="430850" cy="1295781"/>
          </a:xfrm>
          <a:prstGeom prst="rect">
            <a:avLst/>
          </a:prstGeom>
          <a:noFill/>
          <a:ln>
            <a:noFill/>
          </a:ln>
        </p:spPr>
      </p:pic>
      <p:pic>
        <p:nvPicPr>
          <p:cNvPr id="216" name="Google Shape;216;p21"/>
          <p:cNvPicPr preferRelativeResize="0"/>
          <p:nvPr/>
        </p:nvPicPr>
        <p:blipFill>
          <a:blip r:embed="rId6">
            <a:alphaModFix/>
          </a:blip>
          <a:stretch>
            <a:fillRect/>
          </a:stretch>
        </p:blipFill>
        <p:spPr>
          <a:xfrm>
            <a:off x="2805701" y="0"/>
            <a:ext cx="366548" cy="5143501"/>
          </a:xfrm>
          <a:prstGeom prst="rect">
            <a:avLst/>
          </a:prstGeom>
          <a:noFill/>
          <a:ln>
            <a:noFill/>
          </a:ln>
        </p:spPr>
      </p:pic>
      <p:pic>
        <p:nvPicPr>
          <p:cNvPr id="217" name="Google Shape;217;p21"/>
          <p:cNvPicPr preferRelativeResize="0"/>
          <p:nvPr/>
        </p:nvPicPr>
        <p:blipFill>
          <a:blip r:embed="rId7">
            <a:alphaModFix/>
          </a:blip>
          <a:stretch>
            <a:fillRect/>
          </a:stretch>
        </p:blipFill>
        <p:spPr>
          <a:xfrm>
            <a:off x="3261599" y="0"/>
            <a:ext cx="405676" cy="5143500"/>
          </a:xfrm>
          <a:prstGeom prst="rect">
            <a:avLst/>
          </a:prstGeom>
          <a:noFill/>
          <a:ln>
            <a:noFill/>
          </a:ln>
        </p:spPr>
      </p:pic>
      <p:pic>
        <p:nvPicPr>
          <p:cNvPr id="218" name="Google Shape;218;p21"/>
          <p:cNvPicPr preferRelativeResize="0"/>
          <p:nvPr/>
        </p:nvPicPr>
        <p:blipFill>
          <a:blip r:embed="rId8">
            <a:alphaModFix/>
          </a:blip>
          <a:stretch>
            <a:fillRect/>
          </a:stretch>
        </p:blipFill>
        <p:spPr>
          <a:xfrm>
            <a:off x="3756617" y="0"/>
            <a:ext cx="415517" cy="5143501"/>
          </a:xfrm>
          <a:prstGeom prst="rect">
            <a:avLst/>
          </a:prstGeom>
          <a:noFill/>
          <a:ln>
            <a:noFill/>
          </a:ln>
        </p:spPr>
      </p:pic>
      <p:pic>
        <p:nvPicPr>
          <p:cNvPr id="219" name="Google Shape;219;p21"/>
          <p:cNvPicPr preferRelativeResize="0"/>
          <p:nvPr/>
        </p:nvPicPr>
        <p:blipFill>
          <a:blip r:embed="rId9">
            <a:alphaModFix/>
          </a:blip>
          <a:stretch>
            <a:fillRect/>
          </a:stretch>
        </p:blipFill>
        <p:spPr>
          <a:xfrm>
            <a:off x="4261478" y="0"/>
            <a:ext cx="425669" cy="5143501"/>
          </a:xfrm>
          <a:prstGeom prst="rect">
            <a:avLst/>
          </a:prstGeom>
          <a:noFill/>
          <a:ln>
            <a:noFill/>
          </a:ln>
        </p:spPr>
      </p:pic>
      <p:pic>
        <p:nvPicPr>
          <p:cNvPr id="220" name="Google Shape;220;p21"/>
          <p:cNvPicPr preferRelativeResize="0"/>
          <p:nvPr/>
        </p:nvPicPr>
        <p:blipFill>
          <a:blip r:embed="rId10">
            <a:alphaModFix/>
          </a:blip>
          <a:stretch>
            <a:fillRect/>
          </a:stretch>
        </p:blipFill>
        <p:spPr>
          <a:xfrm>
            <a:off x="4756576" y="0"/>
            <a:ext cx="405700" cy="1122537"/>
          </a:xfrm>
          <a:prstGeom prst="rect">
            <a:avLst/>
          </a:prstGeom>
          <a:noFill/>
          <a:ln>
            <a:noFill/>
          </a:ln>
        </p:spPr>
      </p:pic>
      <p:sp>
        <p:nvSpPr>
          <p:cNvPr id="221" name="Google Shape;221;p21"/>
          <p:cNvSpPr txBox="1"/>
          <p:nvPr/>
        </p:nvSpPr>
        <p:spPr>
          <a:xfrm>
            <a:off x="118512" y="953975"/>
            <a:ext cx="2270100" cy="661800"/>
          </a:xfrm>
          <a:prstGeom prst="rect">
            <a:avLst/>
          </a:prstGeom>
          <a:noFill/>
          <a:ln cap="flat" cmpd="sng" w="28575">
            <a:solidFill>
              <a:srgbClr val="D9E9F7"/>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bg" sz="1100" u="sng">
                <a:solidFill>
                  <a:srgbClr val="D9E9F7"/>
                </a:solidFill>
                <a:latin typeface="Lato"/>
                <a:ea typeface="Lato"/>
                <a:cs typeface="Lato"/>
                <a:sym typeface="Lato"/>
              </a:rPr>
              <a:t>NOTE :</a:t>
            </a:r>
            <a:r>
              <a:rPr b="1" lang="bg" sz="1100">
                <a:solidFill>
                  <a:srgbClr val="D9E9F7"/>
                </a:solidFill>
                <a:latin typeface="Lato"/>
                <a:ea typeface="Lato"/>
                <a:cs typeface="Lato"/>
                <a:sym typeface="Lato"/>
              </a:rPr>
              <a:t>  </a:t>
            </a:r>
            <a:endParaRPr b="1" sz="1100">
              <a:solidFill>
                <a:srgbClr val="D9E9F7"/>
              </a:solidFill>
              <a:latin typeface="Lato"/>
              <a:ea typeface="Lato"/>
              <a:cs typeface="Lato"/>
              <a:sym typeface="Lato"/>
            </a:endParaRPr>
          </a:p>
          <a:p>
            <a:pPr indent="0" lvl="0" marL="0" rtl="0" algn="just">
              <a:spcBef>
                <a:spcPts val="0"/>
              </a:spcBef>
              <a:spcAft>
                <a:spcPts val="0"/>
              </a:spcAft>
              <a:buNone/>
            </a:pPr>
            <a:r>
              <a:rPr lang="bg" sz="1000">
                <a:solidFill>
                  <a:srgbClr val="D9E9F7"/>
                </a:solidFill>
                <a:latin typeface="Lato"/>
                <a:ea typeface="Lato"/>
                <a:cs typeface="Lato"/>
                <a:sym typeface="Lato"/>
              </a:rPr>
              <a:t>The first column of numbers shows the line number of the text editor.</a:t>
            </a:r>
            <a:endParaRPr sz="1000">
              <a:solidFill>
                <a:srgbClr val="D9E9F7"/>
              </a:solidFill>
              <a:latin typeface="Lato"/>
              <a:ea typeface="Lato"/>
              <a:cs typeface="Lato"/>
              <a:sym typeface="Lato"/>
            </a:endParaRPr>
          </a:p>
        </p:txBody>
      </p:sp>
      <p:sp>
        <p:nvSpPr>
          <p:cNvPr id="222" name="Google Shape;222;p21"/>
          <p:cNvSpPr txBox="1"/>
          <p:nvPr>
            <p:ph idx="4294967295" type="title"/>
          </p:nvPr>
        </p:nvSpPr>
        <p:spPr>
          <a:xfrm>
            <a:off x="118500" y="168563"/>
            <a:ext cx="1682100" cy="78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p:nvPr/>
        </p:nvSpPr>
        <p:spPr>
          <a:xfrm>
            <a:off x="278400" y="4550575"/>
            <a:ext cx="1616700" cy="27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4261475" y="0"/>
            <a:ext cx="554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2"/>
          <p:cNvPicPr preferRelativeResize="0"/>
          <p:nvPr/>
        </p:nvPicPr>
        <p:blipFill>
          <a:blip r:embed="rId3">
            <a:alphaModFix/>
          </a:blip>
          <a:stretch>
            <a:fillRect/>
          </a:stretch>
        </p:blipFill>
        <p:spPr>
          <a:xfrm>
            <a:off x="6843976" y="190438"/>
            <a:ext cx="2144012" cy="2144012"/>
          </a:xfrm>
          <a:prstGeom prst="rect">
            <a:avLst/>
          </a:prstGeom>
          <a:noFill/>
          <a:ln>
            <a:noFill/>
          </a:ln>
        </p:spPr>
      </p:pic>
      <p:pic>
        <p:nvPicPr>
          <p:cNvPr id="230" name="Google Shape;230;p22"/>
          <p:cNvPicPr preferRelativeResize="0"/>
          <p:nvPr/>
        </p:nvPicPr>
        <p:blipFill>
          <a:blip r:embed="rId4">
            <a:alphaModFix/>
          </a:blip>
          <a:stretch>
            <a:fillRect/>
          </a:stretch>
        </p:blipFill>
        <p:spPr>
          <a:xfrm>
            <a:off x="229700" y="2334438"/>
            <a:ext cx="2086674" cy="2086674"/>
          </a:xfrm>
          <a:prstGeom prst="rect">
            <a:avLst/>
          </a:prstGeom>
          <a:noFill/>
          <a:ln>
            <a:noFill/>
          </a:ln>
        </p:spPr>
      </p:pic>
      <p:sp>
        <p:nvSpPr>
          <p:cNvPr id="231" name="Google Shape;231;p22"/>
          <p:cNvSpPr/>
          <p:nvPr/>
        </p:nvSpPr>
        <p:spPr>
          <a:xfrm>
            <a:off x="3515550" y="0"/>
            <a:ext cx="3126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txBox="1"/>
          <p:nvPr/>
        </p:nvSpPr>
        <p:spPr>
          <a:xfrm>
            <a:off x="6641550" y="4751425"/>
            <a:ext cx="16167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005">
                <a:solidFill>
                  <a:srgbClr val="1B212C"/>
                </a:solidFill>
                <a:latin typeface="Montserrat Medium"/>
                <a:ea typeface="Montserrat Medium"/>
                <a:cs typeface="Montserrat Medium"/>
                <a:sym typeface="Montserrat Medium"/>
              </a:rPr>
              <a:t>Desislava Milusheva </a:t>
            </a:r>
            <a:r>
              <a:rPr i="1" lang="bg" sz="1050">
                <a:solidFill>
                  <a:srgbClr val="202122"/>
                </a:solidFill>
                <a:highlight>
                  <a:srgbClr val="FFFFFF"/>
                </a:highlight>
              </a:rPr>
              <a:t>©</a:t>
            </a:r>
            <a:endParaRPr sz="1200">
              <a:solidFill>
                <a:srgbClr val="1B212C"/>
              </a:solidFill>
            </a:endParaRPr>
          </a:p>
        </p:txBody>
      </p:sp>
      <p:sp>
        <p:nvSpPr>
          <p:cNvPr id="233" name="Google Shape;233;p22"/>
          <p:cNvSpPr txBox="1"/>
          <p:nvPr/>
        </p:nvSpPr>
        <p:spPr>
          <a:xfrm>
            <a:off x="1388250" y="1378275"/>
            <a:ext cx="451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2400">
                <a:solidFill>
                  <a:schemeClr val="lt1"/>
                </a:solidFill>
                <a:latin typeface="Montserrat"/>
                <a:ea typeface="Montserrat"/>
                <a:cs typeface="Montserrat"/>
                <a:sym typeface="Montserrat"/>
              </a:rPr>
              <a:t>Thank you for the attention</a:t>
            </a:r>
            <a:r>
              <a:rPr lang="bg" sz="2400">
                <a:solidFill>
                  <a:schemeClr val="lt1"/>
                </a:solidFill>
                <a:latin typeface="Montserrat"/>
                <a:ea typeface="Montserrat"/>
                <a:cs typeface="Montserrat"/>
                <a:sym typeface="Montserrat"/>
              </a:rPr>
              <a:t> </a:t>
            </a:r>
            <a:endParaRPr/>
          </a:p>
        </p:txBody>
      </p:sp>
      <p:sp>
        <p:nvSpPr>
          <p:cNvPr id="234" name="Google Shape;234;p22"/>
          <p:cNvSpPr txBox="1"/>
          <p:nvPr/>
        </p:nvSpPr>
        <p:spPr>
          <a:xfrm>
            <a:off x="4261475" y="4666525"/>
            <a:ext cx="2447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bg" sz="1600">
                <a:solidFill>
                  <a:srgbClr val="24292E"/>
                </a:solidFill>
                <a:latin typeface="Lato"/>
                <a:ea typeface="Lato"/>
                <a:cs typeface="Lato"/>
                <a:sym typeface="Lato"/>
              </a:rPr>
              <a:t> </a:t>
            </a:r>
            <a:r>
              <a:rPr lang="bg" sz="1000" u="sng">
                <a:solidFill>
                  <a:srgbClr val="D9E9F7"/>
                </a:solidFill>
                <a:latin typeface="Source Code Pro"/>
                <a:ea typeface="Source Code Pro"/>
                <a:cs typeface="Source Code Pro"/>
                <a:sym typeface="Source Code Pro"/>
                <a:hlinkClick r:id="rId5">
                  <a:extLst>
                    <a:ext uri="{A12FA001-AC4F-418D-AE19-62706E023703}">
                      <ahyp:hlinkClr val="tx"/>
                    </a:ext>
                  </a:extLst>
                </a:hlinkClick>
              </a:rPr>
              <a:t>github.com/desi109/race-task</a:t>
            </a:r>
            <a:endParaRPr>
              <a:solidFill>
                <a:srgbClr val="D9E9F7"/>
              </a:solidFill>
              <a:latin typeface="Source Code Pro"/>
              <a:ea typeface="Source Code Pro"/>
              <a:cs typeface="Source Code Pro"/>
              <a:sym typeface="Source Code Pro"/>
            </a:endParaRPr>
          </a:p>
        </p:txBody>
      </p:sp>
      <p:pic>
        <p:nvPicPr>
          <p:cNvPr id="235" name="Google Shape;235;p22"/>
          <p:cNvPicPr preferRelativeResize="0"/>
          <p:nvPr/>
        </p:nvPicPr>
        <p:blipFill>
          <a:blip r:embed="rId6">
            <a:alphaModFix/>
          </a:blip>
          <a:stretch>
            <a:fillRect/>
          </a:stretch>
        </p:blipFill>
        <p:spPr>
          <a:xfrm>
            <a:off x="3890300" y="4666525"/>
            <a:ext cx="431100" cy="43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