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9" r:id="rId3"/>
    <p:sldId id="260" r:id="rId4"/>
    <p:sldId id="261" r:id="rId5"/>
    <p:sldId id="264" r:id="rId6"/>
    <p:sldId id="267" r:id="rId7"/>
    <p:sldId id="265" r:id="rId8"/>
    <p:sldId id="269" r:id="rId9"/>
    <p:sldId id="268" r:id="rId10"/>
    <p:sldId id="270" r:id="rId11"/>
    <p:sldId id="271" r:id="rId12"/>
    <p:sldId id="26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8"/>
    <p:restoredTop sz="84225"/>
  </p:normalViewPr>
  <p:slideViewPr>
    <p:cSldViewPr snapToGrid="0" snapToObjects="1">
      <p:cViewPr varScale="1">
        <p:scale>
          <a:sx n="79" d="100"/>
          <a:sy n="79"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euniceofori-addo/Documents/Eastern%20Courses/Math%20530/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euniceofori-addo/Documents/Eastern%20Courses/Math%20530/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Optimal Portfolio</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1BA-384A-BFB7-D916544C64E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1BA-384A-BFB7-D916544C64E9}"/>
              </c:ext>
            </c:extLst>
          </c:dPt>
          <c:dPt>
            <c:idx val="2"/>
            <c:bubble3D val="0"/>
            <c:spPr>
              <a:solidFill>
                <a:schemeClr val="bg2">
                  <a:lumMod val="9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B1BA-384A-BFB7-D916544C64E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B1BA-384A-BFB7-D916544C64E9}"/>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B1BA-384A-BFB7-D916544C64E9}"/>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B1BA-384A-BFB7-D916544C64E9}"/>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B1BA-384A-BFB7-D916544C64E9}"/>
              </c:ext>
            </c:extLst>
          </c:dPt>
          <c:dPt>
            <c:idx val="7"/>
            <c:bubble3D val="0"/>
            <c:spPr>
              <a:solidFill>
                <a:schemeClr val="accent1">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B1BA-384A-BFB7-D916544C64E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B1BA-384A-BFB7-D916544C64E9}"/>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B1BA-384A-BFB7-D916544C64E9}"/>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B1BA-384A-BFB7-D916544C64E9}"/>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B1BA-384A-BFB7-D916544C64E9}"/>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B1BA-384A-BFB7-D916544C64E9}"/>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B1BA-384A-BFB7-D916544C64E9}"/>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B1BA-384A-BFB7-D916544C64E9}"/>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B1BA-384A-BFB7-D916544C64E9}"/>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Sheet1!$A$1:$A$8</c:f>
              <c:strCache>
                <c:ptCount val="8"/>
                <c:pt idx="0">
                  <c:v>BTC      </c:v>
                </c:pt>
                <c:pt idx="1">
                  <c:v>ETH      </c:v>
                </c:pt>
                <c:pt idx="2">
                  <c:v>ADA      </c:v>
                </c:pt>
                <c:pt idx="3">
                  <c:v>DOT      </c:v>
                </c:pt>
                <c:pt idx="4">
                  <c:v>LINK     </c:v>
                </c:pt>
                <c:pt idx="5">
                  <c:v>XLM      </c:v>
                </c:pt>
                <c:pt idx="6">
                  <c:v>BNB      </c:v>
                </c:pt>
                <c:pt idx="7">
                  <c:v>USDT     </c:v>
                </c:pt>
              </c:strCache>
            </c:strRef>
          </c:cat>
          <c:val>
            <c:numRef>
              <c:f>Sheet1!$B$1:$B$8</c:f>
              <c:numCache>
                <c:formatCode>0.00</c:formatCode>
                <c:ptCount val="8"/>
                <c:pt idx="0">
                  <c:v>0.11830499999999999</c:v>
                </c:pt>
                <c:pt idx="1">
                  <c:v>2.3158999999999999E-2</c:v>
                </c:pt>
                <c:pt idx="2">
                  <c:v>0.28622700000000001</c:v>
                </c:pt>
                <c:pt idx="3">
                  <c:v>4.9654999999999998E-2</c:v>
                </c:pt>
                <c:pt idx="4">
                  <c:v>1.358E-2</c:v>
                </c:pt>
                <c:pt idx="5">
                  <c:v>1.1716000000000001E-2</c:v>
                </c:pt>
                <c:pt idx="6">
                  <c:v>0.27045400000000003</c:v>
                </c:pt>
                <c:pt idx="7">
                  <c:v>0.22690199999999999</c:v>
                </c:pt>
              </c:numCache>
            </c:numRef>
          </c:val>
          <c:extLst>
            <c:ext xmlns:c16="http://schemas.microsoft.com/office/drawing/2014/chart" uri="{C3380CC4-5D6E-409C-BE32-E72D297353CC}">
              <c16:uniqueId val="{00000010-B1BA-384A-BFB7-D916544C64E9}"/>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MInimum Risk</a:t>
            </a:r>
            <a:r>
              <a:rPr lang="en-US" baseline="0"/>
              <a:t> Portfolio</a:t>
            </a:r>
            <a:endParaRPr lang="en-US"/>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BF2-BC43-89D5-54A2B9BC8BE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BF2-BC43-89D5-54A2B9BC8BE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BF2-BC43-89D5-54A2B9BC8BE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BF2-BC43-89D5-54A2B9BC8BE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1BF2-BC43-89D5-54A2B9BC8BEE}"/>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1BF2-BC43-89D5-54A2B9BC8BEE}"/>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1BF2-BC43-89D5-54A2B9BC8BEE}"/>
              </c:ext>
            </c:extLst>
          </c:dPt>
          <c:dPt>
            <c:idx val="7"/>
            <c:bubble3D val="0"/>
            <c:spPr>
              <a:solidFill>
                <a:schemeClr val="accent1">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1BF2-BC43-89D5-54A2B9BC8BEE}"/>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1BF2-BC43-89D5-54A2B9BC8BEE}"/>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BF2-BC43-89D5-54A2B9BC8BEE}"/>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BF2-BC43-89D5-54A2B9BC8BEE}"/>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1BF2-BC43-89D5-54A2B9BC8BEE}"/>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1BF2-BC43-89D5-54A2B9BC8BEE}"/>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1BF2-BC43-89D5-54A2B9BC8BEE}"/>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1BF2-BC43-89D5-54A2B9BC8BEE}"/>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1BF2-BC43-89D5-54A2B9BC8BE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Sheet1!$A$1:$A$8</c:f>
              <c:strCache>
                <c:ptCount val="8"/>
                <c:pt idx="0">
                  <c:v>BTC      </c:v>
                </c:pt>
                <c:pt idx="1">
                  <c:v>ETH      </c:v>
                </c:pt>
                <c:pt idx="2">
                  <c:v>ADA      </c:v>
                </c:pt>
                <c:pt idx="3">
                  <c:v>DOT      </c:v>
                </c:pt>
                <c:pt idx="4">
                  <c:v>LINK     </c:v>
                </c:pt>
                <c:pt idx="5">
                  <c:v>XLM      </c:v>
                </c:pt>
                <c:pt idx="6">
                  <c:v>BNB      </c:v>
                </c:pt>
                <c:pt idx="7">
                  <c:v>USDT     </c:v>
                </c:pt>
              </c:strCache>
            </c:strRef>
          </c:cat>
          <c:val>
            <c:numRef>
              <c:f>Sheet1!$C$1:$C$8</c:f>
              <c:numCache>
                <c:formatCode>0.00</c:formatCode>
                <c:ptCount val="8"/>
                <c:pt idx="0">
                  <c:v>0.10108300000000001</c:v>
                </c:pt>
                <c:pt idx="1">
                  <c:v>1.6178999999999999E-2</c:v>
                </c:pt>
                <c:pt idx="2">
                  <c:v>9.3729999999999994E-3</c:v>
                </c:pt>
                <c:pt idx="3">
                  <c:v>0.186172</c:v>
                </c:pt>
                <c:pt idx="4">
                  <c:v>7.6810000000000003E-3</c:v>
                </c:pt>
                <c:pt idx="5">
                  <c:v>5.9610999999999997E-2</c:v>
                </c:pt>
                <c:pt idx="6">
                  <c:v>0.17549500000000001</c:v>
                </c:pt>
                <c:pt idx="7">
                  <c:v>0.44440499999999999</c:v>
                </c:pt>
              </c:numCache>
            </c:numRef>
          </c:val>
          <c:extLst>
            <c:ext xmlns:c16="http://schemas.microsoft.com/office/drawing/2014/chart" uri="{C3380CC4-5D6E-409C-BE32-E72D297353CC}">
              <c16:uniqueId val="{00000010-1BF2-BC43-89D5-54A2B9BC8BEE}"/>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F2B5A-38BF-9943-BEE5-4A2C875257ED}" type="datetimeFigureOut">
              <a:rPr lang="en-US" smtClean="0"/>
              <a:t>6/10/21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21599-A910-4540-A8B2-058D21727C2F}" type="slidenum">
              <a:rPr lang="en-US" smtClean="0"/>
              <a:t>‹#›</a:t>
            </a:fld>
            <a:endParaRPr lang="en-US"/>
          </a:p>
        </p:txBody>
      </p:sp>
    </p:spTree>
    <p:extLst>
      <p:ext uri="{BB962C8B-B14F-4D97-AF65-F5344CB8AC3E}">
        <p14:creationId xmlns:p14="http://schemas.microsoft.com/office/powerpoint/2010/main" val="240201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1</a:t>
            </a:fld>
            <a:endParaRPr lang="en-US"/>
          </a:p>
        </p:txBody>
      </p:sp>
    </p:spTree>
    <p:extLst>
      <p:ext uri="{BB962C8B-B14F-4D97-AF65-F5344CB8AC3E}">
        <p14:creationId xmlns:p14="http://schemas.microsoft.com/office/powerpoint/2010/main" val="267176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i="0" dirty="0">
                <a:latin typeface="+mn-lt"/>
              </a:rPr>
              <a:t>risk-averse; for a given level of expected return, investors will always prefer the less risky portfolio.</a:t>
            </a:r>
            <a:br>
              <a:rPr lang="en-US" sz="1100" i="0" dirty="0">
                <a:latin typeface="+mn-lt"/>
              </a:rPr>
            </a:br>
            <a:br>
              <a:rPr lang="en-US" sz="1100" i="0" dirty="0">
                <a:latin typeface="+mn-lt"/>
              </a:rPr>
            </a:br>
            <a:r>
              <a:rPr lang="en-US" sz="1200" b="1" i="0" dirty="0">
                <a:latin typeface="+mn-lt"/>
              </a:rPr>
              <a:t>Diversification</a:t>
            </a:r>
            <a:r>
              <a:rPr lang="en-US" sz="1200" i="0" dirty="0">
                <a:latin typeface="+mn-lt"/>
              </a:rPr>
              <a:t> – owning a portfolio of assets from different classes is less risky than holding a portfolio of similar assets</a:t>
            </a:r>
          </a:p>
          <a:p>
            <a:endParaRPr lang="en-US" sz="1200" i="0" dirty="0">
              <a:latin typeface="+mn-lt"/>
            </a:endParaRPr>
          </a:p>
          <a:p>
            <a:r>
              <a:rPr lang="en-US" sz="1200" i="0" dirty="0">
                <a:latin typeface="+mn-lt"/>
              </a:rPr>
              <a:t>A typical portfolio front</a:t>
            </a:r>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3</a:t>
            </a:fld>
            <a:endParaRPr lang="en-US"/>
          </a:p>
        </p:txBody>
      </p:sp>
    </p:spTree>
    <p:extLst>
      <p:ext uri="{BB962C8B-B14F-4D97-AF65-F5344CB8AC3E}">
        <p14:creationId xmlns:p14="http://schemas.microsoft.com/office/powerpoint/2010/main" val="232539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do we define risk?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4</a:t>
            </a:fld>
            <a:endParaRPr lang="en-US"/>
          </a:p>
        </p:txBody>
      </p:sp>
    </p:spTree>
    <p:extLst>
      <p:ext uri="{BB962C8B-B14F-4D97-AF65-F5344CB8AC3E}">
        <p14:creationId xmlns:p14="http://schemas.microsoft.com/office/powerpoint/2010/main" val="376131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Suppose that a portfolio contains n different assets. The rate of return of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is a random variable with expected value </a:t>
            </a:r>
            <a:r>
              <a:rPr lang="en-US" sz="1200" b="0" i="0" u="none" strike="noStrike" kern="1200" dirty="0" err="1">
                <a:solidFill>
                  <a:schemeClr val="tx1"/>
                </a:solidFill>
                <a:effectLst/>
                <a:latin typeface="+mn-lt"/>
                <a:ea typeface="+mn-ea"/>
                <a:cs typeface="+mn-cs"/>
              </a:rPr>
              <a:t>m_i</a:t>
            </a:r>
            <a:r>
              <a:rPr lang="en-US" sz="1200" b="0" i="0" u="none" strike="noStrike" kern="1200" dirty="0">
                <a:solidFill>
                  <a:schemeClr val="tx1"/>
                </a:solidFill>
                <a:effectLst/>
                <a:latin typeface="+mn-lt"/>
                <a:ea typeface="+mn-ea"/>
                <a:cs typeface="+mn-cs"/>
              </a:rPr>
              <a:t>. The problem is to find what fraction </a:t>
            </a:r>
            <a:r>
              <a:rPr lang="en-US" sz="1200" b="0" i="0" u="none" strike="noStrike" kern="1200" dirty="0" err="1">
                <a:solidFill>
                  <a:schemeClr val="tx1"/>
                </a:solidFill>
                <a:effectLst/>
                <a:latin typeface="+mn-lt"/>
                <a:ea typeface="+mn-ea"/>
                <a:cs typeface="+mn-cs"/>
              </a:rPr>
              <a:t>x_i</a:t>
            </a:r>
            <a:r>
              <a:rPr lang="en-US" sz="1200" b="0" i="0" u="none" strike="noStrike" kern="1200" dirty="0">
                <a:solidFill>
                  <a:schemeClr val="tx1"/>
                </a:solidFill>
                <a:effectLst/>
                <a:latin typeface="+mn-lt"/>
                <a:ea typeface="+mn-ea"/>
                <a:cs typeface="+mn-cs"/>
              </a:rPr>
              <a:t> to invest in each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in order to minimize risk, subject to a specified minimum expected rate of return.</a:t>
            </a:r>
          </a:p>
          <a:p>
            <a:endParaRPr lang="en-US" sz="1200" b="0" i="0" u="none" strike="noStrike" kern="1200" dirty="0">
              <a:solidFill>
                <a:schemeClr val="tx1"/>
              </a:solidFill>
              <a:effectLst/>
              <a:latin typeface="+mn-lt"/>
              <a:ea typeface="+mn-ea"/>
              <a:cs typeface="+mn-cs"/>
            </a:endParaRPr>
          </a:p>
          <a:p>
            <a:r>
              <a:rPr lang="en-US" dirty="0">
                <a:effectLst/>
              </a:rPr>
              <a:t>The expected return should be no less than a minimal rate of portfolio return  that the investor desires,</a:t>
            </a:r>
          </a:p>
          <a:p>
            <a:r>
              <a:rPr lang="en-US" dirty="0">
                <a:effectLst/>
              </a:rPr>
              <a:t>Covariance matrix is (n x n) matrix returns mu is (n x 1) vector. To optimize the portfolio we want to find the linear combination of assets weights which give the highest excess return, or we want to minimize the variance of our return. Weights are (n x 1)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Since </a:t>
            </a:r>
            <a:r>
              <a:rPr lang="en-US" sz="1200" b="0" i="0" u="none" strike="noStrike" kern="1200" dirty="0" err="1">
                <a:solidFill>
                  <a:schemeClr val="tx1"/>
                </a:solidFill>
                <a:effectLst/>
                <a:latin typeface="+mn-lt"/>
                <a:ea typeface="+mn-ea"/>
                <a:cs typeface="+mn-cs"/>
              </a:rPr>
              <a:t>constriants</a:t>
            </a:r>
            <a:r>
              <a:rPr lang="en-US" sz="1200" b="0" i="0" u="none" strike="noStrike" kern="1200" dirty="0">
                <a:solidFill>
                  <a:schemeClr val="tx1"/>
                </a:solidFill>
                <a:effectLst/>
                <a:latin typeface="+mn-lt"/>
                <a:ea typeface="+mn-ea"/>
                <a:cs typeface="+mn-cs"/>
              </a:rPr>
              <a:t> are linear and covariance matrix is positive definite.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5</a:t>
            </a:fld>
            <a:endParaRPr lang="en-US"/>
          </a:p>
        </p:txBody>
      </p:sp>
    </p:spTree>
    <p:extLst>
      <p:ext uri="{BB962C8B-B14F-4D97-AF65-F5344CB8AC3E}">
        <p14:creationId xmlns:p14="http://schemas.microsoft.com/office/powerpoint/2010/main" val="44899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Suppose that a portfolio contains n different assets. The rate of return of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is a random variable with expected value </a:t>
            </a:r>
            <a:r>
              <a:rPr lang="en-US" sz="1200" b="0" i="0" u="none" strike="noStrike" kern="1200" dirty="0" err="1">
                <a:solidFill>
                  <a:schemeClr val="tx1"/>
                </a:solidFill>
                <a:effectLst/>
                <a:latin typeface="+mn-lt"/>
                <a:ea typeface="+mn-ea"/>
                <a:cs typeface="+mn-cs"/>
              </a:rPr>
              <a:t>m_i</a:t>
            </a:r>
            <a:r>
              <a:rPr lang="en-US" sz="1200" b="0" i="0" u="none" strike="noStrike" kern="1200" dirty="0">
                <a:solidFill>
                  <a:schemeClr val="tx1"/>
                </a:solidFill>
                <a:effectLst/>
                <a:latin typeface="+mn-lt"/>
                <a:ea typeface="+mn-ea"/>
                <a:cs typeface="+mn-cs"/>
              </a:rPr>
              <a:t>. The problem is to find what fraction </a:t>
            </a:r>
            <a:r>
              <a:rPr lang="en-US" sz="1200" b="0" i="0" u="none" strike="noStrike" kern="1200" dirty="0" err="1">
                <a:solidFill>
                  <a:schemeClr val="tx1"/>
                </a:solidFill>
                <a:effectLst/>
                <a:latin typeface="+mn-lt"/>
                <a:ea typeface="+mn-ea"/>
                <a:cs typeface="+mn-cs"/>
              </a:rPr>
              <a:t>x_i</a:t>
            </a:r>
            <a:r>
              <a:rPr lang="en-US" sz="1200" b="0" i="0" u="none" strike="noStrike" kern="1200" dirty="0">
                <a:solidFill>
                  <a:schemeClr val="tx1"/>
                </a:solidFill>
                <a:effectLst/>
                <a:latin typeface="+mn-lt"/>
                <a:ea typeface="+mn-ea"/>
                <a:cs typeface="+mn-cs"/>
              </a:rPr>
              <a:t> to invest in each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in order to minimize risk, subject to a specified minimum expected rate of return.</a:t>
            </a:r>
          </a:p>
          <a:p>
            <a:endParaRPr lang="en-US" sz="1200" b="0" i="0" u="none" strike="noStrike" kern="1200" dirty="0">
              <a:solidFill>
                <a:schemeClr val="tx1"/>
              </a:solidFill>
              <a:effectLst/>
              <a:latin typeface="+mn-lt"/>
              <a:ea typeface="+mn-ea"/>
              <a:cs typeface="+mn-cs"/>
            </a:endParaRPr>
          </a:p>
          <a:p>
            <a:r>
              <a:rPr lang="en-US" dirty="0">
                <a:effectLst/>
              </a:rPr>
              <a:t>The expected return should be no less than a minimal rate of portfolio return  that the investor desires,</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6</a:t>
            </a:fld>
            <a:endParaRPr lang="en-US"/>
          </a:p>
        </p:txBody>
      </p:sp>
    </p:spTree>
    <p:extLst>
      <p:ext uri="{BB962C8B-B14F-4D97-AF65-F5344CB8AC3E}">
        <p14:creationId xmlns:p14="http://schemas.microsoft.com/office/powerpoint/2010/main" val="18423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Suppose that a portfolio contains n different assets. The rate of return of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is a random variable with expected value </a:t>
            </a:r>
            <a:r>
              <a:rPr lang="en-US" sz="1200" b="0" i="0" u="none" strike="noStrike" kern="1200" dirty="0" err="1">
                <a:solidFill>
                  <a:schemeClr val="tx1"/>
                </a:solidFill>
                <a:effectLst/>
                <a:latin typeface="+mn-lt"/>
                <a:ea typeface="+mn-ea"/>
                <a:cs typeface="+mn-cs"/>
              </a:rPr>
              <a:t>m_i</a:t>
            </a:r>
            <a:r>
              <a:rPr lang="en-US" sz="1200" b="0" i="0" u="none" strike="noStrike" kern="1200" dirty="0">
                <a:solidFill>
                  <a:schemeClr val="tx1"/>
                </a:solidFill>
                <a:effectLst/>
                <a:latin typeface="+mn-lt"/>
                <a:ea typeface="+mn-ea"/>
                <a:cs typeface="+mn-cs"/>
              </a:rPr>
              <a:t>. The problem is to find what fraction </a:t>
            </a:r>
            <a:r>
              <a:rPr lang="en-US" sz="1200" b="0" i="0" u="none" strike="noStrike" kern="1200" dirty="0" err="1">
                <a:solidFill>
                  <a:schemeClr val="tx1"/>
                </a:solidFill>
                <a:effectLst/>
                <a:latin typeface="+mn-lt"/>
                <a:ea typeface="+mn-ea"/>
                <a:cs typeface="+mn-cs"/>
              </a:rPr>
              <a:t>x_i</a:t>
            </a:r>
            <a:r>
              <a:rPr lang="en-US" sz="1200" b="0" i="0" u="none" strike="noStrike" kern="1200" dirty="0">
                <a:solidFill>
                  <a:schemeClr val="tx1"/>
                </a:solidFill>
                <a:effectLst/>
                <a:latin typeface="+mn-lt"/>
                <a:ea typeface="+mn-ea"/>
                <a:cs typeface="+mn-cs"/>
              </a:rPr>
              <a:t> to invest in each asset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in order to minimize risk, subject to a specified minimum expected rate of return.</a:t>
            </a:r>
          </a:p>
          <a:p>
            <a:endParaRPr lang="en-US" sz="1200" b="0" i="0" u="none" strike="noStrike" kern="1200" dirty="0">
              <a:solidFill>
                <a:schemeClr val="tx1"/>
              </a:solidFill>
              <a:effectLst/>
              <a:latin typeface="+mn-lt"/>
              <a:ea typeface="+mn-ea"/>
              <a:cs typeface="+mn-cs"/>
            </a:endParaRPr>
          </a:p>
          <a:p>
            <a:r>
              <a:rPr lang="en-US" dirty="0">
                <a:effectLst/>
              </a:rPr>
              <a:t>The expected return should be no less than a minimal rate of portfolio return  that the investor desires,</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FB21599-A910-4540-A8B2-058D21727C2F}" type="slidenum">
              <a:rPr lang="en-US" smtClean="0"/>
              <a:t>8</a:t>
            </a:fld>
            <a:endParaRPr lang="en-US"/>
          </a:p>
        </p:txBody>
      </p:sp>
    </p:spTree>
    <p:extLst>
      <p:ext uri="{BB962C8B-B14F-4D97-AF65-F5344CB8AC3E}">
        <p14:creationId xmlns:p14="http://schemas.microsoft.com/office/powerpoint/2010/main" val="25412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6/10/21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12155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8317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84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555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959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872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706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4570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752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62906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6/10/21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03040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6/10/21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07060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31" name="Rectangle 30">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B067B588-9299-6F41-847B-31F823EFD2C1}"/>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42000"/>
                    </a14:imgEffect>
                    <a14:imgEffect>
                      <a14:brightnessContrast bright="-18000" contrast="-39000"/>
                    </a14:imgEffect>
                  </a14:imgLayer>
                </a14:imgProps>
              </a:ext>
            </a:extLst>
          </a:blip>
          <a:srcRect l="694" r="6416" b="-1"/>
          <a:stretch/>
        </p:blipFill>
        <p:spPr>
          <a:xfrm>
            <a:off x="1" y="1"/>
            <a:ext cx="12191998" cy="6857999"/>
          </a:xfrm>
          <a:prstGeom prst="rect">
            <a:avLst/>
          </a:prstGeom>
        </p:spPr>
      </p:pic>
      <p:sp>
        <p:nvSpPr>
          <p:cNvPr id="33" name="Rectangle 32">
            <a:extLst>
              <a:ext uri="{FF2B5EF4-FFF2-40B4-BE49-F238E27FC236}">
                <a16:creationId xmlns:a16="http://schemas.microsoft.com/office/drawing/2014/main" id="{ED89566B-2106-45B5-A929-69C7B9554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alpha val="7000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7475FE6E-6FF0-42EB-B0A8-117D063568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854"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73EE46CA-12A6-4A17-947D-6393F7BB5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77913"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2" name="TextBox 11">
            <a:extLst>
              <a:ext uri="{FF2B5EF4-FFF2-40B4-BE49-F238E27FC236}">
                <a16:creationId xmlns:a16="http://schemas.microsoft.com/office/drawing/2014/main" id="{EC83D6A3-3D27-BA4D-A675-19643E7A7514}"/>
              </a:ext>
            </a:extLst>
          </p:cNvPr>
          <p:cNvSpPr txBox="1"/>
          <p:nvPr/>
        </p:nvSpPr>
        <p:spPr>
          <a:xfrm>
            <a:off x="1417617" y="952703"/>
            <a:ext cx="5576463" cy="4154984"/>
          </a:xfrm>
          <a:prstGeom prst="rect">
            <a:avLst/>
          </a:prstGeom>
          <a:noFill/>
        </p:spPr>
        <p:txBody>
          <a:bodyPr wrap="none" rtlCol="0">
            <a:spAutoFit/>
          </a:bodyPr>
          <a:lstStyle/>
          <a:p>
            <a:endParaRPr lang="en-US" sz="3600" dirty="0">
              <a:latin typeface="Calibri" panose="020F0502020204030204" pitchFamily="34" charset="0"/>
              <a:cs typeface="Calibri" panose="020F0502020204030204" pitchFamily="34" charset="0"/>
            </a:endParaRPr>
          </a:p>
          <a:p>
            <a:r>
              <a:rPr lang="en-US" sz="3600" dirty="0">
                <a:latin typeface="Calibri" panose="020F0502020204030204" pitchFamily="34" charset="0"/>
                <a:cs typeface="Calibri" panose="020F0502020204030204" pitchFamily="34" charset="0"/>
              </a:rPr>
              <a:t>Modern Portfolio Theory for </a:t>
            </a:r>
          </a:p>
          <a:p>
            <a:r>
              <a:rPr lang="en-US" sz="3600" dirty="0">
                <a:latin typeface="Calibri" panose="020F0502020204030204" pitchFamily="34" charset="0"/>
                <a:cs typeface="Calibri" panose="020F0502020204030204" pitchFamily="34" charset="0"/>
              </a:rPr>
              <a:t>Cryptocurrencies</a:t>
            </a:r>
          </a:p>
          <a:p>
            <a:endParaRPr lang="en-US" sz="36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Eunice Ofori-Addo</a:t>
            </a:r>
          </a:p>
          <a:p>
            <a:r>
              <a:rPr lang="en-US" sz="2800" dirty="0">
                <a:latin typeface="Calibri" panose="020F0502020204030204" pitchFamily="34" charset="0"/>
                <a:cs typeface="Calibri" panose="020F0502020204030204" pitchFamily="34" charset="0"/>
              </a:rPr>
              <a:t>MATH 530</a:t>
            </a:r>
          </a:p>
          <a:p>
            <a:r>
              <a:rPr lang="en-US" sz="2800" dirty="0">
                <a:latin typeface="Calibri" panose="020F0502020204030204" pitchFamily="34" charset="0"/>
                <a:cs typeface="Calibri" panose="020F0502020204030204" pitchFamily="34" charset="0"/>
              </a:rPr>
              <a:t>Eastern Washington University</a:t>
            </a:r>
          </a:p>
        </p:txBody>
      </p:sp>
    </p:spTree>
    <p:extLst>
      <p:ext uri="{BB962C8B-B14F-4D97-AF65-F5344CB8AC3E}">
        <p14:creationId xmlns:p14="http://schemas.microsoft.com/office/powerpoint/2010/main" val="419016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5A116041-186D-3B46-B3EB-BDFD35A432E3}"/>
              </a:ext>
            </a:extLst>
          </p:cNvPr>
          <p:cNvPicPr>
            <a:picLocks noChangeAspect="1"/>
          </p:cNvPicPr>
          <p:nvPr/>
        </p:nvPicPr>
        <p:blipFill rotWithShape="1">
          <a:blip r:embed="rId2"/>
          <a:srcRect r="18338"/>
          <a:stretch/>
        </p:blipFill>
        <p:spPr>
          <a:xfrm>
            <a:off x="848253" y="788669"/>
            <a:ext cx="5522067" cy="5648911"/>
          </a:xfrm>
          <a:prstGeom prst="rect">
            <a:avLst/>
          </a:prstGeom>
        </p:spPr>
      </p:pic>
      <p:graphicFrame>
        <p:nvGraphicFramePr>
          <p:cNvPr id="6" name="Chart 5">
            <a:extLst>
              <a:ext uri="{FF2B5EF4-FFF2-40B4-BE49-F238E27FC236}">
                <a16:creationId xmlns:a16="http://schemas.microsoft.com/office/drawing/2014/main" id="{FE2C00D0-10E6-8C44-8906-D58A39280894}"/>
              </a:ext>
            </a:extLst>
          </p:cNvPr>
          <p:cNvGraphicFramePr>
            <a:graphicFrameLocks/>
          </p:cNvGraphicFramePr>
          <p:nvPr>
            <p:extLst>
              <p:ext uri="{D42A27DB-BD31-4B8C-83A1-F6EECF244321}">
                <p14:modId xmlns:p14="http://schemas.microsoft.com/office/powerpoint/2010/main" val="574792969"/>
              </p:ext>
            </p:extLst>
          </p:nvPr>
        </p:nvGraphicFramePr>
        <p:xfrm>
          <a:off x="6096000" y="713713"/>
          <a:ext cx="5913120" cy="28994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54B59C4-D514-714C-9734-51B6D451463D}"/>
              </a:ext>
            </a:extLst>
          </p:cNvPr>
          <p:cNvGraphicFramePr>
            <a:graphicFrameLocks/>
          </p:cNvGraphicFramePr>
          <p:nvPr>
            <p:extLst>
              <p:ext uri="{D42A27DB-BD31-4B8C-83A1-F6EECF244321}">
                <p14:modId xmlns:p14="http://schemas.microsoft.com/office/powerpoint/2010/main" val="3550021379"/>
              </p:ext>
            </p:extLst>
          </p:nvPr>
        </p:nvGraphicFramePr>
        <p:xfrm>
          <a:off x="6553200" y="3694380"/>
          <a:ext cx="527304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D9CDD05C-0B91-474A-ABC2-CE9151371B4A}"/>
              </a:ext>
            </a:extLst>
          </p:cNvPr>
          <p:cNvSpPr txBox="1"/>
          <p:nvPr/>
        </p:nvSpPr>
        <p:spPr>
          <a:xfrm>
            <a:off x="848253" y="282826"/>
            <a:ext cx="1314912" cy="430887"/>
          </a:xfrm>
          <a:prstGeom prst="rect">
            <a:avLst/>
          </a:prstGeom>
          <a:noFill/>
        </p:spPr>
        <p:txBody>
          <a:bodyPr wrap="none" rtlCol="0">
            <a:spAutoFit/>
          </a:bodyPr>
          <a:lstStyle/>
          <a:p>
            <a:r>
              <a:rPr lang="en-US" sz="2200" i="1" dirty="0"/>
              <a:t>RESULTS</a:t>
            </a:r>
          </a:p>
        </p:txBody>
      </p:sp>
    </p:spTree>
    <p:extLst>
      <p:ext uri="{BB962C8B-B14F-4D97-AF65-F5344CB8AC3E}">
        <p14:creationId xmlns:p14="http://schemas.microsoft.com/office/powerpoint/2010/main" val="167070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CCD2214-CB6F-3444-A60F-85ADDC43E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639" y="2893033"/>
            <a:ext cx="4712970" cy="34176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BBB9A5-4F3D-BB4A-BE2E-4F937226139F}"/>
              </a:ext>
            </a:extLst>
          </p:cNvPr>
          <p:cNvSpPr txBox="1"/>
          <p:nvPr/>
        </p:nvSpPr>
        <p:spPr>
          <a:xfrm>
            <a:off x="990600" y="640080"/>
            <a:ext cx="5158079" cy="430887"/>
          </a:xfrm>
          <a:prstGeom prst="rect">
            <a:avLst/>
          </a:prstGeom>
          <a:noFill/>
        </p:spPr>
        <p:txBody>
          <a:bodyPr wrap="none" rtlCol="0">
            <a:spAutoFit/>
          </a:bodyPr>
          <a:lstStyle/>
          <a:p>
            <a:r>
              <a:rPr lang="en-US" sz="2200" i="1" dirty="0"/>
              <a:t>FUTURE WORK – VOLATILITY MODELS </a:t>
            </a:r>
          </a:p>
        </p:txBody>
      </p:sp>
      <p:sp>
        <p:nvSpPr>
          <p:cNvPr id="4" name="TextBox 3">
            <a:extLst>
              <a:ext uri="{FF2B5EF4-FFF2-40B4-BE49-F238E27FC236}">
                <a16:creationId xmlns:a16="http://schemas.microsoft.com/office/drawing/2014/main" id="{9C329AA1-37D9-B545-B400-80FEF8E1DBDD}"/>
              </a:ext>
            </a:extLst>
          </p:cNvPr>
          <p:cNvSpPr txBox="1"/>
          <p:nvPr/>
        </p:nvSpPr>
        <p:spPr>
          <a:xfrm>
            <a:off x="990600" y="1513371"/>
            <a:ext cx="10959548" cy="1200329"/>
          </a:xfrm>
          <a:prstGeom prst="rect">
            <a:avLst/>
          </a:prstGeom>
          <a:noFill/>
        </p:spPr>
        <p:txBody>
          <a:bodyPr wrap="square" rtlCol="0">
            <a:spAutoFit/>
          </a:bodyPr>
          <a:lstStyle/>
          <a:p>
            <a:r>
              <a:rPr lang="en-US" dirty="0"/>
              <a:t>Returns are assumed to be normally distributed. </a:t>
            </a:r>
          </a:p>
          <a:p>
            <a:r>
              <a:rPr lang="en-US" dirty="0"/>
              <a:t>However, some return distributions have  fat tails. Standard deviation may not be a perfect measure of risk/volatility. </a:t>
            </a:r>
          </a:p>
          <a:p>
            <a:r>
              <a:rPr lang="en-US" dirty="0"/>
              <a:t>Therefore, we could explore other volatility models to represent risk. </a:t>
            </a:r>
          </a:p>
        </p:txBody>
      </p:sp>
    </p:spTree>
    <p:extLst>
      <p:ext uri="{BB962C8B-B14F-4D97-AF65-F5344CB8AC3E}">
        <p14:creationId xmlns:p14="http://schemas.microsoft.com/office/powerpoint/2010/main" val="307557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BB9A5-4F3D-BB4A-BE2E-4F937226139F}"/>
              </a:ext>
            </a:extLst>
          </p:cNvPr>
          <p:cNvSpPr txBox="1"/>
          <p:nvPr/>
        </p:nvSpPr>
        <p:spPr>
          <a:xfrm>
            <a:off x="990600" y="640080"/>
            <a:ext cx="3207417" cy="430887"/>
          </a:xfrm>
          <a:prstGeom prst="rect">
            <a:avLst/>
          </a:prstGeom>
          <a:noFill/>
        </p:spPr>
        <p:txBody>
          <a:bodyPr wrap="none" rtlCol="0">
            <a:spAutoFit/>
          </a:bodyPr>
          <a:lstStyle/>
          <a:p>
            <a:r>
              <a:rPr lang="en-US" sz="2200" i="1" dirty="0"/>
              <a:t>FUTURE WORK - QUBO</a:t>
            </a:r>
          </a:p>
        </p:txBody>
      </p:sp>
      <p:sp>
        <p:nvSpPr>
          <p:cNvPr id="4" name="TextBox 3">
            <a:extLst>
              <a:ext uri="{FF2B5EF4-FFF2-40B4-BE49-F238E27FC236}">
                <a16:creationId xmlns:a16="http://schemas.microsoft.com/office/drawing/2014/main" id="{9C329AA1-37D9-B545-B400-80FEF8E1DBDD}"/>
              </a:ext>
            </a:extLst>
          </p:cNvPr>
          <p:cNvSpPr txBox="1"/>
          <p:nvPr/>
        </p:nvSpPr>
        <p:spPr>
          <a:xfrm>
            <a:off x="990600" y="1627568"/>
            <a:ext cx="10114722" cy="646331"/>
          </a:xfrm>
          <a:prstGeom prst="rect">
            <a:avLst/>
          </a:prstGeom>
          <a:noFill/>
        </p:spPr>
        <p:txBody>
          <a:bodyPr wrap="square" rtlCol="0">
            <a:spAutoFit/>
          </a:bodyPr>
          <a:lstStyle/>
          <a:p>
            <a:r>
              <a:rPr lang="en-US" dirty="0"/>
              <a:t>Writing optimization problem as QUBO (Quadratic Unconstrained Binary Optimization) and solving with quantum annealing optimizer. </a:t>
            </a:r>
          </a:p>
        </p:txBody>
      </p:sp>
    </p:spTree>
    <p:extLst>
      <p:ext uri="{BB962C8B-B14F-4D97-AF65-F5344CB8AC3E}">
        <p14:creationId xmlns:p14="http://schemas.microsoft.com/office/powerpoint/2010/main" val="267913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ADEF-2FD2-1E49-8341-2902BA71D699}"/>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16437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1857-4784-2144-9608-2BE2D7B8AC07}"/>
              </a:ext>
            </a:extLst>
          </p:cNvPr>
          <p:cNvSpPr>
            <a:spLocks noGrp="1"/>
          </p:cNvSpPr>
          <p:nvPr>
            <p:ph type="title"/>
          </p:nvPr>
        </p:nvSpPr>
        <p:spPr>
          <a:xfrm>
            <a:off x="763051" y="1628775"/>
            <a:ext cx="10666949" cy="4214813"/>
          </a:xfrm>
        </p:spPr>
        <p:txBody>
          <a:bodyPr>
            <a:normAutofit/>
          </a:bodyPr>
          <a:lstStyle/>
          <a:p>
            <a:r>
              <a:rPr lang="en-US" sz="2800" i="0" dirty="0">
                <a:latin typeface="+mn-lt"/>
                <a:cs typeface="Calibri" panose="020F0502020204030204" pitchFamily="34" charset="0"/>
              </a:rPr>
              <a:t>Modern Portfolio Theory (MPT), was pioneered by  Harry Markowitz in his paper “Portfolio Selection” published in 1952 by the Journal of Finance.</a:t>
            </a:r>
            <a:br>
              <a:rPr lang="en-US" sz="2800" i="0" dirty="0">
                <a:latin typeface="+mn-lt"/>
                <a:cs typeface="Calibri" panose="020F0502020204030204" pitchFamily="34" charset="0"/>
              </a:rPr>
            </a:br>
            <a:br>
              <a:rPr lang="en-US" sz="3100" i="0" dirty="0">
                <a:latin typeface="+mn-lt"/>
                <a:cs typeface="Calibri" panose="020F0502020204030204" pitchFamily="34" charset="0"/>
              </a:rPr>
            </a:br>
            <a:r>
              <a:rPr lang="en-US" sz="3100" i="0" dirty="0">
                <a:latin typeface="+mn-lt"/>
                <a:cs typeface="Calibri" panose="020F0502020204030204" pitchFamily="34" charset="0"/>
              </a:rPr>
              <a:t>MPT is a mathematical framework for constructing the ideal portfolio that maximizes the expected return and simultaneously reduces the volatility(risk) of the portfolio.</a:t>
            </a:r>
            <a:endParaRPr lang="en-US" sz="3100" dirty="0">
              <a:latin typeface="+mn-lt"/>
              <a:cs typeface="Calibri" panose="020F0502020204030204" pitchFamily="34" charset="0"/>
            </a:endParaRPr>
          </a:p>
        </p:txBody>
      </p:sp>
      <p:sp>
        <p:nvSpPr>
          <p:cNvPr id="3" name="Text Placeholder 2">
            <a:extLst>
              <a:ext uri="{FF2B5EF4-FFF2-40B4-BE49-F238E27FC236}">
                <a16:creationId xmlns:a16="http://schemas.microsoft.com/office/drawing/2014/main" id="{F0F1D26C-DF36-8249-84E3-9AA181D66BD8}"/>
              </a:ext>
            </a:extLst>
          </p:cNvPr>
          <p:cNvSpPr>
            <a:spLocks noGrp="1"/>
          </p:cNvSpPr>
          <p:nvPr>
            <p:ph type="body" idx="1"/>
          </p:nvPr>
        </p:nvSpPr>
        <p:spPr>
          <a:xfrm>
            <a:off x="758952" y="332613"/>
            <a:ext cx="10671048" cy="822960"/>
          </a:xfrm>
        </p:spPr>
        <p:txBody>
          <a:bodyPr>
            <a:normAutofit/>
          </a:bodyPr>
          <a:lstStyle/>
          <a:p>
            <a:r>
              <a:rPr lang="en-US" sz="2800" dirty="0"/>
              <a:t>INTRODUCTION</a:t>
            </a:r>
          </a:p>
        </p:txBody>
      </p:sp>
    </p:spTree>
    <p:extLst>
      <p:ext uri="{BB962C8B-B14F-4D97-AF65-F5344CB8AC3E}">
        <p14:creationId xmlns:p14="http://schemas.microsoft.com/office/powerpoint/2010/main" val="382477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01857-4784-2144-9608-2BE2D7B8AC07}"/>
              </a:ext>
            </a:extLst>
          </p:cNvPr>
          <p:cNvSpPr>
            <a:spLocks noGrp="1"/>
          </p:cNvSpPr>
          <p:nvPr>
            <p:ph type="title"/>
          </p:nvPr>
        </p:nvSpPr>
        <p:spPr>
          <a:xfrm>
            <a:off x="758951" y="1922190"/>
            <a:ext cx="4559979" cy="3655650"/>
          </a:xfrm>
        </p:spPr>
        <p:txBody>
          <a:bodyPr vert="horz" lIns="91440" tIns="45720" rIns="91440" bIns="45720" rtlCol="0" anchor="t">
            <a:normAutofit fontScale="90000"/>
          </a:bodyPr>
          <a:lstStyle/>
          <a:p>
            <a:r>
              <a:rPr lang="en-US" sz="2700" i="1" kern="1200" spc="100" baseline="0" dirty="0">
                <a:solidFill>
                  <a:schemeClr val="tx1">
                    <a:lumMod val="85000"/>
                    <a:lumOff val="15000"/>
                  </a:schemeClr>
                </a:solidFill>
                <a:latin typeface="+mn-lt"/>
                <a:ea typeface="+mj-ea"/>
                <a:cs typeface="+mj-cs"/>
              </a:rPr>
              <a:t>The theory assumes that investors are risk-averse.</a:t>
            </a:r>
            <a:br>
              <a:rPr lang="en-US" sz="2700" i="1" kern="1200" spc="100" baseline="0" dirty="0">
                <a:solidFill>
                  <a:schemeClr val="tx1">
                    <a:lumMod val="85000"/>
                    <a:lumOff val="15000"/>
                  </a:schemeClr>
                </a:solidFill>
                <a:latin typeface="+mn-lt"/>
                <a:ea typeface="+mj-ea"/>
                <a:cs typeface="+mj-cs"/>
              </a:rPr>
            </a:br>
            <a:br>
              <a:rPr lang="en-US" sz="2700" i="1" kern="1200" spc="100" baseline="0" dirty="0">
                <a:solidFill>
                  <a:schemeClr val="tx1">
                    <a:lumMod val="85000"/>
                    <a:lumOff val="15000"/>
                  </a:schemeClr>
                </a:solidFill>
                <a:latin typeface="+mn-lt"/>
                <a:ea typeface="+mj-ea"/>
                <a:cs typeface="+mj-cs"/>
              </a:rPr>
            </a:br>
            <a:r>
              <a:rPr lang="en-US" sz="2700" i="1" kern="1200" spc="100" baseline="0" dirty="0">
                <a:solidFill>
                  <a:schemeClr val="tx1">
                    <a:lumMod val="85000"/>
                    <a:lumOff val="15000"/>
                  </a:schemeClr>
                </a:solidFill>
                <a:latin typeface="+mn-lt"/>
                <a:ea typeface="+mj-ea"/>
                <a:cs typeface="+mj-cs"/>
              </a:rPr>
              <a:t>And employs the core idea of diversification.</a:t>
            </a:r>
            <a:br>
              <a:rPr lang="en-US" sz="2700" i="1" kern="1200" spc="100" baseline="0" dirty="0">
                <a:solidFill>
                  <a:schemeClr val="tx1">
                    <a:lumMod val="85000"/>
                    <a:lumOff val="15000"/>
                  </a:schemeClr>
                </a:solidFill>
                <a:latin typeface="+mn-lt"/>
                <a:ea typeface="+mj-ea"/>
                <a:cs typeface="+mj-cs"/>
              </a:rPr>
            </a:br>
            <a:br>
              <a:rPr lang="en-US" sz="2700" i="1" kern="1200" spc="100" baseline="0" dirty="0">
                <a:solidFill>
                  <a:schemeClr val="tx1">
                    <a:lumMod val="85000"/>
                    <a:lumOff val="15000"/>
                  </a:schemeClr>
                </a:solidFill>
                <a:latin typeface="+mn-lt"/>
                <a:ea typeface="+mj-ea"/>
                <a:cs typeface="+mj-cs"/>
              </a:rPr>
            </a:br>
            <a:r>
              <a:rPr lang="en-US" sz="2700" i="1" kern="1200" spc="100" baseline="0" dirty="0">
                <a:solidFill>
                  <a:schemeClr val="tx1">
                    <a:lumMod val="85000"/>
                    <a:lumOff val="15000"/>
                  </a:schemeClr>
                </a:solidFill>
                <a:latin typeface="+mn-lt"/>
                <a:ea typeface="+mj-ea"/>
                <a:cs typeface="+mj-cs"/>
              </a:rPr>
              <a:t>Portfolio Frontier/Efficient Frontier </a:t>
            </a:r>
            <a:br>
              <a:rPr lang="en-US" sz="1800" i="1" kern="1200" spc="100" baseline="0" dirty="0">
                <a:solidFill>
                  <a:schemeClr val="tx1">
                    <a:lumMod val="85000"/>
                    <a:lumOff val="15000"/>
                  </a:schemeClr>
                </a:solidFill>
                <a:latin typeface="+mj-lt"/>
                <a:ea typeface="+mj-ea"/>
                <a:cs typeface="+mj-cs"/>
              </a:rPr>
            </a:br>
            <a:br>
              <a:rPr lang="en-US" sz="1800" i="1" kern="1200" spc="100" baseline="0" dirty="0">
                <a:solidFill>
                  <a:schemeClr val="tx1">
                    <a:lumMod val="85000"/>
                    <a:lumOff val="15000"/>
                  </a:schemeClr>
                </a:solidFill>
                <a:latin typeface="+mj-lt"/>
                <a:ea typeface="+mj-ea"/>
                <a:cs typeface="+mj-cs"/>
              </a:rPr>
            </a:br>
            <a:br>
              <a:rPr lang="en-US" sz="1800" i="1" kern="1200" spc="100" baseline="0" dirty="0">
                <a:solidFill>
                  <a:schemeClr val="tx1">
                    <a:lumMod val="85000"/>
                    <a:lumOff val="15000"/>
                  </a:schemeClr>
                </a:solidFill>
                <a:latin typeface="+mj-lt"/>
                <a:ea typeface="+mj-ea"/>
                <a:cs typeface="+mj-cs"/>
              </a:rPr>
            </a:br>
            <a:br>
              <a:rPr lang="en-US" sz="1800" i="1" kern="1200" spc="100" baseline="0" dirty="0">
                <a:solidFill>
                  <a:schemeClr val="tx1">
                    <a:lumMod val="85000"/>
                    <a:lumOff val="15000"/>
                  </a:schemeClr>
                </a:solidFill>
                <a:latin typeface="+mj-lt"/>
                <a:ea typeface="+mj-ea"/>
                <a:cs typeface="+mj-cs"/>
              </a:rPr>
            </a:br>
            <a:br>
              <a:rPr lang="en-US" sz="1800" i="1" kern="1200" spc="100" baseline="0" dirty="0">
                <a:solidFill>
                  <a:schemeClr val="tx1">
                    <a:lumMod val="85000"/>
                    <a:lumOff val="15000"/>
                  </a:schemeClr>
                </a:solidFill>
                <a:latin typeface="+mj-lt"/>
                <a:ea typeface="+mj-ea"/>
                <a:cs typeface="+mj-cs"/>
              </a:rPr>
            </a:br>
            <a:br>
              <a:rPr lang="en-US" sz="1800" i="1" kern="1200" spc="100" baseline="0" dirty="0">
                <a:solidFill>
                  <a:schemeClr val="tx1">
                    <a:lumMod val="85000"/>
                    <a:lumOff val="15000"/>
                  </a:schemeClr>
                </a:solidFill>
                <a:latin typeface="+mj-lt"/>
                <a:ea typeface="+mj-ea"/>
                <a:cs typeface="+mj-cs"/>
              </a:rPr>
            </a:br>
            <a:br>
              <a:rPr lang="en-US" sz="1800" b="1" i="1" kern="1200" spc="100" baseline="0" dirty="0">
                <a:solidFill>
                  <a:schemeClr val="tx1">
                    <a:lumMod val="85000"/>
                    <a:lumOff val="15000"/>
                  </a:schemeClr>
                </a:solidFill>
                <a:latin typeface="+mj-lt"/>
                <a:ea typeface="+mj-ea"/>
                <a:cs typeface="+mj-cs"/>
              </a:rPr>
            </a:br>
            <a:br>
              <a:rPr lang="en-US" sz="1800" b="1" i="1" kern="1200" spc="100" baseline="0" dirty="0">
                <a:solidFill>
                  <a:schemeClr val="tx1">
                    <a:lumMod val="85000"/>
                    <a:lumOff val="15000"/>
                  </a:schemeClr>
                </a:solidFill>
                <a:latin typeface="+mj-lt"/>
                <a:ea typeface="+mj-ea"/>
                <a:cs typeface="+mj-cs"/>
              </a:rPr>
            </a:br>
            <a:endParaRPr lang="en-US" sz="1800" i="1" kern="1200" spc="100" baseline="0" dirty="0">
              <a:solidFill>
                <a:schemeClr val="tx1">
                  <a:lumMod val="85000"/>
                  <a:lumOff val="15000"/>
                </a:schemeClr>
              </a:solidFill>
              <a:latin typeface="+mj-lt"/>
              <a:ea typeface="+mj-ea"/>
              <a:cs typeface="+mj-cs"/>
            </a:endParaRPr>
          </a:p>
        </p:txBody>
      </p:sp>
      <p:cxnSp>
        <p:nvCxnSpPr>
          <p:cNvPr id="23" name="Straight Connector 15">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70A6EFCB-5F27-D742-A62C-6ADCFD82BA2A}"/>
              </a:ext>
            </a:extLst>
          </p:cNvPr>
          <p:cNvPicPr>
            <a:picLocks noChangeAspect="1"/>
          </p:cNvPicPr>
          <p:nvPr/>
        </p:nvPicPr>
        <p:blipFill rotWithShape="1">
          <a:blip r:embed="rId3"/>
          <a:srcRect l="6292" b="9512"/>
          <a:stretch/>
        </p:blipFill>
        <p:spPr>
          <a:xfrm>
            <a:off x="6414448" y="2034086"/>
            <a:ext cx="5012499" cy="3206654"/>
          </a:xfrm>
          <a:prstGeom prst="rect">
            <a:avLst/>
          </a:prstGeom>
        </p:spPr>
      </p:pic>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9" name="Text Placeholder 2">
            <a:extLst>
              <a:ext uri="{FF2B5EF4-FFF2-40B4-BE49-F238E27FC236}">
                <a16:creationId xmlns:a16="http://schemas.microsoft.com/office/drawing/2014/main" id="{E02C4C82-CF5C-4B43-8708-31B38455748F}"/>
              </a:ext>
            </a:extLst>
          </p:cNvPr>
          <p:cNvSpPr>
            <a:spLocks noGrp="1"/>
          </p:cNvSpPr>
          <p:nvPr>
            <p:ph type="body" idx="1"/>
          </p:nvPr>
        </p:nvSpPr>
        <p:spPr>
          <a:xfrm>
            <a:off x="760476" y="549615"/>
            <a:ext cx="10671048" cy="822960"/>
          </a:xfrm>
        </p:spPr>
        <p:txBody>
          <a:bodyPr vert="horz" lIns="91440" tIns="45720" rIns="91440" bIns="45720" rtlCol="0">
            <a:normAutofit/>
          </a:bodyPr>
          <a:lstStyle/>
          <a:p>
            <a:pPr>
              <a:lnSpc>
                <a:spcPct val="100000"/>
              </a:lnSpc>
            </a:pPr>
            <a:r>
              <a:rPr lang="en-US" sz="2200" dirty="0"/>
              <a:t>MODERN PORTFOLIO THEORY</a:t>
            </a:r>
          </a:p>
        </p:txBody>
      </p:sp>
      <p:sp>
        <p:nvSpPr>
          <p:cNvPr id="8" name="TextBox 7">
            <a:extLst>
              <a:ext uri="{FF2B5EF4-FFF2-40B4-BE49-F238E27FC236}">
                <a16:creationId xmlns:a16="http://schemas.microsoft.com/office/drawing/2014/main" id="{F3ABC010-8B10-5D4A-85F9-011C98A2DC86}"/>
              </a:ext>
            </a:extLst>
          </p:cNvPr>
          <p:cNvSpPr txBox="1"/>
          <p:nvPr/>
        </p:nvSpPr>
        <p:spPr>
          <a:xfrm>
            <a:off x="7956646" y="5109935"/>
            <a:ext cx="2538484" cy="261610"/>
          </a:xfrm>
          <a:prstGeom prst="rect">
            <a:avLst/>
          </a:prstGeom>
          <a:noFill/>
        </p:spPr>
        <p:txBody>
          <a:bodyPr wrap="square" rtlCol="0">
            <a:spAutoFit/>
          </a:bodyPr>
          <a:lstStyle/>
          <a:p>
            <a:r>
              <a:rPr lang="en-US" sz="1100" dirty="0"/>
              <a:t>Standard Deviation/Risk</a:t>
            </a:r>
          </a:p>
        </p:txBody>
      </p:sp>
      <p:sp>
        <p:nvSpPr>
          <p:cNvPr id="9" name="TextBox 8">
            <a:extLst>
              <a:ext uri="{FF2B5EF4-FFF2-40B4-BE49-F238E27FC236}">
                <a16:creationId xmlns:a16="http://schemas.microsoft.com/office/drawing/2014/main" id="{CC19BB4C-0616-7B4D-90A0-35E923CC09D9}"/>
              </a:ext>
            </a:extLst>
          </p:cNvPr>
          <p:cNvSpPr txBox="1"/>
          <p:nvPr/>
        </p:nvSpPr>
        <p:spPr>
          <a:xfrm rot="16200000">
            <a:off x="5645349" y="3312142"/>
            <a:ext cx="1252266" cy="261610"/>
          </a:xfrm>
          <a:prstGeom prst="rect">
            <a:avLst/>
          </a:prstGeom>
          <a:noFill/>
        </p:spPr>
        <p:txBody>
          <a:bodyPr wrap="none" rtlCol="0">
            <a:spAutoFit/>
          </a:bodyPr>
          <a:lstStyle/>
          <a:p>
            <a:r>
              <a:rPr lang="en-US" sz="1100" dirty="0"/>
              <a:t>Expected Return</a:t>
            </a:r>
          </a:p>
        </p:txBody>
      </p:sp>
    </p:spTree>
    <p:extLst>
      <p:ext uri="{BB962C8B-B14F-4D97-AF65-F5344CB8AC3E}">
        <p14:creationId xmlns:p14="http://schemas.microsoft.com/office/powerpoint/2010/main" val="87629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1857-4784-2144-9608-2BE2D7B8AC07}"/>
              </a:ext>
            </a:extLst>
          </p:cNvPr>
          <p:cNvSpPr>
            <a:spLocks noGrp="1"/>
          </p:cNvSpPr>
          <p:nvPr>
            <p:ph type="title"/>
          </p:nvPr>
        </p:nvSpPr>
        <p:spPr>
          <a:xfrm>
            <a:off x="758951" y="5352098"/>
            <a:ext cx="10666949" cy="1028700"/>
          </a:xfrm>
        </p:spPr>
        <p:txBody>
          <a:bodyPr>
            <a:normAutofit/>
          </a:bodyPr>
          <a:lstStyle/>
          <a:p>
            <a:r>
              <a:rPr lang="en-US" sz="1800" dirty="0">
                <a:latin typeface="+mn-lt"/>
                <a:cs typeface="Calibri" panose="020F0502020204030204" pitchFamily="34" charset="0"/>
              </a:rPr>
              <a:t>A good portfolio is more than a long list of good stocks and bonds. It is a balanced whole, providing the investor with protections and opportunities with respect to a wide range of contingencies. – Harry Markowitz</a:t>
            </a:r>
          </a:p>
        </p:txBody>
      </p:sp>
      <p:sp>
        <p:nvSpPr>
          <p:cNvPr id="3" name="Text Placeholder 2">
            <a:extLst>
              <a:ext uri="{FF2B5EF4-FFF2-40B4-BE49-F238E27FC236}">
                <a16:creationId xmlns:a16="http://schemas.microsoft.com/office/drawing/2014/main" id="{F0F1D26C-DF36-8249-84E3-9AA181D66BD8}"/>
              </a:ext>
            </a:extLst>
          </p:cNvPr>
          <p:cNvSpPr>
            <a:spLocks noGrp="1"/>
          </p:cNvSpPr>
          <p:nvPr>
            <p:ph type="body" idx="1"/>
          </p:nvPr>
        </p:nvSpPr>
        <p:spPr>
          <a:xfrm>
            <a:off x="758952" y="332613"/>
            <a:ext cx="10671048" cy="822960"/>
          </a:xfrm>
        </p:spPr>
        <p:txBody>
          <a:bodyPr>
            <a:normAutofit/>
          </a:bodyPr>
          <a:lstStyle/>
          <a:p>
            <a:r>
              <a:rPr lang="en-US" sz="2800" dirty="0"/>
              <a:t>Portfolio Selection</a:t>
            </a:r>
          </a:p>
        </p:txBody>
      </p:sp>
      <p:sp>
        <p:nvSpPr>
          <p:cNvPr id="4" name="TextBox 3">
            <a:extLst>
              <a:ext uri="{FF2B5EF4-FFF2-40B4-BE49-F238E27FC236}">
                <a16:creationId xmlns:a16="http://schemas.microsoft.com/office/drawing/2014/main" id="{4C4954B4-17D4-D04E-A47E-82371914F3C7}"/>
              </a:ext>
            </a:extLst>
          </p:cNvPr>
          <p:cNvSpPr txBox="1"/>
          <p:nvPr/>
        </p:nvSpPr>
        <p:spPr>
          <a:xfrm>
            <a:off x="758952" y="1771651"/>
            <a:ext cx="2771775" cy="1200329"/>
          </a:xfrm>
          <a:prstGeom prst="rect">
            <a:avLst/>
          </a:prstGeom>
          <a:noFill/>
        </p:spPr>
        <p:txBody>
          <a:bodyPr wrap="square" rtlCol="0">
            <a:spAutoFit/>
          </a:bodyPr>
          <a:lstStyle/>
          <a:p>
            <a:r>
              <a:rPr lang="en-US" dirty="0"/>
              <a:t>Goals:</a:t>
            </a:r>
          </a:p>
          <a:p>
            <a:pPr marL="285750" indent="-285750">
              <a:buFont typeface="Arial" panose="020B0604020202020204" pitchFamily="34" charset="0"/>
              <a:buChar char="•"/>
            </a:pPr>
            <a:r>
              <a:rPr lang="en-US" dirty="0"/>
              <a:t>Maximize returns </a:t>
            </a:r>
          </a:p>
          <a:p>
            <a:pPr marL="285750" indent="-285750">
              <a:buFont typeface="Arial" panose="020B0604020202020204" pitchFamily="34" charset="0"/>
              <a:buChar char="•"/>
            </a:pPr>
            <a:r>
              <a:rPr lang="en-US" dirty="0"/>
              <a:t>Minimize risk</a:t>
            </a:r>
          </a:p>
          <a:p>
            <a:pPr marL="285750" indent="-285750">
              <a:buFont typeface="Arial" panose="020B0604020202020204" pitchFamily="34" charset="0"/>
              <a:buChar char="•"/>
            </a:pPr>
            <a:r>
              <a:rPr lang="en-US" dirty="0"/>
              <a:t>Stay within budget</a:t>
            </a:r>
          </a:p>
        </p:txBody>
      </p:sp>
      <p:sp>
        <p:nvSpPr>
          <p:cNvPr id="5" name="TextBox 4">
            <a:extLst>
              <a:ext uri="{FF2B5EF4-FFF2-40B4-BE49-F238E27FC236}">
                <a16:creationId xmlns:a16="http://schemas.microsoft.com/office/drawing/2014/main" id="{D6862C3F-21E4-8448-806D-429FEBB48BAE}"/>
              </a:ext>
            </a:extLst>
          </p:cNvPr>
          <p:cNvSpPr txBox="1"/>
          <p:nvPr/>
        </p:nvSpPr>
        <p:spPr>
          <a:xfrm>
            <a:off x="4197477" y="1771651"/>
            <a:ext cx="2771775" cy="1200329"/>
          </a:xfrm>
          <a:prstGeom prst="rect">
            <a:avLst/>
          </a:prstGeom>
          <a:noFill/>
        </p:spPr>
        <p:txBody>
          <a:bodyPr wrap="square" rtlCol="0">
            <a:spAutoFit/>
          </a:bodyPr>
          <a:lstStyle/>
          <a:p>
            <a:r>
              <a:rPr lang="en-US" dirty="0"/>
              <a:t>Inputs:</a:t>
            </a:r>
          </a:p>
          <a:p>
            <a:pPr marL="285750" indent="-285750">
              <a:buFont typeface="Arial" panose="020B0604020202020204" pitchFamily="34" charset="0"/>
              <a:buChar char="•"/>
            </a:pPr>
            <a:r>
              <a:rPr lang="en-US" dirty="0"/>
              <a:t>Historical price data</a:t>
            </a:r>
          </a:p>
          <a:p>
            <a:pPr marL="285750" indent="-285750">
              <a:buFont typeface="Arial" panose="020B0604020202020204" pitchFamily="34" charset="0"/>
              <a:buChar char="•"/>
            </a:pPr>
            <a:r>
              <a:rPr lang="en-US" dirty="0"/>
              <a:t>Budget</a:t>
            </a:r>
          </a:p>
          <a:p>
            <a:pPr marL="285750" indent="-285750">
              <a:buFont typeface="Arial" panose="020B0604020202020204" pitchFamily="34" charset="0"/>
              <a:buChar char="•"/>
            </a:pPr>
            <a:r>
              <a:rPr lang="en-US" dirty="0"/>
              <a:t>Risk tolerance </a:t>
            </a:r>
          </a:p>
        </p:txBody>
      </p:sp>
      <p:sp>
        <p:nvSpPr>
          <p:cNvPr id="6" name="TextBox 5">
            <a:extLst>
              <a:ext uri="{FF2B5EF4-FFF2-40B4-BE49-F238E27FC236}">
                <a16:creationId xmlns:a16="http://schemas.microsoft.com/office/drawing/2014/main" id="{1B8577B6-821D-6143-BEEC-73E0128C44D0}"/>
              </a:ext>
            </a:extLst>
          </p:cNvPr>
          <p:cNvSpPr txBox="1"/>
          <p:nvPr/>
        </p:nvSpPr>
        <p:spPr>
          <a:xfrm>
            <a:off x="758951" y="3588058"/>
            <a:ext cx="2771775" cy="1477328"/>
          </a:xfrm>
          <a:prstGeom prst="rect">
            <a:avLst/>
          </a:prstGeom>
          <a:noFill/>
        </p:spPr>
        <p:txBody>
          <a:bodyPr wrap="square" rtlCol="0">
            <a:spAutoFit/>
          </a:bodyPr>
          <a:lstStyle/>
          <a:p>
            <a:r>
              <a:rPr lang="en-US" dirty="0">
                <a:cs typeface="Calibri" panose="020F0502020204030204" pitchFamily="34" charset="0"/>
              </a:rPr>
              <a:t>Output:</a:t>
            </a:r>
          </a:p>
          <a:p>
            <a:pPr marL="285750" indent="-285750">
              <a:buFont typeface="Arial" panose="020B0604020202020204" pitchFamily="34" charset="0"/>
              <a:buChar char="•"/>
            </a:pPr>
            <a:r>
              <a:rPr lang="en-US" dirty="0">
                <a:cs typeface="Calibri" panose="020F0502020204030204" pitchFamily="34" charset="0"/>
              </a:rPr>
              <a:t>A portfolio representing a list of investments and the expected return</a:t>
            </a:r>
          </a:p>
        </p:txBody>
      </p:sp>
      <p:pic>
        <p:nvPicPr>
          <p:cNvPr id="10" name="Picture 9" descr="Chart, pie chart&#10;&#10;Description automatically generated">
            <a:extLst>
              <a:ext uri="{FF2B5EF4-FFF2-40B4-BE49-F238E27FC236}">
                <a16:creationId xmlns:a16="http://schemas.microsoft.com/office/drawing/2014/main" id="{CAD61230-09B8-6E42-8750-92C8D5504421}"/>
              </a:ext>
            </a:extLst>
          </p:cNvPr>
          <p:cNvPicPr>
            <a:picLocks noChangeAspect="1"/>
          </p:cNvPicPr>
          <p:nvPr/>
        </p:nvPicPr>
        <p:blipFill>
          <a:blip r:embed="rId3"/>
          <a:stretch>
            <a:fillRect/>
          </a:stretch>
        </p:blipFill>
        <p:spPr>
          <a:xfrm>
            <a:off x="6969252" y="1515915"/>
            <a:ext cx="4453238" cy="3549471"/>
          </a:xfrm>
          <a:prstGeom prst="rect">
            <a:avLst/>
          </a:prstGeom>
        </p:spPr>
      </p:pic>
    </p:spTree>
    <p:extLst>
      <p:ext uri="{BB962C8B-B14F-4D97-AF65-F5344CB8AC3E}">
        <p14:creationId xmlns:p14="http://schemas.microsoft.com/office/powerpoint/2010/main" val="388721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CF5E5-9925-7D4C-B0AB-34972C180FC5}"/>
              </a:ext>
            </a:extLst>
          </p:cNvPr>
          <p:cNvSpPr txBox="1"/>
          <p:nvPr/>
        </p:nvSpPr>
        <p:spPr>
          <a:xfrm>
            <a:off x="782053" y="421105"/>
            <a:ext cx="3397918" cy="430887"/>
          </a:xfrm>
          <a:prstGeom prst="rect">
            <a:avLst/>
          </a:prstGeom>
          <a:noFill/>
        </p:spPr>
        <p:txBody>
          <a:bodyPr wrap="none" rtlCol="0">
            <a:spAutoFit/>
          </a:bodyPr>
          <a:lstStyle/>
          <a:p>
            <a:r>
              <a:rPr lang="en-US" sz="2200" i="1" dirty="0"/>
              <a:t>MATHEMATICAL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A804D4D-776C-174F-B59A-07BBAE685169}"/>
                  </a:ext>
                </a:extLst>
              </p:cNvPr>
              <p:cNvSpPr txBox="1"/>
              <p:nvPr/>
            </p:nvSpPr>
            <p:spPr>
              <a:xfrm>
                <a:off x="944880" y="1550312"/>
                <a:ext cx="10226040" cy="5184048"/>
              </a:xfrm>
              <a:prstGeom prst="rect">
                <a:avLst/>
              </a:prstGeom>
              <a:noFill/>
            </p:spPr>
            <p:txBody>
              <a:bodyPr wrap="square" rtlCol="0">
                <a:spAutoFit/>
              </a:bodyPr>
              <a:lstStyle/>
              <a:p>
                <a:r>
                  <a:rPr lang="en-US" dirty="0"/>
                  <a:t>The classical mean-variance optimization model can be formulated as:</a:t>
                </a:r>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𝑚𝑖𝑛</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𝑇</m:t>
                          </m:r>
                        </m:sup>
                      </m:sSup>
                      <m:r>
                        <m:rPr>
                          <m:sty m:val="p"/>
                        </m:rPr>
                        <a:rPr lang="el-GR" sz="2000" b="0" i="1" smtClean="0">
                          <a:latin typeface="Cambria Math" panose="02040503050406030204" pitchFamily="18" charset="0"/>
                          <a:ea typeface="Cambria Math" panose="02040503050406030204" pitchFamily="18" charset="0"/>
                        </a:rPr>
                        <m:t>Σ</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m:t>
                      </m:r>
                    </m:oMath>
                  </m:oMathPara>
                </a14:m>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b="0" dirty="0">
                    <a:ea typeface="Cambria Math" panose="02040503050406030204" pitchFamily="18" charset="0"/>
                    <a:cs typeface="Times New Roman" panose="02020603050405020304" pitchFamily="18" charset="0"/>
                  </a:rPr>
                  <a:t>Subject to a set of constraints.</a:t>
                </a:r>
              </a:p>
              <a:p>
                <a:pPr algn="ctr"/>
                <a14:m>
                  <m:oMathPara xmlns:m="http://schemas.openxmlformats.org/officeDocument/2006/math">
                    <m:oMathParaPr>
                      <m:jc m:val="centerGroup"/>
                    </m:oMathParaPr>
                    <m:oMath xmlns:m="http://schemas.openxmlformats.org/officeDocument/2006/math">
                      <m:nary>
                        <m:naryPr>
                          <m:chr m:val="∑"/>
                          <m:limLoc m:val="subSup"/>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𝑟</m:t>
                          </m:r>
                        </m:e>
                      </m:nary>
                    </m:oMath>
                  </m:oMathPara>
                </a14:m>
                <a:endParaRPr lang="en-US" b="0" dirty="0">
                  <a:ea typeface="Cambria Math" panose="02040503050406030204" pitchFamily="18" charset="0"/>
                  <a:cs typeface="Times New Roman" panose="02020603050405020304" pitchFamily="18" charset="0"/>
                </a:endParaRPr>
              </a:p>
              <a:p>
                <a:pPr algn="ctr"/>
                <a:endParaRPr lang="en-US" b="0" dirty="0">
                  <a:ea typeface="Cambria Math" panose="02040503050406030204" pitchFamily="18" charset="0"/>
                  <a:cs typeface="Times New Roman" panose="02020603050405020304" pitchFamily="18" charset="0"/>
                </a:endParaRPr>
              </a:p>
              <a:p>
                <a:pPr algn="ct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oMath>
                </a14:m>
                <a:r>
                  <a:rPr lang="en-US" sz="2000" dirty="0">
                    <a:latin typeface="Times New Roman" panose="02020603050405020304" pitchFamily="18" charset="0"/>
                    <a:cs typeface="Times New Roman" panose="02020603050405020304" pitchFamily="18" charset="0"/>
                  </a:rPr>
                  <a:t> = 1</a:t>
                </a:r>
              </a:p>
              <a:p>
                <a:pPr algn="ctr"/>
                <a:endParaRPr lang="en-US" sz="20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oMath>
                  </m:oMathPara>
                </a14:m>
                <a:endParaRPr lang="en-US" sz="2000"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a:p>
                <a:r>
                  <a:rPr lang="en-US" dirty="0">
                    <a:cs typeface="Times New Roman" panose="02020603050405020304" pitchFamily="18" charset="0"/>
                  </a:rPr>
                  <a:t>Since the objective function is quadratic, and the constraints are linear, the resulting optimization problem is a quadratic problem.</a:t>
                </a:r>
              </a:p>
              <a:p>
                <a:endParaRPr lang="en-US" dirty="0">
                  <a:cs typeface="Times New Roman" panose="02020603050405020304" pitchFamily="18" charset="0"/>
                </a:endParaRPr>
              </a:p>
              <a:p>
                <a:r>
                  <a:rPr lang="en-US" dirty="0">
                    <a:cs typeface="Times New Roman" panose="02020603050405020304" pitchFamily="18" charset="0"/>
                  </a:rPr>
                  <a:t>Solve this problem as a convex problem and thus use </a:t>
                </a:r>
                <a:r>
                  <a:rPr lang="en-US" dirty="0" err="1">
                    <a:cs typeface="Times New Roman" panose="02020603050405020304" pitchFamily="18" charset="0"/>
                  </a:rPr>
                  <a:t>Lagrangian</a:t>
                </a:r>
                <a:r>
                  <a:rPr lang="en-US" dirty="0">
                    <a:cs typeface="Times New Roman" panose="02020603050405020304" pitchFamily="18" charset="0"/>
                  </a:rPr>
                  <a:t> to find the weights.</a:t>
                </a:r>
              </a:p>
              <a:p>
                <a:endParaRPr lang="en-US" dirty="0">
                  <a:cs typeface="Times New Roman" panose="02020603050405020304" pitchFamily="18" charset="0"/>
                </a:endParaRPr>
              </a:p>
              <a:p>
                <a:endParaRPr lang="en-US" dirty="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A804D4D-776C-174F-B59A-07BBAE685169}"/>
                  </a:ext>
                </a:extLst>
              </p:cNvPr>
              <p:cNvSpPr txBox="1">
                <a:spLocks noRot="1" noChangeAspect="1" noMove="1" noResize="1" noEditPoints="1" noAdjustHandles="1" noChangeArrowheads="1" noChangeShapeType="1" noTextEdit="1"/>
              </p:cNvSpPr>
              <p:nvPr/>
            </p:nvSpPr>
            <p:spPr>
              <a:xfrm>
                <a:off x="944880" y="1550312"/>
                <a:ext cx="10226040" cy="5184048"/>
              </a:xfrm>
              <a:prstGeom prst="rect">
                <a:avLst/>
              </a:prstGeom>
              <a:blipFill>
                <a:blip r:embed="rId3"/>
                <a:stretch>
                  <a:fillRect l="-496" t="-244" r="-868"/>
                </a:stretch>
              </a:blipFill>
            </p:spPr>
            <p:txBody>
              <a:bodyPr/>
              <a:lstStyle/>
              <a:p>
                <a:r>
                  <a:rPr lang="en-US">
                    <a:noFill/>
                  </a:rPr>
                  <a:t> </a:t>
                </a:r>
              </a:p>
            </p:txBody>
          </p:sp>
        </mc:Fallback>
      </mc:AlternateContent>
    </p:spTree>
    <p:extLst>
      <p:ext uri="{BB962C8B-B14F-4D97-AF65-F5344CB8AC3E}">
        <p14:creationId xmlns:p14="http://schemas.microsoft.com/office/powerpoint/2010/main" val="330743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CF5E5-9925-7D4C-B0AB-34972C180FC5}"/>
              </a:ext>
            </a:extLst>
          </p:cNvPr>
          <p:cNvSpPr txBox="1"/>
          <p:nvPr/>
        </p:nvSpPr>
        <p:spPr>
          <a:xfrm>
            <a:off x="782053" y="421105"/>
            <a:ext cx="2366610" cy="430887"/>
          </a:xfrm>
          <a:prstGeom prst="rect">
            <a:avLst/>
          </a:prstGeom>
          <a:noFill/>
        </p:spPr>
        <p:txBody>
          <a:bodyPr wrap="none" rtlCol="0">
            <a:spAutoFit/>
          </a:bodyPr>
          <a:lstStyle/>
          <a:p>
            <a:r>
              <a:rPr lang="en-US" sz="2200" i="1" dirty="0"/>
              <a:t>METHODOLOGY</a:t>
            </a:r>
          </a:p>
        </p:txBody>
      </p:sp>
      <p:sp>
        <p:nvSpPr>
          <p:cNvPr id="3" name="TextBox 2">
            <a:extLst>
              <a:ext uri="{FF2B5EF4-FFF2-40B4-BE49-F238E27FC236}">
                <a16:creationId xmlns:a16="http://schemas.microsoft.com/office/drawing/2014/main" id="{6A804D4D-776C-174F-B59A-07BBAE685169}"/>
              </a:ext>
            </a:extLst>
          </p:cNvPr>
          <p:cNvSpPr txBox="1"/>
          <p:nvPr/>
        </p:nvSpPr>
        <p:spPr>
          <a:xfrm>
            <a:off x="982980" y="1397675"/>
            <a:ext cx="10226040" cy="2031325"/>
          </a:xfrm>
          <a:prstGeom prst="rect">
            <a:avLst/>
          </a:prstGeom>
          <a:noFill/>
        </p:spPr>
        <p:txBody>
          <a:bodyPr wrap="square" rtlCol="0">
            <a:spAutoFit/>
          </a:bodyPr>
          <a:lstStyle/>
          <a:p>
            <a:r>
              <a:rPr lang="en-US" dirty="0"/>
              <a:t>By choosing cryptocurrencies from top 20 list. </a:t>
            </a:r>
          </a:p>
          <a:p>
            <a:endParaRPr lang="en-US" dirty="0"/>
          </a:p>
          <a:p>
            <a:r>
              <a:rPr lang="en-US" b="1" i="1" dirty="0"/>
              <a:t>Assets</a:t>
            </a:r>
            <a:r>
              <a:rPr lang="en-US" dirty="0"/>
              <a:t>: Bitcoin (</a:t>
            </a:r>
            <a:r>
              <a:rPr lang="en-US" i="1" dirty="0"/>
              <a:t>BTC</a:t>
            </a:r>
            <a:r>
              <a:rPr lang="en-US" dirty="0"/>
              <a:t>), Ethereum (</a:t>
            </a:r>
            <a:r>
              <a:rPr lang="en-US" i="1" dirty="0"/>
              <a:t>ETH</a:t>
            </a:r>
            <a:r>
              <a:rPr lang="en-US" dirty="0"/>
              <a:t>), Cardona (</a:t>
            </a:r>
            <a:r>
              <a:rPr lang="en-US" i="1" dirty="0"/>
              <a:t>ADA</a:t>
            </a:r>
            <a:r>
              <a:rPr lang="en-US" dirty="0"/>
              <a:t>), </a:t>
            </a:r>
            <a:r>
              <a:rPr lang="en-US" dirty="0" err="1"/>
              <a:t>Polkadot</a:t>
            </a:r>
            <a:r>
              <a:rPr lang="en-US" dirty="0"/>
              <a:t> (</a:t>
            </a:r>
            <a:r>
              <a:rPr lang="en-US" i="1" dirty="0"/>
              <a:t>DOT</a:t>
            </a:r>
            <a:r>
              <a:rPr lang="en-US" dirty="0"/>
              <a:t>), </a:t>
            </a:r>
            <a:r>
              <a:rPr lang="en-US" dirty="0" err="1"/>
              <a:t>Chainlink</a:t>
            </a:r>
            <a:r>
              <a:rPr lang="en-US" dirty="0"/>
              <a:t> (</a:t>
            </a:r>
            <a:r>
              <a:rPr lang="en-US" i="1" dirty="0"/>
              <a:t>LINK</a:t>
            </a:r>
            <a:r>
              <a:rPr lang="en-US" dirty="0"/>
              <a:t>),  Stellar (</a:t>
            </a:r>
            <a:r>
              <a:rPr lang="en-US" i="1" dirty="0"/>
              <a:t>XLM</a:t>
            </a:r>
            <a:r>
              <a:rPr lang="en-US" dirty="0"/>
              <a:t>), </a:t>
            </a:r>
            <a:r>
              <a:rPr lang="en-US" dirty="0" err="1"/>
              <a:t>Binance</a:t>
            </a:r>
            <a:r>
              <a:rPr lang="en-US" dirty="0"/>
              <a:t> Coin (</a:t>
            </a:r>
            <a:r>
              <a:rPr lang="en-US" i="1" dirty="0"/>
              <a:t>BNB</a:t>
            </a:r>
            <a:r>
              <a:rPr lang="en-US" dirty="0"/>
              <a:t>) and Tether (</a:t>
            </a:r>
            <a:r>
              <a:rPr lang="en-US" i="1" dirty="0"/>
              <a:t>USDT</a:t>
            </a:r>
            <a:r>
              <a:rPr lang="en-US" dirty="0"/>
              <a:t>). </a:t>
            </a:r>
          </a:p>
          <a:p>
            <a:endParaRPr lang="en-US" dirty="0"/>
          </a:p>
          <a:p>
            <a:r>
              <a:rPr lang="en-US" b="1" i="1" dirty="0"/>
              <a:t>Data</a:t>
            </a:r>
            <a:r>
              <a:rPr lang="en-US" dirty="0"/>
              <a:t>: Historical closing price data. Computed the expected returns, standard deviation and correlation.</a:t>
            </a:r>
            <a:endParaRPr lang="en-US" dirty="0">
              <a:cs typeface="Times New Roman" panose="02020603050405020304" pitchFamily="18" charset="0"/>
            </a:endParaRPr>
          </a:p>
        </p:txBody>
      </p:sp>
      <p:pic>
        <p:nvPicPr>
          <p:cNvPr id="4" name="Picture 4">
            <a:extLst>
              <a:ext uri="{FF2B5EF4-FFF2-40B4-BE49-F238E27FC236}">
                <a16:creationId xmlns:a16="http://schemas.microsoft.com/office/drawing/2014/main" id="{4133EF30-1D63-0542-8048-BDFF10D5B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80" y="3250465"/>
            <a:ext cx="6008370" cy="318643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76D43CAC-F5D9-C547-A5A2-129C7C88A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 y="3448645"/>
            <a:ext cx="5983530" cy="298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0E1A51-3639-C84F-81BA-A2705DB21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1257934"/>
            <a:ext cx="6065520" cy="4601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1EF8CE-26A9-BD44-99D8-E290C2B6E5F5}"/>
              </a:ext>
            </a:extLst>
          </p:cNvPr>
          <p:cNvSpPr txBox="1"/>
          <p:nvPr/>
        </p:nvSpPr>
        <p:spPr>
          <a:xfrm>
            <a:off x="929640" y="670560"/>
            <a:ext cx="5329664" cy="369332"/>
          </a:xfrm>
          <a:prstGeom prst="rect">
            <a:avLst/>
          </a:prstGeom>
          <a:noFill/>
        </p:spPr>
        <p:txBody>
          <a:bodyPr wrap="none" rtlCol="0">
            <a:spAutoFit/>
          </a:bodyPr>
          <a:lstStyle/>
          <a:p>
            <a:r>
              <a:rPr lang="en-US" dirty="0"/>
              <a:t>Rate of Return Correlation and Covariance Matrix</a:t>
            </a:r>
          </a:p>
        </p:txBody>
      </p:sp>
      <p:pic>
        <p:nvPicPr>
          <p:cNvPr id="6" name="Picture 5" descr="Table&#10;&#10;Description automatically generated">
            <a:extLst>
              <a:ext uri="{FF2B5EF4-FFF2-40B4-BE49-F238E27FC236}">
                <a16:creationId xmlns:a16="http://schemas.microsoft.com/office/drawing/2014/main" id="{0AE5EA19-583C-C041-84D2-472308D93F2A}"/>
              </a:ext>
            </a:extLst>
          </p:cNvPr>
          <p:cNvPicPr>
            <a:picLocks noChangeAspect="1"/>
          </p:cNvPicPr>
          <p:nvPr/>
        </p:nvPicPr>
        <p:blipFill>
          <a:blip r:embed="rId3"/>
          <a:stretch>
            <a:fillRect/>
          </a:stretch>
        </p:blipFill>
        <p:spPr>
          <a:xfrm>
            <a:off x="6659880" y="1869653"/>
            <a:ext cx="5394960" cy="3118694"/>
          </a:xfrm>
          <a:prstGeom prst="rect">
            <a:avLst/>
          </a:prstGeom>
        </p:spPr>
      </p:pic>
    </p:spTree>
    <p:extLst>
      <p:ext uri="{BB962C8B-B14F-4D97-AF65-F5344CB8AC3E}">
        <p14:creationId xmlns:p14="http://schemas.microsoft.com/office/powerpoint/2010/main" val="377279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CF5E5-9925-7D4C-B0AB-34972C180FC5}"/>
              </a:ext>
            </a:extLst>
          </p:cNvPr>
          <p:cNvSpPr txBox="1"/>
          <p:nvPr/>
        </p:nvSpPr>
        <p:spPr>
          <a:xfrm>
            <a:off x="782053" y="421105"/>
            <a:ext cx="2595390" cy="430887"/>
          </a:xfrm>
          <a:prstGeom prst="rect">
            <a:avLst/>
          </a:prstGeom>
          <a:noFill/>
        </p:spPr>
        <p:txBody>
          <a:bodyPr wrap="none" rtlCol="0">
            <a:spAutoFit/>
          </a:bodyPr>
          <a:lstStyle/>
          <a:p>
            <a:r>
              <a:rPr lang="en-US" sz="2200" i="1" dirty="0"/>
              <a:t>IMPLEMENTATION</a:t>
            </a:r>
          </a:p>
        </p:txBody>
      </p:sp>
      <p:sp>
        <p:nvSpPr>
          <p:cNvPr id="3" name="TextBox 2">
            <a:extLst>
              <a:ext uri="{FF2B5EF4-FFF2-40B4-BE49-F238E27FC236}">
                <a16:creationId xmlns:a16="http://schemas.microsoft.com/office/drawing/2014/main" id="{6A804D4D-776C-174F-B59A-07BBAE685169}"/>
              </a:ext>
            </a:extLst>
          </p:cNvPr>
          <p:cNvSpPr txBox="1"/>
          <p:nvPr/>
        </p:nvSpPr>
        <p:spPr>
          <a:xfrm>
            <a:off x="982980" y="1397675"/>
            <a:ext cx="10226040" cy="2031325"/>
          </a:xfrm>
          <a:prstGeom prst="rect">
            <a:avLst/>
          </a:prstGeom>
          <a:noFill/>
        </p:spPr>
        <p:txBody>
          <a:bodyPr wrap="square" rtlCol="0">
            <a:spAutoFit/>
          </a:bodyPr>
          <a:lstStyle/>
          <a:p>
            <a:r>
              <a:rPr lang="en-US" dirty="0"/>
              <a:t>By coding a simulation in python, historical data is used to simulate the modeling of 10,000 different portfolios by random generation of asset weights.</a:t>
            </a:r>
          </a:p>
          <a:p>
            <a:endParaRPr lang="en-US" dirty="0">
              <a:cs typeface="Times New Roman" panose="02020603050405020304" pitchFamily="18" charset="0"/>
            </a:endParaRPr>
          </a:p>
          <a:p>
            <a:r>
              <a:rPr lang="en-US" b="1" dirty="0">
                <a:cs typeface="Times New Roman" panose="02020603050405020304" pitchFamily="18" charset="0"/>
              </a:rPr>
              <a:t>Optimal Portfolio</a:t>
            </a:r>
            <a:r>
              <a:rPr lang="en-US" dirty="0">
                <a:cs typeface="Times New Roman" panose="02020603050405020304" pitchFamily="18" charset="0"/>
              </a:rPr>
              <a:t>: Portfolio with the maximum Sharpe Ratio.</a:t>
            </a:r>
          </a:p>
          <a:p>
            <a:endParaRPr lang="en-US" dirty="0">
              <a:cs typeface="Times New Roman" panose="02020603050405020304" pitchFamily="18" charset="0"/>
            </a:endParaRPr>
          </a:p>
          <a:p>
            <a:r>
              <a:rPr lang="en-US" b="1" dirty="0">
                <a:cs typeface="Times New Roman" panose="02020603050405020304" pitchFamily="18" charset="0"/>
              </a:rPr>
              <a:t>Minimum Volatility Portfolio</a:t>
            </a:r>
            <a:r>
              <a:rPr lang="en-US" dirty="0">
                <a:cs typeface="Times New Roman" panose="02020603050405020304" pitchFamily="18" charset="0"/>
              </a:rPr>
              <a:t>: Portfolio with minimum standard deviation.</a:t>
            </a:r>
          </a:p>
          <a:p>
            <a:endParaRPr lang="en-US" dirty="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0B629C0B-E1E6-2649-A7C5-00AB73B1E884}"/>
              </a:ext>
            </a:extLst>
          </p:cNvPr>
          <p:cNvPicPr>
            <a:picLocks noChangeAspect="1"/>
          </p:cNvPicPr>
          <p:nvPr/>
        </p:nvPicPr>
        <p:blipFill>
          <a:blip r:embed="rId3"/>
          <a:stretch>
            <a:fillRect/>
          </a:stretch>
        </p:blipFill>
        <p:spPr>
          <a:xfrm>
            <a:off x="651510" y="3578860"/>
            <a:ext cx="11163300" cy="2260600"/>
          </a:xfrm>
          <a:prstGeom prst="rect">
            <a:avLst/>
          </a:prstGeom>
        </p:spPr>
      </p:pic>
    </p:spTree>
    <p:extLst>
      <p:ext uri="{BB962C8B-B14F-4D97-AF65-F5344CB8AC3E}">
        <p14:creationId xmlns:p14="http://schemas.microsoft.com/office/powerpoint/2010/main" val="39354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316EAB59-48AF-7B4D-8711-9372C2E00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651" y="1356360"/>
            <a:ext cx="6686698" cy="4678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2F2186-0B11-E24E-B7ED-62AEE5581330}"/>
              </a:ext>
            </a:extLst>
          </p:cNvPr>
          <p:cNvSpPr txBox="1"/>
          <p:nvPr/>
        </p:nvSpPr>
        <p:spPr>
          <a:xfrm>
            <a:off x="670560" y="563880"/>
            <a:ext cx="2283446" cy="430887"/>
          </a:xfrm>
          <a:prstGeom prst="rect">
            <a:avLst/>
          </a:prstGeom>
          <a:noFill/>
        </p:spPr>
        <p:txBody>
          <a:bodyPr wrap="none" rtlCol="0">
            <a:spAutoFit/>
          </a:bodyPr>
          <a:lstStyle/>
          <a:p>
            <a:r>
              <a:rPr lang="en-US" sz="2200" dirty="0"/>
              <a:t>Efficient Frontier</a:t>
            </a:r>
          </a:p>
        </p:txBody>
      </p:sp>
    </p:spTree>
    <p:extLst>
      <p:ext uri="{BB962C8B-B14F-4D97-AF65-F5344CB8AC3E}">
        <p14:creationId xmlns:p14="http://schemas.microsoft.com/office/powerpoint/2010/main" val="52623405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5973</TotalTime>
  <Words>867</Words>
  <Application>Microsoft Macintosh PowerPoint</Application>
  <PresentationFormat>Widescreen</PresentationFormat>
  <Paragraphs>103</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Cambria Math</vt:lpstr>
      <vt:lpstr>Sitka Banner</vt:lpstr>
      <vt:lpstr>Times New Roman</vt:lpstr>
      <vt:lpstr>HeadlinesVTI</vt:lpstr>
      <vt:lpstr>PowerPoint Presentation</vt:lpstr>
      <vt:lpstr>Modern Portfolio Theory (MPT), was pioneered by  Harry Markowitz in his paper “Portfolio Selection” published in 1952 by the Journal of Finance.  MPT is a mathematical framework for constructing the ideal portfolio that maximizes the expected return and simultaneously reduces the volatility(risk) of the portfolio.</vt:lpstr>
      <vt:lpstr>The theory assumes that investors are risk-averse.  And employs the core idea of diversification.  Portfolio Frontier/Efficient Frontier         </vt:lpstr>
      <vt:lpstr>A good portfolio is more than a long list of good stocks and bonds. It is a balanced whole, providing the investor with protections and opportunities with respect to a wide range of contingencies. – Harry Markowitz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eunice ofori-addo</dc:creator>
  <cp:lastModifiedBy>eunice ofori-addo</cp:lastModifiedBy>
  <cp:revision>28</cp:revision>
  <dcterms:created xsi:type="dcterms:W3CDTF">2021-06-07T18:51:34Z</dcterms:created>
  <dcterms:modified xsi:type="dcterms:W3CDTF">2021-06-14T02:40:15Z</dcterms:modified>
</cp:coreProperties>
</file>