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46"/>
  </p:notesMasterIdLst>
  <p:handoutMasterIdLst>
    <p:handoutMasterId r:id="rId47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33" r:id="rId4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>
        <p:scale>
          <a:sx n="80" d="100"/>
          <a:sy n="80" d="100"/>
        </p:scale>
        <p:origin x="-990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11/29/2012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11/29/2012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2E74B-D282-44E4-B6AE-A4472F78451B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4ECA75-83AB-4F24-B3BA-D6303D87AFCC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1E2C31-5E20-425A-8C69-695CD36FCD29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BAF71F-4EC6-4CC6-9B3D-6B0AA1A300CD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029299-F8E5-4729-9F6C-CC842CE49CC6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15E3D7-388B-42CA-ACCD-85B4616B58A3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EA6928-F59D-4E3C-AD27-F73851928ECA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6F943D-32EB-4F12-8A3E-F54BB8C67A3C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3BADA9-45DC-4181-AFE2-A8F736E1D422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1AA23-1F7D-4A48-A481-A1CA167BC779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5BCF37-5080-4293-9E37-8918FA272580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68F8BC-7BD5-4737-A2E4-ADF9766D9EC9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BE2A6-F7F2-45E2-B5BD-B3CF2523E741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F15638-BC64-4630-8AAB-A68E09184B14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61014-5EAB-4492-9FD1-7A56FB75966D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5819AD-1A2D-4442-9802-E92F8E39E2D9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FBA21A-D775-47B0-B52D-9C28EC1210BB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0313D-2E5A-40FD-B764-5F883706E926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1C7D9B-8327-4781-99F4-73ADCECDA592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46E41A-FB13-499B-87C8-6A6952F7A8C0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C500BE-81B2-4390-B84F-044A23B994E9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619EDD-4925-4CB4-A522-C44FEEDC006C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86622D-00FE-4C9C-B9AE-B561ED77D6D4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F04B42-2748-4BD3-BA01-5000E83BA8C8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29CCED-9F4A-4EAF-B170-870084270365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617CB7-C5D8-47F0-ABF7-0945C7C407C0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EB5A93-F081-4175-8EB0-4FFAB332ABCB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F637F-660D-4CBB-B651-B5CAA2DEDAD7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1" name="TextBox 5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2" name="TextBox 5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3" name="TextBox 5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4" name="TextBox 5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5" name="TextBox 5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56" name="TextBox 5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7" name="TextBox 5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8" name="TextBox 5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9" name="TextBox 5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0" name="TextBox 5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1" name="TextBox 6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2" name="TextBox 6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3" name="TextBox 6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4" name="TextBox 6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5" name="TextBox 6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6" name="TextBox 6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7" name="TextBox 6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8" name="Rectangle 6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69" name="TextBox 6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96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34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/>
          <p:cNvPicPr>
            <a:picLocks noChangeAspect="1" noChangeArrowheads="1"/>
          </p:cNvPicPr>
          <p:nvPr userDrawn="1"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 userDrawn="1"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 userDrawn="1"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01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://csharpfundamentals.telerik.com/" TargetMode="External"/><Relationship Id="rId4" Type="http://schemas.openxmlformats.org/officeDocument/2006/relationships/hyperlink" Target="http://www.nakov.com/" TargetMode="External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g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51.gi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57200" y="1727200"/>
            <a:ext cx="8229600" cy="1524000"/>
          </a:xfrm>
        </p:spPr>
        <p:txBody>
          <a:bodyPr/>
          <a:lstStyle/>
          <a:p>
            <a:r>
              <a:rPr lang="en-US" dirty="0"/>
              <a:t>Introduction to Programming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457200" y="3342480"/>
            <a:ext cx="8153400" cy="569120"/>
          </a:xfrm>
        </p:spPr>
        <p:txBody>
          <a:bodyPr/>
          <a:lstStyle/>
          <a:p>
            <a:r>
              <a:rPr lang="en-US" dirty="0"/>
              <a:t>Creating and Running Your First C# Program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466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082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130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03800"/>
            <a:ext cx="3838864" cy="461665"/>
          </a:xfrm>
        </p:spPr>
        <p:txBody>
          <a:bodyPr/>
          <a:lstStyle/>
          <a:p>
            <a:r>
              <a:rPr lang="en-US" dirty="0" smtClean="0"/>
              <a:t>Manager Technical Training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44500" y="53803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www.nakov.com</a:t>
            </a:r>
            <a:endParaRPr lang="en-US" sz="1800" dirty="0"/>
          </a:p>
        </p:txBody>
      </p:sp>
      <p:pic>
        <p:nvPicPr>
          <p:cNvPr id="13" name="Picture 2">
            <a:hlinkClick r:id="rId5" tooltip="C# Fundamentals course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30499"/>
            <a:ext cx="1371600" cy="1496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 descr="c, c#, fil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9509">
            <a:off x="5562600" y="411108"/>
            <a:ext cx="1112892" cy="111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://z.hubpages.com/u/244583_f520.jpg"/>
          <p:cNvPicPr>
            <a:picLocks noChangeAspect="1" noChangeArrowheads="1"/>
          </p:cNvPicPr>
          <p:nvPr/>
        </p:nvPicPr>
        <p:blipFill>
          <a:blip r:embed="rId9" cstate="screen">
            <a:lum bright="2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473380"/>
            <a:ext cx="3670265" cy="19987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Bad Formatting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05859" name="Rectangle 3"/>
          <p:cNvSpPr>
            <a:spLocks noChangeArrowheads="1"/>
          </p:cNvSpPr>
          <p:nvPr/>
        </p:nvSpPr>
        <p:spPr bwMode="auto">
          <a:xfrm>
            <a:off x="1333500" y="2868613"/>
            <a:ext cx="640715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HelloCSharp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("Hello, C#"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;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again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;}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5865" name="AutoShape 9"/>
          <p:cNvSpPr>
            <a:spLocks noChangeArrowheads="1"/>
          </p:cNvSpPr>
          <p:nvPr/>
        </p:nvSpPr>
        <p:spPr bwMode="auto">
          <a:xfrm>
            <a:off x="4267200" y="1219200"/>
            <a:ext cx="3044825" cy="1379101"/>
          </a:xfrm>
          <a:prstGeom prst="wedgeRoundRectCallout">
            <a:avLst>
              <a:gd name="adj1" fmla="val -57594"/>
              <a:gd name="adj2" fmla="val 10161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Such formatting makes the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source code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unreadable.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394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"C#"?</a:t>
            </a:r>
            <a:endParaRPr lang="bg-BG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Programming language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A </a:t>
            </a:r>
            <a:r>
              <a:rPr lang="en-US" sz="2800" dirty="0" smtClean="0"/>
              <a:t>syntax that </a:t>
            </a:r>
            <a:r>
              <a:rPr lang="en-US" sz="2800" dirty="0"/>
              <a:t>allow to give instructions to the computer</a:t>
            </a:r>
          </a:p>
          <a:p>
            <a:pPr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C# features: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New cutting edge language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Extremely powerful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Easy to learn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Easy to read and understand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Object-oriented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1204" name="Picture 4" descr="http://podcode.ru/wp-content/uploads/2009/08/WLWMicrosoftRenamesCLanguage_7F72csharp_thumb.gif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58945"/>
            <a:ext cx="2438400" cy="1970405"/>
          </a:xfrm>
          <a:prstGeom prst="rect">
            <a:avLst/>
          </a:prstGeom>
          <a:noFill/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743919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Program?</a:t>
            </a:r>
            <a:endParaRPr lang="bg-BG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534025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Knowledge of a programming language</a:t>
            </a:r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C#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ts val="3600"/>
              </a:lnSpc>
            </a:pPr>
            <a:r>
              <a:rPr lang="en-US" dirty="0"/>
              <a:t>Task to solve</a:t>
            </a:r>
          </a:p>
          <a:p>
            <a:pPr>
              <a:lnSpc>
                <a:spcPts val="3600"/>
              </a:lnSpc>
            </a:pPr>
            <a:r>
              <a:rPr lang="en-US" dirty="0"/>
              <a:t>Development </a:t>
            </a:r>
            <a:r>
              <a:rPr lang="en-US" dirty="0" smtClean="0"/>
              <a:t>environment, compilers, SDK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Visual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Studio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.NET Framework SDK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ts val="3600"/>
              </a:lnSpc>
            </a:pPr>
            <a:r>
              <a:rPr lang="en-US" dirty="0"/>
              <a:t>Set of useful </a:t>
            </a:r>
            <a:r>
              <a:rPr lang="en-US" dirty="0" smtClean="0"/>
              <a:t>standard classes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Microsoft .NET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Framework FCL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ts val="3600"/>
              </a:lnSpc>
            </a:pPr>
            <a:r>
              <a:rPr lang="en-US" dirty="0"/>
              <a:t>Help documentation</a:t>
            </a:r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MSDN Library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9218" name="Picture 2" descr="http://www.quality-web-solutions.com/images/blog-image/web-tool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4305300"/>
            <a:ext cx="2019300" cy="2019300"/>
          </a:xfrm>
          <a:prstGeom prst="roundRect">
            <a:avLst>
              <a:gd name="adj" fmla="val 929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839474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764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Your First C# Program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402679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7106" name="Picture 2" descr="http://rlv.zcache.com/babys_first_c_program_hello_world_tshirt-p235489859508198131stvj_40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2514600" cy="2514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2" descr="http://blog.radvision.com/images/2009/20090402-VoipSurvivor-virtual-machine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81400"/>
            <a:ext cx="4492558" cy="24963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18843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905000"/>
            <a:ext cx="5040312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What is .NET Framework?</a:t>
            </a:r>
            <a:endParaRPr lang="bg-BG" dirty="0"/>
          </a:p>
        </p:txBody>
      </p:sp>
      <p:pic>
        <p:nvPicPr>
          <p:cNvPr id="45058" name="Picture 2" descr="http://www.dnzone.com/downloads/images/framework3_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516" y="3126777"/>
            <a:ext cx="2709186" cy="3091250"/>
          </a:xfrm>
          <a:prstGeom prst="roundRect">
            <a:avLst>
              <a:gd name="adj" fmla="val 7553"/>
            </a:avLst>
          </a:prstGeom>
          <a:solidFill>
            <a:srgbClr val="FFFFFF"/>
          </a:solidFill>
        </p:spPr>
      </p:pic>
      <p:pic>
        <p:nvPicPr>
          <p:cNvPr id="6" name="Picture 4" descr="http://blogs.msdn.com/blogfiles/swiss_dpe_team/WindowsLiveWriter/BetaPhasevonVisua.NETFramework4verlngert_5079/.NET_Logo_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56" t="-14872" r="-4961" b="-13678"/>
          <a:stretch>
            <a:fillRect/>
          </a:stretch>
        </p:blipFill>
        <p:spPr bwMode="auto">
          <a:xfrm>
            <a:off x="547291" y="4648200"/>
            <a:ext cx="4862910" cy="1563562"/>
          </a:xfrm>
          <a:prstGeom prst="roundRect">
            <a:avLst>
              <a:gd name="adj" fmla="val 7553"/>
            </a:avLst>
          </a:prstGeom>
          <a:solidFill>
            <a:srgbClr val="FFFFFF"/>
          </a:solidFill>
        </p:spPr>
      </p:pic>
      <p:pic>
        <p:nvPicPr>
          <p:cNvPr id="7" name="Picture 2" descr="http://gabrielrodriguez.net/wp-content/uploads/2009/01/microsoft-net-logo-white-300x192.png"/>
          <p:cNvPicPr>
            <a:picLocks noChangeAspect="1" noChangeArrowheads="1"/>
          </p:cNvPicPr>
          <p:nvPr/>
        </p:nvPicPr>
        <p:blipFill>
          <a:blip r:embed="rId5" cstate="screen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734569"/>
            <a:ext cx="2705098" cy="1731262"/>
          </a:xfrm>
          <a:prstGeom prst="roundRect">
            <a:avLst>
              <a:gd name="adj" fmla="val 7553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966272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.NET Framework?</a:t>
            </a:r>
            <a:endParaRPr lang="bg-BG"/>
          </a:p>
        </p:txBody>
      </p:sp>
      <p:sp>
        <p:nvSpPr>
          <p:cNvPr id="455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 for execution of .NET </a:t>
            </a:r>
            <a:r>
              <a:rPr lang="en-US" dirty="0" smtClean="0"/>
              <a:t>programs</a:t>
            </a:r>
            <a:endParaRPr lang="en-US" dirty="0"/>
          </a:p>
          <a:p>
            <a:r>
              <a:rPr lang="en-US" dirty="0"/>
              <a:t>Powerful library of classes</a:t>
            </a:r>
          </a:p>
          <a:p>
            <a:r>
              <a:rPr lang="en-US" dirty="0"/>
              <a:t>Programming model</a:t>
            </a:r>
          </a:p>
          <a:p>
            <a:r>
              <a:rPr lang="en-US" dirty="0"/>
              <a:t>Common </a:t>
            </a:r>
            <a:r>
              <a:rPr lang="en-US" dirty="0" smtClean="0"/>
              <a:t>execution engine for </a:t>
            </a:r>
            <a:r>
              <a:rPr lang="en-US" dirty="0"/>
              <a:t>many programming languages</a:t>
            </a:r>
          </a:p>
          <a:p>
            <a:pPr lvl="1"/>
            <a:r>
              <a:rPr lang="en-US" dirty="0"/>
              <a:t>C#</a:t>
            </a:r>
          </a:p>
          <a:p>
            <a:pPr lvl="1"/>
            <a:r>
              <a:rPr lang="en-US" dirty="0"/>
              <a:t>Visual Basic .NET</a:t>
            </a:r>
          </a:p>
          <a:p>
            <a:pPr lvl="1"/>
            <a:r>
              <a:rPr lang="en-US" dirty="0"/>
              <a:t>Managed C++</a:t>
            </a:r>
          </a:p>
          <a:p>
            <a:pPr lvl="1"/>
            <a:r>
              <a:rPr lang="en-US" dirty="0"/>
              <a:t>... and many others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3073" name="Picture 1" descr="C:\Trash\ms.net-logo-blue.jpg"/>
          <p:cNvPicPr>
            <a:picLocks noChangeAspect="1" noChangeArrowheads="1"/>
          </p:cNvPicPr>
          <p:nvPr/>
        </p:nvPicPr>
        <p:blipFill>
          <a:blip r:embed="rId3" cstate="screen">
            <a:lum bright="1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1" y="4677383"/>
            <a:ext cx="3283350" cy="1598984"/>
          </a:xfrm>
          <a:prstGeom prst="roundRect">
            <a:avLst>
              <a:gd name="adj" fmla="val 3561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61838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457200" y="2133600"/>
            <a:ext cx="7162800" cy="4267200"/>
            <a:chOff x="457200" y="1962150"/>
            <a:chExt cx="7605208" cy="4438650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457200" y="5832475"/>
              <a:ext cx="7594600" cy="568325"/>
            </a:xfrm>
            <a:prstGeom prst="rect">
              <a:avLst/>
            </a:prstGeom>
            <a:solidFill>
              <a:srgbClr val="808080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808080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Operating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System (OS)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457200" y="5200650"/>
              <a:ext cx="7594600" cy="568325"/>
            </a:xfrm>
            <a:prstGeom prst="rect">
              <a:avLst/>
            </a:prstGeom>
            <a:solidFill>
              <a:schemeClr val="hlink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Common Language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Runtime (CLR)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57200" y="4632325"/>
              <a:ext cx="7594600" cy="504825"/>
            </a:xfrm>
            <a:prstGeom prst="rect">
              <a:avLst/>
            </a:prstGeom>
            <a:solidFill>
              <a:schemeClr val="accent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Base Class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Library (BCL)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457200" y="4064000"/>
              <a:ext cx="7594600" cy="50482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6">
                  <a:lumMod val="60000"/>
                  <a:lumOff val="40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ADO.NET, LINQ </a:t>
              </a:r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and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XML (Data Tier)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467808" y="3495152"/>
              <a:ext cx="7594600" cy="504825"/>
            </a:xfrm>
            <a:prstGeom prst="rect">
              <a:avLst/>
            </a:prstGeom>
            <a:solidFill>
              <a:srgbClr val="FF99FF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FF69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WCF and WWF (Communication and Workflow Tier)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461944" y="2534714"/>
              <a:ext cx="3094056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lnSpc>
                  <a:spcPts val="2200"/>
                </a:lnSpc>
              </a:pPr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ASP.NET</a:t>
              </a:r>
            </a:p>
            <a:p>
              <a:pPr algn="ctr">
                <a:lnSpc>
                  <a:spcPts val="2200"/>
                </a:lnSpc>
              </a:pPr>
              <a:r>
                <a:rPr lang="en-US" sz="1800" b="1" i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 </a:t>
              </a:r>
              <a:r>
                <a:rPr lang="en-US" sz="1800" b="1" i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Forms, MVC, AJAX</a:t>
              </a:r>
              <a:endParaRPr lang="en-US" sz="1800" b="1" i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>
                <a:lnSpc>
                  <a:spcPts val="1800"/>
                </a:lnSpc>
              </a:pPr>
              <a:r>
                <a:rPr lang="en-US" sz="1800" b="1" i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Mobile Internet Toolkit</a:t>
              </a: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3632200" y="2531016"/>
              <a:ext cx="1447800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Windows</a:t>
              </a:r>
            </a:p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Forms</a:t>
              </a: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5156200" y="2531016"/>
              <a:ext cx="1333500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WPF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6565900" y="2531016"/>
              <a:ext cx="1485900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Silverlight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58283" y="1981200"/>
              <a:ext cx="644525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C#</a:t>
              </a: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1147744" y="1981200"/>
              <a:ext cx="650875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C++</a:t>
              </a: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1849456" y="1981200"/>
              <a:ext cx="1106992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VB.NET</a:t>
              </a: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2998264" y="1981200"/>
              <a:ext cx="684213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J#</a:t>
              </a:r>
            </a:p>
          </p:txBody>
        </p:sp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3735947" y="1981200"/>
              <a:ext cx="684213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F#</a:t>
              </a:r>
              <a:endParaRPr lang="en-US" sz="22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4471987" y="1981200"/>
              <a:ext cx="932910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JScript</a:t>
              </a:r>
              <a:endParaRPr lang="en-US" sz="22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5463110" y="1981200"/>
              <a:ext cx="785848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Perl</a:t>
              </a:r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6299200" y="1970088"/>
              <a:ext cx="914400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Delphi</a:t>
              </a:r>
            </a:p>
          </p:txBody>
        </p:sp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7259637" y="1962150"/>
              <a:ext cx="792163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</p:grp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.NET Framework</a:t>
            </a:r>
            <a:endParaRPr lang="bg-BG" dirty="0"/>
          </a:p>
        </p:txBody>
      </p:sp>
      <p:sp>
        <p:nvSpPr>
          <p:cNvPr id="456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blocks of .NET Framework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56725" name="AutoShape 21"/>
          <p:cNvSpPr>
            <a:spLocks/>
          </p:cNvSpPr>
          <p:nvPr/>
        </p:nvSpPr>
        <p:spPr bwMode="auto">
          <a:xfrm>
            <a:off x="7830498" y="2466754"/>
            <a:ext cx="345939" cy="2509284"/>
          </a:xfrm>
          <a:prstGeom prst="rightBrace">
            <a:avLst>
              <a:gd name="adj1" fmla="val 36330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726" name="Text Box 22"/>
          <p:cNvSpPr txBox="1">
            <a:spLocks noChangeArrowheads="1"/>
          </p:cNvSpPr>
          <p:nvPr/>
        </p:nvSpPr>
        <p:spPr bwMode="auto">
          <a:xfrm>
            <a:off x="8185204" y="3439633"/>
            <a:ext cx="841838" cy="579646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FCL</a:t>
            </a:r>
            <a:endParaRPr lang="bg-BG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56727" name="AutoShape 23"/>
          <p:cNvSpPr>
            <a:spLocks/>
          </p:cNvSpPr>
          <p:nvPr/>
        </p:nvSpPr>
        <p:spPr bwMode="auto">
          <a:xfrm>
            <a:off x="7827334" y="5018568"/>
            <a:ext cx="304800" cy="574158"/>
          </a:xfrm>
          <a:prstGeom prst="rightBrace">
            <a:avLst>
              <a:gd name="adj1" fmla="val 14280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728" name="Text Box 24"/>
          <p:cNvSpPr txBox="1">
            <a:spLocks noChangeArrowheads="1"/>
          </p:cNvSpPr>
          <p:nvPr/>
        </p:nvSpPr>
        <p:spPr bwMode="auto">
          <a:xfrm>
            <a:off x="8163385" y="5025486"/>
            <a:ext cx="904415" cy="579646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CLR</a:t>
            </a:r>
            <a:endParaRPr lang="bg-BG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3334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76200"/>
            <a:ext cx="7239000" cy="914400"/>
          </a:xfrm>
        </p:spPr>
        <p:txBody>
          <a:bodyPr/>
          <a:lstStyle/>
          <a:p>
            <a:r>
              <a:rPr lang="en-US" sz="3600" dirty="0"/>
              <a:t>CLR – The Heart of .</a:t>
            </a:r>
            <a:r>
              <a:rPr lang="en-US" sz="3600" dirty="0" smtClean="0"/>
              <a:t>NET Framework</a:t>
            </a:r>
            <a:endParaRPr lang="en-US" sz="3600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400" dirty="0"/>
              <a:t>Common Language Runtime (CLR)</a:t>
            </a:r>
          </a:p>
          <a:p>
            <a:pPr lvl="1"/>
            <a:r>
              <a:rPr lang="en-US" dirty="0"/>
              <a:t>Managed execution environment</a:t>
            </a:r>
          </a:p>
          <a:p>
            <a:pPr lvl="2"/>
            <a:r>
              <a:rPr lang="en-US" dirty="0"/>
              <a:t>Executes .NET applications</a:t>
            </a:r>
          </a:p>
          <a:p>
            <a:pPr lvl="2"/>
            <a:r>
              <a:rPr lang="en-US" dirty="0"/>
              <a:t>Controls the execution process</a:t>
            </a:r>
          </a:p>
          <a:p>
            <a:pPr lvl="1"/>
            <a:r>
              <a:rPr lang="en-US" dirty="0"/>
              <a:t>Automatic memory management</a:t>
            </a:r>
            <a:r>
              <a:rPr lang="bg-BG" dirty="0"/>
              <a:t> (</a:t>
            </a:r>
            <a:r>
              <a:rPr lang="en-US" dirty="0"/>
              <a:t>garbage collection</a:t>
            </a:r>
            <a:r>
              <a:rPr lang="bg-BG" dirty="0"/>
              <a:t>)</a:t>
            </a:r>
            <a:endParaRPr lang="en-US" dirty="0"/>
          </a:p>
          <a:p>
            <a:pPr lvl="1"/>
            <a:r>
              <a:rPr lang="en-US" dirty="0"/>
              <a:t>Programming </a:t>
            </a:r>
            <a:r>
              <a:rPr lang="en-US" dirty="0" smtClean="0"/>
              <a:t>languages </a:t>
            </a:r>
            <a:r>
              <a:rPr lang="en-US" dirty="0"/>
              <a:t>integration</a:t>
            </a:r>
          </a:p>
          <a:p>
            <a:pPr lvl="1"/>
            <a:r>
              <a:rPr lang="en-US" dirty="0"/>
              <a:t>Multiple versions support for assemblies</a:t>
            </a:r>
          </a:p>
          <a:p>
            <a:pPr lvl="1"/>
            <a:r>
              <a:rPr lang="en-US" dirty="0"/>
              <a:t>Integrated </a:t>
            </a:r>
            <a:r>
              <a:rPr lang="en-US" dirty="0" smtClean="0"/>
              <a:t>type safety </a:t>
            </a:r>
            <a:r>
              <a:rPr lang="en-US" dirty="0"/>
              <a:t>and security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705600" y="2099131"/>
            <a:ext cx="1887537" cy="1101269"/>
            <a:chOff x="6781800" y="2057400"/>
            <a:chExt cx="1887537" cy="1101269"/>
          </a:xfrm>
        </p:grpSpPr>
        <p:sp>
          <p:nvSpPr>
            <p:cNvPr id="4" name="Cloud 3"/>
            <p:cNvSpPr/>
            <p:nvPr/>
          </p:nvSpPr>
          <p:spPr>
            <a:xfrm>
              <a:off x="6781800" y="2362200"/>
              <a:ext cx="1752600" cy="796469"/>
            </a:xfrm>
            <a:prstGeom prst="cloud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 w="127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CLR</a:t>
              </a:r>
              <a:endParaRPr lang="en-US" sz="28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pic>
          <p:nvPicPr>
            <p:cNvPr id="5" name="Picture 24" descr="BD18212_"/>
            <p:cNvPicPr>
              <a:picLocks noChangeAspect="1" noChangeArrowheads="1"/>
            </p:cNvPicPr>
            <p:nvPr/>
          </p:nvPicPr>
          <p:blipFill>
            <a:blip r:embed="rId2" cstate="print">
              <a:lum bright="10000" contras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8600" y="2057400"/>
              <a:ext cx="820737" cy="698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3494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Framework Class Library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sz="3400" dirty="0"/>
              <a:t>Framework Class Library (FCL)</a:t>
            </a:r>
          </a:p>
          <a:p>
            <a:pPr lvl="1">
              <a:lnSpc>
                <a:spcPts val="3600"/>
              </a:lnSpc>
            </a:pPr>
            <a:r>
              <a:rPr lang="en-US" dirty="0"/>
              <a:t>Provides basic functionality to developers:</a:t>
            </a:r>
          </a:p>
          <a:p>
            <a:pPr lvl="2">
              <a:lnSpc>
                <a:spcPts val="3600"/>
              </a:lnSpc>
            </a:pPr>
            <a:r>
              <a:rPr lang="en-US" dirty="0"/>
              <a:t>Console applications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WPF and Silverlight rich-media applications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Windows </a:t>
            </a:r>
            <a:r>
              <a:rPr lang="en-US" dirty="0"/>
              <a:t>Forms GUI applications</a:t>
            </a:r>
          </a:p>
          <a:p>
            <a:pPr lvl="2">
              <a:lnSpc>
                <a:spcPts val="3600"/>
              </a:lnSpc>
            </a:pPr>
            <a:r>
              <a:rPr lang="en-US" dirty="0"/>
              <a:t>Web applications (dynamic </a:t>
            </a:r>
            <a:r>
              <a:rPr lang="en-US" dirty="0" smtClean="0"/>
              <a:t>Web </a:t>
            </a:r>
            <a:r>
              <a:rPr lang="en-US" dirty="0"/>
              <a:t>sites)</a:t>
            </a:r>
          </a:p>
          <a:p>
            <a:pPr lvl="2">
              <a:lnSpc>
                <a:spcPts val="3600"/>
              </a:lnSpc>
            </a:pPr>
            <a:r>
              <a:rPr lang="en-US" dirty="0"/>
              <a:t>Web </a:t>
            </a:r>
            <a:r>
              <a:rPr lang="en-US" dirty="0" smtClean="0"/>
              <a:t>services</a:t>
            </a:r>
            <a:r>
              <a:rPr lang="bg-BG" dirty="0" smtClean="0"/>
              <a:t>, </a:t>
            </a:r>
            <a:r>
              <a:rPr lang="en-US" dirty="0" smtClean="0"/>
              <a:t>communication and workflow</a:t>
            </a:r>
            <a:endParaRPr lang="en-US" dirty="0"/>
          </a:p>
          <a:p>
            <a:pPr lvl="2">
              <a:lnSpc>
                <a:spcPts val="3600"/>
              </a:lnSpc>
            </a:pPr>
            <a:r>
              <a:rPr lang="en-US" dirty="0"/>
              <a:t>Server &amp; desktop applications</a:t>
            </a:r>
          </a:p>
          <a:p>
            <a:pPr lvl="2">
              <a:lnSpc>
                <a:spcPts val="3600"/>
              </a:lnSpc>
            </a:pPr>
            <a:r>
              <a:rPr lang="en-US" dirty="0"/>
              <a:t>Applications for mobile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24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800600"/>
            <a:ext cx="8229600" cy="685800"/>
          </a:xfrm>
        </p:spPr>
        <p:txBody>
          <a:bodyPr/>
          <a:lstStyle/>
          <a:p>
            <a:r>
              <a:rPr lang="en-US" dirty="0" smtClean="0"/>
              <a:t>What is Visual Studio?</a:t>
            </a:r>
            <a:endParaRPr lang="en-US" dirty="0"/>
          </a:p>
        </p:txBody>
      </p:sp>
      <p:pic>
        <p:nvPicPr>
          <p:cNvPr id="4" name="Picture 2" descr="http://blogs.aspitalia.com/img/m.casati/netframework4.0beta2visualstudio2010_1482c/vs2010-logo_2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057400"/>
            <a:ext cx="4456652" cy="1905000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9461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Computer Programming?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Your First C# Program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.NET Framework?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Visual </a:t>
            </a:r>
            <a:r>
              <a:rPr lang="en-US" dirty="0" smtClean="0"/>
              <a:t>Studio?</a:t>
            </a:r>
            <a:endParaRPr lang="en-US" dirty="0"/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MSDN Library?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8610" name="Picture 2" descr="http://na.square-enix.com/games/chocobo/graphics/contents-titl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2796093"/>
            <a:ext cx="2438400" cy="3528507"/>
          </a:xfrm>
          <a:prstGeom prst="roundRect">
            <a:avLst>
              <a:gd name="adj" fmla="val 6470"/>
            </a:avLst>
          </a:prstGeom>
          <a:noFill/>
        </p:spPr>
      </p:pic>
      <p:pic>
        <p:nvPicPr>
          <p:cNvPr id="28674" name="Picture 2" descr="http://www.textually.org/textually/archives/images/set3/books3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39672"/>
            <a:ext cx="2286000" cy="1801091"/>
          </a:xfrm>
          <a:prstGeom prst="roundRect">
            <a:avLst>
              <a:gd name="adj" fmla="val 647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279828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 Studio</a:t>
            </a:r>
            <a:endParaRPr lang="bg-BG"/>
          </a:p>
        </p:txBody>
      </p:sp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– Integrated Development Environment (IDE)</a:t>
            </a:r>
          </a:p>
          <a:p>
            <a:r>
              <a:rPr lang="en-US" dirty="0" smtClean="0"/>
              <a:t>Development tool </a:t>
            </a:r>
            <a:r>
              <a:rPr lang="en-US" dirty="0"/>
              <a:t>that helps us to:</a:t>
            </a:r>
          </a:p>
          <a:p>
            <a:pPr lvl="1"/>
            <a:r>
              <a:rPr lang="en-US" dirty="0"/>
              <a:t>Write code</a:t>
            </a:r>
          </a:p>
          <a:p>
            <a:pPr lvl="1"/>
            <a:r>
              <a:rPr lang="en-US" dirty="0"/>
              <a:t>Design user interface</a:t>
            </a:r>
          </a:p>
          <a:p>
            <a:pPr lvl="1"/>
            <a:r>
              <a:rPr lang="en-US" dirty="0"/>
              <a:t>Compile code</a:t>
            </a:r>
          </a:p>
          <a:p>
            <a:pPr lvl="1"/>
            <a:r>
              <a:rPr lang="en-US" dirty="0"/>
              <a:t>Execute / test / debug applications</a:t>
            </a:r>
          </a:p>
          <a:p>
            <a:pPr lvl="1"/>
            <a:r>
              <a:rPr lang="en-US" dirty="0"/>
              <a:t>Browse the help</a:t>
            </a:r>
          </a:p>
          <a:p>
            <a:pPr lvl="1"/>
            <a:r>
              <a:rPr lang="en-US" dirty="0"/>
              <a:t>Manage project's files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4" name="Picture 1" descr="C:\Trash\vs2010-logo-small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82" y="5486400"/>
            <a:ext cx="2321718" cy="990600"/>
          </a:xfrm>
          <a:prstGeom prst="roundRect">
            <a:avLst>
              <a:gd name="adj" fmla="val 1172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099611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Visual Studio</a:t>
            </a:r>
            <a:endParaRPr lang="bg-BG"/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Single tool for: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Writing code in </a:t>
            </a:r>
            <a:r>
              <a:rPr lang="en-US" dirty="0" smtClean="0"/>
              <a:t>many languages (C#, VB, …)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Using different </a:t>
            </a:r>
            <a:r>
              <a:rPr lang="en-US" dirty="0" smtClean="0"/>
              <a:t>technologies (Web, WPF, …)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smtClean="0"/>
              <a:t>For </a:t>
            </a:r>
            <a:r>
              <a:rPr lang="en-US" dirty="0"/>
              <a:t>different </a:t>
            </a:r>
            <a:r>
              <a:rPr lang="en-US" dirty="0" smtClean="0"/>
              <a:t>platforms (.NET CF, Silverlight, …)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Full </a:t>
            </a:r>
            <a:r>
              <a:rPr lang="en-US" dirty="0"/>
              <a:t>integration of </a:t>
            </a:r>
            <a:r>
              <a:rPr lang="en-US" dirty="0" smtClean="0"/>
              <a:t>most </a:t>
            </a:r>
            <a:r>
              <a:rPr lang="en-US" dirty="0"/>
              <a:t>development activities (coding, compiling, testing, </a:t>
            </a:r>
            <a:r>
              <a:rPr lang="en-US" dirty="0" smtClean="0"/>
              <a:t>debugging, deployment, version control, ...)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Very easy to use!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4" name="Picture 1" descr="C:\Trash\vs2010-logo-small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4" y="5562600"/>
            <a:ext cx="2243136" cy="957072"/>
          </a:xfrm>
          <a:prstGeom prst="roundRect">
            <a:avLst>
              <a:gd name="adj" fmla="val 1172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798588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</a:t>
            </a:r>
            <a:r>
              <a:rPr lang="en-US" dirty="0" smtClean="0"/>
              <a:t>Studio –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7010400" cy="5372724"/>
          </a:xfrm>
          <a:prstGeom prst="roundRect">
            <a:avLst>
              <a:gd name="adj" fmla="val 1331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4766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8229600" cy="569120"/>
          </a:xfrm>
        </p:spPr>
        <p:txBody>
          <a:bodyPr/>
          <a:lstStyle/>
          <a:p>
            <a:r>
              <a:rPr lang="en-US" dirty="0" smtClean="0"/>
              <a:t>Compiling, Running and Debugging C# Programs </a:t>
            </a:r>
            <a:endParaRPr lang="en-US" dirty="0"/>
          </a:p>
        </p:txBody>
      </p:sp>
      <p:pic>
        <p:nvPicPr>
          <p:cNvPr id="30722" name="Picture 2" descr="http://www.softexpress.de/media/msportal/visualstudiobox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962399"/>
            <a:ext cx="1557734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2" descr="http://blogs.aspitalia.com/img/m.casati/netframework4.0beta2visualstudio2010_1482c/vs2010-logo_2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962399"/>
            <a:ext cx="4456652" cy="1905000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50900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Creating New Console Application</a:t>
            </a:r>
            <a:endParaRPr lang="bg-BG" sz="3600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3000" dirty="0"/>
              <a:t>File </a:t>
            </a:r>
            <a:r>
              <a:rPr lang="en-US" sz="3000" dirty="0">
                <a:sym typeface="Wingdings" pitchFamily="2" charset="2"/>
              </a:rPr>
              <a:t> New  Project ...</a:t>
            </a:r>
          </a:p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3000" dirty="0"/>
              <a:t>Choose C# console application</a:t>
            </a:r>
          </a:p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3000" dirty="0"/>
              <a:t>Choose project directory and name</a:t>
            </a:r>
            <a:endParaRPr lang="bg-BG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024" y="2830970"/>
            <a:ext cx="5385954" cy="372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10255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47" y="1826718"/>
            <a:ext cx="7423706" cy="4726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Creating New Console Application (2)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spcBef>
                <a:spcPct val="30000"/>
              </a:spcBef>
              <a:buFontTx/>
              <a:buAutoNum type="arabicPeriod" startAt="4"/>
            </a:pPr>
            <a:r>
              <a:rPr lang="en-US" sz="3000" dirty="0"/>
              <a:t>Visual Studio creates some source code for </a:t>
            </a:r>
            <a:r>
              <a:rPr lang="en-US" sz="3000" dirty="0" smtClean="0"/>
              <a:t>you</a:t>
            </a:r>
            <a:endParaRPr lang="en-US" sz="30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17126" name="AutoShape 6"/>
          <p:cNvSpPr>
            <a:spLocks noChangeArrowheads="1"/>
          </p:cNvSpPr>
          <p:nvPr/>
        </p:nvSpPr>
        <p:spPr bwMode="auto">
          <a:xfrm>
            <a:off x="304800" y="2057400"/>
            <a:ext cx="2057400" cy="953453"/>
          </a:xfrm>
          <a:prstGeom prst="wedgeRoundRectCallout">
            <a:avLst>
              <a:gd name="adj1" fmla="val 75427"/>
              <a:gd name="adj2" fmla="val 16445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Namespace not 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required</a:t>
            </a:r>
            <a:endParaRPr lang="en-US" sz="24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17128" name="AutoShape 8"/>
          <p:cNvSpPr>
            <a:spLocks noChangeArrowheads="1"/>
          </p:cNvSpPr>
          <p:nvPr/>
        </p:nvSpPr>
        <p:spPr bwMode="auto">
          <a:xfrm>
            <a:off x="4572000" y="3429000"/>
            <a:ext cx="2087562" cy="1379101"/>
          </a:xfrm>
          <a:prstGeom prst="wedgeRoundRectCallout">
            <a:avLst>
              <a:gd name="adj1" fmla="val -126172"/>
              <a:gd name="adj2" fmla="val 3429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Class name should be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changed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191000" y="2094547"/>
            <a:ext cx="2514600" cy="953453"/>
          </a:xfrm>
          <a:prstGeom prst="wedgeRoundRectCallout">
            <a:avLst>
              <a:gd name="adj1" fmla="val -84075"/>
              <a:gd name="adj2" fmla="val 8193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Some imports are not required</a:t>
            </a:r>
            <a:endParaRPr lang="en-US" sz="24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4615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6" grpId="0" animBg="1"/>
      <p:bldP spid="51712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Source Code</a:t>
            </a:r>
            <a:endParaRPr lang="bg-BG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compiling</a:t>
            </a:r>
            <a:r>
              <a:rPr lang="en-US" dirty="0" smtClean="0"/>
              <a:t> includes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Syntactic checks</a:t>
            </a:r>
          </a:p>
          <a:p>
            <a:pPr lvl="1"/>
            <a:r>
              <a:rPr lang="en-US" dirty="0"/>
              <a:t>Type safety checks</a:t>
            </a:r>
          </a:p>
          <a:p>
            <a:pPr lvl="1"/>
            <a:r>
              <a:rPr lang="en-US" dirty="0"/>
              <a:t>Translation of the source code to lower level language (MSIL)</a:t>
            </a:r>
          </a:p>
          <a:p>
            <a:pPr lvl="1"/>
            <a:r>
              <a:rPr lang="en-US" dirty="0"/>
              <a:t>Creating of executable files (assemblies)</a:t>
            </a:r>
          </a:p>
          <a:p>
            <a:r>
              <a:rPr lang="en-US" dirty="0"/>
              <a:t>You can start compilation by</a:t>
            </a:r>
          </a:p>
          <a:p>
            <a:pPr lvl="1"/>
            <a:r>
              <a:rPr lang="en-US" dirty="0"/>
              <a:t>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Build-&gt;Build Solution/Project</a:t>
            </a:r>
          </a:p>
          <a:p>
            <a:pPr lvl="1"/>
            <a:r>
              <a:rPr lang="en-US" dirty="0"/>
              <a:t>Pressing</a:t>
            </a:r>
            <a:r>
              <a:rPr lang="en-US" noProof="1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F6]</a:t>
            </a:r>
            <a:r>
              <a:rPr lang="en-US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[Shift+Ctrl+B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26626" name="Picture 2" descr="http://www.hexblog.com/decompilation/pix/mcode.gif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133109"/>
            <a:ext cx="1716258" cy="1267691"/>
          </a:xfrm>
          <a:prstGeom prst="roundRect">
            <a:avLst>
              <a:gd name="adj" fmla="val 703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331589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Programs</a:t>
            </a:r>
            <a:endParaRPr lang="bg-BG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The process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running</a:t>
            </a:r>
            <a:r>
              <a:rPr lang="en-US" dirty="0" smtClean="0"/>
              <a:t> application includes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Compiling (if project not compiled)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Starting the application</a:t>
            </a:r>
          </a:p>
          <a:p>
            <a:pPr>
              <a:spcBef>
                <a:spcPts val="1200"/>
              </a:spcBef>
            </a:pPr>
            <a:r>
              <a:rPr lang="en-US" dirty="0"/>
              <a:t>You can run application by: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Debug-&gt;Start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menu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By pressing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[F5]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[Ctrl+F5]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dirty="0"/>
              <a:t>* NOTE: Not all types of projects are able to be </a:t>
            </a:r>
            <a:r>
              <a:rPr lang="en-US" dirty="0" smtClean="0"/>
              <a:t>started!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24578" name="Picture 2" descr="http://medya.zaman.com.tr/2009/07/03/hacke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788920"/>
            <a:ext cx="2514600" cy="20116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46966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6477000" cy="5638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process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debugging</a:t>
            </a:r>
            <a:r>
              <a:rPr lang="en-US" dirty="0" smtClean="0"/>
              <a:t> application includes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</a:t>
            </a:r>
            <a:r>
              <a:rPr lang="en-US" dirty="0" smtClean="0"/>
              <a:t>lines of code </a:t>
            </a:r>
            <a:r>
              <a:rPr lang="en-US" dirty="0"/>
              <a:t>that </a:t>
            </a:r>
            <a:r>
              <a:rPr lang="en-US" dirty="0" smtClean="0"/>
              <a:t>cause </a:t>
            </a:r>
            <a:r>
              <a:rPr lang="en-US" dirty="0"/>
              <a:t>the error</a:t>
            </a:r>
          </a:p>
          <a:p>
            <a:pPr lvl="1"/>
            <a:r>
              <a:rPr lang="en-US" dirty="0"/>
              <a:t>Fixing the code</a:t>
            </a:r>
          </a:p>
          <a:p>
            <a:pPr lvl="1"/>
            <a:r>
              <a:rPr lang="en-US" dirty="0"/>
              <a:t>Testing to </a:t>
            </a:r>
            <a:r>
              <a:rPr lang="en-US" dirty="0" smtClean="0"/>
              <a:t>check if </a:t>
            </a:r>
            <a:r>
              <a:rPr lang="en-US" dirty="0"/>
              <a:t>the error is gone and no errors are introduced</a:t>
            </a:r>
          </a:p>
          <a:p>
            <a:r>
              <a:rPr lang="en-US" dirty="0" smtClean="0"/>
              <a:t>Iterative </a:t>
            </a:r>
            <a:r>
              <a:rPr lang="en-US" dirty="0"/>
              <a:t>and </a:t>
            </a:r>
            <a:r>
              <a:rPr lang="en-US" dirty="0" smtClean="0"/>
              <a:t>continuous process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22532" name="Picture 4" descr="Wee Harlequin Bu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295399"/>
            <a:ext cx="2133600" cy="17666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534" name="Picture 6" descr="http://yp.bellsouth.com/sites/dreweryspestcontrol/images/services-dead-bug.jpg"/>
          <p:cNvPicPr>
            <a:picLocks noChangeAspect="1" noChangeArrowheads="1"/>
          </p:cNvPicPr>
          <p:nvPr/>
        </p:nvPicPr>
        <p:blipFill>
          <a:blip r:embed="rId3" cstate="screen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572000"/>
            <a:ext cx="2135541" cy="167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7" descr="C:\Temp\arrow.png"/>
          <p:cNvPicPr>
            <a:picLocks noChangeAspect="1" noChangeArrowheads="1"/>
          </p:cNvPicPr>
          <p:nvPr/>
        </p:nvPicPr>
        <p:blipFill>
          <a:blip r:embed="rId4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43800" y="3276600"/>
            <a:ext cx="298679" cy="110938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59753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Debugging in Visual Studio</a:t>
            </a:r>
            <a:endParaRPr lang="bg-BG" sz="380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Visual Studio has built-in debugger</a:t>
            </a:r>
          </a:p>
          <a:p>
            <a:r>
              <a:rPr lang="en-US"/>
              <a:t>It provides:</a:t>
            </a:r>
          </a:p>
          <a:p>
            <a:pPr lvl="1"/>
            <a:r>
              <a:rPr lang="en-US"/>
              <a:t>Breakpoints</a:t>
            </a:r>
          </a:p>
          <a:p>
            <a:pPr lvl="1"/>
            <a:r>
              <a:rPr lang="en-US"/>
              <a:t>Ability to trace the code execution</a:t>
            </a:r>
          </a:p>
          <a:p>
            <a:pPr lvl="1"/>
            <a:r>
              <a:rPr lang="en-US"/>
              <a:t>Ability to inspect variables at runtime</a:t>
            </a:r>
            <a:endParaRPr lang="bg-BG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40962" name="Picture 2" descr="C:\Trash\VS2010-debugger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37" y="4377952"/>
            <a:ext cx="5961064" cy="20228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0225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2124" y="1524000"/>
            <a:ext cx="5629276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What is Computer Programming?</a:t>
            </a:r>
            <a:endParaRPr lang="bg-BG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657600"/>
            <a:ext cx="4144403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626" name="Picture 2" descr="http://pragyan.org/10/home/events/encypher/adaventure/computer_programming.jpg"/>
          <p:cNvPicPr>
            <a:picLocks noChangeAspect="1" noChangeArrowheads="1"/>
          </p:cNvPicPr>
          <p:nvPr/>
        </p:nvPicPr>
        <p:blipFill>
          <a:blip r:embed="rId4" cstate="screen">
            <a:lum bright="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3657600"/>
            <a:ext cx="3556000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1799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5240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2250279"/>
            <a:ext cx="8229600" cy="569120"/>
          </a:xfrm>
        </p:spPr>
        <p:txBody>
          <a:bodyPr/>
          <a:lstStyle/>
          <a:p>
            <a:r>
              <a:rPr lang="en-US" dirty="0" smtClean="0"/>
              <a:t>Compiling, Running and Debugging C# Programs </a:t>
            </a:r>
            <a:endParaRPr lang="en-US" dirty="0"/>
          </a:p>
        </p:txBody>
      </p:sp>
      <p:sp>
        <p:nvSpPr>
          <p:cNvPr id="445444" name="Rectangle 4"/>
          <p:cNvSpPr>
            <a:spLocks noChangeArrowheads="1"/>
          </p:cNvSpPr>
          <p:nvPr/>
        </p:nvSpPr>
        <p:spPr bwMode="auto">
          <a:xfrm>
            <a:off x="1763713" y="2978748"/>
            <a:ext cx="54006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</a:t>
            </a:r>
            <a:r>
              <a:rPr 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 </a:t>
            </a: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0482" name="Picture 2" descr="http://www.medyaline.com/haberresim/microsoft_bill-gates_introduce-w9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99" y="4046218"/>
            <a:ext cx="3581401" cy="25069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ttp://blogs.aspitalia.com/img/m.casati/netframework4.0beta2visualstudio2010_1482c/vs2010-logo_2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47" y="4495800"/>
            <a:ext cx="3387053" cy="1447799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95587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9622" y="3347854"/>
            <a:ext cx="4419600" cy="14884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Visual Studio </a:t>
            </a:r>
            <a:br>
              <a:rPr lang="en-US" dirty="0" smtClean="0"/>
            </a:br>
            <a:r>
              <a:rPr lang="en-US" dirty="0" smtClean="0"/>
              <a:t> Blank 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39622" y="5024254"/>
            <a:ext cx="4419600" cy="995546"/>
          </a:xfrm>
        </p:spPr>
        <p:txBody>
          <a:bodyPr/>
          <a:lstStyle/>
          <a:p>
            <a:r>
              <a:rPr lang="en-US" dirty="0" smtClean="0"/>
              <a:t>Creating a Solution </a:t>
            </a:r>
            <a:br>
              <a:rPr lang="en-US" dirty="0" smtClean="0"/>
            </a:br>
            <a:r>
              <a:rPr lang="en-US" dirty="0" smtClean="0"/>
              <a:t>Without Projects</a:t>
            </a:r>
            <a:endParaRPr lang="en-US" dirty="0"/>
          </a:p>
        </p:txBody>
      </p:sp>
      <p:pic>
        <p:nvPicPr>
          <p:cNvPr id="1026" name="Picture 2" descr="http://www.psdgraphics.com/file/blank-box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0624" y="2810091"/>
            <a:ext cx="2716976" cy="3166538"/>
          </a:xfrm>
          <a:prstGeom prst="roundRect">
            <a:avLst>
              <a:gd name="adj" fmla="val 5242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99" y="702222"/>
            <a:ext cx="4267201" cy="2193377"/>
          </a:xfrm>
          <a:prstGeom prst="rect">
            <a:avLst/>
          </a:prstGeom>
          <a:noFill/>
          <a:ln>
            <a:noFill/>
          </a:ln>
          <a:effectLst/>
          <a:scene3d>
            <a:camera prst="perspective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035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Blank Solution?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Visual Studio blank solution</a:t>
            </a:r>
          </a:p>
          <a:p>
            <a:pPr lvl="1"/>
            <a:r>
              <a:rPr lang="en-US" dirty="0" smtClean="0"/>
              <a:t>Solution with no projects in it</a:t>
            </a:r>
          </a:p>
          <a:p>
            <a:pPr lvl="2"/>
            <a:r>
              <a:rPr lang="en-US" dirty="0" smtClean="0"/>
              <a:t>Projects to be added later</a:t>
            </a:r>
          </a:p>
          <a:p>
            <a:endParaRPr lang="en-US" dirty="0" smtClean="0"/>
          </a:p>
          <a:p>
            <a:r>
              <a:rPr lang="en-US" dirty="0" smtClean="0"/>
              <a:t>What is the point?</a:t>
            </a:r>
          </a:p>
          <a:p>
            <a:pPr lvl="1"/>
            <a:r>
              <a:rPr lang="en-US" dirty="0" smtClean="0"/>
              <a:t>Not making a project just to give proper name</a:t>
            </a:r>
          </a:p>
          <a:p>
            <a:pPr lvl="2"/>
            <a:r>
              <a:rPr lang="en-US" dirty="0" smtClean="0"/>
              <a:t>And not working in this project</a:t>
            </a:r>
          </a:p>
        </p:txBody>
      </p:sp>
    </p:spTree>
    <p:extLst>
      <p:ext uri="{BB962C8B-B14F-4D97-AF65-F5344CB8AC3E}">
        <p14:creationId xmlns:p14="http://schemas.microsoft.com/office/powerpoint/2010/main" val="246079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8" b="1791"/>
          <a:stretch/>
        </p:blipFill>
        <p:spPr bwMode="auto">
          <a:xfrm>
            <a:off x="673823" y="1066800"/>
            <a:ext cx="7796354" cy="539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 Blank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8201" y="3603882"/>
            <a:ext cx="1066800" cy="214648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90600" y="4030070"/>
            <a:ext cx="1263471" cy="23713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14600" y="1447004"/>
            <a:ext cx="1676400" cy="68659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1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990600"/>
            <a:ext cx="5791200" cy="160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Visual Studio </a:t>
            </a:r>
            <a:br>
              <a:rPr lang="en-US" dirty="0" smtClean="0"/>
            </a:br>
            <a:r>
              <a:rPr lang="en-US" dirty="0" smtClean="0"/>
              <a:t> Blank 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2631279"/>
            <a:ext cx="57912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blank bill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3505200"/>
            <a:ext cx="3429000" cy="2651760"/>
          </a:xfrm>
          <a:prstGeom prst="roundRect">
            <a:avLst>
              <a:gd name="adj" fmla="val 5242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1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5040313" cy="1492250"/>
          </a:xfrm>
        </p:spPr>
        <p:txBody>
          <a:bodyPr tIns="0" bIns="0" anchor="ctr" anchorCtr="0"/>
          <a:lstStyle/>
          <a:p>
            <a:pPr>
              <a:lnSpc>
                <a:spcPct val="100000"/>
              </a:lnSpc>
            </a:pPr>
            <a:r>
              <a:rPr lang="en-US" dirty="0"/>
              <a:t>What is MSDN Library?</a:t>
            </a:r>
            <a:endParaRPr lang="bg-BG" dirty="0"/>
          </a:p>
        </p:txBody>
      </p:sp>
      <p:pic>
        <p:nvPicPr>
          <p:cNvPr id="18434" name="Picture 2" descr="http://center-soft.ru/microsoft/img/msdn_lib_2005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90" y="3124200"/>
            <a:ext cx="2470610" cy="3171944"/>
          </a:xfrm>
          <a:prstGeom prst="roundRect">
            <a:avLst>
              <a:gd name="adj" fmla="val 4792"/>
            </a:avLst>
          </a:prstGeom>
          <a:ln>
            <a:noFill/>
          </a:ln>
          <a:effectLst/>
        </p:spPr>
      </p:pic>
      <p:pic>
        <p:nvPicPr>
          <p:cNvPr id="18436" name="Picture 4" descr="http://daenet.eu/public/photo/msdn_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6" t="-9714" r="-3403" b="-11536"/>
          <a:stretch>
            <a:fillRect/>
          </a:stretch>
        </p:blipFill>
        <p:spPr bwMode="auto">
          <a:xfrm>
            <a:off x="6096000" y="685800"/>
            <a:ext cx="2331720" cy="1295400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57346" name="Picture 2" descr="http://ec.europa.eu/information_society/activities/egovernment/images/diverse/CampbellLibrary.jpg"/>
          <p:cNvPicPr>
            <a:picLocks noChangeAspect="1" noChangeArrowheads="1"/>
          </p:cNvPicPr>
          <p:nvPr/>
        </p:nvPicPr>
        <p:blipFill>
          <a:blip r:embed="rId5" cstate="screen"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056" y="3119450"/>
            <a:ext cx="4238144" cy="3171128"/>
          </a:xfrm>
          <a:prstGeom prst="roundRect">
            <a:avLst>
              <a:gd name="adj" fmla="val 4681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26918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MSDN Library?</a:t>
            </a:r>
            <a:endParaRPr lang="bg-BG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documentation of </a:t>
            </a:r>
            <a:r>
              <a:rPr lang="en-US" dirty="0" smtClean="0"/>
              <a:t>all classes </a:t>
            </a:r>
            <a:r>
              <a:rPr lang="en-US" dirty="0"/>
              <a:t>and </a:t>
            </a:r>
            <a:r>
              <a:rPr lang="en-US" dirty="0" smtClean="0"/>
              <a:t>their functionality</a:t>
            </a:r>
            <a:endParaRPr lang="en-US" dirty="0"/>
          </a:p>
          <a:p>
            <a:pPr lvl="1"/>
            <a:r>
              <a:rPr lang="en-US" dirty="0"/>
              <a:t>With descriptions of all </a:t>
            </a:r>
            <a:r>
              <a:rPr lang="en-US" dirty="0" smtClean="0"/>
              <a:t>methods, properties, events, etc.</a:t>
            </a:r>
            <a:endParaRPr lang="en-US" dirty="0"/>
          </a:p>
          <a:p>
            <a:pPr lvl="1"/>
            <a:r>
              <a:rPr lang="en-US" dirty="0"/>
              <a:t>With code examples</a:t>
            </a:r>
          </a:p>
          <a:p>
            <a:r>
              <a:rPr lang="en-US" dirty="0"/>
              <a:t>Related articles</a:t>
            </a:r>
          </a:p>
          <a:p>
            <a:r>
              <a:rPr lang="en-US" dirty="0"/>
              <a:t>Library of samples</a:t>
            </a:r>
          </a:p>
          <a:p>
            <a:r>
              <a:rPr lang="en-US" dirty="0"/>
              <a:t>Use local copy or the Web version at 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linkClick r:id="rId3"/>
              </a:rPr>
              <a:t>http://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linkClick r:id="rId3"/>
              </a:rPr>
              <a:t>msdn.microsoft.com/</a:t>
            </a:r>
            <a:endParaRPr lang="en-US" u="sn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16386" name="Picture 2" descr="http://www.sadev.co.za/files/blogimages/VS2010TFS2010InformationLandslideBegins_8362/msdn_landing_hero_logo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460" y="3535064"/>
            <a:ext cx="3643940" cy="1113135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1566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MSDN Library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491525" name="Picture 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143000"/>
            <a:ext cx="8086725" cy="5362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69078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MSDN Library?</a:t>
            </a:r>
            <a:endParaRPr lang="bg-BG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Offline version (obsolete)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Use </a:t>
            </a:r>
            <a:r>
              <a:rPr lang="en-US" dirty="0"/>
              <a:t>the table of contents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Use the alphabetical index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Search for phrase or keyword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Filter by technology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Browse your favorite </a:t>
            </a:r>
            <a:r>
              <a:rPr lang="en-US" dirty="0" smtClean="0"/>
              <a:t>articles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Online version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Use the built-in search: [F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4" name="Picture 4" descr="http://daenet.eu/public/photo/msdn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6" t="-9714" r="-3403" b="-11536"/>
          <a:stretch>
            <a:fillRect/>
          </a:stretch>
        </p:blipFill>
        <p:spPr bwMode="auto">
          <a:xfrm>
            <a:off x="6324600" y="1676400"/>
            <a:ext cx="2331720" cy="1295400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52226" name="Picture 2" descr="http://www.infinitezest.com/images/vs2008-setup-msdn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486124"/>
            <a:ext cx="2546602" cy="1936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090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1430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MSDN Library</a:t>
            </a:r>
            <a:endParaRPr lang="bg-BG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1869279"/>
            <a:ext cx="8229600" cy="569120"/>
          </a:xfrm>
        </p:spPr>
        <p:txBody>
          <a:bodyPr/>
          <a:lstStyle/>
          <a:p>
            <a:r>
              <a:rPr lang="en-US" dirty="0" smtClean="0"/>
              <a:t>Browsing and Searching Documentation</a:t>
            </a:r>
            <a:endParaRPr lang="en-US" dirty="0"/>
          </a:p>
        </p:txBody>
      </p:sp>
      <p:sp>
        <p:nvSpPr>
          <p:cNvPr id="468996" name="Rectangle 4"/>
          <p:cNvSpPr>
            <a:spLocks noChangeArrowheads="1"/>
          </p:cNvSpPr>
          <p:nvPr/>
        </p:nvSpPr>
        <p:spPr bwMode="auto">
          <a:xfrm>
            <a:off x="1763713" y="2521549"/>
            <a:ext cx="54006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6" name="Picture 4" descr="http://daenet.eu/public/photo/msdn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9" t="-9697" r="-3398" b="-11515"/>
          <a:stretch>
            <a:fillRect/>
          </a:stretch>
        </p:blipFill>
        <p:spPr bwMode="auto">
          <a:xfrm rot="21419129">
            <a:off x="5181600" y="3843867"/>
            <a:ext cx="3307080" cy="1837266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50178" name="Picture 2" descr="http://nhrc.nic.in/library/librarymain_files/librar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584">
            <a:off x="751401" y="3400426"/>
            <a:ext cx="3793098" cy="2753790"/>
          </a:xfrm>
          <a:prstGeom prst="roundRect">
            <a:avLst>
              <a:gd name="adj" fmla="val 547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154601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71438"/>
            <a:ext cx="7162799" cy="909637"/>
          </a:xfrm>
        </p:spPr>
        <p:txBody>
          <a:bodyPr/>
          <a:lstStyle/>
          <a:p>
            <a:r>
              <a:rPr lang="en-US" sz="3800" dirty="0"/>
              <a:t>Define: Computer Programming</a:t>
            </a:r>
            <a:endParaRPr lang="bg-BG" sz="3800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924800" cy="1807652"/>
          </a:xfrm>
          <a:solidFill>
            <a:schemeClr val="accent5">
              <a:lumMod val="75000"/>
              <a:alpha val="15000"/>
            </a:schemeClr>
          </a:solidFill>
          <a:ln w="3175" cmpd="sng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marL="0" indent="0">
              <a:buNone/>
              <a:tabLst/>
            </a:pPr>
            <a:r>
              <a:rPr lang="en-US" sz="3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Computer programming</a:t>
            </a:r>
            <a:r>
              <a:rPr lang="en-US" sz="3400" dirty="0"/>
              <a:t>: creating a sequence of instructions to enable the computer to do something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28036" name="Text Box 4"/>
          <p:cNvSpPr txBox="1">
            <a:spLocks noChangeArrowheads="1"/>
          </p:cNvSpPr>
          <p:nvPr/>
        </p:nvSpPr>
        <p:spPr bwMode="auto">
          <a:xfrm>
            <a:off x="4211638" y="3573463"/>
            <a:ext cx="4392612" cy="693737"/>
          </a:xfrm>
          <a:prstGeom prst="rect">
            <a:avLst/>
          </a:prstGeom>
        </p:spPr>
        <p:txBody>
          <a:bodyPr/>
          <a:lstStyle/>
          <a:p>
            <a:pPr marL="282575" indent="-282575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3200" b="1" i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Definition by Google</a:t>
            </a:r>
          </a:p>
        </p:txBody>
      </p:sp>
      <p:pic>
        <p:nvPicPr>
          <p:cNvPr id="64514" name="Picture 2" descr="http://www.blog.bartoszkoplin.pl/wp-content/uploads/2009/01/google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20202"/>
              </a:clrFrom>
              <a:clrTo>
                <a:srgbClr val="02020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38600"/>
            <a:ext cx="2895600" cy="25142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503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Programming</a:t>
            </a:r>
            <a:endParaRPr lang="en-US" dirty="0"/>
          </a:p>
        </p:txBody>
      </p:sp>
      <p:pic>
        <p:nvPicPr>
          <p:cNvPr id="9218" name="Picture 2" descr="http://www.innovationtools.com/images/questions-250px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735010"/>
            <a:ext cx="1726634" cy="2151440"/>
          </a:xfrm>
          <a:prstGeom prst="rect">
            <a:avLst/>
          </a:prstGeom>
          <a:noFill/>
        </p:spPr>
      </p:pic>
      <p:pic>
        <p:nvPicPr>
          <p:cNvPr id="9220" name="Picture 4" descr="http://www.prlog.org/10224518-question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733800"/>
            <a:ext cx="2096332" cy="213360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9222" name="Picture 6" descr="http://sarkononmerci.fr/assets/questions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9" y="3733801"/>
            <a:ext cx="2000251" cy="21336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295400" y="1371600"/>
            <a:ext cx="6400800" cy="1792544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6158093" y="64008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5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2094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Familiarize yourself with:</a:t>
            </a:r>
          </a:p>
          <a:p>
            <a:pPr marL="628650" lvl="1" indent="-361950">
              <a:lnSpc>
                <a:spcPts val="3600"/>
              </a:lnSpc>
            </a:pPr>
            <a:r>
              <a:rPr lang="nl-NL" sz="2600" dirty="0"/>
              <a:t>Microsoft Visual Studio</a:t>
            </a:r>
          </a:p>
          <a:p>
            <a:pPr marL="628650" lvl="1" indent="-361950">
              <a:lnSpc>
                <a:spcPts val="3600"/>
              </a:lnSpc>
            </a:pPr>
            <a:r>
              <a:rPr lang="nl-NL" sz="2600" dirty="0"/>
              <a:t>Microsoft Developer Network (MSDN) Library Documentation</a:t>
            </a:r>
          </a:p>
          <a:p>
            <a:pPr marL="895350" lvl="2" indent="-352425">
              <a:lnSpc>
                <a:spcPts val="3600"/>
              </a:lnSpc>
            </a:pPr>
            <a:r>
              <a:rPr lang="nl-NL" sz="2400" dirty="0"/>
              <a:t>Find information about </a:t>
            </a:r>
            <a:r>
              <a:rPr lang="nl-NL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Console.WriteLine()</a:t>
            </a:r>
            <a:r>
              <a:rPr lang="nl-NL" sz="2400" dirty="0"/>
              <a:t> method.</a:t>
            </a:r>
          </a:p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nl-NL" sz="2800" dirty="0">
                <a:solidFill>
                  <a:srgbClr val="FF0000"/>
                </a:solidFill>
              </a:rPr>
              <a:t>Create, compile and run a “Hello C#” console application.</a:t>
            </a:r>
          </a:p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nl-NL" sz="2800" dirty="0">
                <a:solidFill>
                  <a:srgbClr val="FF0000"/>
                </a:solidFill>
              </a:rPr>
              <a:t>Modify the application to print your name.</a:t>
            </a:r>
          </a:p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nl-NL" sz="2800" dirty="0">
                <a:solidFill>
                  <a:srgbClr val="FF0000"/>
                </a:solidFill>
              </a:rPr>
              <a:t>Write a program to print the numbers 1, 101 and 1001.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48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83251"/>
          </a:xfrm>
        </p:spPr>
        <p:txBody>
          <a:bodyPr/>
          <a:lstStyle/>
          <a:p>
            <a:pPr marL="355600" indent="-355600">
              <a:buFontTx/>
              <a:buAutoNum type="arabicPeriod" startAt="5"/>
              <a:tabLst/>
            </a:pPr>
            <a:r>
              <a:rPr lang="en-US" sz="2800" dirty="0"/>
              <a:t>Install at home:</a:t>
            </a:r>
          </a:p>
          <a:p>
            <a:pPr marL="847725" lvl="1" indent="-314325"/>
            <a:r>
              <a:rPr lang="en-US" sz="2600" dirty="0" smtClean="0"/>
              <a:t>Microsoft </a:t>
            </a:r>
            <a:r>
              <a:rPr lang="en-US" sz="2600" dirty="0"/>
              <a:t>Visual </a:t>
            </a:r>
            <a:r>
              <a:rPr lang="en-US" sz="2600" dirty="0" smtClean="0"/>
              <a:t>Studio (or Visual Studio Express)</a:t>
            </a:r>
            <a:endParaRPr lang="en-US" sz="2600" dirty="0"/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 smtClean="0"/>
              <a:t>Create </a:t>
            </a:r>
            <a:r>
              <a:rPr lang="en-US" sz="2800" dirty="0"/>
              <a:t>console application that prints your first and last name.</a:t>
            </a:r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/>
              <a:t>Create a console application that prints </a:t>
            </a:r>
            <a:r>
              <a:rPr lang="en-US" sz="2800" dirty="0" smtClean="0"/>
              <a:t>the current date and time.</a:t>
            </a:r>
            <a:endParaRPr lang="en-US" sz="2800" dirty="0"/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/>
              <a:t>Create a console application that calculates and prints </a:t>
            </a:r>
            <a:r>
              <a:rPr lang="en-US" sz="2800" dirty="0" smtClean="0"/>
              <a:t>the </a:t>
            </a:r>
            <a:r>
              <a:rPr lang="en-US" sz="2800" dirty="0"/>
              <a:t>square of </a:t>
            </a:r>
            <a:r>
              <a:rPr lang="en-US" sz="2800" dirty="0" smtClean="0"/>
              <a:t>the number </a:t>
            </a:r>
            <a:r>
              <a:rPr lang="en-US" sz="2800" dirty="0"/>
              <a:t>12345</a:t>
            </a:r>
            <a:r>
              <a:rPr lang="en-US" sz="2800" dirty="0" smtClean="0"/>
              <a:t>.</a:t>
            </a:r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/>
              <a:t>Write a program that prints the first 10 members of the sequence: 2, -3, 4, -5, 6, -7, </a:t>
            </a:r>
            <a:r>
              <a:rPr lang="en-US" sz="2800" dirty="0" smtClean="0"/>
              <a:t>...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871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4500" indent="-444500">
              <a:buFont typeface="+mj-lt"/>
              <a:buAutoNum type="arabicPeriod" startAt="10"/>
              <a:tabLst/>
            </a:pPr>
            <a:r>
              <a:rPr lang="en-US" sz="2800" dirty="0" smtClean="0"/>
              <a:t>Provide </a:t>
            </a:r>
            <a:r>
              <a:rPr lang="en-US" sz="2800" dirty="0"/>
              <a:t>a short list with information about the most popular programming languages</a:t>
            </a:r>
            <a:r>
              <a:rPr lang="en-US" sz="2800" dirty="0" smtClean="0"/>
              <a:t>. How do they differ from C#?</a:t>
            </a:r>
            <a:endParaRPr lang="en-US" sz="2800" dirty="0"/>
          </a:p>
          <a:p>
            <a:pPr marL="447675" indent="-447675">
              <a:buFontTx/>
              <a:buAutoNum type="arabicPeriod" startAt="10"/>
            </a:pPr>
            <a:r>
              <a:rPr lang="en-US" sz="2800" dirty="0"/>
              <a:t>Describe the difference between C# and .NET Framework.</a:t>
            </a:r>
          </a:p>
          <a:p>
            <a:pPr marL="447675" indent="-447675">
              <a:buFontTx/>
              <a:buAutoNum type="arabicPeriod" startAt="10"/>
            </a:pPr>
            <a:r>
              <a:rPr lang="en-US" sz="2800" dirty="0"/>
              <a:t>* </a:t>
            </a:r>
            <a:r>
              <a:rPr lang="en-US" sz="2800" dirty="0" smtClean="0"/>
              <a:t>Write a program to read </a:t>
            </a:r>
            <a:r>
              <a:rPr lang="en-US" sz="2800" dirty="0"/>
              <a:t>your age from the console and print how old you will be after 10 years.</a:t>
            </a:r>
            <a:endParaRPr lang="bg-BG" sz="24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43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352425" y="6076813"/>
            <a:ext cx="8486775" cy="552587"/>
          </a:xfrm>
          <a:prstGeom prst="rect">
            <a:avLst/>
          </a:prstGeom>
        </p:spPr>
        <p:txBody>
          <a:bodyPr/>
          <a:lstStyle/>
          <a:p>
            <a:pPr marL="609600" indent="-609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* NOTE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: If you have any difficulties, 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search in Google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</a:t>
            </a:r>
            <a:endParaRPr lang="bg-BG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0730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C# Programming</a:t>
            </a:r>
            <a:br>
              <a:rPr lang="en-US" dirty="0" smtClean="0"/>
            </a:br>
            <a:r>
              <a:rPr lang="en-US" dirty="0" smtClean="0"/>
              <a:t>Track of Courses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csharpfundamentals.telerik.com 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>
            <a:hlinkClick r:id="rId2" tooltip="C# Fundamentals course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679" y="1066800"/>
            <a:ext cx="1581975" cy="158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Phases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r>
              <a:rPr lang="en-US" dirty="0"/>
              <a:t>Define a task/problem</a:t>
            </a:r>
          </a:p>
          <a:p>
            <a:r>
              <a:rPr lang="en-US" dirty="0"/>
              <a:t>Plan your solution</a:t>
            </a:r>
          </a:p>
          <a:p>
            <a:pPr lvl="1"/>
            <a:r>
              <a:rPr lang="en-US" dirty="0"/>
              <a:t>Find suitable algorithm to solve it</a:t>
            </a:r>
          </a:p>
          <a:p>
            <a:pPr lvl="1"/>
            <a:r>
              <a:rPr lang="en-US" dirty="0"/>
              <a:t>Find suitable data structures to use</a:t>
            </a:r>
          </a:p>
          <a:p>
            <a:r>
              <a:rPr lang="en-US" dirty="0"/>
              <a:t>Write code</a:t>
            </a:r>
          </a:p>
          <a:p>
            <a:r>
              <a:rPr lang="en-US" dirty="0"/>
              <a:t>Fix program error (bugs)</a:t>
            </a:r>
          </a:p>
          <a:p>
            <a:endParaRPr lang="en-US" dirty="0"/>
          </a:p>
          <a:p>
            <a:r>
              <a:rPr lang="en-US" dirty="0"/>
              <a:t>Make your customer happy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323850" y="1147762"/>
            <a:ext cx="8496300" cy="5329238"/>
          </a:xfrm>
          <a:prstGeom prst="rect">
            <a:avLst/>
          </a:prstGeom>
        </p:spPr>
        <p:txBody>
          <a:bodyPr/>
          <a:lstStyle/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Specification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Design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Implementation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Testing &amp; Debugging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Deployment</a:t>
            </a:r>
          </a:p>
        </p:txBody>
      </p:sp>
    </p:spTree>
    <p:extLst>
      <p:ext uri="{BB962C8B-B14F-4D97-AF65-F5344CB8AC3E}">
        <p14:creationId xmlns:p14="http://schemas.microsoft.com/office/powerpoint/2010/main" val="2339901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2352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Your First C# Program</a:t>
            </a:r>
            <a:endParaRPr lang="bg-BG" dirty="0"/>
          </a:p>
        </p:txBody>
      </p:sp>
      <p:pic>
        <p:nvPicPr>
          <p:cNvPr id="60418" name="Picture 2" descr="http://ny-image2.etsy.com/il_430xN.4063907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042" y="3886200"/>
            <a:ext cx="3863368" cy="25336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52910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First Look at C#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066800"/>
            <a:ext cx="8077200" cy="579646"/>
          </a:xfrm>
        </p:spPr>
        <p:txBody>
          <a:bodyPr/>
          <a:lstStyle/>
          <a:p>
            <a:r>
              <a:rPr lang="en-US" dirty="0" smtClean="0"/>
              <a:t>Sample C# program: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5800" y="1905000"/>
            <a:ext cx="7696200" cy="3139321"/>
          </a:xfrm>
        </p:spPr>
        <p:txBody>
          <a:bodyPr/>
          <a:lstStyle/>
          <a:p>
            <a:r>
              <a:rPr lang="en-US" sz="2200" noProof="1" smtClean="0"/>
              <a:t>using System;</a:t>
            </a:r>
          </a:p>
          <a:p>
            <a:endParaRPr lang="en-US" sz="2200" noProof="1" smtClean="0"/>
          </a:p>
          <a:p>
            <a:r>
              <a:rPr lang="en-US" sz="2200" noProof="1" smtClean="0"/>
              <a:t>class HelloCSharp</a:t>
            </a:r>
          </a:p>
          <a:p>
            <a:r>
              <a:rPr lang="en-US" sz="2200" noProof="1" smtClean="0"/>
              <a:t>{</a:t>
            </a:r>
          </a:p>
          <a:p>
            <a:r>
              <a:rPr lang="en-US" sz="2200" noProof="1" smtClean="0"/>
              <a:t>    static void Main()</a:t>
            </a:r>
          </a:p>
          <a:p>
            <a:r>
              <a:rPr lang="en-US" sz="2200" noProof="1" smtClean="0"/>
              <a:t>    {</a:t>
            </a:r>
          </a:p>
          <a:p>
            <a:r>
              <a:rPr lang="en-US" sz="2200" noProof="1" smtClean="0"/>
              <a:t>        Console.WriteLine("Hello, C#");</a:t>
            </a:r>
          </a:p>
          <a:p>
            <a:r>
              <a:rPr lang="en-US" sz="2200" noProof="1" smtClean="0"/>
              <a:t>    }</a:t>
            </a:r>
          </a:p>
          <a:p>
            <a:r>
              <a:rPr lang="en-US" sz="2200" noProof="1" smtClean="0"/>
              <a:t>}</a:t>
            </a:r>
            <a:endParaRPr lang="en-US" sz="2200" noProof="1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61610"/>
          </a:xfrm>
          <a:noFill/>
          <a:ln>
            <a:noFill/>
          </a:ln>
        </p:spPr>
        <p:txBody>
          <a:bodyPr anchor="ctr" anchorCtr="0"/>
          <a:lstStyle/>
          <a:p>
            <a:pPr algn="r">
              <a:spcBef>
                <a:spcPct val="0"/>
              </a:spcBef>
              <a:defRPr/>
            </a:pPr>
            <a:fld id="{58452FF4-89E3-4D1B-9927-2DBDC00E58D7}" type="slidenum">
              <a:rPr lang="en-US" sz="1100">
                <a:solidFill>
                  <a:srgbClr val="EBFFC2"/>
                </a:solidFill>
                <a:latin typeface="Corbel" pitchFamily="34" charset="0"/>
                <a:cs typeface="+mn-cs"/>
              </a:rPr>
              <a:pPr algn="r">
                <a:spcBef>
                  <a:spcPct val="0"/>
                </a:spcBef>
                <a:defRPr/>
              </a:pPr>
              <a:t>7</a:t>
            </a:fld>
            <a:endParaRPr lang="en-US" sz="1100" dirty="0">
              <a:solidFill>
                <a:srgbClr val="EBFFC2"/>
              </a:solidFill>
              <a:latin typeface="Corbe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398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Code – How It Works?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757238" y="2492375"/>
            <a:ext cx="7559675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HelloCSharp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Console.WriteLine("Hello, C#");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228600" y="1143000"/>
            <a:ext cx="3714750" cy="953453"/>
          </a:xfrm>
          <a:prstGeom prst="wedgeRoundRectCallout">
            <a:avLst>
              <a:gd name="adj1" fmla="val -4517"/>
              <a:gd name="adj2" fmla="val 984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Include the standard namespace "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4800600" y="990600"/>
            <a:ext cx="3527425" cy="953453"/>
          </a:xfrm>
          <a:prstGeom prst="wedgeRoundRectCallout">
            <a:avLst>
              <a:gd name="adj1" fmla="val -125968"/>
              <a:gd name="adj2" fmla="val 1721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Define a class called "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HelloCSharp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5029200" y="2362200"/>
            <a:ext cx="3527425" cy="1379101"/>
          </a:xfrm>
          <a:prstGeom prst="wedgeRoundRectCallout">
            <a:avLst>
              <a:gd name="adj1" fmla="val -89018"/>
              <a:gd name="adj2" fmla="val 5083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Define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 – the program entry point</a:t>
            </a:r>
            <a:endParaRPr lang="en-US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2553" name="AutoShape 9"/>
          <p:cNvSpPr>
            <a:spLocks noChangeArrowheads="1"/>
          </p:cNvSpPr>
          <p:nvPr/>
        </p:nvSpPr>
        <p:spPr bwMode="auto">
          <a:xfrm>
            <a:off x="2209800" y="5181600"/>
            <a:ext cx="5329237" cy="1379101"/>
          </a:xfrm>
          <a:prstGeom prst="wedgeRoundRectCallout">
            <a:avLst>
              <a:gd name="adj1" fmla="val -44906"/>
              <a:gd name="adj2" fmla="val -1011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Print a text on the console by calling the method "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 of the class "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  <a:endParaRPr lang="en-US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750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  <p:bldP spid="492551" grpId="0" animBg="1"/>
      <p:bldP spid="492552" grpId="0" animBg="1"/>
      <p:bldP spid="4925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7086600" cy="914400"/>
          </a:xfrm>
        </p:spPr>
        <p:txBody>
          <a:bodyPr/>
          <a:lstStyle/>
          <a:p>
            <a:r>
              <a:rPr lang="en-US" sz="3600" dirty="0"/>
              <a:t>C# Code Should Be Well Formatted</a:t>
            </a:r>
            <a:endParaRPr lang="bg-BG" sz="360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03811" name="Rectangle 3"/>
          <p:cNvSpPr>
            <a:spLocks noChangeArrowheads="1"/>
          </p:cNvSpPr>
          <p:nvPr/>
        </p:nvSpPr>
        <p:spPr bwMode="auto">
          <a:xfrm>
            <a:off x="1293812" y="2334009"/>
            <a:ext cx="640715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HelloCSharp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Console.WriteLine("Hello, C#");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3817" name="Rectangle 9"/>
          <p:cNvSpPr>
            <a:spLocks noChangeArrowheads="1"/>
          </p:cNvSpPr>
          <p:nvPr/>
        </p:nvSpPr>
        <p:spPr bwMode="auto">
          <a:xfrm>
            <a:off x="1770063" y="3411536"/>
            <a:ext cx="5429250" cy="1279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3812" name="AutoShape 4"/>
          <p:cNvSpPr>
            <a:spLocks noChangeArrowheads="1"/>
          </p:cNvSpPr>
          <p:nvPr/>
        </p:nvSpPr>
        <p:spPr bwMode="auto">
          <a:xfrm>
            <a:off x="4572000" y="2590800"/>
            <a:ext cx="3810000" cy="953453"/>
          </a:xfrm>
          <a:prstGeom prst="wedgeRoundRectCallout">
            <a:avLst>
              <a:gd name="adj1" fmla="val -128939"/>
              <a:gd name="adj2" fmla="val 2942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symbol should be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alone on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new line.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03816" name="AutoShape 8"/>
          <p:cNvSpPr>
            <a:spLocks noChangeArrowheads="1"/>
          </p:cNvSpPr>
          <p:nvPr/>
        </p:nvSpPr>
        <p:spPr bwMode="auto">
          <a:xfrm>
            <a:off x="5180012" y="5105400"/>
            <a:ext cx="3313113" cy="1379101"/>
          </a:xfrm>
          <a:prstGeom prst="wedgeRoundRectCallout">
            <a:avLst>
              <a:gd name="adj1" fmla="val -42169"/>
              <a:gd name="adj2" fmla="val -783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block after the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symbol should be indented by a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03818" name="AutoShape 10"/>
          <p:cNvSpPr>
            <a:spLocks noChangeArrowheads="1"/>
          </p:cNvSpPr>
          <p:nvPr/>
        </p:nvSpPr>
        <p:spPr bwMode="auto">
          <a:xfrm>
            <a:off x="1295400" y="5105400"/>
            <a:ext cx="3527425" cy="1379101"/>
          </a:xfrm>
          <a:prstGeom prst="wedgeRoundRectCallout">
            <a:avLst>
              <a:gd name="adj1" fmla="val -42986"/>
              <a:gd name="adj2" fmla="val -740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symbol should be under the corresponding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03819" name="AutoShape 11"/>
          <p:cNvSpPr>
            <a:spLocks noChangeArrowheads="1"/>
          </p:cNvSpPr>
          <p:nvPr/>
        </p:nvSpPr>
        <p:spPr bwMode="auto">
          <a:xfrm>
            <a:off x="2590800" y="1066800"/>
            <a:ext cx="5943600" cy="953453"/>
          </a:xfrm>
          <a:prstGeom prst="wedgeRoundRectCallout">
            <a:avLst>
              <a:gd name="adj1" fmla="val -45449"/>
              <a:gd name="adj2" fmla="val 1415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Class names should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use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start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with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letter.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176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2" grpId="0" animBg="1"/>
      <p:bldP spid="503816" grpId="0" animBg="1"/>
      <p:bldP spid="503818" grpId="0" animBg="1"/>
      <p:bldP spid="503819" grpId="0" animBg="1"/>
    </p:bldLst>
  </p:timing>
</p:sld>
</file>

<file path=ppt/theme/theme1.xml><?xml version="1.0" encoding="utf-8"?>
<a:theme xmlns:a="http://schemas.openxmlformats.org/drawingml/2006/main" name="Telerik-Academy-2012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Telerik-Academy-2012</Template>
  <TotalTime>5477</TotalTime>
  <Words>2205</Words>
  <Application>Microsoft Office PowerPoint</Application>
  <PresentationFormat>On-screen Show (4:3)</PresentationFormat>
  <Paragraphs>403</Paragraphs>
  <Slides>44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Telerik-Academy-2012</vt:lpstr>
      <vt:lpstr>Introduction to Programming</vt:lpstr>
      <vt:lpstr>Table of Contents</vt:lpstr>
      <vt:lpstr>What is Computer Programming?</vt:lpstr>
      <vt:lpstr>Define: Computer Programming</vt:lpstr>
      <vt:lpstr>Programming Phases</vt:lpstr>
      <vt:lpstr>Your First C# Program</vt:lpstr>
      <vt:lpstr>First Look at C#</vt:lpstr>
      <vt:lpstr>C# Code – How It Works?</vt:lpstr>
      <vt:lpstr>C# Code Should Be Well Formatted</vt:lpstr>
      <vt:lpstr>Example of Bad Formatting</vt:lpstr>
      <vt:lpstr>What is "C#"?</vt:lpstr>
      <vt:lpstr>What You Need to Program?</vt:lpstr>
      <vt:lpstr>Your First C# Program</vt:lpstr>
      <vt:lpstr>What is .NET Framework?</vt:lpstr>
      <vt:lpstr>What is .NET Framework?</vt:lpstr>
      <vt:lpstr>Inside .NET Framework</vt:lpstr>
      <vt:lpstr>CLR – The Heart of .NET Framework</vt:lpstr>
      <vt:lpstr>Framework Class Library</vt:lpstr>
      <vt:lpstr>What is Visual Studio?</vt:lpstr>
      <vt:lpstr>Visual Studio</vt:lpstr>
      <vt:lpstr>Benefits of Visual Studio</vt:lpstr>
      <vt:lpstr>Visual Studio – Example</vt:lpstr>
      <vt:lpstr>Visual Studio</vt:lpstr>
      <vt:lpstr>Creating New Console Application</vt:lpstr>
      <vt:lpstr>Creating New Console Application (2)</vt:lpstr>
      <vt:lpstr>Compiling Source Code</vt:lpstr>
      <vt:lpstr>Running Programs</vt:lpstr>
      <vt:lpstr>Debugging The Code</vt:lpstr>
      <vt:lpstr>Debugging in Visual Studio</vt:lpstr>
      <vt:lpstr>Visual Studio</vt:lpstr>
      <vt:lpstr>Visual Studio   Blank Solution</vt:lpstr>
      <vt:lpstr>What Is a Blank Solution?</vt:lpstr>
      <vt:lpstr>VS Blank Solution</vt:lpstr>
      <vt:lpstr>Visual Studio   Blank Solution</vt:lpstr>
      <vt:lpstr>What is MSDN Library?</vt:lpstr>
      <vt:lpstr>What is MSDN Library?</vt:lpstr>
      <vt:lpstr>MSDN Library</vt:lpstr>
      <vt:lpstr>How to Use MSDN Library?</vt:lpstr>
      <vt:lpstr>MSDN Library</vt:lpstr>
      <vt:lpstr>Introduction to Programming</vt:lpstr>
      <vt:lpstr>Exercises</vt:lpstr>
      <vt:lpstr>Exercises (2)</vt:lpstr>
      <vt:lpstr>Exercises (3)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subject>Fundamentals of C# Programming Course @ Telerik Academy</dc:subject>
  <dc:creator>Svetlin Nakov</dc:creator>
  <cp:keywords>telerik, academy, education, free, course, course, programming, C#, fundamentals, object-oriented, algorithm, data, types,expressions, statements, console, conditional, statements, loops, numeral, systems,methods, recursion, class, object, exception, string, text, file, structures,tree, graph, hash, table, extension, high, quality, code</cp:keywords>
  <dc:description>Fundamentals of C# Programming Course @ Telerik Software Academy: 
http://csharpfundamentals.telerik.com
The website and all video materials are in Bulgarian</dc:description>
  <cp:lastModifiedBy>Dessie</cp:lastModifiedBy>
  <cp:revision>568</cp:revision>
  <dcterms:created xsi:type="dcterms:W3CDTF">2007-12-08T16:03:35Z</dcterms:created>
  <dcterms:modified xsi:type="dcterms:W3CDTF">2012-11-29T17:42:48Z</dcterms:modified>
  <cp:category>C# Programming Course</cp:category>
</cp:coreProperties>
</file>