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854" r:id="rId2"/>
    <p:sldId id="890" r:id="rId3"/>
    <p:sldId id="898" r:id="rId4"/>
    <p:sldId id="899" r:id="rId5"/>
    <p:sldId id="905" r:id="rId6"/>
    <p:sldId id="900" r:id="rId7"/>
    <p:sldId id="906" r:id="rId8"/>
    <p:sldId id="901" r:id="rId9"/>
    <p:sldId id="902" r:id="rId10"/>
    <p:sldId id="907" r:id="rId11"/>
    <p:sldId id="903" r:id="rId12"/>
    <p:sldId id="904" r:id="rId13"/>
    <p:sldId id="908" r:id="rId14"/>
    <p:sldId id="909" r:id="rId15"/>
    <p:sldId id="910" r:id="rId16"/>
    <p:sldId id="911" r:id="rId17"/>
    <p:sldId id="912" r:id="rId18"/>
    <p:sldId id="886"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564" userDrawn="1">
          <p15:clr>
            <a:srgbClr val="A4A3A4"/>
          </p15:clr>
        </p15:guide>
        <p15:guide id="3" pos="2880" userDrawn="1">
          <p15:clr>
            <a:srgbClr val="A4A3A4"/>
          </p15:clr>
        </p15:guide>
        <p15:guide id="4" pos="288" userDrawn="1">
          <p15:clr>
            <a:srgbClr val="A4A3A4"/>
          </p15:clr>
        </p15:guide>
        <p15:guide id="6" pos="5472" userDrawn="1">
          <p15:clr>
            <a:srgbClr val="A4A3A4"/>
          </p15:clr>
        </p15:guide>
        <p15:guide id="7" orient="horz" pos="27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7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9" autoAdjust="0"/>
    <p:restoredTop sz="58517" autoAdjust="0"/>
  </p:normalViewPr>
  <p:slideViewPr>
    <p:cSldViewPr showGuides="1">
      <p:cViewPr varScale="1">
        <p:scale>
          <a:sx n="68" d="100"/>
          <a:sy n="68" d="100"/>
        </p:scale>
        <p:origin x="1954" y="48"/>
      </p:cViewPr>
      <p:guideLst>
        <p:guide orient="horz" pos="1620"/>
        <p:guide orient="horz" pos="564"/>
        <p:guide pos="2880"/>
        <p:guide pos="288"/>
        <p:guide pos="5472"/>
        <p:guide orient="horz" pos="2724"/>
      </p:guideLst>
    </p:cSldViewPr>
  </p:slideViewPr>
  <p:outlineViewPr>
    <p:cViewPr>
      <p:scale>
        <a:sx n="33" d="100"/>
        <a:sy n="33" d="100"/>
      </p:scale>
      <p:origin x="0" y="-11388"/>
    </p:cViewPr>
  </p:outlineViewPr>
  <p:notesTextViewPr>
    <p:cViewPr>
      <p:scale>
        <a:sx n="3" d="2"/>
        <a:sy n="3" d="2"/>
      </p:scale>
      <p:origin x="0" y="0"/>
    </p:cViewPr>
  </p:notesTextViewPr>
  <p:sorterViewPr>
    <p:cViewPr varScale="1">
      <p:scale>
        <a:sx n="100" d="100"/>
        <a:sy n="100" d="100"/>
      </p:scale>
      <p:origin x="0" y="-20502"/>
    </p:cViewPr>
  </p:sorterViewPr>
  <p:notesViewPr>
    <p:cSldViewPr showGuides="1">
      <p:cViewPr varScale="1">
        <p:scale>
          <a:sx n="58" d="100"/>
          <a:sy n="58" d="100"/>
        </p:scale>
        <p:origin x="273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75BDE7-ED2C-4DD1-B6B4-111E3B8233CA}" type="datetimeFigureOut">
              <a:rPr lang="en-GB" smtClean="0"/>
              <a:t>20/12/2019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913237-9260-40FE-8F92-5ED5AFA04DBB}" type="slidenum">
              <a:rPr lang="en-GB" smtClean="0"/>
              <a:t>‹#›</a:t>
            </a:fld>
            <a:endParaRPr lang="en-GB"/>
          </a:p>
        </p:txBody>
      </p:sp>
    </p:spTree>
    <p:extLst>
      <p:ext uri="{BB962C8B-B14F-4D97-AF65-F5344CB8AC3E}">
        <p14:creationId xmlns:p14="http://schemas.microsoft.com/office/powerpoint/2010/main" val="2868937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30B7D6-5D68-48A0-9363-B51F8AA66457}" type="datetimeFigureOut">
              <a:rPr lang="en-GB" smtClean="0"/>
              <a:t>20/12/2019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B3885-A621-4AA7-85AC-AE4A33F64E02}" type="slidenum">
              <a:rPr lang="en-GB" smtClean="0"/>
              <a:t>‹#›</a:t>
            </a:fld>
            <a:endParaRPr lang="en-GB"/>
          </a:p>
        </p:txBody>
      </p:sp>
    </p:spTree>
    <p:extLst>
      <p:ext uri="{BB962C8B-B14F-4D97-AF65-F5344CB8AC3E}">
        <p14:creationId xmlns:p14="http://schemas.microsoft.com/office/powerpoint/2010/main" val="328682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dirty="0" err="1" smtClean="0"/>
              <a:t>display_name</a:t>
            </a:r>
            <a:r>
              <a:rPr lang="en-GB" dirty="0" smtClean="0"/>
              <a:t>”:</a:t>
            </a:r>
            <a:r>
              <a:rPr lang="en-GB" baseline="0" dirty="0" smtClean="0"/>
              <a:t> “</a:t>
            </a:r>
            <a:r>
              <a:rPr lang="en-GB" dirty="0" smtClean="0"/>
              <a:t>What are Inline Functions?”, </a:t>
            </a:r>
            <a:r>
              <a:rPr lang="en-GB" baseline="0" dirty="0" smtClean="0"/>
              <a:t>“voice”:”0”</a:t>
            </a:r>
            <a:r>
              <a:rPr lang="en-GB" dirty="0" smtClean="0"/>
              <a:t>}</a:t>
            </a:r>
          </a:p>
          <a:p>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1</a:t>
            </a:fld>
            <a:endParaRPr lang="en-GB"/>
          </a:p>
        </p:txBody>
      </p:sp>
    </p:spTree>
    <p:extLst>
      <p:ext uri="{BB962C8B-B14F-4D97-AF65-F5344CB8AC3E}">
        <p14:creationId xmlns:p14="http://schemas.microsoft.com/office/powerpoint/2010/main" val="1713560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Another example would be &lt;sub alias=“X Y"&gt;XY&lt;/</a:t>
            </a:r>
            <a:r>
              <a:rPr lang="en-GB" baseline="0" dirty="0" smtClean="0"/>
              <a:t>sub</a:t>
            </a:r>
            <a:r>
              <a:rPr lang="en-GB" baseline="0" dirty="0" smtClean="0"/>
              <a:t>&gt; which define a plane at the origin aligned on the &lt;sub alias=“X Y"&gt;XY&lt;/</a:t>
            </a:r>
            <a:r>
              <a:rPr lang="en-GB" baseline="0" dirty="0" smtClean="0"/>
              <a:t>sub&gt; </a:t>
            </a:r>
            <a:r>
              <a:rPr lang="en-GB" baseline="0" dirty="0" smtClean="0"/>
              <a:t> axis. </a:t>
            </a:r>
            <a:endParaRPr lang="en-US" dirty="0" smtClean="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BE4B3885-A621-4AA7-85AC-AE4A33F64E02}" type="slidenum">
              <a:rPr lang="en-GB" smtClean="0"/>
              <a:t>10</a:t>
            </a:fld>
            <a:endParaRPr lang="en-GB"/>
          </a:p>
        </p:txBody>
      </p:sp>
    </p:spTree>
    <p:extLst>
      <p:ext uri="{BB962C8B-B14F-4D97-AF65-F5344CB8AC3E}">
        <p14:creationId xmlns:p14="http://schemas.microsoft.com/office/powerpoint/2010/main" val="136541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a:t>
            </a:r>
            <a:r>
              <a:rPr lang="en-GB" baseline="0" dirty="0" smtClean="0"/>
              <a:t>“</a:t>
            </a:r>
            <a:r>
              <a:rPr lang="en-GB" dirty="0" smtClean="0"/>
              <a:t>Inline - Random</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11</a:t>
            </a:fld>
            <a:endParaRPr lang="en-GB"/>
          </a:p>
        </p:txBody>
      </p:sp>
    </p:spTree>
    <p:extLst>
      <p:ext uri="{BB962C8B-B14F-4D97-AF65-F5344CB8AC3E}">
        <p14:creationId xmlns:p14="http://schemas.microsoft.com/office/powerpoint/2010/main" val="151284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t>Inlines</a:t>
            </a:r>
            <a:r>
              <a:rPr lang="en-GB" dirty="0" smtClean="0"/>
              <a:t> can be used to generate</a:t>
            </a:r>
            <a:r>
              <a:rPr lang="en-GB" baseline="0" dirty="0" smtClean="0"/>
              <a:t> random numbers. &lt;sub alias=“Random Min Max"&gt;Rand(min, max)&lt;/sub&gt; will return a random number in the specific range. For example, if &lt;sub alias=“my number equals random zero two"&gt;</a:t>
            </a:r>
            <a:r>
              <a:rPr lang="en-GB" baseline="0" dirty="0" err="1" smtClean="0"/>
              <a:t>my_number</a:t>
            </a:r>
            <a:r>
              <a:rPr lang="en-GB" baseline="0" dirty="0" smtClean="0"/>
              <a:t> = Rand(0, 2)&lt;/sub&gt;, then the computer will generate a random number between 0 and 2, inclusive of the minimum number but excluding the maximum number. The numbers include decimals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BE4B3885-A621-4AA7-85AC-AE4A33F64E02}" type="slidenum">
              <a:rPr lang="en-GB" smtClean="0"/>
              <a:t>12</a:t>
            </a:fld>
            <a:endParaRPr lang="en-GB"/>
          </a:p>
        </p:txBody>
      </p:sp>
    </p:spTree>
    <p:extLst>
      <p:ext uri="{BB962C8B-B14F-4D97-AF65-F5344CB8AC3E}">
        <p14:creationId xmlns:p14="http://schemas.microsoft.com/office/powerpoint/2010/main" val="343988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&lt;sub alias=“Random Integer Min Max"&gt;</a:t>
            </a:r>
            <a:r>
              <a:rPr lang="en-GB" baseline="0" dirty="0" err="1" smtClean="0"/>
              <a:t>RandInt</a:t>
            </a:r>
            <a:r>
              <a:rPr lang="en-GB" baseline="0" dirty="0" smtClean="0"/>
              <a:t>(min, max)&lt;/sub&gt; will return a random Integer in the specific range. For example, if &lt;sub alias=“my number equals random integer zero two"&gt;</a:t>
            </a:r>
            <a:r>
              <a:rPr lang="en-GB" baseline="0" dirty="0" err="1" smtClean="0"/>
              <a:t>my_number</a:t>
            </a:r>
            <a:r>
              <a:rPr lang="en-GB" baseline="0" dirty="0" smtClean="0"/>
              <a:t> = </a:t>
            </a:r>
            <a:r>
              <a:rPr lang="en-GB" baseline="0" dirty="0" err="1" smtClean="0"/>
              <a:t>RandInt</a:t>
            </a:r>
            <a:r>
              <a:rPr lang="en-GB" baseline="0" dirty="0" smtClean="0"/>
              <a:t>(0, 2)&lt;/sub&gt;, then the computer will generate a random integer between 0 and 2, inclusive of the minimum number but excluding the maximum number. Thus, the value 0 or 1 will be generated every time the code is executed.</a:t>
            </a:r>
          </a:p>
        </p:txBody>
      </p:sp>
      <p:sp>
        <p:nvSpPr>
          <p:cNvPr id="4" name="Slide Number Placeholder 3"/>
          <p:cNvSpPr>
            <a:spLocks noGrp="1"/>
          </p:cNvSpPr>
          <p:nvPr>
            <p:ph type="sldNum" sz="quarter" idx="10"/>
          </p:nvPr>
        </p:nvSpPr>
        <p:spPr/>
        <p:txBody>
          <a:bodyPr/>
          <a:lstStyle/>
          <a:p>
            <a:fld id="{BE4B3885-A621-4AA7-85AC-AE4A33F64E02}" type="slidenum">
              <a:rPr lang="en-GB" smtClean="0"/>
              <a:t>13</a:t>
            </a:fld>
            <a:endParaRPr lang="en-GB"/>
          </a:p>
        </p:txBody>
      </p:sp>
    </p:spTree>
    <p:extLst>
      <p:ext uri="{BB962C8B-B14F-4D97-AF65-F5344CB8AC3E}">
        <p14:creationId xmlns:p14="http://schemas.microsoft.com/office/powerpoint/2010/main" val="3177368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&lt;sub alias=“Random min max Seed"&gt;Rand(min, max, seed)&lt;/sub&gt; will return a random number in the specific range, but the same random number upon every execution of the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BE4B3885-A621-4AA7-85AC-AE4A33F64E02}" type="slidenum">
              <a:rPr lang="en-GB" smtClean="0"/>
              <a:t>14</a:t>
            </a:fld>
            <a:endParaRPr lang="en-GB"/>
          </a:p>
        </p:txBody>
      </p:sp>
    </p:spTree>
    <p:extLst>
      <p:ext uri="{BB962C8B-B14F-4D97-AF65-F5344CB8AC3E}">
        <p14:creationId xmlns:p14="http://schemas.microsoft.com/office/powerpoint/2010/main" val="194621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a:t>
            </a:r>
            <a:r>
              <a:rPr lang="en-GB" baseline="0" dirty="0" smtClean="0"/>
              <a:t>“</a:t>
            </a:r>
            <a:r>
              <a:rPr lang="en-GB" dirty="0" smtClean="0"/>
              <a:t>Inline - Conversion</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15</a:t>
            </a:fld>
            <a:endParaRPr lang="en-GB"/>
          </a:p>
        </p:txBody>
      </p:sp>
    </p:spTree>
    <p:extLst>
      <p:ext uri="{BB962C8B-B14F-4D97-AF65-F5344CB8AC3E}">
        <p14:creationId xmlns:p14="http://schemas.microsoft.com/office/powerpoint/2010/main" val="1199064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Inlines</a:t>
            </a:r>
            <a:r>
              <a:rPr lang="en-GB" baseline="0" dirty="0" smtClean="0"/>
              <a:t> can also be used to convert values. This is because some functions only accept radian values, but it is more intuitive to use &lt;sub alias=“the unit degrees"&gt;degrees&lt;/sub&gt;.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BE4B3885-A621-4AA7-85AC-AE4A33F64E02}" type="slidenum">
              <a:rPr lang="en-GB" smtClean="0"/>
              <a:t>16</a:t>
            </a:fld>
            <a:endParaRPr lang="en-GB"/>
          </a:p>
        </p:txBody>
      </p:sp>
    </p:spTree>
    <p:extLst>
      <p:ext uri="{BB962C8B-B14F-4D97-AF65-F5344CB8AC3E}">
        <p14:creationId xmlns:p14="http://schemas.microsoft.com/office/powerpoint/2010/main" val="2410188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sums up the</a:t>
            </a:r>
            <a:r>
              <a:rPr lang="en-GB" baseline="0" dirty="0" smtClean="0"/>
              <a:t> video on </a:t>
            </a:r>
            <a:r>
              <a:rPr lang="en-GB" baseline="0" dirty="0" smtClean="0"/>
              <a:t>Inline functions. </a:t>
            </a:r>
            <a:r>
              <a:rPr lang="en-GB" baseline="0" dirty="0" smtClean="0"/>
              <a:t>Next up </a:t>
            </a:r>
            <a:r>
              <a:rPr lang="en-GB" baseline="0" dirty="0" smtClean="0"/>
              <a:t>are some </a:t>
            </a:r>
            <a:r>
              <a:rPr lang="en-GB" baseline="0" dirty="0" smtClean="0"/>
              <a:t>practice </a:t>
            </a:r>
            <a:r>
              <a:rPr lang="en-GB" baseline="0" dirty="0" smtClean="0"/>
              <a:t>questions for your revision. </a:t>
            </a:r>
            <a:r>
              <a:rPr lang="en-GB" baseline="0" dirty="0" smtClean="0"/>
              <a:t>See you next session.</a:t>
            </a:r>
            <a:endParaRPr lang="en-GB" dirty="0" smtClean="0"/>
          </a:p>
        </p:txBody>
      </p:sp>
      <p:sp>
        <p:nvSpPr>
          <p:cNvPr id="4" name="Slide Number Placeholder 3"/>
          <p:cNvSpPr>
            <a:spLocks noGrp="1"/>
          </p:cNvSpPr>
          <p:nvPr>
            <p:ph type="sldNum" sz="quarter" idx="10"/>
          </p:nvPr>
        </p:nvSpPr>
        <p:spPr/>
        <p:txBody>
          <a:bodyPr/>
          <a:lstStyle/>
          <a:p>
            <a:fld id="{BE4B3885-A621-4AA7-85AC-AE4A33F64E02}" type="slidenum">
              <a:rPr lang="en-GB" smtClean="0"/>
              <a:t>17</a:t>
            </a:fld>
            <a:endParaRPr lang="en-GB"/>
          </a:p>
        </p:txBody>
      </p:sp>
    </p:spTree>
    <p:extLst>
      <p:ext uri="{BB962C8B-B14F-4D97-AF65-F5344CB8AC3E}">
        <p14:creationId xmlns:p14="http://schemas.microsoft.com/office/powerpoint/2010/main" val="3607670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“The End”}</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18</a:t>
            </a:fld>
            <a:endParaRPr lang="en-GB"/>
          </a:p>
        </p:txBody>
      </p:sp>
    </p:spTree>
    <p:extLst>
      <p:ext uri="{BB962C8B-B14F-4D97-AF65-F5344CB8AC3E}">
        <p14:creationId xmlns:p14="http://schemas.microsoft.com/office/powerpoint/2010/main" val="14331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a:t>
            </a:r>
            <a:r>
              <a:rPr lang="en-GB" baseline="0" dirty="0" smtClean="0"/>
              <a:t> video, we will get an understanding of what is meant by </a:t>
            </a:r>
            <a:r>
              <a:rPr lang="en-GB" dirty="0" smtClean="0"/>
              <a:t>Inline Functions and </a:t>
            </a:r>
            <a:r>
              <a:rPr lang="en-GB" baseline="0" dirty="0" smtClean="0"/>
              <a:t>how it can be applied in Computational Thinking</a:t>
            </a:r>
            <a:r>
              <a:rPr lang="en-GB" baseline="0" dirty="0" smtClean="0"/>
              <a:t>. Inline functions are additional functions which can be input into the Main functions to calculate or convert values within the line of code. Some common inline functions you will be using often would be Inline Lists, Constants, Random and Conversions.</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2</a:t>
            </a:fld>
            <a:endParaRPr lang="en-GB"/>
          </a:p>
        </p:txBody>
      </p:sp>
    </p:spTree>
    <p:extLst>
      <p:ext uri="{BB962C8B-B14F-4D97-AF65-F5344CB8AC3E}">
        <p14:creationId xmlns:p14="http://schemas.microsoft.com/office/powerpoint/2010/main" val="402186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a:t>
            </a:r>
            <a:r>
              <a:rPr lang="en-GB" baseline="0" dirty="0" smtClean="0"/>
              <a:t>“</a:t>
            </a:r>
            <a:r>
              <a:rPr lang="en-GB" dirty="0" smtClean="0"/>
              <a:t>Inline - List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3</a:t>
            </a:fld>
            <a:endParaRPr lang="en-GB"/>
          </a:p>
        </p:txBody>
      </p:sp>
    </p:spTree>
    <p:extLst>
      <p:ext uri="{BB962C8B-B14F-4D97-AF65-F5344CB8AC3E}">
        <p14:creationId xmlns:p14="http://schemas.microsoft.com/office/powerpoint/2010/main" val="394937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&lt;sub alias=“Length</a:t>
            </a:r>
            <a:r>
              <a:rPr lang="en-GB" baseline="0" dirty="0" smtClean="0"/>
              <a:t> List</a:t>
            </a:r>
            <a:r>
              <a:rPr lang="en-GB" dirty="0" smtClean="0"/>
              <a:t>"&gt;Len(list)&lt;/sub&gt; returns the number of items in the list, also known</a:t>
            </a:r>
            <a:r>
              <a:rPr lang="en-GB" baseline="0" dirty="0" smtClean="0"/>
              <a:t> as the length of the list. Let’s say that &lt;sub alias=“list one represents a list of integers from 0 to 3"&gt;List1 = [0, 1, 2, 3]&lt;/sub&gt;. &lt;sub alias=“Length of list one equals to length list one"&gt;Length_of_List1 = </a:t>
            </a:r>
            <a:r>
              <a:rPr lang="en-GB" baseline="0" dirty="0" err="1" smtClean="0"/>
              <a:t>len</a:t>
            </a:r>
            <a:r>
              <a:rPr lang="en-GB" baseline="0" dirty="0" smtClean="0"/>
              <a:t>(List1)&lt;/sub&gt;. When the variable, &lt;sub alias=“Length of list one”&gt;Length_of_List1&lt;/sub&gt; is printed, the value 4 will be printed as the output. This is because there are 4 items in the list. Thus, the length of </a:t>
            </a:r>
            <a:r>
              <a:rPr lang="en-GB" dirty="0" smtClean="0"/>
              <a:t>&lt;sub alias=“List one"&gt;List1&lt;/sub&gt; is 4.</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4</a:t>
            </a:fld>
            <a:endParaRPr lang="en-GB"/>
          </a:p>
        </p:txBody>
      </p:sp>
    </p:spTree>
    <p:extLst>
      <p:ext uri="{BB962C8B-B14F-4D97-AF65-F5344CB8AC3E}">
        <p14:creationId xmlns:p14="http://schemas.microsoft.com/office/powerpoint/2010/main" val="45955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&lt;sub alias=“Range Start End"&gt;Range(start, end)&lt;/sub&gt; generates a list of integers from start to &lt;sub alias=“end</a:t>
            </a:r>
            <a:r>
              <a:rPr lang="en-GB" baseline="0" dirty="0" smtClean="0"/>
              <a:t> minus one List</a:t>
            </a:r>
            <a:r>
              <a:rPr lang="en-GB" dirty="0" smtClean="0"/>
              <a:t>"&gt;n - 1&lt;/sub&gt; given that end &lt;sub alias=“equals"&gt;=&lt;/sub&gt; n.</a:t>
            </a:r>
            <a:r>
              <a:rPr lang="en-GB" baseline="0" dirty="0" smtClean="0"/>
              <a:t> Following the example, </a:t>
            </a:r>
            <a:r>
              <a:rPr lang="en-GB" dirty="0" smtClean="0"/>
              <a:t>&lt;sub alias=“list two equals range</a:t>
            </a:r>
            <a:r>
              <a:rPr lang="en-GB" baseline="0" dirty="0" smtClean="0"/>
              <a:t> zero five</a:t>
            </a:r>
            <a:r>
              <a:rPr lang="en-GB" dirty="0" smtClean="0"/>
              <a:t>"&gt;List2 = Range(0, 5)&lt;/sub&gt; will generate</a:t>
            </a:r>
            <a:r>
              <a:rPr lang="en-GB" baseline="0" dirty="0" smtClean="0"/>
              <a:t> a list containing the values from </a:t>
            </a:r>
            <a:r>
              <a:rPr lang="en-GB" dirty="0" smtClean="0"/>
              <a:t>&lt;sub alias=“zero"&gt;0&lt;/sub&gt; to &lt;sub alias=“"&gt;4&lt;/sub&gt; </a:t>
            </a:r>
          </a:p>
        </p:txBody>
      </p:sp>
      <p:sp>
        <p:nvSpPr>
          <p:cNvPr id="4" name="Slide Number Placeholder 3"/>
          <p:cNvSpPr>
            <a:spLocks noGrp="1"/>
          </p:cNvSpPr>
          <p:nvPr>
            <p:ph type="sldNum" sz="quarter" idx="10"/>
          </p:nvPr>
        </p:nvSpPr>
        <p:spPr/>
        <p:txBody>
          <a:bodyPr/>
          <a:lstStyle/>
          <a:p>
            <a:fld id="{BE4B3885-A621-4AA7-85AC-AE4A33F64E02}" type="slidenum">
              <a:rPr lang="en-GB" smtClean="0"/>
              <a:t>5</a:t>
            </a:fld>
            <a:endParaRPr lang="en-GB"/>
          </a:p>
        </p:txBody>
      </p:sp>
    </p:spTree>
    <p:extLst>
      <p:ext uri="{BB962C8B-B14F-4D97-AF65-F5344CB8AC3E}">
        <p14:creationId xmlns:p14="http://schemas.microsoft.com/office/powerpoint/2010/main" val="4002224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&lt;sub alias=“Range Start End Step"&gt;Range(start, end, step)&lt;/sub&gt; generates a list of integers from start to &lt;sub alias=“end</a:t>
            </a:r>
            <a:r>
              <a:rPr lang="en-GB" baseline="0" dirty="0" smtClean="0"/>
              <a:t> minus one List</a:t>
            </a:r>
            <a:r>
              <a:rPr lang="en-GB" dirty="0" smtClean="0"/>
              <a:t>"&gt;n - 1&lt;/sub&gt; given that end &lt;sub alias=“equals"&gt;=&lt;/sub&gt; n,</a:t>
            </a:r>
            <a:r>
              <a:rPr lang="en-GB" baseline="0" dirty="0" smtClean="0"/>
              <a:t> with a specified step size. Following the example, </a:t>
            </a:r>
            <a:r>
              <a:rPr lang="en-GB" dirty="0" smtClean="0"/>
              <a:t>&lt;sub alias=“list three equals range</a:t>
            </a:r>
            <a:r>
              <a:rPr lang="en-GB" baseline="0" dirty="0" smtClean="0"/>
              <a:t> zero five two</a:t>
            </a:r>
            <a:r>
              <a:rPr lang="en-GB" dirty="0" smtClean="0"/>
              <a:t>"&gt;List2 = Range(0, 5, 2)&lt;/sub&gt; will generate</a:t>
            </a:r>
            <a:r>
              <a:rPr lang="en-GB" baseline="0" dirty="0" smtClean="0"/>
              <a:t> a list containing the values 0, 2 and 4.</a:t>
            </a:r>
            <a:endParaRPr lang="en-GB" dirty="0" smtClean="0"/>
          </a:p>
        </p:txBody>
      </p:sp>
      <p:sp>
        <p:nvSpPr>
          <p:cNvPr id="4" name="Slide Number Placeholder 3"/>
          <p:cNvSpPr>
            <a:spLocks noGrp="1"/>
          </p:cNvSpPr>
          <p:nvPr>
            <p:ph type="sldNum" sz="quarter" idx="10"/>
          </p:nvPr>
        </p:nvSpPr>
        <p:spPr/>
        <p:txBody>
          <a:bodyPr/>
          <a:lstStyle/>
          <a:p>
            <a:fld id="{BE4B3885-A621-4AA7-85AC-AE4A33F64E02}" type="slidenum">
              <a:rPr lang="en-GB" smtClean="0"/>
              <a:t>6</a:t>
            </a:fld>
            <a:endParaRPr lang="en-GB"/>
          </a:p>
        </p:txBody>
      </p:sp>
    </p:spTree>
    <p:extLst>
      <p:ext uri="{BB962C8B-B14F-4D97-AF65-F5344CB8AC3E}">
        <p14:creationId xmlns:p14="http://schemas.microsoft.com/office/powerpoint/2010/main" val="217336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&lt;sub alias=“Is List"&gt;</a:t>
            </a:r>
            <a:r>
              <a:rPr lang="en-GB" dirty="0" err="1" smtClean="0"/>
              <a:t>isList</a:t>
            </a:r>
            <a:r>
              <a:rPr lang="en-GB" dirty="0" smtClean="0"/>
              <a:t>(List)&lt;/sub&gt;</a:t>
            </a:r>
            <a:r>
              <a:rPr lang="en-GB" baseline="0" dirty="0" smtClean="0"/>
              <a:t> returns True if the specified variable is a list and false if it is not. For example, &lt;sub alias=“List Four is an empty list"&gt;List4 = [ ]&lt;/sub&gt;. Thus, when </a:t>
            </a:r>
            <a:r>
              <a:rPr lang="en-GB" dirty="0" smtClean="0"/>
              <a:t>&lt;sub alias=“Is List </a:t>
            </a:r>
            <a:r>
              <a:rPr lang="en-GB" dirty="0" err="1" smtClean="0"/>
              <a:t>List</a:t>
            </a:r>
            <a:r>
              <a:rPr lang="en-GB" dirty="0" smtClean="0"/>
              <a:t> four"&gt;</a:t>
            </a:r>
            <a:r>
              <a:rPr lang="en-GB" dirty="0" err="1" smtClean="0"/>
              <a:t>isList</a:t>
            </a:r>
            <a:r>
              <a:rPr lang="en-GB" dirty="0" smtClean="0"/>
              <a:t>(List4)&lt;/sub&gt; is printed,</a:t>
            </a:r>
            <a:r>
              <a:rPr lang="en-GB" baseline="0" dirty="0" smtClean="0"/>
              <a:t> the output will be True.</a:t>
            </a:r>
            <a:endParaRPr lang="en-GB" dirty="0" smtClean="0"/>
          </a:p>
        </p:txBody>
      </p:sp>
      <p:sp>
        <p:nvSpPr>
          <p:cNvPr id="4" name="Slide Number Placeholder 3"/>
          <p:cNvSpPr>
            <a:spLocks noGrp="1"/>
          </p:cNvSpPr>
          <p:nvPr>
            <p:ph type="sldNum" sz="quarter" idx="10"/>
          </p:nvPr>
        </p:nvSpPr>
        <p:spPr/>
        <p:txBody>
          <a:bodyPr/>
          <a:lstStyle/>
          <a:p>
            <a:fld id="{BE4B3885-A621-4AA7-85AC-AE4A33F64E02}" type="slidenum">
              <a:rPr lang="en-GB" smtClean="0"/>
              <a:t>7</a:t>
            </a:fld>
            <a:endParaRPr lang="en-GB"/>
          </a:p>
        </p:txBody>
      </p:sp>
    </p:spTree>
    <p:extLst>
      <p:ext uri="{BB962C8B-B14F-4D97-AF65-F5344CB8AC3E}">
        <p14:creationId xmlns:p14="http://schemas.microsoft.com/office/powerpoint/2010/main" val="232937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a:t>
            </a:r>
            <a:r>
              <a:rPr lang="en-GB" baseline="0" dirty="0" smtClean="0"/>
              <a:t>“</a:t>
            </a:r>
            <a:r>
              <a:rPr lang="en-GB" dirty="0" smtClean="0"/>
              <a:t>Inline - Constants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8</a:t>
            </a:fld>
            <a:endParaRPr lang="en-GB"/>
          </a:p>
        </p:txBody>
      </p:sp>
    </p:spTree>
    <p:extLst>
      <p:ext uri="{BB962C8B-B14F-4D97-AF65-F5344CB8AC3E}">
        <p14:creationId xmlns:p14="http://schemas.microsoft.com/office/powerpoint/2010/main" val="3034294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There</a:t>
                </a:r>
                <a:r>
                  <a:rPr lang="en-GB" baseline="0" dirty="0" smtClean="0"/>
                  <a:t> are inline constants as well. An example would be &lt;sub alias=“pie"&gt;</a:t>
                </a:r>
                <a14:m>
                  <m:oMath xmlns:m="http://schemas.openxmlformats.org/officeDocument/2006/math">
                    <m:r>
                      <a:rPr lang="en-GB" i="1" smtClean="0">
                        <a:latin typeface="Cambria Math" panose="02040503050406030204" pitchFamily="18" charset="0"/>
                        <a:ea typeface="Cambria Math" panose="02040503050406030204" pitchFamily="18" charset="0"/>
                      </a:rPr>
                      <m:t>𝜋</m:t>
                    </m:r>
                  </m:oMath>
                </a14:m>
                <a:r>
                  <a:rPr lang="en-GB" baseline="0" dirty="0" smtClean="0"/>
                  <a:t>&lt;/sub&gt; which is written as &lt;sub alias=“pee eye"&gt;PI&lt;/</a:t>
                </a:r>
                <a:r>
                  <a:rPr lang="en-GB" baseline="0" dirty="0" smtClean="0"/>
                  <a:t>sub</a:t>
                </a:r>
                <a:r>
                  <a:rPr lang="en-GB" baseline="0" dirty="0" smtClean="0"/>
                  <a:t>&gt; in the Mobius Modeller.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Another example would be &lt;sub alias=“X Y"&gt;XY&lt;/</a:t>
                </a:r>
                <a:r>
                  <a:rPr lang="en-GB" baseline="0" dirty="0" smtClean="0"/>
                  <a:t>sub</a:t>
                </a:r>
                <a:r>
                  <a:rPr lang="en-GB" baseline="0" dirty="0" smtClean="0"/>
                  <a:t>&gt; which define a plane at the origin aligned on the &lt;sub alias=“X Y"&gt;XY&lt;/</a:t>
                </a:r>
                <a:r>
                  <a:rPr lang="en-GB" baseline="0" dirty="0" smtClean="0"/>
                  <a:t>sub&gt; </a:t>
                </a:r>
                <a:r>
                  <a:rPr lang="en-GB" baseline="0" dirty="0" smtClean="0"/>
                  <a:t> axis. </a:t>
                </a:r>
                <a:endParaRPr lang="en-US" dirty="0" smtClean="0">
                  <a:ea typeface="Cambria Math" panose="02040503050406030204" pitchFamily="18" charset="0"/>
                </a:endParaRPr>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There</a:t>
                </a:r>
                <a:r>
                  <a:rPr lang="en-GB" baseline="0" dirty="0" smtClean="0"/>
                  <a:t> are inline constants as well. An example would be &lt;sub alias=“pie"&gt;</a:t>
                </a:r>
                <a:r>
                  <a:rPr lang="en-GB" i="0" smtClean="0">
                    <a:latin typeface="Cambria Math" panose="02040503050406030204" pitchFamily="18" charset="0"/>
                    <a:ea typeface="Cambria Math" panose="02040503050406030204" pitchFamily="18" charset="0"/>
                  </a:rPr>
                  <a:t>𝜋</a:t>
                </a:r>
                <a:r>
                  <a:rPr lang="en-GB" baseline="0" dirty="0" smtClean="0"/>
                  <a:t>&lt;/sub&gt; which is written as &lt;sub alias=“pee eye"&gt;PI&lt;/</a:t>
                </a:r>
                <a:r>
                  <a:rPr lang="en-GB" baseline="0" dirty="0" smtClean="0"/>
                  <a:t>sub</a:t>
                </a:r>
                <a:r>
                  <a:rPr lang="en-GB" baseline="0" dirty="0" smtClean="0"/>
                  <a:t>&gt; in the Mobius Modeller.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Another example would be &lt;sub alias=“X Y"&gt;XY&lt;/</a:t>
                </a:r>
                <a:r>
                  <a:rPr lang="en-GB" baseline="0" dirty="0" smtClean="0"/>
                  <a:t>sub</a:t>
                </a:r>
                <a:r>
                  <a:rPr lang="en-GB" baseline="0" dirty="0" smtClean="0"/>
                  <a:t>&gt; which define a plane at the origin aligned on the &lt;sub alias=“X Y"&gt;XY&lt;/</a:t>
                </a:r>
                <a:r>
                  <a:rPr lang="en-GB" baseline="0" dirty="0" smtClean="0"/>
                  <a:t>sub&gt; </a:t>
                </a:r>
                <a:r>
                  <a:rPr lang="en-GB" baseline="0" dirty="0" smtClean="0"/>
                  <a:t> axis. </a:t>
                </a:r>
                <a:endParaRPr lang="en-US" dirty="0" smtClean="0">
                  <a:ea typeface="Cambria Math" panose="02040503050406030204" pitchFamily="18" charset="0"/>
                </a:endParaRPr>
              </a:p>
            </p:txBody>
          </p:sp>
        </mc:Fallback>
      </mc:AlternateContent>
      <p:sp>
        <p:nvSpPr>
          <p:cNvPr id="4" name="Slide Number Placeholder 3"/>
          <p:cNvSpPr>
            <a:spLocks noGrp="1"/>
          </p:cNvSpPr>
          <p:nvPr>
            <p:ph type="sldNum" sz="quarter" idx="10"/>
          </p:nvPr>
        </p:nvSpPr>
        <p:spPr/>
        <p:txBody>
          <a:bodyPr/>
          <a:lstStyle/>
          <a:p>
            <a:fld id="{BE4B3885-A621-4AA7-85AC-AE4A33F64E02}" type="slidenum">
              <a:rPr lang="en-GB" smtClean="0"/>
              <a:t>9</a:t>
            </a:fld>
            <a:endParaRPr lang="en-GB"/>
          </a:p>
        </p:txBody>
      </p:sp>
    </p:spTree>
    <p:extLst>
      <p:ext uri="{BB962C8B-B14F-4D97-AF65-F5344CB8AC3E}">
        <p14:creationId xmlns:p14="http://schemas.microsoft.com/office/powerpoint/2010/main" val="2343039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ctr">
              <a:defRPr/>
            </a:lvl1pPr>
          </a:lstStyle>
          <a:p>
            <a:r>
              <a:rPr lang="en-GB" noProof="0" dirty="0" smtClean="0"/>
              <a:t>Click</a:t>
            </a:r>
            <a:r>
              <a:rPr lang="en-GB" dirty="0" smtClean="0"/>
              <a:t> to edit Master title style</a:t>
            </a:r>
            <a:endParaRPr lang="en-GB"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subtitle style</a:t>
            </a:r>
            <a:endParaRPr lang="en-GB" noProof="0" dirty="0"/>
          </a:p>
        </p:txBody>
      </p:sp>
    </p:spTree>
    <p:extLst>
      <p:ext uri="{BB962C8B-B14F-4D97-AF65-F5344CB8AC3E}">
        <p14:creationId xmlns:p14="http://schemas.microsoft.com/office/powerpoint/2010/main" val="7226841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ctr">
              <a:defRPr/>
            </a:lvl1pPr>
          </a:lstStyle>
          <a:p>
            <a:r>
              <a:rPr lang="en-GB" noProof="0" dirty="0" smtClean="0"/>
              <a:t>Click</a:t>
            </a:r>
            <a:r>
              <a:rPr lang="en-GB" dirty="0" smtClean="0"/>
              <a:t> to edit Master title style</a:t>
            </a:r>
            <a:endParaRPr lang="en-GB" dirty="0"/>
          </a:p>
        </p:txBody>
      </p:sp>
    </p:spTree>
    <p:extLst>
      <p:ext uri="{BB962C8B-B14F-4D97-AF65-F5344CB8AC3E}">
        <p14:creationId xmlns:p14="http://schemas.microsoft.com/office/powerpoint/2010/main" val="29450268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a:lvl1pPr>
          </a:lstStyle>
          <a:p>
            <a:r>
              <a:rPr lang="en-GB" noProof="0" dirty="0" smtClean="0"/>
              <a:t>Click</a:t>
            </a:r>
            <a:r>
              <a:rPr lang="en-GB" dirty="0" smtClean="0"/>
              <a:t> to edit Master title style</a:t>
            </a:r>
            <a:endParaRPr lang="en-GB" dirty="0"/>
          </a:p>
        </p:txBody>
      </p:sp>
    </p:spTree>
    <p:extLst>
      <p:ext uri="{BB962C8B-B14F-4D97-AF65-F5344CB8AC3E}">
        <p14:creationId xmlns:p14="http://schemas.microsoft.com/office/powerpoint/2010/main" val="3109236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895350"/>
            <a:ext cx="3810000" cy="40386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876800" y="895350"/>
            <a:ext cx="3810000" cy="40386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58056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a:t>
            </a:r>
            <a:r>
              <a:rPr lang="en-GB" noProof="0" dirty="0" smtClean="0"/>
              <a:t>edit</a:t>
            </a:r>
            <a:r>
              <a:rPr lang="en-US" dirty="0" smtClean="0"/>
              <a:t> Master title style</a:t>
            </a:r>
            <a:endParaRPr lang="en-GB" dirty="0"/>
          </a:p>
        </p:txBody>
      </p:sp>
      <p:sp>
        <p:nvSpPr>
          <p:cNvPr id="3" name="Content Placeholder 2"/>
          <p:cNvSpPr>
            <a:spLocks noGrp="1"/>
          </p:cNvSpPr>
          <p:nvPr>
            <p:ph idx="1"/>
          </p:nvPr>
        </p:nvSpPr>
        <p:spPr>
          <a:xfrm>
            <a:off x="457200" y="895350"/>
            <a:ext cx="3810000" cy="4019550"/>
          </a:xfrm>
        </p:spPr>
        <p:txBody>
          <a:bodyPr>
            <a:normAutofit/>
          </a:bodyPr>
          <a:lstStyle>
            <a:lvl1pPr>
              <a:defRPr sz="2000"/>
            </a:lvl1pPr>
            <a:lvl2pPr>
              <a:defRPr sz="1800"/>
            </a:lvl2pPr>
            <a:lvl3pPr>
              <a:defRPr sz="1600"/>
            </a:lvl3pPr>
            <a:lvl4pPr>
              <a:defRPr sz="1600"/>
            </a:lvl4pPr>
            <a:lvl5pPr>
              <a:defRPr sz="160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23508902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a:t>
            </a:r>
            <a:r>
              <a:rPr lang="en-GB" noProof="0" dirty="0" smtClean="0"/>
              <a:t>edit</a:t>
            </a:r>
            <a:r>
              <a:rPr lang="en-US" dirty="0" smtClean="0"/>
              <a:t> Master title style</a:t>
            </a:r>
            <a:endParaRPr lang="en-GB" dirty="0"/>
          </a:p>
        </p:txBody>
      </p:sp>
    </p:spTree>
    <p:extLst>
      <p:ext uri="{BB962C8B-B14F-4D97-AF65-F5344CB8AC3E}">
        <p14:creationId xmlns:p14="http://schemas.microsoft.com/office/powerpoint/2010/main" val="3542735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4181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536972"/>
          </a:xfrm>
          <a:prstGeom prst="rect">
            <a:avLst/>
          </a:prstGeom>
        </p:spPr>
        <p:txBody>
          <a:bodyPr vert="horz" lIns="91440" tIns="45720" rIns="91440" bIns="45720" rtlCol="0" anchor="ctr">
            <a:norm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457200" y="914400"/>
            <a:ext cx="8229600" cy="4057650"/>
          </a:xfrm>
          <a:prstGeom prst="rect">
            <a:avLst/>
          </a:prstGeom>
        </p:spPr>
        <p:txBody>
          <a:bodyPr vert="horz" lIns="91440" tIns="45720" rIns="91440" bIns="4572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254716313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0" r:id="rId5"/>
    <p:sldLayoutId id="2147483656" r:id="rId6"/>
    <p:sldLayoutId id="2147483651" r:id="rId7"/>
  </p:sldLayoutIdLst>
  <p:timing>
    <p:tnLst>
      <p:par>
        <p:cTn id="1" dur="indefinite" restart="never" nodeType="tmRoot"/>
      </p:par>
    </p:tnLst>
  </p:timing>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GB" dirty="0" smtClean="0"/>
              <a:t>What are Inline Functions?</a:t>
            </a:r>
            <a:br>
              <a:rPr lang="en-GB" dirty="0" smtClean="0"/>
            </a:br>
            <a:r>
              <a:rPr lang="en-GB" dirty="0" smtClean="0">
                <a:solidFill>
                  <a:srgbClr val="FF0000"/>
                </a:solidFill>
              </a:rPr>
              <a:t>DRAFT</a:t>
            </a:r>
            <a:endParaRPr lang="en-GB" dirty="0">
              <a:solidFill>
                <a:srgbClr val="FF0000"/>
              </a:solidFill>
            </a:endParaRPr>
          </a:p>
        </p:txBody>
      </p:sp>
      <p:sp>
        <p:nvSpPr>
          <p:cNvPr id="2" name="TextBox 1"/>
          <p:cNvSpPr txBox="1"/>
          <p:nvPr/>
        </p:nvSpPr>
        <p:spPr>
          <a:xfrm>
            <a:off x="2971800" y="3257550"/>
            <a:ext cx="3200400" cy="369332"/>
          </a:xfrm>
          <a:prstGeom prst="rect">
            <a:avLst/>
          </a:prstGeom>
          <a:noFill/>
        </p:spPr>
        <p:txBody>
          <a:bodyPr wrap="square" rtlCol="0">
            <a:spAutoFit/>
          </a:bodyPr>
          <a:lstStyle/>
          <a:p>
            <a:pPr algn="ctr"/>
            <a:r>
              <a:rPr lang="en-GB" dirty="0" err="1" smtClean="0"/>
              <a:t>Assoc</a:t>
            </a:r>
            <a:r>
              <a:rPr lang="en-GB" dirty="0" smtClean="0"/>
              <a:t> Prof Patrick Janssen</a:t>
            </a:r>
            <a:endParaRPr lang="en-GB" dirty="0"/>
          </a:p>
        </p:txBody>
      </p:sp>
      <p:pic>
        <p:nvPicPr>
          <p:cNvPr id="8" name="Picture 8" descr="http://medicine.nus.edu.sg/phys/Safety/images/NUS_logo.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91492" y="4324350"/>
            <a:ext cx="961017" cy="44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349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Constants</a:t>
            </a:r>
            <a:endParaRPr lang="en-GB" dirty="0"/>
          </a:p>
        </p:txBody>
      </p:sp>
      <p:sp>
        <p:nvSpPr>
          <p:cNvPr id="3" name="Content Placeholder 2"/>
          <p:cNvSpPr>
            <a:spLocks noGrp="1"/>
          </p:cNvSpPr>
          <p:nvPr>
            <p:ph idx="1"/>
          </p:nvPr>
        </p:nvSpPr>
        <p:spPr>
          <a:xfrm>
            <a:off x="457200" y="895350"/>
            <a:ext cx="7239000" cy="4019550"/>
          </a:xfrm>
        </p:spPr>
        <p:txBody>
          <a:bodyPr/>
          <a:lstStyle/>
          <a:p>
            <a:r>
              <a:rPr lang="en-GB" dirty="0" smtClean="0"/>
              <a:t>PI</a:t>
            </a:r>
          </a:p>
          <a:p>
            <a:pPr marL="457200" lvl="1" indent="0">
              <a:buNone/>
            </a:pPr>
            <a:endParaRPr lang="en-GB" dirty="0"/>
          </a:p>
          <a:p>
            <a:r>
              <a:rPr lang="en-GB" b="1" dirty="0" smtClean="0"/>
              <a:t>XY/ YZ/ ZX/ YX/ ZY/ XZ</a:t>
            </a:r>
          </a:p>
          <a:p>
            <a:pPr lvl="1"/>
            <a:r>
              <a:rPr lang="en-GB" dirty="0" smtClean="0"/>
              <a:t>A plane at the origin, aligned with the specified plane</a:t>
            </a:r>
            <a:endParaRPr lang="en-GB" dirty="0"/>
          </a:p>
          <a:p>
            <a:pPr lvl="1"/>
            <a:endParaRPr lang="en-GB" dirty="0" smtClean="0"/>
          </a:p>
          <a:p>
            <a:pPr lvl="1"/>
            <a:endParaRPr lang="en-GB" dirty="0"/>
          </a:p>
        </p:txBody>
      </p:sp>
    </p:spTree>
    <p:extLst>
      <p:ext uri="{BB962C8B-B14F-4D97-AF65-F5344CB8AC3E}">
        <p14:creationId xmlns:p14="http://schemas.microsoft.com/office/powerpoint/2010/main" val="94226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Inline - Random</a:t>
            </a:r>
            <a:endParaRPr lang="en-GB" dirty="0"/>
          </a:p>
        </p:txBody>
      </p:sp>
    </p:spTree>
    <p:extLst>
      <p:ext uri="{BB962C8B-B14F-4D97-AF65-F5344CB8AC3E}">
        <p14:creationId xmlns:p14="http://schemas.microsoft.com/office/powerpoint/2010/main" val="349434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Random</a:t>
            </a:r>
            <a:endParaRPr lang="en-GB" dirty="0"/>
          </a:p>
        </p:txBody>
      </p:sp>
      <p:sp>
        <p:nvSpPr>
          <p:cNvPr id="3" name="Content Placeholder 2"/>
          <p:cNvSpPr>
            <a:spLocks noGrp="1"/>
          </p:cNvSpPr>
          <p:nvPr>
            <p:ph idx="1"/>
          </p:nvPr>
        </p:nvSpPr>
        <p:spPr>
          <a:xfrm>
            <a:off x="457200" y="895350"/>
            <a:ext cx="8534400" cy="4248150"/>
          </a:xfrm>
        </p:spPr>
        <p:txBody>
          <a:bodyPr>
            <a:normAutofit/>
          </a:bodyPr>
          <a:lstStyle/>
          <a:p>
            <a:r>
              <a:rPr lang="en-GB" b="1" dirty="0" smtClean="0"/>
              <a:t>Rand(</a:t>
            </a:r>
            <a:r>
              <a:rPr lang="en-GB" b="1" i="1" dirty="0" smtClean="0"/>
              <a:t>min, max</a:t>
            </a:r>
            <a:r>
              <a:rPr lang="en-GB" b="1" dirty="0" smtClean="0"/>
              <a:t>)  </a:t>
            </a:r>
          </a:p>
          <a:p>
            <a:pPr lvl="1"/>
            <a:r>
              <a:rPr lang="en-GB" dirty="0" smtClean="0"/>
              <a:t>Returns a random number in the specified range</a:t>
            </a:r>
            <a:endParaRPr lang="en-GB" i="1" dirty="0" smtClean="0"/>
          </a:p>
          <a:p>
            <a:pPr lvl="1"/>
            <a:r>
              <a:rPr lang="en-GB" dirty="0" err="1" smtClean="0"/>
              <a:t>My_number</a:t>
            </a:r>
            <a:r>
              <a:rPr lang="en-GB" dirty="0" smtClean="0"/>
              <a:t> = Rand(0, 2)</a:t>
            </a:r>
          </a:p>
          <a:p>
            <a:pPr lvl="1"/>
            <a:r>
              <a:rPr lang="en-GB" dirty="0" smtClean="0"/>
              <a:t>Generate a random number between 0 (inclusive) and 2 (exclusive)</a:t>
            </a:r>
          </a:p>
          <a:p>
            <a:pPr lvl="1"/>
            <a:endParaRPr lang="en-GB" dirty="0"/>
          </a:p>
          <a:p>
            <a:r>
              <a:rPr lang="en-GB" dirty="0" err="1" smtClean="0"/>
              <a:t>RandInt</a:t>
            </a:r>
            <a:r>
              <a:rPr lang="en-GB" dirty="0" smtClean="0"/>
              <a:t>(</a:t>
            </a:r>
            <a:r>
              <a:rPr lang="en-GB" i="1" dirty="0" smtClean="0"/>
              <a:t>min</a:t>
            </a:r>
            <a:r>
              <a:rPr lang="en-GB" i="1" dirty="0"/>
              <a:t>, max</a:t>
            </a:r>
            <a:r>
              <a:rPr lang="en-GB" dirty="0"/>
              <a:t>) </a:t>
            </a:r>
            <a:endParaRPr lang="en-GB" i="1" dirty="0"/>
          </a:p>
          <a:p>
            <a:r>
              <a:rPr lang="en-GB" dirty="0" smtClean="0"/>
              <a:t>Rand(</a:t>
            </a:r>
            <a:r>
              <a:rPr lang="en-GB" i="1" dirty="0" smtClean="0"/>
              <a:t>min, max, seed</a:t>
            </a:r>
            <a:r>
              <a:rPr lang="en-GB" dirty="0" smtClean="0"/>
              <a:t>)</a:t>
            </a:r>
          </a:p>
          <a:p>
            <a:endParaRPr lang="en-GB" dirty="0" smtClean="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240086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Random</a:t>
            </a:r>
            <a:endParaRPr lang="en-GB" dirty="0"/>
          </a:p>
        </p:txBody>
      </p:sp>
      <p:sp>
        <p:nvSpPr>
          <p:cNvPr id="3" name="Content Placeholder 2"/>
          <p:cNvSpPr>
            <a:spLocks noGrp="1"/>
          </p:cNvSpPr>
          <p:nvPr>
            <p:ph idx="1"/>
          </p:nvPr>
        </p:nvSpPr>
        <p:spPr>
          <a:xfrm>
            <a:off x="457200" y="895350"/>
            <a:ext cx="8534400" cy="4248150"/>
          </a:xfrm>
        </p:spPr>
        <p:txBody>
          <a:bodyPr>
            <a:normAutofit/>
          </a:bodyPr>
          <a:lstStyle/>
          <a:p>
            <a:r>
              <a:rPr lang="en-GB" dirty="0" smtClean="0"/>
              <a:t>Rand(</a:t>
            </a:r>
            <a:r>
              <a:rPr lang="en-GB" i="1" dirty="0" smtClean="0"/>
              <a:t>min, max</a:t>
            </a:r>
            <a:r>
              <a:rPr lang="en-GB" dirty="0" smtClean="0"/>
              <a:t>)</a:t>
            </a:r>
            <a:endParaRPr lang="en-GB" dirty="0"/>
          </a:p>
          <a:p>
            <a:r>
              <a:rPr lang="en-GB" b="1" dirty="0" err="1" smtClean="0"/>
              <a:t>RandInt</a:t>
            </a:r>
            <a:r>
              <a:rPr lang="en-GB" b="1" dirty="0" smtClean="0"/>
              <a:t>(</a:t>
            </a:r>
            <a:r>
              <a:rPr lang="en-GB" b="1" i="1" dirty="0" smtClean="0"/>
              <a:t>min</a:t>
            </a:r>
            <a:r>
              <a:rPr lang="en-GB" b="1" i="1" dirty="0"/>
              <a:t>, max</a:t>
            </a:r>
            <a:r>
              <a:rPr lang="en-GB" b="1" dirty="0" smtClean="0"/>
              <a:t>)</a:t>
            </a:r>
          </a:p>
          <a:p>
            <a:pPr lvl="1"/>
            <a:r>
              <a:rPr lang="en-GB" dirty="0" smtClean="0"/>
              <a:t>Returns </a:t>
            </a:r>
            <a:r>
              <a:rPr lang="en-GB" dirty="0"/>
              <a:t>a random number in the specified range</a:t>
            </a:r>
            <a:endParaRPr lang="en-GB" i="1" dirty="0"/>
          </a:p>
          <a:p>
            <a:pPr lvl="1"/>
            <a:r>
              <a:rPr lang="en-GB" dirty="0" err="1"/>
              <a:t>My_number</a:t>
            </a:r>
            <a:r>
              <a:rPr lang="en-GB" dirty="0"/>
              <a:t> = </a:t>
            </a:r>
            <a:r>
              <a:rPr lang="en-GB" dirty="0" err="1" smtClean="0"/>
              <a:t>RandInt</a:t>
            </a:r>
            <a:r>
              <a:rPr lang="en-GB" dirty="0" smtClean="0"/>
              <a:t>(0</a:t>
            </a:r>
            <a:r>
              <a:rPr lang="en-GB" dirty="0"/>
              <a:t>, 2)</a:t>
            </a:r>
          </a:p>
          <a:p>
            <a:pPr lvl="1"/>
            <a:r>
              <a:rPr lang="en-GB" dirty="0" smtClean="0"/>
              <a:t>Generate </a:t>
            </a:r>
            <a:r>
              <a:rPr lang="en-GB" dirty="0"/>
              <a:t>a random number between 0 </a:t>
            </a:r>
            <a:r>
              <a:rPr lang="en-GB" dirty="0" smtClean="0"/>
              <a:t>(inclusive) and </a:t>
            </a:r>
            <a:r>
              <a:rPr lang="en-GB" dirty="0"/>
              <a:t>2 </a:t>
            </a:r>
            <a:r>
              <a:rPr lang="en-GB" dirty="0" smtClean="0"/>
              <a:t>(</a:t>
            </a:r>
            <a:r>
              <a:rPr lang="en-GB" dirty="0" err="1" smtClean="0"/>
              <a:t>exlusive</a:t>
            </a:r>
            <a:r>
              <a:rPr lang="en-GB" dirty="0" smtClean="0"/>
              <a:t>)</a:t>
            </a:r>
          </a:p>
          <a:p>
            <a:pPr lvl="1"/>
            <a:r>
              <a:rPr lang="en-GB" dirty="0" smtClean="0"/>
              <a:t>0 or 1 generated </a:t>
            </a:r>
            <a:r>
              <a:rPr lang="en-GB" dirty="0"/>
              <a:t>every time the code is executed</a:t>
            </a:r>
          </a:p>
          <a:p>
            <a:pPr marL="457200" lvl="1" indent="0">
              <a:buNone/>
            </a:pPr>
            <a:endParaRPr lang="en-GB" dirty="0"/>
          </a:p>
          <a:p>
            <a:r>
              <a:rPr lang="en-GB" dirty="0" smtClean="0"/>
              <a:t>Rand(</a:t>
            </a:r>
            <a:r>
              <a:rPr lang="en-GB" i="1" dirty="0" smtClean="0"/>
              <a:t>min, max, seed</a:t>
            </a:r>
            <a:r>
              <a:rPr lang="en-GB" dirty="0" smtClean="0"/>
              <a:t>)</a:t>
            </a:r>
          </a:p>
          <a:p>
            <a:endParaRPr lang="en-GB" dirty="0" smtClean="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214020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Random</a:t>
            </a:r>
            <a:endParaRPr lang="en-GB" dirty="0"/>
          </a:p>
        </p:txBody>
      </p:sp>
      <p:sp>
        <p:nvSpPr>
          <p:cNvPr id="3" name="Content Placeholder 2"/>
          <p:cNvSpPr>
            <a:spLocks noGrp="1"/>
          </p:cNvSpPr>
          <p:nvPr>
            <p:ph idx="1"/>
          </p:nvPr>
        </p:nvSpPr>
        <p:spPr>
          <a:xfrm>
            <a:off x="457200" y="895350"/>
            <a:ext cx="8534400" cy="4248150"/>
          </a:xfrm>
        </p:spPr>
        <p:txBody>
          <a:bodyPr>
            <a:normAutofit/>
          </a:bodyPr>
          <a:lstStyle/>
          <a:p>
            <a:r>
              <a:rPr lang="en-GB" dirty="0" smtClean="0"/>
              <a:t>Rand(</a:t>
            </a:r>
            <a:r>
              <a:rPr lang="en-GB" i="1" dirty="0" smtClean="0"/>
              <a:t>min, max</a:t>
            </a:r>
            <a:r>
              <a:rPr lang="en-GB" dirty="0" smtClean="0"/>
              <a:t>)</a:t>
            </a:r>
            <a:endParaRPr lang="en-GB" dirty="0"/>
          </a:p>
          <a:p>
            <a:r>
              <a:rPr lang="en-GB" dirty="0" err="1" smtClean="0"/>
              <a:t>RandInt</a:t>
            </a:r>
            <a:r>
              <a:rPr lang="en-GB" dirty="0" smtClean="0"/>
              <a:t>(</a:t>
            </a:r>
            <a:r>
              <a:rPr lang="en-GB" i="1" dirty="0" smtClean="0"/>
              <a:t>min</a:t>
            </a:r>
            <a:r>
              <a:rPr lang="en-GB" i="1" dirty="0"/>
              <a:t>, max</a:t>
            </a:r>
            <a:r>
              <a:rPr lang="en-GB" dirty="0" smtClean="0"/>
              <a:t>)</a:t>
            </a:r>
            <a:endParaRPr lang="en-GB" dirty="0"/>
          </a:p>
          <a:p>
            <a:r>
              <a:rPr lang="en-GB" b="1" dirty="0" smtClean="0"/>
              <a:t>Rand(</a:t>
            </a:r>
            <a:r>
              <a:rPr lang="en-GB" b="1" i="1" dirty="0" smtClean="0"/>
              <a:t>min, max, seed</a:t>
            </a:r>
            <a:r>
              <a:rPr lang="en-GB" b="1" dirty="0" smtClean="0"/>
              <a:t>)</a:t>
            </a:r>
          </a:p>
          <a:p>
            <a:pPr lvl="1"/>
            <a:r>
              <a:rPr lang="en-GB" dirty="0" smtClean="0"/>
              <a:t>Returns a random number in the specified range</a:t>
            </a:r>
          </a:p>
          <a:p>
            <a:pPr lvl="1"/>
            <a:r>
              <a:rPr lang="en-GB" dirty="0"/>
              <a:t>G</a:t>
            </a:r>
            <a:r>
              <a:rPr lang="en-GB" dirty="0" smtClean="0"/>
              <a:t>enerate the </a:t>
            </a:r>
            <a:r>
              <a:rPr lang="en-GB" u="sng" dirty="0" smtClean="0"/>
              <a:t>same</a:t>
            </a:r>
            <a:r>
              <a:rPr lang="en-GB" dirty="0" smtClean="0"/>
              <a:t> random number upon every execution</a:t>
            </a:r>
          </a:p>
          <a:p>
            <a:pPr lvl="1"/>
            <a:endParaRPr lang="en-GB" dirty="0" smtClean="0"/>
          </a:p>
          <a:p>
            <a:endParaRPr lang="en-GB" dirty="0" smtClean="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414619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Inline - Conversion</a:t>
            </a:r>
            <a:endParaRPr lang="en-GB" dirty="0"/>
          </a:p>
        </p:txBody>
      </p:sp>
    </p:spTree>
    <p:extLst>
      <p:ext uri="{BB962C8B-B14F-4D97-AF65-F5344CB8AC3E}">
        <p14:creationId xmlns:p14="http://schemas.microsoft.com/office/powerpoint/2010/main" val="634081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Conversion</a:t>
            </a:r>
            <a:endParaRPr lang="en-GB" dirty="0"/>
          </a:p>
        </p:txBody>
      </p:sp>
      <p:sp>
        <p:nvSpPr>
          <p:cNvPr id="3" name="Content Placeholder 2"/>
          <p:cNvSpPr>
            <a:spLocks noGrp="1"/>
          </p:cNvSpPr>
          <p:nvPr>
            <p:ph idx="1"/>
          </p:nvPr>
        </p:nvSpPr>
        <p:spPr>
          <a:xfrm>
            <a:off x="457200" y="895350"/>
            <a:ext cx="8534400" cy="4248150"/>
          </a:xfrm>
        </p:spPr>
        <p:txBody>
          <a:bodyPr>
            <a:normAutofit/>
          </a:bodyPr>
          <a:lstStyle/>
          <a:p>
            <a:r>
              <a:rPr lang="en-GB" dirty="0" err="1" smtClean="0"/>
              <a:t>radToDeg</a:t>
            </a:r>
            <a:r>
              <a:rPr lang="en-GB" dirty="0" smtClean="0"/>
              <a:t>(</a:t>
            </a:r>
            <a:r>
              <a:rPr lang="en-GB" i="1" dirty="0" smtClean="0"/>
              <a:t>rad)</a:t>
            </a:r>
          </a:p>
          <a:p>
            <a:pPr lvl="1"/>
            <a:r>
              <a:rPr lang="en-GB" dirty="0" smtClean="0"/>
              <a:t>Converts radians to degrees</a:t>
            </a:r>
          </a:p>
          <a:p>
            <a:pPr lvl="1"/>
            <a:endParaRPr lang="en-GB" dirty="0"/>
          </a:p>
          <a:p>
            <a:r>
              <a:rPr lang="en-GB" dirty="0" err="1" smtClean="0"/>
              <a:t>degToRad</a:t>
            </a:r>
            <a:r>
              <a:rPr lang="en-GB" dirty="0" smtClean="0"/>
              <a:t>(</a:t>
            </a:r>
            <a:r>
              <a:rPr lang="en-GB" i="1" dirty="0" err="1" smtClean="0"/>
              <a:t>deg</a:t>
            </a:r>
            <a:r>
              <a:rPr lang="en-GB" dirty="0" smtClean="0"/>
              <a:t>) </a:t>
            </a:r>
          </a:p>
          <a:p>
            <a:pPr lvl="1"/>
            <a:r>
              <a:rPr lang="en-GB" dirty="0" smtClean="0"/>
              <a:t>Converts degrees to radians</a:t>
            </a:r>
            <a:endParaRPr lang="en-GB" dirty="0"/>
          </a:p>
          <a:p>
            <a:pPr marL="0" indent="0">
              <a:buNone/>
            </a:pPr>
            <a:endParaRPr lang="en-GB" dirty="0" smtClean="0"/>
          </a:p>
          <a:p>
            <a:endParaRPr lang="en-GB" dirty="0" smtClean="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56043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latin typeface="+mn-lt"/>
              </a:rPr>
              <a:t>Next Up: Practice Questions</a:t>
            </a:r>
          </a:p>
        </p:txBody>
      </p:sp>
    </p:spTree>
    <p:extLst>
      <p:ext uri="{BB962C8B-B14F-4D97-AF65-F5344CB8AC3E}">
        <p14:creationId xmlns:p14="http://schemas.microsoft.com/office/powerpoint/2010/main" val="37723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Thanks</a:t>
            </a:r>
            <a:endParaRPr lang="en-GB" dirty="0"/>
          </a:p>
        </p:txBody>
      </p:sp>
    </p:spTree>
    <p:extLst>
      <p:ext uri="{BB962C8B-B14F-4D97-AF65-F5344CB8AC3E}">
        <p14:creationId xmlns:p14="http://schemas.microsoft.com/office/powerpoint/2010/main" val="3802878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are Inline Functions</a:t>
            </a:r>
          </a:p>
        </p:txBody>
      </p:sp>
      <p:sp>
        <p:nvSpPr>
          <p:cNvPr id="3" name="Content Placeholder 2"/>
          <p:cNvSpPr>
            <a:spLocks noGrp="1"/>
          </p:cNvSpPr>
          <p:nvPr>
            <p:ph idx="1"/>
          </p:nvPr>
        </p:nvSpPr>
        <p:spPr>
          <a:xfrm>
            <a:off x="457200" y="895350"/>
            <a:ext cx="7239000" cy="4019550"/>
          </a:xfrm>
        </p:spPr>
        <p:txBody>
          <a:bodyPr/>
          <a:lstStyle/>
          <a:p>
            <a:r>
              <a:rPr lang="en-GB" dirty="0" smtClean="0"/>
              <a:t>Additional functions within the Main Functions</a:t>
            </a:r>
          </a:p>
          <a:p>
            <a:r>
              <a:rPr lang="en-GB" dirty="0" smtClean="0"/>
              <a:t>Calculates or converts values within the line of code</a:t>
            </a:r>
          </a:p>
          <a:p>
            <a:endParaRPr lang="en-GB" dirty="0"/>
          </a:p>
          <a:p>
            <a:r>
              <a:rPr lang="en-GB" dirty="0" smtClean="0"/>
              <a:t>Inline List Functions</a:t>
            </a:r>
          </a:p>
          <a:p>
            <a:r>
              <a:rPr lang="en-GB" dirty="0" smtClean="0"/>
              <a:t>Inline Constants</a:t>
            </a:r>
          </a:p>
          <a:p>
            <a:r>
              <a:rPr lang="en-GB" dirty="0" smtClean="0"/>
              <a:t>Inline Random Functions</a:t>
            </a:r>
          </a:p>
          <a:p>
            <a:r>
              <a:rPr lang="en-GB" dirty="0" smtClean="0"/>
              <a:t>Inline Conversion Functions </a:t>
            </a:r>
            <a:r>
              <a:rPr lang="en-GB" dirty="0" smtClean="0"/>
              <a:t> </a:t>
            </a:r>
            <a:endParaRPr lang="en-GB" dirty="0"/>
          </a:p>
        </p:txBody>
      </p:sp>
    </p:spTree>
    <p:extLst>
      <p:ext uri="{BB962C8B-B14F-4D97-AF65-F5344CB8AC3E}">
        <p14:creationId xmlns:p14="http://schemas.microsoft.com/office/powerpoint/2010/main" val="375451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Inline - List</a:t>
            </a:r>
            <a:endParaRPr lang="en-GB" dirty="0"/>
          </a:p>
        </p:txBody>
      </p:sp>
    </p:spTree>
    <p:extLst>
      <p:ext uri="{BB962C8B-B14F-4D97-AF65-F5344CB8AC3E}">
        <p14:creationId xmlns:p14="http://schemas.microsoft.com/office/powerpoint/2010/main" val="2916351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List</a:t>
            </a:r>
            <a:endParaRPr lang="en-GB" dirty="0"/>
          </a:p>
        </p:txBody>
      </p:sp>
      <p:sp>
        <p:nvSpPr>
          <p:cNvPr id="3" name="Content Placeholder 2"/>
          <p:cNvSpPr>
            <a:spLocks noGrp="1"/>
          </p:cNvSpPr>
          <p:nvPr>
            <p:ph idx="1"/>
          </p:nvPr>
        </p:nvSpPr>
        <p:spPr>
          <a:xfrm>
            <a:off x="457200" y="895350"/>
            <a:ext cx="7239000" cy="4019550"/>
          </a:xfrm>
        </p:spPr>
        <p:txBody>
          <a:bodyPr/>
          <a:lstStyle/>
          <a:p>
            <a:r>
              <a:rPr lang="en-GB" b="1" dirty="0"/>
              <a:t>Len(</a:t>
            </a:r>
            <a:r>
              <a:rPr lang="en-GB" b="1" i="1" dirty="0"/>
              <a:t>list</a:t>
            </a:r>
            <a:r>
              <a:rPr lang="en-GB" b="1" i="1" dirty="0" smtClean="0"/>
              <a:t>)</a:t>
            </a:r>
            <a:r>
              <a:rPr lang="en-GB" b="1" dirty="0" smtClean="0"/>
              <a:t> </a:t>
            </a:r>
          </a:p>
          <a:p>
            <a:pPr lvl="1"/>
            <a:r>
              <a:rPr lang="en-GB" dirty="0" smtClean="0"/>
              <a:t>Returns </a:t>
            </a:r>
            <a:r>
              <a:rPr lang="en-GB" dirty="0"/>
              <a:t>the number of items in the list (Length of List)</a:t>
            </a:r>
          </a:p>
          <a:p>
            <a:pPr lvl="1"/>
            <a:r>
              <a:rPr lang="en-GB" dirty="0"/>
              <a:t>List1 = [0, 1, 2, 3]</a:t>
            </a:r>
          </a:p>
          <a:p>
            <a:pPr lvl="1"/>
            <a:r>
              <a:rPr lang="en-GB" dirty="0"/>
              <a:t>Length_of_List1 = </a:t>
            </a:r>
            <a:r>
              <a:rPr lang="en-GB" dirty="0" err="1"/>
              <a:t>len</a:t>
            </a:r>
            <a:r>
              <a:rPr lang="en-GB" dirty="0"/>
              <a:t>(</a:t>
            </a:r>
            <a:r>
              <a:rPr lang="en-GB" i="1" dirty="0"/>
              <a:t>List1)</a:t>
            </a:r>
            <a:endParaRPr lang="en-GB" dirty="0"/>
          </a:p>
          <a:p>
            <a:pPr lvl="1"/>
            <a:r>
              <a:rPr lang="en-GB" dirty="0"/>
              <a:t>Length_of_List1 = </a:t>
            </a:r>
            <a:r>
              <a:rPr lang="en-GB" dirty="0" smtClean="0"/>
              <a:t>4</a:t>
            </a:r>
          </a:p>
          <a:p>
            <a:pPr lvl="1"/>
            <a:endParaRPr lang="en-GB" dirty="0"/>
          </a:p>
          <a:p>
            <a:r>
              <a:rPr lang="en-GB" dirty="0" smtClean="0"/>
              <a:t>Range(</a:t>
            </a:r>
            <a:r>
              <a:rPr lang="en-GB" i="1" dirty="0" smtClean="0"/>
              <a:t>start, end)</a:t>
            </a:r>
          </a:p>
          <a:p>
            <a:r>
              <a:rPr lang="en-GB" dirty="0"/>
              <a:t>Range(</a:t>
            </a:r>
            <a:r>
              <a:rPr lang="en-GB" i="1" dirty="0"/>
              <a:t>start, end, step</a:t>
            </a:r>
            <a:r>
              <a:rPr lang="en-GB" dirty="0" smtClean="0"/>
              <a:t>)</a:t>
            </a:r>
          </a:p>
          <a:p>
            <a:r>
              <a:rPr lang="en-GB" dirty="0" err="1"/>
              <a:t>isList</a:t>
            </a:r>
            <a:r>
              <a:rPr lang="en-GB" dirty="0"/>
              <a:t>(</a:t>
            </a:r>
            <a:r>
              <a:rPr lang="en-GB" i="1" dirty="0"/>
              <a:t>List)</a:t>
            </a:r>
            <a:endParaRPr lang="en-GB" dirty="0"/>
          </a:p>
          <a:p>
            <a:endParaRPr lang="en-GB" b="1" dirty="0"/>
          </a:p>
          <a:p>
            <a:endParaRPr lang="en-GB" dirty="0"/>
          </a:p>
          <a:p>
            <a:pPr lvl="1"/>
            <a:endParaRPr lang="en-GB" dirty="0" smtClean="0"/>
          </a:p>
          <a:p>
            <a:pPr lvl="1"/>
            <a:endParaRPr lang="en-GB" dirty="0"/>
          </a:p>
        </p:txBody>
      </p:sp>
    </p:spTree>
    <p:extLst>
      <p:ext uri="{BB962C8B-B14F-4D97-AF65-F5344CB8AC3E}">
        <p14:creationId xmlns:p14="http://schemas.microsoft.com/office/powerpoint/2010/main" val="338058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List</a:t>
            </a:r>
            <a:endParaRPr lang="en-GB" dirty="0"/>
          </a:p>
        </p:txBody>
      </p:sp>
      <p:sp>
        <p:nvSpPr>
          <p:cNvPr id="3" name="Content Placeholder 2"/>
          <p:cNvSpPr>
            <a:spLocks noGrp="1"/>
          </p:cNvSpPr>
          <p:nvPr>
            <p:ph idx="1"/>
          </p:nvPr>
        </p:nvSpPr>
        <p:spPr>
          <a:xfrm>
            <a:off x="457200" y="895350"/>
            <a:ext cx="7239000" cy="4019550"/>
          </a:xfrm>
        </p:spPr>
        <p:txBody>
          <a:bodyPr/>
          <a:lstStyle/>
          <a:p>
            <a:r>
              <a:rPr lang="en-GB" dirty="0"/>
              <a:t>Len(</a:t>
            </a:r>
            <a:r>
              <a:rPr lang="en-GB" i="1" dirty="0"/>
              <a:t>list)</a:t>
            </a:r>
            <a:r>
              <a:rPr lang="en-GB" dirty="0"/>
              <a:t> </a:t>
            </a:r>
          </a:p>
          <a:p>
            <a:r>
              <a:rPr lang="en-GB" b="1" dirty="0" smtClean="0"/>
              <a:t>Range(</a:t>
            </a:r>
            <a:r>
              <a:rPr lang="en-GB" b="1" i="1" dirty="0" smtClean="0"/>
              <a:t>start, end)</a:t>
            </a:r>
            <a:r>
              <a:rPr lang="en-GB" b="1" dirty="0" smtClean="0"/>
              <a:t> </a:t>
            </a:r>
          </a:p>
          <a:p>
            <a:pPr lvl="1"/>
            <a:r>
              <a:rPr lang="en-GB" dirty="0" smtClean="0"/>
              <a:t>Generates a list of integers, from start to n -1, with a step size of 1</a:t>
            </a:r>
          </a:p>
          <a:p>
            <a:pPr lvl="1"/>
            <a:r>
              <a:rPr lang="en-GB" dirty="0" smtClean="0"/>
              <a:t>List2 </a:t>
            </a:r>
            <a:r>
              <a:rPr lang="en-GB" dirty="0"/>
              <a:t>= </a:t>
            </a:r>
            <a:r>
              <a:rPr lang="en-GB" dirty="0" smtClean="0"/>
              <a:t>Range(0, 5)</a:t>
            </a:r>
            <a:endParaRPr lang="en-GB" dirty="0"/>
          </a:p>
          <a:p>
            <a:pPr lvl="1"/>
            <a:r>
              <a:rPr lang="en-GB" dirty="0" smtClean="0"/>
              <a:t>List 2 = [0, 1, 2, 3, 4]</a:t>
            </a:r>
          </a:p>
          <a:p>
            <a:pPr lvl="1"/>
            <a:endParaRPr lang="en-GB" dirty="0"/>
          </a:p>
          <a:p>
            <a:r>
              <a:rPr lang="en-GB" dirty="0" smtClean="0"/>
              <a:t>Range(</a:t>
            </a:r>
            <a:r>
              <a:rPr lang="en-GB" i="1" dirty="0" smtClean="0"/>
              <a:t>start</a:t>
            </a:r>
            <a:r>
              <a:rPr lang="en-GB" i="1" dirty="0"/>
              <a:t>, end, step</a:t>
            </a:r>
            <a:r>
              <a:rPr lang="en-GB" dirty="0"/>
              <a:t>)</a:t>
            </a:r>
          </a:p>
          <a:p>
            <a:r>
              <a:rPr lang="en-GB" dirty="0" err="1"/>
              <a:t>isList</a:t>
            </a:r>
            <a:r>
              <a:rPr lang="en-GB" dirty="0"/>
              <a:t>(</a:t>
            </a:r>
            <a:r>
              <a:rPr lang="en-GB" i="1" dirty="0"/>
              <a:t>List)</a:t>
            </a:r>
            <a:endParaRPr lang="en-GB" dirty="0"/>
          </a:p>
          <a:p>
            <a:pPr lvl="1"/>
            <a:endParaRPr lang="en-GB" dirty="0" smtClean="0"/>
          </a:p>
          <a:p>
            <a:pPr lvl="1"/>
            <a:endParaRPr lang="en-GB" dirty="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198468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List</a:t>
            </a:r>
            <a:endParaRPr lang="en-GB" dirty="0"/>
          </a:p>
        </p:txBody>
      </p:sp>
      <p:sp>
        <p:nvSpPr>
          <p:cNvPr id="3" name="Content Placeholder 2"/>
          <p:cNvSpPr>
            <a:spLocks noGrp="1"/>
          </p:cNvSpPr>
          <p:nvPr>
            <p:ph idx="1"/>
          </p:nvPr>
        </p:nvSpPr>
        <p:spPr>
          <a:xfrm>
            <a:off x="457200" y="895350"/>
            <a:ext cx="7239000" cy="4019550"/>
          </a:xfrm>
        </p:spPr>
        <p:txBody>
          <a:bodyPr/>
          <a:lstStyle/>
          <a:p>
            <a:r>
              <a:rPr lang="en-GB" dirty="0"/>
              <a:t>Len(</a:t>
            </a:r>
            <a:r>
              <a:rPr lang="en-GB" i="1" dirty="0"/>
              <a:t>list)</a:t>
            </a:r>
            <a:r>
              <a:rPr lang="en-GB" dirty="0"/>
              <a:t> </a:t>
            </a:r>
          </a:p>
          <a:p>
            <a:r>
              <a:rPr lang="en-GB" dirty="0"/>
              <a:t>Range(</a:t>
            </a:r>
            <a:r>
              <a:rPr lang="en-GB" i="1" dirty="0"/>
              <a:t>start, end)</a:t>
            </a:r>
            <a:r>
              <a:rPr lang="en-GB" dirty="0"/>
              <a:t> </a:t>
            </a:r>
            <a:endParaRPr lang="en-GB" dirty="0" smtClean="0"/>
          </a:p>
          <a:p>
            <a:r>
              <a:rPr lang="en-GB" b="1" dirty="0" smtClean="0"/>
              <a:t>Range(</a:t>
            </a:r>
            <a:r>
              <a:rPr lang="en-GB" b="1" i="1" dirty="0" smtClean="0"/>
              <a:t>start, end, step</a:t>
            </a:r>
            <a:r>
              <a:rPr lang="en-GB" b="1" dirty="0" smtClean="0"/>
              <a:t>)</a:t>
            </a:r>
          </a:p>
          <a:p>
            <a:pPr lvl="1"/>
            <a:r>
              <a:rPr lang="en-GB" dirty="0" smtClean="0"/>
              <a:t>Generates a list of integers, from start to n – 1, with a specified step size</a:t>
            </a:r>
          </a:p>
          <a:p>
            <a:pPr lvl="1"/>
            <a:r>
              <a:rPr lang="en-GB" dirty="0" smtClean="0"/>
              <a:t>List3 = Range(0, 5, 2)</a:t>
            </a:r>
          </a:p>
          <a:p>
            <a:pPr lvl="1"/>
            <a:r>
              <a:rPr lang="en-GB" dirty="0" smtClean="0"/>
              <a:t>List3 = [0, 2, 4]</a:t>
            </a:r>
          </a:p>
          <a:p>
            <a:endParaRPr lang="en-GB" dirty="0"/>
          </a:p>
          <a:p>
            <a:r>
              <a:rPr lang="en-GB" dirty="0" err="1" smtClean="0"/>
              <a:t>isList</a:t>
            </a:r>
            <a:r>
              <a:rPr lang="en-GB" dirty="0" smtClean="0"/>
              <a:t>(</a:t>
            </a:r>
            <a:r>
              <a:rPr lang="en-GB" i="1" dirty="0" smtClean="0"/>
              <a:t>List)</a:t>
            </a:r>
            <a:endParaRPr lang="en-GB" dirty="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192880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List</a:t>
            </a:r>
            <a:endParaRPr lang="en-GB" dirty="0"/>
          </a:p>
        </p:txBody>
      </p:sp>
      <p:sp>
        <p:nvSpPr>
          <p:cNvPr id="3" name="Content Placeholder 2"/>
          <p:cNvSpPr>
            <a:spLocks noGrp="1"/>
          </p:cNvSpPr>
          <p:nvPr>
            <p:ph idx="1"/>
          </p:nvPr>
        </p:nvSpPr>
        <p:spPr>
          <a:xfrm>
            <a:off x="457200" y="895350"/>
            <a:ext cx="7239000" cy="4019550"/>
          </a:xfrm>
        </p:spPr>
        <p:txBody>
          <a:bodyPr/>
          <a:lstStyle/>
          <a:p>
            <a:r>
              <a:rPr lang="en-GB" dirty="0" smtClean="0"/>
              <a:t>Len(</a:t>
            </a:r>
            <a:r>
              <a:rPr lang="en-GB" i="1" dirty="0" smtClean="0"/>
              <a:t>list</a:t>
            </a:r>
            <a:r>
              <a:rPr lang="en-GB" i="1" dirty="0"/>
              <a:t>)</a:t>
            </a:r>
            <a:r>
              <a:rPr lang="en-GB" dirty="0"/>
              <a:t> </a:t>
            </a:r>
          </a:p>
          <a:p>
            <a:r>
              <a:rPr lang="en-GB" dirty="0"/>
              <a:t>Range(</a:t>
            </a:r>
            <a:r>
              <a:rPr lang="en-GB" i="1" dirty="0"/>
              <a:t>start, end)</a:t>
            </a:r>
            <a:r>
              <a:rPr lang="en-GB" dirty="0"/>
              <a:t> </a:t>
            </a:r>
          </a:p>
          <a:p>
            <a:r>
              <a:rPr lang="en-GB" dirty="0" smtClean="0"/>
              <a:t>Range(</a:t>
            </a:r>
            <a:r>
              <a:rPr lang="en-GB" i="1" dirty="0" smtClean="0"/>
              <a:t>start, end, step</a:t>
            </a:r>
            <a:r>
              <a:rPr lang="en-GB" dirty="0" smtClean="0"/>
              <a:t>)</a:t>
            </a:r>
          </a:p>
          <a:p>
            <a:pPr marL="0" indent="0">
              <a:buNone/>
            </a:pPr>
            <a:endParaRPr lang="en-GB" dirty="0"/>
          </a:p>
          <a:p>
            <a:r>
              <a:rPr lang="en-GB" b="1" dirty="0" err="1" smtClean="0"/>
              <a:t>isList</a:t>
            </a:r>
            <a:r>
              <a:rPr lang="en-GB" b="1" dirty="0" smtClean="0"/>
              <a:t>(</a:t>
            </a:r>
            <a:r>
              <a:rPr lang="en-GB" b="1" i="1" dirty="0" smtClean="0"/>
              <a:t>List)</a:t>
            </a:r>
            <a:r>
              <a:rPr lang="en-GB" b="1" dirty="0" smtClean="0"/>
              <a:t> </a:t>
            </a:r>
          </a:p>
          <a:p>
            <a:pPr lvl="1"/>
            <a:r>
              <a:rPr lang="en-GB" dirty="0" smtClean="0"/>
              <a:t>Returns true if the specified variable is a list, false if it is not</a:t>
            </a:r>
          </a:p>
          <a:p>
            <a:pPr lvl="1"/>
            <a:r>
              <a:rPr lang="en-GB" dirty="0" smtClean="0"/>
              <a:t>List4 = [ ]</a:t>
            </a:r>
          </a:p>
          <a:p>
            <a:pPr lvl="1"/>
            <a:r>
              <a:rPr lang="en-GB" dirty="0" smtClean="0"/>
              <a:t>Check = </a:t>
            </a:r>
            <a:r>
              <a:rPr lang="en-GB" dirty="0" err="1" smtClean="0"/>
              <a:t>isList</a:t>
            </a:r>
            <a:r>
              <a:rPr lang="en-GB" dirty="0" smtClean="0"/>
              <a:t>(</a:t>
            </a:r>
            <a:r>
              <a:rPr lang="en-GB" i="1" dirty="0" smtClean="0"/>
              <a:t>List4</a:t>
            </a:r>
            <a:r>
              <a:rPr lang="en-GB" dirty="0" smtClean="0"/>
              <a:t>) 		</a:t>
            </a:r>
            <a:r>
              <a:rPr lang="en-GB" dirty="0" smtClean="0">
                <a:solidFill>
                  <a:srgbClr val="FF0000"/>
                </a:solidFill>
              </a:rPr>
              <a:t>//TRUE </a:t>
            </a:r>
          </a:p>
          <a:p>
            <a:pPr lvl="1"/>
            <a:endParaRPr lang="en-GB" dirty="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391782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Inline - Constants</a:t>
            </a:r>
            <a:endParaRPr lang="en-GB" dirty="0"/>
          </a:p>
        </p:txBody>
      </p:sp>
    </p:spTree>
    <p:extLst>
      <p:ext uri="{BB962C8B-B14F-4D97-AF65-F5344CB8AC3E}">
        <p14:creationId xmlns:p14="http://schemas.microsoft.com/office/powerpoint/2010/main" val="2618972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Constants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895350"/>
                <a:ext cx="7239000" cy="4019550"/>
              </a:xfrm>
            </p:spPr>
            <p:txBody>
              <a:bodyPr/>
              <a:lstStyle/>
              <a:p>
                <a:r>
                  <a:rPr lang="en-GB" b="1" dirty="0" smtClean="0"/>
                  <a:t>PI</a:t>
                </a:r>
              </a:p>
              <a:p>
                <a:pPr lvl="1"/>
                <a:r>
                  <a:rPr lang="en-GB" dirty="0" smtClean="0"/>
                  <a:t>Represents </a:t>
                </a:r>
                <a14:m>
                  <m:oMath xmlns:m="http://schemas.openxmlformats.org/officeDocument/2006/math">
                    <m:r>
                      <a:rPr lang="en-GB" i="1" smtClean="0">
                        <a:latin typeface="Cambria Math" panose="02040503050406030204" pitchFamily="18" charset="0"/>
                        <a:ea typeface="Cambria Math" panose="02040503050406030204" pitchFamily="18" charset="0"/>
                      </a:rPr>
                      <m:t>𝜋</m:t>
                    </m:r>
                  </m:oMath>
                </a14:m>
                <a:endParaRPr lang="en-US" dirty="0" smtClean="0">
                  <a:ea typeface="Cambria Math" panose="02040503050406030204" pitchFamily="18" charset="0"/>
                </a:endParaRPr>
              </a:p>
              <a:p>
                <a:pPr lvl="1"/>
                <a:r>
                  <a:rPr lang="en-GB" dirty="0" smtClean="0"/>
                  <a:t>3.141…</a:t>
                </a:r>
              </a:p>
              <a:p>
                <a:pPr lvl="1"/>
                <a:endParaRPr lang="en-GB" dirty="0"/>
              </a:p>
              <a:p>
                <a:r>
                  <a:rPr lang="en-GB" dirty="0" smtClean="0"/>
                  <a:t>XY/ YZ/ ZX/ YX/ ZY/ XZ</a:t>
                </a:r>
                <a:endParaRPr lang="en-GB" dirty="0" smtClean="0"/>
              </a:p>
              <a:p>
                <a:pPr lvl="1"/>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895350"/>
                <a:ext cx="7239000" cy="4019550"/>
              </a:xfrm>
              <a:blipFill>
                <a:blip r:embed="rId3"/>
                <a:stretch>
                  <a:fillRect l="-758" t="-910"/>
                </a:stretch>
              </a:blipFill>
            </p:spPr>
            <p:txBody>
              <a:bodyPr/>
              <a:lstStyle/>
              <a:p>
                <a:r>
                  <a:rPr lang="en-US">
                    <a:noFill/>
                  </a:rPr>
                  <a:t> </a:t>
                </a:r>
              </a:p>
            </p:txBody>
          </p:sp>
        </mc:Fallback>
      </mc:AlternateContent>
    </p:spTree>
    <p:extLst>
      <p:ext uri="{BB962C8B-B14F-4D97-AF65-F5344CB8AC3E}">
        <p14:creationId xmlns:p14="http://schemas.microsoft.com/office/powerpoint/2010/main" val="83181719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15603</TotalTime>
  <Words>1393</Words>
  <Application>Microsoft Office PowerPoint</Application>
  <PresentationFormat>On-screen Show (16:9)</PresentationFormat>
  <Paragraphs>152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Office Theme</vt:lpstr>
      <vt:lpstr>What are Inline Functions? DRAFT</vt:lpstr>
      <vt:lpstr>What are Inline Functions</vt:lpstr>
      <vt:lpstr>Inline - List</vt:lpstr>
      <vt:lpstr>Inline - List</vt:lpstr>
      <vt:lpstr>Inline - List</vt:lpstr>
      <vt:lpstr>Inline - List</vt:lpstr>
      <vt:lpstr>Inline - List</vt:lpstr>
      <vt:lpstr>Inline - Constants</vt:lpstr>
      <vt:lpstr>Inline - Constants</vt:lpstr>
      <vt:lpstr>Inline - Constants</vt:lpstr>
      <vt:lpstr>Inline - Random</vt:lpstr>
      <vt:lpstr>Inline - Random</vt:lpstr>
      <vt:lpstr>Inline - Random</vt:lpstr>
      <vt:lpstr>Inline - Random</vt:lpstr>
      <vt:lpstr>Inline - Conversion</vt:lpstr>
      <vt:lpstr>Inline - Conversion</vt:lpstr>
      <vt:lpstr>Next Up: Practice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Janssen</dc:creator>
  <cp:lastModifiedBy>Wong Jia Xue, Clifton</cp:lastModifiedBy>
  <cp:revision>650</cp:revision>
  <dcterms:created xsi:type="dcterms:W3CDTF">2013-03-10T23:55:20Z</dcterms:created>
  <dcterms:modified xsi:type="dcterms:W3CDTF">2019-12-20T09:46:37Z</dcterms:modified>
</cp:coreProperties>
</file>