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7"/>
  </p:notesMasterIdLst>
  <p:handoutMasterIdLst>
    <p:handoutMasterId r:id="rId18"/>
  </p:handoutMasterIdLst>
  <p:sldIdLst>
    <p:sldId id="256" r:id="rId2"/>
    <p:sldId id="311" r:id="rId3"/>
    <p:sldId id="312" r:id="rId4"/>
    <p:sldId id="313" r:id="rId5"/>
    <p:sldId id="304" r:id="rId6"/>
    <p:sldId id="321" r:id="rId7"/>
    <p:sldId id="302" r:id="rId8"/>
    <p:sldId id="314" r:id="rId9"/>
    <p:sldId id="310" r:id="rId10"/>
    <p:sldId id="315" r:id="rId11"/>
    <p:sldId id="316" r:id="rId12"/>
    <p:sldId id="317" r:id="rId13"/>
    <p:sldId id="318" r:id="rId14"/>
    <p:sldId id="319" r:id="rId15"/>
    <p:sldId id="32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9E7"/>
    <a:srgbClr val="D09F34"/>
    <a:srgbClr val="C13034"/>
    <a:srgbClr val="99FF99"/>
    <a:srgbClr val="66CCFF"/>
    <a:srgbClr val="FFFFFF"/>
    <a:srgbClr val="33CCFF"/>
    <a:srgbClr val="F2F2F2"/>
    <a:srgbClr val="27A247"/>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00" autoAdjust="0"/>
  </p:normalViewPr>
  <p:slideViewPr>
    <p:cSldViewPr>
      <p:cViewPr varScale="1">
        <p:scale>
          <a:sx n="113" d="100"/>
          <a:sy n="113" d="100"/>
        </p:scale>
        <p:origin x="1476" y="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180"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E635F3-8759-45D6-BAE6-5EE7914C1F7D}" type="datetimeFigureOut">
              <a:rPr lang="en-US" smtClean="0"/>
              <a:t>6/21/2016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5319FD-65B5-4033-B295-F2B4052E46B1}" type="slidenum">
              <a:rPr lang="en-US" smtClean="0"/>
              <a:t>‹#›</a:t>
            </a:fld>
            <a:endParaRPr lang="en-US"/>
          </a:p>
        </p:txBody>
      </p:sp>
    </p:spTree>
    <p:extLst>
      <p:ext uri="{BB962C8B-B14F-4D97-AF65-F5344CB8AC3E}">
        <p14:creationId xmlns:p14="http://schemas.microsoft.com/office/powerpoint/2010/main" val="1089217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F9421-BCDA-41AB-9639-F08494A90CFB}" type="datetimeFigureOut">
              <a:rPr lang="en-US" smtClean="0"/>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161179-4243-417F-A46B-C168713EE15C}" type="slidenum">
              <a:rPr lang="en-US" smtClean="0"/>
              <a:t>‹#›</a:t>
            </a:fld>
            <a:endParaRPr lang="en-US"/>
          </a:p>
        </p:txBody>
      </p:sp>
    </p:spTree>
    <p:extLst>
      <p:ext uri="{BB962C8B-B14F-4D97-AF65-F5344CB8AC3E}">
        <p14:creationId xmlns:p14="http://schemas.microsoft.com/office/powerpoint/2010/main" val="270532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161179-4243-417F-A46B-C168713EE15C}" type="slidenum">
              <a:rPr lang="en-US" smtClean="0"/>
              <a:t>3</a:t>
            </a:fld>
            <a:endParaRPr lang="en-US"/>
          </a:p>
        </p:txBody>
      </p:sp>
    </p:spTree>
    <p:extLst>
      <p:ext uri="{BB962C8B-B14F-4D97-AF65-F5344CB8AC3E}">
        <p14:creationId xmlns:p14="http://schemas.microsoft.com/office/powerpoint/2010/main" val="197815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29" name="Slide Number Placeholder 28"/>
          <p:cNvSpPr>
            <a:spLocks noGrp="1"/>
          </p:cNvSpPr>
          <p:nvPr>
            <p:ph type="sldNum" sz="quarter" idx="12"/>
          </p:nvPr>
        </p:nvSpPr>
        <p:spPr>
          <a:xfrm>
            <a:off x="0" y="6492240"/>
            <a:ext cx="1219200" cy="365760"/>
          </a:xfrm>
        </p:spPr>
        <p:txBody>
          <a:bodyPr/>
          <a:lstStyle>
            <a:lvl1pPr>
              <a:defRPr>
                <a:latin typeface="Arial" pitchFamily="34" charset="0"/>
                <a:cs typeface="Arial" pitchFamily="34" charset="0"/>
              </a:defRPr>
            </a:lvl1pPr>
          </a:lstStyle>
          <a:p>
            <a:fld id="{F083338B-0985-4748-89A5-0BBE0D3481B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a:prstGeom prst="rect">
            <a:avLst/>
          </a:prstGeom>
        </p:spPr>
        <p:txBody>
          <a:bodyPr/>
          <a:lstStyle>
            <a:lvl1pPr algn="ctr">
              <a:defRPr sz="2400">
                <a:solidFill>
                  <a:schemeClr val="tx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1488" y="6489340"/>
            <a:ext cx="1981200" cy="365760"/>
          </a:xfrm>
        </p:spPr>
        <p:txBody>
          <a:bodyPr/>
          <a:lstStyle>
            <a:lvl1pPr>
              <a:defRPr sz="1200">
                <a:latin typeface="Arial" panose="020B0604020202020204" pitchFamily="34" charset="0"/>
                <a:cs typeface="Arial" panose="020B0604020202020204" pitchFamily="34" charset="0"/>
              </a:defRPr>
            </a:lvl1pPr>
          </a:lstStyle>
          <a:p>
            <a:fld id="{F083338B-0985-4748-89A5-0BBE0D3481BB}" type="slidenum">
              <a:rPr lang="en-US" smtClean="0"/>
              <a:pPr/>
              <a:t>‹#›</a:t>
            </a:fld>
            <a:endParaRPr lang="en-US" dirty="0"/>
          </a:p>
        </p:txBody>
      </p:sp>
    </p:spTree>
    <p:extLst>
      <p:ext uri="{BB962C8B-B14F-4D97-AF65-F5344CB8AC3E}">
        <p14:creationId xmlns:p14="http://schemas.microsoft.com/office/powerpoint/2010/main" val="2500433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Rectangle 1"/>
          <p:cNvSpPr>
            <a:spLocks/>
          </p:cNvSpPr>
          <p:nvPr userDrawn="1"/>
        </p:nvSpPr>
        <p:spPr>
          <a:xfrm>
            <a:off x="215516" y="333336"/>
            <a:ext cx="8712968" cy="61200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Slide Number Placeholder 22"/>
          <p:cNvSpPr>
            <a:spLocks noGrp="1"/>
          </p:cNvSpPr>
          <p:nvPr>
            <p:ph type="sldNum" sz="quarter" idx="4"/>
          </p:nvPr>
        </p:nvSpPr>
        <p:spPr>
          <a:xfrm>
            <a:off x="-1488" y="6489340"/>
            <a:ext cx="1981200" cy="365760"/>
          </a:xfrm>
          <a:prstGeom prst="rect">
            <a:avLst/>
          </a:prstGeom>
        </p:spPr>
        <p:txBody>
          <a:bodyPr vert="horz"/>
          <a:lstStyle>
            <a:lvl1pPr algn="l" eaLnBrk="1" latinLnBrk="0" hangingPunct="1">
              <a:defRPr kumimoji="0" sz="1200" b="1">
                <a:solidFill>
                  <a:schemeClr val="tx2"/>
                </a:solidFill>
                <a:latin typeface="Arial" pitchFamily="34" charset="0"/>
                <a:cs typeface="Arial" pitchFamily="34" charset="0"/>
              </a:defRPr>
            </a:lvl1pPr>
          </a:lstStyle>
          <a:p>
            <a:fld id="{1DB9ACA6-DCF5-4D51-8A82-C6828216A336}" type="slidenum">
              <a:rPr lang="en-US" smtClean="0"/>
              <a:pPr/>
              <a:t>‹#›</a:t>
            </a:fld>
            <a:endParaRPr lang="en-US" dirty="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42816" y="6497186"/>
            <a:ext cx="949564" cy="333631"/>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28384" y="5996374"/>
            <a:ext cx="1160053" cy="917167"/>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2.gif"/><Relationship Id="rId7" Type="http://schemas.openxmlformats.org/officeDocument/2006/relationships/image" Target="../media/image140.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gif"/><Relationship Id="rId9" Type="http://schemas.openxmlformats.org/officeDocument/2006/relationships/image" Target="../media/image16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gif"/><Relationship Id="rId7" Type="http://schemas.openxmlformats.org/officeDocument/2006/relationships/image" Target="../media/image161.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gif"/><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94833" y="5179398"/>
            <a:ext cx="3948822" cy="786000"/>
          </a:xfrm>
          <a:prstGeom prst="roundRect">
            <a:avLst/>
          </a:prstGeom>
          <a:gradFill flip="none" rotWithShape="1">
            <a:gsLst>
              <a:gs pos="20000">
                <a:srgbClr val="D09F34">
                  <a:alpha val="40000"/>
                </a:srgbClr>
              </a:gs>
              <a:gs pos="70000">
                <a:srgbClr val="D09F34">
                  <a:alpha val="49000"/>
                </a:srgbClr>
              </a:gs>
              <a:gs pos="100000">
                <a:schemeClr val="tx1">
                  <a:alpha val="12000"/>
                </a:schemeClr>
              </a:gs>
            </a:gsLst>
            <a:path path="circle">
              <a:fillToRect l="50000" t="50000" r="50000" b="50000"/>
            </a:path>
            <a:tileRect/>
          </a:gradFill>
          <a:ln>
            <a:solidFill>
              <a:srgbClr val="D09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2406" y="5249233"/>
            <a:ext cx="4010980" cy="646331"/>
          </a:xfrm>
          <a:prstGeom prst="rect">
            <a:avLst/>
          </a:prstGeom>
        </p:spPr>
        <p:txBody>
          <a:bodyPr wrap="square">
            <a:spAutoFit/>
          </a:bodyPr>
          <a:lstStyle/>
          <a:p>
            <a:pPr algn="ctr"/>
            <a:r>
              <a:rPr lang="en-US" b="1" i="1" dirty="0" smtClean="0">
                <a:solidFill>
                  <a:prstClr val="black"/>
                </a:solidFill>
                <a:latin typeface="Arial" pitchFamily="34" charset="0"/>
                <a:cs typeface="Arial" pitchFamily="34" charset="0"/>
              </a:rPr>
              <a:t>School </a:t>
            </a:r>
            <a:r>
              <a:rPr lang="en-US" b="1" i="1" dirty="0">
                <a:solidFill>
                  <a:prstClr val="black"/>
                </a:solidFill>
                <a:latin typeface="Arial" pitchFamily="34" charset="0"/>
                <a:cs typeface="Arial" pitchFamily="34" charset="0"/>
              </a:rPr>
              <a:t>of Mechanical </a:t>
            </a:r>
            <a:r>
              <a:rPr lang="en-US" b="1" i="1" dirty="0" smtClean="0">
                <a:solidFill>
                  <a:prstClr val="black"/>
                </a:solidFill>
                <a:latin typeface="Arial" pitchFamily="34" charset="0"/>
                <a:cs typeface="Arial" pitchFamily="34" charset="0"/>
              </a:rPr>
              <a:t>Engineering </a:t>
            </a:r>
            <a:endParaRPr lang="en-US" b="1" i="1" dirty="0">
              <a:solidFill>
                <a:prstClr val="black"/>
              </a:solidFill>
              <a:latin typeface="Arial" pitchFamily="34" charset="0"/>
              <a:cs typeface="Arial" pitchFamily="34" charset="0"/>
            </a:endParaRPr>
          </a:p>
          <a:p>
            <a:pPr algn="ctr"/>
            <a:r>
              <a:rPr lang="en-US" b="1" i="1" dirty="0" smtClean="0">
                <a:solidFill>
                  <a:prstClr val="black"/>
                </a:solidFill>
                <a:latin typeface="Arial" pitchFamily="34" charset="0"/>
                <a:cs typeface="Arial" pitchFamily="34" charset="0"/>
              </a:rPr>
              <a:t>Purdue University</a:t>
            </a:r>
          </a:p>
        </p:txBody>
      </p:sp>
      <p:sp>
        <p:nvSpPr>
          <p:cNvPr id="9" name="Rectangle 8"/>
          <p:cNvSpPr/>
          <p:nvPr/>
        </p:nvSpPr>
        <p:spPr>
          <a:xfrm>
            <a:off x="533168" y="764704"/>
            <a:ext cx="8077665" cy="461665"/>
          </a:xfrm>
          <a:prstGeom prst="rect">
            <a:avLst/>
          </a:prstGeom>
        </p:spPr>
        <p:txBody>
          <a:bodyPr wrap="square">
            <a:spAutoFit/>
          </a:bodyPr>
          <a:lstStyle/>
          <a:p>
            <a:pPr algn="ctr"/>
            <a:r>
              <a:rPr lang="en-US" sz="2400" b="1" dirty="0" smtClean="0">
                <a:latin typeface="Arial" panose="020B0604020202020204" pitchFamily="34" charset="0"/>
                <a:cs typeface="Arial" panose="020B0604020202020204" pitchFamily="34" charset="0"/>
              </a:rPr>
              <a:t>Roller Coaster Track Design Behavioral Experiment</a:t>
            </a:r>
            <a:endParaRPr lang="en-US" sz="2000" dirty="0">
              <a:latin typeface="Arial" panose="020B0604020202020204" pitchFamily="34" charset="0"/>
              <a:cs typeface="Arial" panose="020B0604020202020204" pitchFamily="34" charset="0"/>
            </a:endParaRPr>
          </a:p>
        </p:txBody>
      </p:sp>
      <p:grpSp>
        <p:nvGrpSpPr>
          <p:cNvPr id="11" name="Group 10"/>
          <p:cNvGrpSpPr/>
          <p:nvPr/>
        </p:nvGrpSpPr>
        <p:grpSpPr>
          <a:xfrm>
            <a:off x="615038" y="3248980"/>
            <a:ext cx="3708412" cy="1611049"/>
            <a:chOff x="374032" y="2581334"/>
            <a:chExt cx="3708412" cy="1611049"/>
          </a:xfrm>
        </p:grpSpPr>
        <p:sp>
          <p:nvSpPr>
            <p:cNvPr id="8" name="Rectangle 7"/>
            <p:cNvSpPr/>
            <p:nvPr/>
          </p:nvSpPr>
          <p:spPr>
            <a:xfrm>
              <a:off x="374032" y="3334728"/>
              <a:ext cx="3708412" cy="857655"/>
            </a:xfrm>
            <a:prstGeom prst="rect">
              <a:avLst/>
            </a:prstGeom>
            <a:blipFill dpi="0" rotWithShape="1">
              <a:blip r:embed="rId2"/>
              <a:srcRect/>
              <a:stretch>
                <a:fillRect/>
              </a:stretch>
            </a:blipFill>
            <a:ln>
              <a:solidFill>
                <a:srgbClr val="3659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7330" y="2581334"/>
              <a:ext cx="2736304" cy="646331"/>
            </a:xfrm>
            <a:prstGeom prst="rect">
              <a:avLst/>
            </a:prstGeom>
          </p:spPr>
          <p:txBody>
            <a:bodyPr wrap="square">
              <a:spAutoFit/>
            </a:bodyPr>
            <a:lstStyle/>
            <a:p>
              <a:pPr algn="ctr"/>
              <a:r>
                <a:rPr lang="en-US" dirty="0" smtClean="0">
                  <a:latin typeface="Arial" panose="020B0604020202020204" pitchFamily="34" charset="0"/>
                  <a:cs typeface="Arial" panose="020B0604020202020204" pitchFamily="34" charset="0"/>
                </a:rPr>
                <a:t>Murtuza Shergadwala</a:t>
              </a:r>
            </a:p>
            <a:p>
              <a:pPr algn="ctr"/>
              <a:r>
                <a:rPr lang="en-US" dirty="0" smtClean="0">
                  <a:latin typeface="Arial" panose="020B0604020202020204" pitchFamily="34" charset="0"/>
                  <a:cs typeface="Arial" panose="020B0604020202020204" pitchFamily="34" charset="0"/>
                </a:rPr>
                <a:t>Jitesh </a:t>
              </a:r>
              <a:r>
                <a:rPr lang="en-US" dirty="0">
                  <a:latin typeface="Arial" panose="020B0604020202020204" pitchFamily="34" charset="0"/>
                  <a:cs typeface="Arial" panose="020B0604020202020204" pitchFamily="34" charset="0"/>
                </a:rPr>
                <a:t>H. </a:t>
              </a:r>
              <a:r>
                <a:rPr lang="en-US" dirty="0" smtClean="0">
                  <a:latin typeface="Arial" panose="020B0604020202020204" pitchFamily="34" charset="0"/>
                  <a:cs typeface="Arial" panose="020B0604020202020204" pitchFamily="34" charset="0"/>
                </a:rPr>
                <a:t>Panchal</a:t>
              </a:r>
              <a:endParaRPr lang="en-US" baseline="30000" dirty="0">
                <a:latin typeface="Arial" panose="020B0604020202020204" pitchFamily="34" charset="0"/>
                <a:cs typeface="Arial" panose="020B0604020202020204" pitchFamily="34" charset="0"/>
              </a:endParaRPr>
            </a:p>
          </p:txBody>
        </p:sp>
      </p:grpSp>
      <p:sp>
        <p:nvSpPr>
          <p:cNvPr id="14" name="Rounded Rectangle 13"/>
          <p:cNvSpPr/>
          <p:nvPr/>
        </p:nvSpPr>
        <p:spPr>
          <a:xfrm>
            <a:off x="503548" y="728700"/>
            <a:ext cx="8100900" cy="576064"/>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5507886" y="3248980"/>
            <a:ext cx="2736304" cy="369332"/>
          </a:xfrm>
          <a:prstGeom prst="rect">
            <a:avLst/>
          </a:prstGeom>
        </p:spPr>
        <p:txBody>
          <a:bodyPr wrap="square">
            <a:spAutoFit/>
          </a:bodyPr>
          <a:lstStyle/>
          <a:p>
            <a:pPr algn="ctr"/>
            <a:r>
              <a:rPr lang="en-US" dirty="0" err="1" smtClean="0">
                <a:latin typeface="Arial" panose="020B0604020202020204" pitchFamily="34" charset="0"/>
                <a:cs typeface="Arial" panose="020B0604020202020204" pitchFamily="34" charset="0"/>
              </a:rPr>
              <a:t>Karthik</a:t>
            </a:r>
            <a:r>
              <a:rPr lang="en-US" dirty="0" smtClean="0">
                <a:latin typeface="Arial" panose="020B0604020202020204" pitchFamily="34" charset="0"/>
                <a:cs typeface="Arial" panose="020B0604020202020204" pitchFamily="34" charset="0"/>
              </a:rPr>
              <a:t> N. Kannan</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9051" t="12726" r="7475" b="16786"/>
          <a:stretch/>
        </p:blipFill>
        <p:spPr>
          <a:xfrm>
            <a:off x="6120172" y="3618312"/>
            <a:ext cx="1512168" cy="1276913"/>
          </a:xfrm>
          <a:prstGeom prst="rect">
            <a:avLst/>
          </a:prstGeom>
        </p:spPr>
      </p:pic>
      <p:sp>
        <p:nvSpPr>
          <p:cNvPr id="16" name="Rounded Rectangle 15"/>
          <p:cNvSpPr/>
          <p:nvPr/>
        </p:nvSpPr>
        <p:spPr>
          <a:xfrm>
            <a:off x="4869882" y="5179398"/>
            <a:ext cx="4014216" cy="786000"/>
          </a:xfrm>
          <a:prstGeom prst="roundRect">
            <a:avLst/>
          </a:prstGeom>
          <a:gradFill flip="none" rotWithShape="1">
            <a:gsLst>
              <a:gs pos="20000">
                <a:srgbClr val="D09F34">
                  <a:alpha val="40000"/>
                </a:srgbClr>
              </a:gs>
              <a:gs pos="70000">
                <a:srgbClr val="D09F34">
                  <a:alpha val="49000"/>
                </a:srgbClr>
              </a:gs>
              <a:gs pos="100000">
                <a:schemeClr val="tx1">
                  <a:alpha val="12000"/>
                </a:schemeClr>
              </a:gs>
            </a:gsLst>
            <a:path path="circle">
              <a:fillToRect l="50000" t="50000" r="50000" b="50000"/>
            </a:path>
            <a:tileRect/>
          </a:gradFill>
          <a:ln>
            <a:solidFill>
              <a:srgbClr val="D09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919613" y="5249233"/>
            <a:ext cx="4010980" cy="646331"/>
          </a:xfrm>
          <a:prstGeom prst="rect">
            <a:avLst/>
          </a:prstGeom>
        </p:spPr>
        <p:txBody>
          <a:bodyPr wrap="square">
            <a:spAutoFit/>
          </a:bodyPr>
          <a:lstStyle/>
          <a:p>
            <a:pPr algn="ctr"/>
            <a:r>
              <a:rPr lang="en-US" b="1" i="1" dirty="0" err="1" smtClean="0">
                <a:solidFill>
                  <a:prstClr val="black"/>
                </a:solidFill>
                <a:latin typeface="Arial" pitchFamily="34" charset="0"/>
                <a:cs typeface="Arial" pitchFamily="34" charset="0"/>
              </a:rPr>
              <a:t>Krannert</a:t>
            </a:r>
            <a:r>
              <a:rPr lang="en-US" b="1" i="1" dirty="0" smtClean="0">
                <a:solidFill>
                  <a:prstClr val="black"/>
                </a:solidFill>
                <a:latin typeface="Arial" pitchFamily="34" charset="0"/>
                <a:cs typeface="Arial" pitchFamily="34" charset="0"/>
              </a:rPr>
              <a:t> School of Management</a:t>
            </a:r>
            <a:endParaRPr lang="en-US" b="1" i="1" dirty="0">
              <a:solidFill>
                <a:prstClr val="black"/>
              </a:solidFill>
              <a:latin typeface="Arial" pitchFamily="34" charset="0"/>
              <a:cs typeface="Arial" pitchFamily="34" charset="0"/>
            </a:endParaRPr>
          </a:p>
          <a:p>
            <a:pPr algn="ctr"/>
            <a:r>
              <a:rPr lang="en-US" b="1" i="1" dirty="0" smtClean="0">
                <a:solidFill>
                  <a:prstClr val="black"/>
                </a:solidFill>
                <a:latin typeface="Arial" pitchFamily="34" charset="0"/>
                <a:cs typeface="Arial" pitchFamily="34" charset="0"/>
              </a:rPr>
              <a:t>Purdue University</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0579" y="1501414"/>
            <a:ext cx="2062841" cy="1376947"/>
          </a:xfrm>
          <a:prstGeom prst="rect">
            <a:avLst/>
          </a:prstGeom>
        </p:spPr>
      </p:pic>
    </p:spTree>
    <p:extLst>
      <p:ext uri="{BB962C8B-B14F-4D97-AF65-F5344CB8AC3E}">
        <p14:creationId xmlns:p14="http://schemas.microsoft.com/office/powerpoint/2010/main" val="3822610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Details</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10</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675597" y="764704"/>
                <a:ext cx="8216883" cy="2862322"/>
              </a:xfrm>
              <a:prstGeom prst="rect">
                <a:avLst/>
              </a:prstGeom>
              <a:noFill/>
            </p:spPr>
            <p:txBody>
              <a:bodyPr wrap="square" rtlCol="0">
                <a:spAutoFit/>
              </a:bodyPr>
              <a:lstStyle/>
              <a:p>
                <a:pPr marL="342900" indent="-342900">
                  <a:buFont typeface="+mj-lt"/>
                  <a:buAutoNum type="arabicPeriod"/>
                </a:pPr>
                <a:r>
                  <a:rPr lang="en-US" dirty="0" smtClean="0">
                    <a:latin typeface="Arial" panose="020B0604020202020204" pitchFamily="34" charset="0"/>
                    <a:cs typeface="Arial" panose="020B0604020202020204" pitchFamily="34" charset="0"/>
                  </a:rPr>
                  <a:t>For a given initial height </a:t>
                </a:r>
                <a14:m>
                  <m:oMath xmlns:m="http://schemas.openxmlformats.org/officeDocument/2006/math">
                    <m:r>
                      <a:rPr lang="en-US" b="0" i="1" smtClean="0">
                        <a:latin typeface="Cambria Math" panose="02040503050406030204" pitchFamily="18" charset="0"/>
                        <a:cs typeface="Arial" panose="020B0604020202020204" pitchFamily="34" charset="0"/>
                      </a:rPr>
                      <m:t>𝐻</m:t>
                    </m:r>
                  </m:oMath>
                </a14:m>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game is said to be in a </a:t>
                </a:r>
                <a:r>
                  <a:rPr lang="en-US" b="1" dirty="0" smtClean="0">
                    <a:latin typeface="Arial" panose="020B0604020202020204" pitchFamily="34" charset="0"/>
                    <a:cs typeface="Arial" panose="020B0604020202020204" pitchFamily="34" charset="0"/>
                  </a:rPr>
                  <a:t>period</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latin typeface="Arial" panose="020B0604020202020204" pitchFamily="34" charset="0"/>
                    <a:cs typeface="Arial" panose="020B0604020202020204" pitchFamily="34" charset="0"/>
                  </a:rPr>
                  <a:t>In each period the participant tries to maximize enjoyment</a:t>
                </a:r>
              </a:p>
              <a:p>
                <a:pPr marL="342900" indent="-342900">
                  <a:buFont typeface="+mj-lt"/>
                  <a:buAutoNum type="arabicPeriod"/>
                </a:pPr>
                <a:r>
                  <a:rPr lang="en-US" dirty="0" smtClean="0">
                    <a:latin typeface="Arial" panose="020B0604020202020204" pitchFamily="34" charset="0"/>
                    <a:cs typeface="Arial" panose="020B0604020202020204" pitchFamily="34" charset="0"/>
                  </a:rPr>
                  <a:t>They do so by submitting a set of parameter values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𝑅</m:t>
                        </m:r>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𝐻</m:t>
                            </m:r>
                          </m:e>
                          <m:sub>
                            <m:r>
                              <a:rPr lang="en-US" b="0" i="1" smtClean="0">
                                <a:latin typeface="Cambria Math" panose="02040503050406030204" pitchFamily="18" charset="0"/>
                                <a:cs typeface="Arial" panose="020B0604020202020204" pitchFamily="34" charset="0"/>
                              </a:rPr>
                              <m:t>2</m:t>
                            </m:r>
                          </m:sub>
                        </m:sSub>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𝑤</m:t>
                        </m:r>
                      </m:e>
                    </m:d>
                  </m:oMath>
                </a14:m>
                <a:endParaRPr lang="en-US" b="0"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latin typeface="Arial" panose="020B0604020202020204" pitchFamily="34" charset="0"/>
                    <a:cs typeface="Arial" panose="020B0604020202020204" pitchFamily="34" charset="0"/>
                  </a:rPr>
                  <a:t>Submission of one set of these values in a period is termed as a </a:t>
                </a:r>
                <a:r>
                  <a:rPr lang="en-US" b="1" dirty="0" smtClean="0">
                    <a:latin typeface="Arial" panose="020B0604020202020204" pitchFamily="34" charset="0"/>
                    <a:cs typeface="Arial" panose="020B0604020202020204" pitchFamily="34" charset="0"/>
                  </a:rPr>
                  <a:t>try</a:t>
                </a:r>
              </a:p>
              <a:p>
                <a:pPr marL="800100" lvl="1" indent="-342900">
                  <a:buFont typeface="+mj-lt"/>
                  <a:buAutoNum type="arabicPeriod"/>
                </a:pPr>
                <a:r>
                  <a:rPr lang="en-US" dirty="0" smtClean="0">
                    <a:latin typeface="Arial" panose="020B0604020202020204" pitchFamily="34" charset="0"/>
                    <a:cs typeface="Arial" panose="020B0604020202020204" pitchFamily="34" charset="0"/>
                  </a:rPr>
                  <a:t>If constraints are satisfied, the try is </a:t>
                </a:r>
                <a:r>
                  <a:rPr lang="en-US" b="1" dirty="0" smtClean="0">
                    <a:latin typeface="Arial" panose="020B0604020202020204" pitchFamily="34" charset="0"/>
                    <a:cs typeface="Arial" panose="020B0604020202020204" pitchFamily="34" charset="0"/>
                  </a:rPr>
                  <a:t>successful</a:t>
                </a:r>
                <a:r>
                  <a:rPr lang="en-US" dirty="0" smtClean="0">
                    <a:latin typeface="Arial" panose="020B0604020202020204" pitchFamily="34" charset="0"/>
                    <a:cs typeface="Arial" panose="020B0604020202020204" pitchFamily="34" charset="0"/>
                  </a:rPr>
                  <a:t> and the enjoyment value is displayed</a:t>
                </a:r>
              </a:p>
              <a:p>
                <a:pPr marL="800100" lvl="1" indent="-342900">
                  <a:buFont typeface="+mj-lt"/>
                  <a:buAutoNum type="arabicPeriod"/>
                </a:pPr>
                <a:r>
                  <a:rPr lang="en-US" dirty="0" smtClean="0">
                    <a:latin typeface="Arial" panose="020B0604020202020204" pitchFamily="34" charset="0"/>
                    <a:cs typeface="Arial" panose="020B0604020202020204" pitchFamily="34" charset="0"/>
                  </a:rPr>
                  <a:t>If constraints are not satisfied, the try is </a:t>
                </a:r>
                <a:r>
                  <a:rPr lang="en-US" b="1" dirty="0" smtClean="0">
                    <a:latin typeface="Arial" panose="020B0604020202020204" pitchFamily="34" charset="0"/>
                    <a:cs typeface="Arial" panose="020B0604020202020204" pitchFamily="34" charset="0"/>
                  </a:rPr>
                  <a:t>unsuccessful</a:t>
                </a:r>
                <a:r>
                  <a:rPr lang="en-US" dirty="0" smtClean="0">
                    <a:latin typeface="Arial" panose="020B0604020202020204" pitchFamily="34" charset="0"/>
                    <a:cs typeface="Arial" panose="020B0604020202020204" pitchFamily="34" charset="0"/>
                  </a:rPr>
                  <a:t> and the enjoyment value is not displayed.</a:t>
                </a:r>
              </a:p>
              <a:p>
                <a:pPr marL="342900" indent="-342900">
                  <a:buFont typeface="+mj-lt"/>
                  <a:buAutoNum type="arabicPeriod"/>
                </a:pPr>
                <a:r>
                  <a:rPr lang="en-US" dirty="0" smtClean="0">
                    <a:latin typeface="Arial" panose="020B0604020202020204" pitchFamily="34" charset="0"/>
                    <a:cs typeface="Arial" panose="020B0604020202020204" pitchFamily="34" charset="0"/>
                  </a:rPr>
                  <a:t>A set of 6 periods is termed as a treatment</a:t>
                </a:r>
              </a:p>
              <a:p>
                <a:pPr marL="342900" indent="-342900">
                  <a:buFont typeface="+mj-lt"/>
                  <a:buAutoNum type="arabicPeriod"/>
                </a:pPr>
                <a:r>
                  <a:rPr lang="en-US" dirty="0" smtClean="0">
                    <a:latin typeface="Arial" panose="020B0604020202020204" pitchFamily="34" charset="0"/>
                    <a:cs typeface="Arial" panose="020B0604020202020204" pitchFamily="34" charset="0"/>
                  </a:rPr>
                  <a:t>There are 2 treatments with 6 tries and 3 tries for each period respectively</a:t>
                </a:r>
              </a:p>
            </p:txBody>
          </p:sp>
        </mc:Choice>
        <mc:Fallback xmlns="">
          <p:sp>
            <p:nvSpPr>
              <p:cNvPr id="7" name="TextBox 6"/>
              <p:cNvSpPr txBox="1">
                <a:spLocks noRot="1" noChangeAspect="1" noMove="1" noResize="1" noEditPoints="1" noAdjustHandles="1" noChangeArrowheads="1" noChangeShapeType="1" noTextEdit="1"/>
              </p:cNvSpPr>
              <p:nvPr/>
            </p:nvSpPr>
            <p:spPr>
              <a:xfrm>
                <a:off x="675597" y="764704"/>
                <a:ext cx="8216883" cy="2862322"/>
              </a:xfrm>
              <a:prstGeom prst="rect">
                <a:avLst/>
              </a:prstGeom>
              <a:blipFill rotWithShape="0">
                <a:blip r:embed="rId2"/>
                <a:stretch>
                  <a:fillRect l="-519" t="-1064" b="-2340"/>
                </a:stretch>
              </a:blipFill>
            </p:spPr>
            <p:txBody>
              <a:bodyPr/>
              <a:lstStyle/>
              <a:p>
                <a:r>
                  <a:rPr lang="en-US">
                    <a:noFill/>
                  </a:rPr>
                  <a:t> </a:t>
                </a:r>
              </a:p>
            </p:txBody>
          </p:sp>
        </mc:Fallback>
      </mc:AlternateContent>
      <p:sp>
        <p:nvSpPr>
          <p:cNvPr id="8" name="Rounded Rectangle 7"/>
          <p:cNvSpPr/>
          <p:nvPr/>
        </p:nvSpPr>
        <p:spPr>
          <a:xfrm>
            <a:off x="3595771" y="3781364"/>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Treatment</a:t>
            </a:r>
            <a:endParaRPr lang="en-US" dirty="0"/>
          </a:p>
        </p:txBody>
      </p:sp>
      <p:sp>
        <p:nvSpPr>
          <p:cNvPr id="9" name="Rounded Rectangle 8"/>
          <p:cNvSpPr/>
          <p:nvPr/>
        </p:nvSpPr>
        <p:spPr>
          <a:xfrm>
            <a:off x="3597495" y="4753704"/>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Period</a:t>
            </a:r>
            <a:endParaRPr lang="en-US" dirty="0"/>
          </a:p>
        </p:txBody>
      </p:sp>
      <p:sp>
        <p:nvSpPr>
          <p:cNvPr id="10" name="Rounded Rectangle 9"/>
          <p:cNvSpPr/>
          <p:nvPr/>
        </p:nvSpPr>
        <p:spPr>
          <a:xfrm>
            <a:off x="3599892" y="5725580"/>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a:t>
            </a:r>
            <a:endParaRPr lang="en-US" dirty="0"/>
          </a:p>
        </p:txBody>
      </p:sp>
      <p:sp>
        <p:nvSpPr>
          <p:cNvPr id="11" name="Down Arrow 10"/>
          <p:cNvSpPr/>
          <p:nvPr/>
        </p:nvSpPr>
        <p:spPr>
          <a:xfrm>
            <a:off x="4152268" y="4393432"/>
            <a:ext cx="252028" cy="32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152268" y="5365772"/>
            <a:ext cx="252028" cy="32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5023046" y="5074810"/>
                <a:ext cx="3046475"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Initial Height </a:t>
                </a:r>
                <a14:m>
                  <m:oMath xmlns:m="http://schemas.openxmlformats.org/officeDocument/2006/math">
                    <m:r>
                      <a:rPr lang="en-US" sz="1400" b="0" i="1" smtClean="0">
                        <a:latin typeface="Cambria Math" panose="02040503050406030204" pitchFamily="18" charset="0"/>
                        <a:cs typeface="Arial" panose="020B0604020202020204" pitchFamily="34" charset="0"/>
                      </a:rPr>
                      <m:t>𝐻</m:t>
                    </m:r>
                    <m:r>
                      <a:rPr lang="en-US" sz="1400" b="0" i="0" smtClean="0">
                        <a:latin typeface="Cambria Math" panose="02040503050406030204" pitchFamily="18" charset="0"/>
                        <a:cs typeface="Arial" panose="020B0604020202020204" pitchFamily="34" charset="0"/>
                      </a:rPr>
                      <m:t> </m:t>
                    </m:r>
                  </m:oMath>
                </a14:m>
                <a:r>
                  <a:rPr lang="en-US" sz="1400" dirty="0" smtClean="0">
                    <a:latin typeface="Arial" panose="020B0604020202020204" pitchFamily="34" charset="0"/>
                    <a:cs typeface="Arial" panose="020B0604020202020204" pitchFamily="34" charset="0"/>
                  </a:rPr>
                  <a:t>randomly generated</a:t>
                </a:r>
                <a:endParaRPr lang="en-US" sz="1400" dirty="0">
                  <a:latin typeface="Arial" panose="020B0604020202020204" pitchFamily="34" charset="0"/>
                  <a:cs typeface="Arial" panose="020B06040202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023046" y="5074810"/>
                <a:ext cx="3046475" cy="307777"/>
              </a:xfrm>
              <a:prstGeom prst="rect">
                <a:avLst/>
              </a:prstGeom>
              <a:blipFill rotWithShape="0">
                <a:blip r:embed="rId3"/>
                <a:stretch>
                  <a:fillRect l="-600" t="-1961" b="-19608"/>
                </a:stretch>
              </a:blipFill>
            </p:spPr>
            <p:txBody>
              <a:bodyPr/>
              <a:lstStyle/>
              <a:p>
                <a:r>
                  <a:rPr lang="en-US">
                    <a:noFill/>
                  </a:rPr>
                  <a:t> </a:t>
                </a:r>
              </a:p>
            </p:txBody>
          </p:sp>
        </mc:Fallback>
      </mc:AlternateContent>
      <p:sp>
        <p:nvSpPr>
          <p:cNvPr id="14" name="Rectangle 13"/>
          <p:cNvSpPr/>
          <p:nvPr/>
        </p:nvSpPr>
        <p:spPr>
          <a:xfrm>
            <a:off x="6123050" y="4813615"/>
            <a:ext cx="970137"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6 </a:t>
            </a:r>
            <a:r>
              <a:rPr lang="en-US" sz="1400" dirty="0">
                <a:latin typeface="Arial" panose="020B0604020202020204" pitchFamily="34" charset="0"/>
                <a:cs typeface="Arial" panose="020B0604020202020204" pitchFamily="34" charset="0"/>
              </a:rPr>
              <a:t>periods </a:t>
            </a:r>
          </a:p>
        </p:txBody>
      </p:sp>
      <p:sp>
        <p:nvSpPr>
          <p:cNvPr id="15" name="Rectangle 14"/>
          <p:cNvSpPr/>
          <p:nvPr/>
        </p:nvSpPr>
        <p:spPr>
          <a:xfrm>
            <a:off x="6123050" y="3862330"/>
            <a:ext cx="1178528"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2 </a:t>
            </a:r>
            <a:r>
              <a:rPr lang="en-US" sz="1400" dirty="0" smtClean="0">
                <a:latin typeface="Arial" panose="020B0604020202020204" pitchFamily="34" charset="0"/>
                <a:cs typeface="Arial" panose="020B0604020202020204" pitchFamily="34" charset="0"/>
              </a:rPr>
              <a:t>treatments</a:t>
            </a:r>
            <a:endParaRPr lang="en-US" sz="1400" dirty="0">
              <a:latin typeface="Arial" panose="020B0604020202020204" pitchFamily="34" charset="0"/>
              <a:cs typeface="Arial" panose="020B0604020202020204" pitchFamily="34" charset="0"/>
            </a:endParaRPr>
          </a:p>
        </p:txBody>
      </p:sp>
      <p:sp>
        <p:nvSpPr>
          <p:cNvPr id="16" name="Rectangle 15"/>
          <p:cNvSpPr/>
          <p:nvPr/>
        </p:nvSpPr>
        <p:spPr>
          <a:xfrm>
            <a:off x="5472230" y="5899627"/>
            <a:ext cx="2271776" cy="307777"/>
          </a:xfrm>
          <a:prstGeom prst="rect">
            <a:avLst/>
          </a:prstGeom>
        </p:spPr>
        <p:txBody>
          <a:bodyPr wrap="none">
            <a:spAutoFit/>
          </a:bodyPr>
          <a:lstStyle/>
          <a:p>
            <a:r>
              <a:rPr lang="en-US" sz="1400" dirty="0" smtClean="0">
                <a:latin typeface="Arial" panose="020B0604020202020204" pitchFamily="34" charset="0"/>
                <a:cs typeface="Arial" panose="020B0604020202020204" pitchFamily="34" charset="0"/>
              </a:rPr>
              <a:t>3 tries or 6 tries per period</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a:stCxn id="10" idx="1"/>
            <a:endCxn id="21" idx="3"/>
          </p:cNvCxnSpPr>
          <p:nvPr/>
        </p:nvCxnSpPr>
        <p:spPr>
          <a:xfrm flipH="1" flipV="1">
            <a:off x="2407830" y="5745739"/>
            <a:ext cx="1192062" cy="2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1"/>
            <a:endCxn id="22" idx="3"/>
          </p:cNvCxnSpPr>
          <p:nvPr/>
        </p:nvCxnSpPr>
        <p:spPr>
          <a:xfrm flipH="1">
            <a:off x="2407830" y="6031614"/>
            <a:ext cx="1192062" cy="175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386397" y="5591850"/>
            <a:ext cx="1021433"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latin typeface="Arial" panose="020B0604020202020204" pitchFamily="34" charset="0"/>
                <a:cs typeface="Arial" panose="020B0604020202020204" pitchFamily="34" charset="0"/>
              </a:rPr>
              <a:t>successful</a:t>
            </a:r>
            <a:endParaRPr lang="en-US" sz="1400" dirty="0">
              <a:latin typeface="Arial" panose="020B0604020202020204" pitchFamily="34" charset="0"/>
              <a:cs typeface="Arial" panose="020B0604020202020204" pitchFamily="34" charset="0"/>
            </a:endParaRPr>
          </a:p>
        </p:txBody>
      </p:sp>
      <p:sp>
        <p:nvSpPr>
          <p:cNvPr id="22" name="TextBox 21"/>
          <p:cNvSpPr txBox="1"/>
          <p:nvPr/>
        </p:nvSpPr>
        <p:spPr>
          <a:xfrm>
            <a:off x="1187624" y="6053515"/>
            <a:ext cx="1220206"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latin typeface="Arial" panose="020B0604020202020204" pitchFamily="34" charset="0"/>
                <a:cs typeface="Arial" panose="020B0604020202020204" pitchFamily="34" charset="0"/>
              </a:rPr>
              <a:t>unsuccessful</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04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animBg="1"/>
      <p:bldP spid="9" grpId="0" uiExpand="1" animBg="1"/>
      <p:bldP spid="10" grpId="0" uiExpand="1" animBg="1"/>
      <p:bldP spid="11" grpId="0" uiExpand="1" animBg="1"/>
      <p:bldP spid="12" grpId="0" uiExpand="1" animBg="1"/>
      <p:bldP spid="13" grpId="0" uiExpand="1"/>
      <p:bldP spid="14" grpId="0"/>
      <p:bldP spid="15" grpId="0"/>
      <p:bldP spid="16" grpId="0"/>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formulation</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11</a:t>
            </a:fld>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628650" y="1088740"/>
                <a:ext cx="8216883" cy="480131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 </a:t>
                </a:r>
                <a:r>
                  <a:rPr lang="en-US" b="1" dirty="0" smtClean="0">
                    <a:latin typeface="Arial" panose="020B0604020202020204" pitchFamily="34" charset="0"/>
                    <a:cs typeface="Arial" panose="020B0604020202020204" pitchFamily="34" charset="0"/>
                  </a:rPr>
                  <a:t>assume</a:t>
                </a:r>
                <a:r>
                  <a:rPr lang="en-US" dirty="0" smtClean="0">
                    <a:latin typeface="Arial" panose="020B0604020202020204" pitchFamily="34" charset="0"/>
                    <a:cs typeface="Arial" panose="020B0604020202020204" pitchFamily="34" charset="0"/>
                  </a:rPr>
                  <a:t> that a participants knowledge lies in their ability to understand constraints.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From the empirical equation generated by Wang and </a:t>
                </a:r>
                <a:r>
                  <a:rPr lang="en-US" dirty="0" err="1" smtClean="0">
                    <a:latin typeface="Arial" panose="020B0604020202020204" pitchFamily="34" charset="0"/>
                    <a:cs typeface="Arial" panose="020B0604020202020204" pitchFamily="34" charset="0"/>
                  </a:rPr>
                  <a:t>Bao</a:t>
                </a:r>
                <a:r>
                  <a:rPr lang="en-US" dirty="0" smtClean="0">
                    <a:latin typeface="Arial" panose="020B0604020202020204" pitchFamily="34" charset="0"/>
                    <a:cs typeface="Arial" panose="020B0604020202020204" pitchFamily="34" charset="0"/>
                  </a:rPr>
                  <a:t>[1]</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 term </a:t>
                </a:r>
                <a:r>
                  <a:rPr lang="en-US" b="1" dirty="0" smtClean="0">
                    <a:latin typeface="Arial" panose="020B0604020202020204" pitchFamily="34" charset="0"/>
                    <a:cs typeface="Arial" panose="020B0604020202020204" pitchFamily="34" charset="0"/>
                  </a:rPr>
                  <a:t>high scorer </a:t>
                </a:r>
                <a:r>
                  <a:rPr lang="en-US" dirty="0" smtClean="0">
                    <a:latin typeface="Arial" panose="020B0604020202020204" pitchFamily="34" charset="0"/>
                    <a:cs typeface="Arial" panose="020B0604020202020204" pitchFamily="34" charset="0"/>
                  </a:rPr>
                  <a:t>as someone with a positive proficiency </a:t>
                </a:r>
                <a14:m>
                  <m:oMath xmlns:m="http://schemas.openxmlformats.org/officeDocument/2006/math">
                    <m:r>
                      <a:rPr lang="en-US" b="0" i="1" smtClean="0">
                        <a:latin typeface="Cambria Math" panose="02040503050406030204" pitchFamily="18" charset="0"/>
                        <a:cs typeface="Arial" panose="020B0604020202020204" pitchFamily="34" charset="0"/>
                      </a:rPr>
                      <m:t>𝜃</m:t>
                    </m:r>
                  </m:oMath>
                </a14:m>
                <a:r>
                  <a:rPr lang="en-US" dirty="0" smtClean="0">
                    <a:latin typeface="Arial" panose="020B0604020202020204" pitchFamily="34" charset="0"/>
                    <a:cs typeface="Arial" panose="020B0604020202020204" pitchFamily="34" charset="0"/>
                  </a:rPr>
                  <a:t> which equals to </a:t>
                </a:r>
                <a14:m>
                  <m:oMath xmlns:m="http://schemas.openxmlformats.org/officeDocument/2006/math">
                    <m:r>
                      <a:rPr lang="en-US" b="1" i="1" smtClean="0">
                        <a:latin typeface="Cambria Math" panose="02040503050406030204" pitchFamily="18" charset="0"/>
                        <a:cs typeface="Arial" panose="020B0604020202020204" pitchFamily="34" charset="0"/>
                      </a:rPr>
                      <m:t>𝑺</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𝟏𝟓</m:t>
                    </m:r>
                  </m:oMath>
                </a14:m>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low scorers </a:t>
                </a:r>
                <a:r>
                  <a:rPr lang="en-US" dirty="0" smtClean="0">
                    <a:latin typeface="Arial" panose="020B0604020202020204" pitchFamily="34" charset="0"/>
                    <a:cs typeface="Arial" panose="020B0604020202020204" pitchFamily="34" charset="0"/>
                  </a:rPr>
                  <a:t>with </a:t>
                </a:r>
                <a14:m>
                  <m:oMath xmlns:m="http://schemas.openxmlformats.org/officeDocument/2006/math">
                    <m:r>
                      <a:rPr lang="en-US" b="1" i="1" smtClean="0">
                        <a:latin typeface="Cambria Math" panose="02040503050406030204" pitchFamily="18" charset="0"/>
                        <a:cs typeface="Arial" panose="020B0604020202020204" pitchFamily="34" charset="0"/>
                      </a:rPr>
                      <m:t>𝑺</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𝟏𝟓</m:t>
                    </m:r>
                    <m:r>
                      <a:rPr lang="en-US" b="1" i="1" smtClean="0">
                        <a:latin typeface="Cambria Math" panose="02040503050406030204" pitchFamily="18" charset="0"/>
                        <a:cs typeface="Arial" panose="020B0604020202020204" pitchFamily="34" charset="0"/>
                      </a:rPr>
                      <m:t>.</m:t>
                    </m:r>
                  </m:oMath>
                </a14:m>
                <a:endParaRPr lang="en-US"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 hypothesize that: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Hypothesis 1</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high scorers will achieve a greater average enjoyment value than the low scorers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Hypothesis 2</a:t>
                </a:r>
                <a:r>
                  <a:rPr lang="en-US" i="1" dirty="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high scorers will have a greater percentage of successful tries than the low scorers</a:t>
                </a:r>
                <a:endParaRPr lang="en-US" i="1"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628650" y="1088740"/>
                <a:ext cx="8216883" cy="4801314"/>
              </a:xfrm>
              <a:prstGeom prst="rect">
                <a:avLst/>
              </a:prstGeom>
              <a:blipFill rotWithShape="0">
                <a:blip r:embed="rId2"/>
                <a:stretch>
                  <a:fillRect l="-593" t="-762" r="-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9912" y="2420888"/>
                <a:ext cx="20229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𝜽</m:t>
                      </m:r>
                      <m:r>
                        <a:rPr lang="en-US" b="0" i="1" smtClean="0">
                          <a:latin typeface="Cambria Math" panose="02040503050406030204" pitchFamily="18" charset="0"/>
                        </a:rPr>
                        <m:t>≈</m:t>
                      </m:r>
                      <m:r>
                        <a:rPr lang="en-US" i="1">
                          <a:latin typeface="Cambria Math" panose="02040503050406030204" pitchFamily="18" charset="0"/>
                        </a:rPr>
                        <m:t>0.147</m:t>
                      </m:r>
                      <m:r>
                        <a:rPr lang="en-US" b="1" i="1">
                          <a:latin typeface="Cambria Math" panose="02040503050406030204" pitchFamily="18" charset="0"/>
                        </a:rPr>
                        <m:t>𝑺</m:t>
                      </m:r>
                      <m:r>
                        <a:rPr lang="en-US" i="1">
                          <a:latin typeface="Cambria Math" panose="02040503050406030204" pitchFamily="18" charset="0"/>
                        </a:rPr>
                        <m:t>−2.324</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779912" y="2420888"/>
                <a:ext cx="2022990" cy="276999"/>
              </a:xfrm>
              <a:prstGeom prst="rect">
                <a:avLst/>
              </a:prstGeom>
              <a:blipFill rotWithShape="0">
                <a:blip r:embed="rId3"/>
                <a:stretch>
                  <a:fillRect l="-2108" r="-2711" b="-8696"/>
                </a:stretch>
              </a:blipFill>
            </p:spPr>
            <p:txBody>
              <a:bodyPr/>
              <a:lstStyle/>
              <a:p>
                <a:r>
                  <a:rPr lang="en-US">
                    <a:noFill/>
                  </a:rPr>
                  <a:t> </a:t>
                </a:r>
              </a:p>
            </p:txBody>
          </p:sp>
        </mc:Fallback>
      </mc:AlternateContent>
      <p:sp>
        <p:nvSpPr>
          <p:cNvPr id="6" name="TextBox 5"/>
          <p:cNvSpPr txBox="1"/>
          <p:nvPr/>
        </p:nvSpPr>
        <p:spPr>
          <a:xfrm>
            <a:off x="646588" y="6018602"/>
            <a:ext cx="7705832" cy="461665"/>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[1] Wang</a:t>
            </a:r>
            <a:r>
              <a:rPr lang="en-US" sz="1200" dirty="0">
                <a:latin typeface="Arial" panose="020B0604020202020204" pitchFamily="34" charset="0"/>
                <a:cs typeface="Arial" panose="020B0604020202020204" pitchFamily="34" charset="0"/>
              </a:rPr>
              <a:t>, J., &amp; </a:t>
            </a:r>
            <a:r>
              <a:rPr lang="en-US" sz="1200" dirty="0" err="1">
                <a:latin typeface="Arial" panose="020B0604020202020204" pitchFamily="34" charset="0"/>
                <a:cs typeface="Arial" panose="020B0604020202020204" pitchFamily="34" charset="0"/>
              </a:rPr>
              <a:t>Bao</a:t>
            </a:r>
            <a:r>
              <a:rPr lang="en-US" sz="1200" dirty="0">
                <a:latin typeface="Arial" panose="020B0604020202020204" pitchFamily="34" charset="0"/>
                <a:cs typeface="Arial" panose="020B0604020202020204" pitchFamily="34" charset="0"/>
              </a:rPr>
              <a:t>, L. (2010). Analyzing force concept inventory with item response theory. </a:t>
            </a:r>
            <a:r>
              <a:rPr lang="en-US" sz="1200" i="1" dirty="0">
                <a:latin typeface="Arial" panose="020B0604020202020204" pitchFamily="34" charset="0"/>
                <a:cs typeface="Arial" panose="020B0604020202020204" pitchFamily="34" charset="0"/>
              </a:rPr>
              <a:t>American Journal of Physics</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78</a:t>
            </a:r>
            <a:r>
              <a:rPr lang="en-US" sz="1200" dirty="0">
                <a:latin typeface="Arial" panose="020B0604020202020204" pitchFamily="34" charset="0"/>
                <a:cs typeface="Arial" panose="020B0604020202020204" pitchFamily="34" charset="0"/>
              </a:rPr>
              <a:t>(10), 1064-1070.</a:t>
            </a:r>
          </a:p>
        </p:txBody>
      </p:sp>
    </p:spTree>
    <p:extLst>
      <p:ext uri="{BB962C8B-B14F-4D97-AF65-F5344CB8AC3E}">
        <p14:creationId xmlns:p14="http://schemas.microsoft.com/office/powerpoint/2010/main" val="148373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12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55576" y="908720"/>
                <a:ext cx="8100900" cy="177785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 sort out the individuals based on their score into high scorers (HS) and low scorers (LS). We collect the information about their average enjoyment value </a:t>
                </a:r>
                <a14:m>
                  <m:oMath xmlns:m="http://schemas.openxmlformats.org/officeDocument/2006/math">
                    <m:sSubSup>
                      <m:sSubSupPr>
                        <m:ctrlPr>
                          <a:rPr lang="en-US" b="0"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𝜇</m:t>
                        </m:r>
                      </m:e>
                      <m:sub>
                        <m:r>
                          <a:rPr lang="en-US" b="0" i="1" smtClean="0">
                            <a:latin typeface="Cambria Math" panose="02040503050406030204" pitchFamily="18" charset="0"/>
                            <a:cs typeface="Arial" panose="020B0604020202020204" pitchFamily="34" charset="0"/>
                          </a:rPr>
                          <m:t>𝐸</m:t>
                        </m:r>
                      </m:sub>
                      <m:sup>
                        <m:r>
                          <a:rPr lang="en-US" b="0" i="1" smtClean="0">
                            <a:latin typeface="Cambria Math" panose="02040503050406030204" pitchFamily="18" charset="0"/>
                            <a:cs typeface="Arial" panose="020B0604020202020204" pitchFamily="34" charset="0"/>
                          </a:rPr>
                          <m:t>𝐻𝑆</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𝑜𝑟</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𝐿𝑆</m:t>
                        </m:r>
                      </m:sup>
                    </m:sSubSup>
                  </m:oMath>
                </a14:m>
                <a:r>
                  <a:rPr lang="en-US" dirty="0" smtClean="0">
                    <a:latin typeface="Arial" panose="020B0604020202020204" pitchFamily="34" charset="0"/>
                    <a:cs typeface="Arial" panose="020B0604020202020204" pitchFamily="34" charset="0"/>
                  </a:rPr>
                  <a:t> and percentage successful tries </a:t>
                </a:r>
                <a14:m>
                  <m:oMath xmlns:m="http://schemas.openxmlformats.org/officeDocument/2006/math">
                    <m:sSubSup>
                      <m:sSubSupPr>
                        <m:ctrlPr>
                          <a:rPr lang="en-US" b="0"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𝜇</m:t>
                        </m:r>
                      </m:e>
                      <m:sub>
                        <m:r>
                          <a:rPr lang="en-US" b="0" i="1" smtClean="0">
                            <a:latin typeface="Cambria Math" panose="02040503050406030204" pitchFamily="18" charset="0"/>
                            <a:cs typeface="Arial" panose="020B0604020202020204" pitchFamily="34" charset="0"/>
                          </a:rPr>
                          <m:t>%</m:t>
                        </m:r>
                      </m:sub>
                      <m:sup>
                        <m:r>
                          <a:rPr lang="en-US" b="0" i="1" smtClean="0">
                            <a:latin typeface="Cambria Math" panose="02040503050406030204" pitchFamily="18" charset="0"/>
                            <a:cs typeface="Arial" panose="020B0604020202020204" pitchFamily="34" charset="0"/>
                          </a:rPr>
                          <m:t>𝐻𝑆</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𝑜𝑟</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𝐿𝑆</m:t>
                        </m:r>
                      </m:sup>
                    </m:sSubSup>
                  </m:oMath>
                </a14:m>
                <a:r>
                  <a:rPr lang="en-US" dirty="0" smtClean="0">
                    <a:latin typeface="Arial" panose="020B0604020202020204" pitchFamily="34" charset="0"/>
                    <a:cs typeface="Arial" panose="020B0604020202020204" pitchFamily="34" charset="0"/>
                  </a:rPr>
                  <a:t> across all the periods.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 then perform a two sample t-test with unequal variances and get the following results: </a:t>
                </a:r>
                <a:endParaRPr lang="en-US" dirty="0">
                  <a:latin typeface="Arial" panose="020B0604020202020204" pitchFamily="34" charset="0"/>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55576" y="908720"/>
                <a:ext cx="8100900" cy="1777859"/>
              </a:xfrm>
              <a:prstGeom prst="rect">
                <a:avLst/>
              </a:prstGeom>
              <a:blipFill rotWithShape="0">
                <a:blip r:embed="rId2"/>
                <a:stretch>
                  <a:fillRect l="-677" t="-1712" b="-4452"/>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510" y="5014106"/>
            <a:ext cx="4427798" cy="6562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4140" y="3409414"/>
            <a:ext cx="4423771" cy="642277"/>
          </a:xfrm>
          <a:prstGeom prst="rect">
            <a:avLst/>
          </a:prstGeom>
        </p:spPr>
      </p:pic>
      <p:sp>
        <p:nvSpPr>
          <p:cNvPr id="8" name="Rectangle 7"/>
          <p:cNvSpPr/>
          <p:nvPr/>
        </p:nvSpPr>
        <p:spPr>
          <a:xfrm>
            <a:off x="935596" y="2927041"/>
            <a:ext cx="7920880" cy="523220"/>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Hypothesis 1</a:t>
            </a:r>
            <a:r>
              <a:rPr lang="en-US" sz="1400" dirty="0">
                <a:latin typeface="Arial" panose="020B0604020202020204" pitchFamily="34" charset="0"/>
                <a:cs typeface="Arial" panose="020B0604020202020204" pitchFamily="34" charset="0"/>
              </a:rPr>
              <a:t>: The high scorers will achieve a greater average enjoyment value than the low scorers </a:t>
            </a:r>
          </a:p>
        </p:txBody>
      </p:sp>
      <p:sp>
        <p:nvSpPr>
          <p:cNvPr id="9" name="Rectangle 8"/>
          <p:cNvSpPr/>
          <p:nvPr/>
        </p:nvSpPr>
        <p:spPr>
          <a:xfrm>
            <a:off x="935596" y="4479125"/>
            <a:ext cx="7488832" cy="523220"/>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Hypothesis 2</a:t>
            </a:r>
            <a:r>
              <a:rPr lang="en-US" sz="1400" dirty="0">
                <a:latin typeface="Arial" panose="020B0604020202020204" pitchFamily="34" charset="0"/>
                <a:cs typeface="Arial" panose="020B0604020202020204" pitchFamily="34" charset="0"/>
              </a:rPr>
              <a:t>: The high scorers will have a greater percentage of successful tries than the low scorers</a:t>
            </a:r>
          </a:p>
        </p:txBody>
      </p:sp>
      <mc:AlternateContent xmlns:mc="http://schemas.openxmlformats.org/markup-compatibility/2006" xmlns:a14="http://schemas.microsoft.com/office/drawing/2010/main">
        <mc:Choice Requires="a14">
          <p:sp>
            <p:nvSpPr>
              <p:cNvPr id="10" name="TextBox 9"/>
              <p:cNvSpPr txBox="1"/>
              <p:nvPr/>
            </p:nvSpPr>
            <p:spPr>
              <a:xfrm>
                <a:off x="939457" y="5846543"/>
                <a:ext cx="8100900"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As the p-values are lower than the level of significance (</a:t>
                </a:r>
                <a14:m>
                  <m:oMath xmlns:m="http://schemas.openxmlformats.org/officeDocument/2006/math">
                    <m:r>
                      <a:rPr lang="en-US" b="0" i="1" smtClean="0">
                        <a:latin typeface="Cambria Math" panose="02040503050406030204" pitchFamily="18" charset="0"/>
                        <a:cs typeface="Arial" panose="020B0604020202020204" pitchFamily="34" charset="0"/>
                      </a:rPr>
                      <m:t>𝛼</m:t>
                    </m:r>
                    <m:r>
                      <a:rPr lang="en-US" b="0" i="1" smtClean="0">
                        <a:latin typeface="Cambria Math" panose="02040503050406030204" pitchFamily="18" charset="0"/>
                        <a:cs typeface="Arial" panose="020B0604020202020204" pitchFamily="34" charset="0"/>
                      </a:rPr>
                      <m:t>=0.05</m:t>
                    </m:r>
                  </m:oMath>
                </a14:m>
                <a:r>
                  <a:rPr lang="en-US" dirty="0" smtClean="0">
                    <a:latin typeface="Arial" panose="020B0604020202020204" pitchFamily="34" charset="0"/>
                    <a:cs typeface="Arial" panose="020B0604020202020204" pitchFamily="34" charset="0"/>
                  </a:rPr>
                  <a:t>) we reject the null for both the hypothesis. </a:t>
                </a:r>
                <a:endParaRPr lang="en-US" dirty="0">
                  <a:latin typeface="Arial" panose="020B0604020202020204" pitchFamily="34" charset="0"/>
                  <a:cs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39457" y="5846543"/>
                <a:ext cx="8100900" cy="646331"/>
              </a:xfrm>
              <a:prstGeom prst="rect">
                <a:avLst/>
              </a:prstGeom>
              <a:blipFill rotWithShape="0">
                <a:blip r:embed="rId5"/>
                <a:stretch>
                  <a:fillRect l="-602"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361666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13</a:t>
            </a:fld>
            <a:endParaRPr lang="en-US" dirty="0"/>
          </a:p>
        </p:txBody>
      </p:sp>
      <p:sp>
        <p:nvSpPr>
          <p:cNvPr id="4" name="TextBox 3"/>
          <p:cNvSpPr txBox="1"/>
          <p:nvPr/>
        </p:nvSpPr>
        <p:spPr>
          <a:xfrm>
            <a:off x="791580" y="1088740"/>
            <a:ext cx="792088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perform a single predictor linear regression between </a:t>
            </a:r>
            <a:r>
              <a:rPr lang="en-US" dirty="0" smtClean="0">
                <a:latin typeface="Arial" panose="020B0604020202020204" pitchFamily="34" charset="0"/>
                <a:cs typeface="Arial" panose="020B0604020202020204" pitchFamily="34" charset="0"/>
              </a:rPr>
              <a:t>FCI score </a:t>
            </a:r>
            <a:r>
              <a:rPr lang="en-US" dirty="0">
                <a:latin typeface="Arial" panose="020B0604020202020204" pitchFamily="34" charset="0"/>
                <a:cs typeface="Arial" panose="020B0604020202020204" pitchFamily="34" charset="0"/>
              </a:rPr>
              <a:t>S and average enjoyment value achieved.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1904983"/>
            <a:ext cx="5838084" cy="3320388"/>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99593" y="5225371"/>
                <a:ext cx="7615758"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Relationship between Enjoyment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smtClean="0">
                    <a:latin typeface="Arial" panose="020B0604020202020204" pitchFamily="34" charset="0"/>
                    <a:cs typeface="Arial" panose="020B0604020202020204" pitchFamily="34" charset="0"/>
                  </a:rPr>
                  <a:t> and FCI score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smtClean="0">
                    <a:latin typeface="Arial" panose="020B0604020202020204" pitchFamily="34" charset="0"/>
                    <a:cs typeface="Arial" panose="020B0604020202020204" pitchFamily="34" charset="0"/>
                  </a:rPr>
                  <a:t> modeled as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𝐸</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𝛽</m:t>
                          </m:r>
                        </m:e>
                        <m:sub>
                          <m:r>
                            <a:rPr lang="en-US" b="0" i="1" smtClean="0">
                              <a:latin typeface="Cambria Math" panose="02040503050406030204" pitchFamily="18" charset="0"/>
                              <a:cs typeface="Arial" panose="020B0604020202020204" pitchFamily="34" charset="0"/>
                            </a:rPr>
                            <m:t>0</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𝛽</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𝑆</m:t>
                      </m:r>
                    </m:oMath>
                  </m:oMathPara>
                </a14:m>
                <a:endParaRPr lang="en-US" dirty="0">
                  <a:latin typeface="Arial" panose="020B0604020202020204" pitchFamily="34" charset="0"/>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99593" y="5225371"/>
                <a:ext cx="7615758" cy="646331"/>
              </a:xfrm>
              <a:prstGeom prst="rect">
                <a:avLst/>
              </a:prstGeom>
              <a:blipFill rotWithShape="0">
                <a:blip r:embed="rId3"/>
                <a:stretch>
                  <a:fillRect l="-721" t="-4717" b="-8491"/>
                </a:stretch>
              </a:blipFill>
            </p:spPr>
            <p:txBody>
              <a:bodyPr/>
              <a:lstStyle/>
              <a:p>
                <a:r>
                  <a:rPr lang="en-US">
                    <a:noFill/>
                  </a:rPr>
                  <a:t> </a:t>
                </a:r>
              </a:p>
            </p:txBody>
          </p:sp>
        </mc:Fallback>
      </mc:AlternateContent>
    </p:spTree>
    <p:extLst>
      <p:ext uri="{BB962C8B-B14F-4D97-AF65-F5344CB8AC3E}">
        <p14:creationId xmlns:p14="http://schemas.microsoft.com/office/powerpoint/2010/main" val="308572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14</a:t>
            </a:fld>
            <a:endParaRPr lang="en-US" dirty="0"/>
          </a:p>
        </p:txBody>
      </p:sp>
      <p:sp>
        <p:nvSpPr>
          <p:cNvPr id="4" name="TextBox 3"/>
          <p:cNvSpPr txBox="1"/>
          <p:nvPr/>
        </p:nvSpPr>
        <p:spPr>
          <a:xfrm>
            <a:off x="628651" y="1088740"/>
            <a:ext cx="8191822" cy="92333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 had two treatments with 6 tries and 3 tries respectively per period as we wanted to observe behavioral differences if any between the high scorers and low scorers as solution quality is also affected by the number of tries. </a:t>
            </a:r>
            <a:endParaRPr lang="en-US" dirty="0">
              <a:latin typeface="Arial" panose="020B0604020202020204" pitchFamily="34" charset="0"/>
              <a:cs typeface="Arial" panose="020B0604020202020204" pitchFamily="34" charset="0"/>
            </a:endParaRPr>
          </a:p>
        </p:txBody>
      </p:sp>
      <p:sp>
        <p:nvSpPr>
          <p:cNvPr id="5" name="Rounded Rectangle 4"/>
          <p:cNvSpPr/>
          <p:nvPr/>
        </p:nvSpPr>
        <p:spPr>
          <a:xfrm>
            <a:off x="1075491" y="2192834"/>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Treatment</a:t>
            </a:r>
            <a:endParaRPr lang="en-US" dirty="0"/>
          </a:p>
        </p:txBody>
      </p:sp>
      <p:sp>
        <p:nvSpPr>
          <p:cNvPr id="6" name="Rounded Rectangle 5"/>
          <p:cNvSpPr/>
          <p:nvPr/>
        </p:nvSpPr>
        <p:spPr>
          <a:xfrm>
            <a:off x="1077215" y="3165174"/>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Period</a:t>
            </a:r>
            <a:endParaRPr lang="en-US" dirty="0"/>
          </a:p>
        </p:txBody>
      </p:sp>
      <p:sp>
        <p:nvSpPr>
          <p:cNvPr id="7" name="Rounded Rectangle 6"/>
          <p:cNvSpPr/>
          <p:nvPr/>
        </p:nvSpPr>
        <p:spPr>
          <a:xfrm>
            <a:off x="1079612" y="4137050"/>
            <a:ext cx="1296144"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a:t>
            </a:r>
            <a:endParaRPr lang="en-US" dirty="0"/>
          </a:p>
        </p:txBody>
      </p:sp>
      <p:sp>
        <p:nvSpPr>
          <p:cNvPr id="8" name="Down Arrow 7"/>
          <p:cNvSpPr/>
          <p:nvPr/>
        </p:nvSpPr>
        <p:spPr>
          <a:xfrm>
            <a:off x="1631988" y="2804902"/>
            <a:ext cx="252028" cy="32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631988" y="3777242"/>
            <a:ext cx="252028" cy="32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8650" y="5457998"/>
            <a:ext cx="826383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We observed that high scorers maintained their average enjoyment values irrespective of the treatments whereas low scorers had a lower average enjoyment value with lesser tries.</a:t>
            </a:r>
          </a:p>
        </p:txBody>
      </p:sp>
      <mc:AlternateContent xmlns:mc="http://schemas.openxmlformats.org/markup-compatibility/2006" xmlns:a14="http://schemas.microsoft.com/office/drawing/2010/main">
        <mc:Choice Requires="a14">
          <p:sp>
            <p:nvSpPr>
              <p:cNvPr id="11" name="TextBox 10"/>
              <p:cNvSpPr txBox="1"/>
              <p:nvPr/>
            </p:nvSpPr>
            <p:spPr>
              <a:xfrm>
                <a:off x="5292080" y="2659061"/>
                <a:ext cx="851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𝑄𝑢𝑎𝑙𝑖𝑡𝑦</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292080" y="2659061"/>
                <a:ext cx="851965" cy="276999"/>
              </a:xfrm>
              <a:prstGeom prst="rect">
                <a:avLst/>
              </a:prstGeom>
              <a:blipFill rotWithShape="0">
                <a:blip r:embed="rId2"/>
                <a:stretch>
                  <a:fillRect l="-8571" r="-8571"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72000" y="3294392"/>
                <a:ext cx="22591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𝑒𝑓𝑓𝑜𝑟𝑡𝑠</m:t>
                      </m:r>
                      <m:r>
                        <a:rPr lang="en-US" b="0" i="1" smtClean="0">
                          <a:latin typeface="Cambria Math" panose="02040503050406030204" pitchFamily="18" charset="0"/>
                        </a:rPr>
                        <m:t>, </m:t>
                      </m:r>
                      <m:r>
                        <a:rPr lang="en-US" b="0" i="1" smtClean="0">
                          <a:latin typeface="Cambria Math" panose="02040503050406030204" pitchFamily="18" charset="0"/>
                        </a:rPr>
                        <m:t>𝑒𝑥𝑝𝑒𝑟𝑡𝑖𝑠𝑒</m:t>
                      </m:r>
                      <m:r>
                        <a:rPr lang="en-US"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0" y="3294392"/>
                <a:ext cx="2259145" cy="276999"/>
              </a:xfrm>
              <a:prstGeom prst="rect">
                <a:avLst/>
              </a:prstGeom>
              <a:blipFill rotWithShape="0">
                <a:blip r:embed="rId3"/>
                <a:stretch>
                  <a:fillRect l="-2965" r="-2965" b="-34783"/>
                </a:stretch>
              </a:blipFill>
            </p:spPr>
            <p:txBody>
              <a:bodyPr/>
              <a:lstStyle/>
              <a:p>
                <a:r>
                  <a:rPr lang="en-US">
                    <a:noFill/>
                  </a:rPr>
                  <a:t> </a:t>
                </a:r>
              </a:p>
            </p:txBody>
          </p:sp>
        </mc:Fallback>
      </mc:AlternateContent>
      <p:sp>
        <p:nvSpPr>
          <p:cNvPr id="13" name="Down Arrow 12"/>
          <p:cNvSpPr/>
          <p:nvPr/>
        </p:nvSpPr>
        <p:spPr>
          <a:xfrm>
            <a:off x="5628052" y="3005113"/>
            <a:ext cx="180020" cy="240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2519772" y="3571391"/>
            <a:ext cx="2664296" cy="8716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144045" y="3571391"/>
            <a:ext cx="0" cy="435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043697" y="4189510"/>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043697" y="4189510"/>
                <a:ext cx="200696" cy="276999"/>
              </a:xfrm>
              <a:prstGeom prst="rect">
                <a:avLst/>
              </a:prstGeom>
              <a:blipFill rotWithShape="0">
                <a:blip r:embed="rId4"/>
                <a:stretch>
                  <a:fillRect l="-24242" r="-21212" b="-8696"/>
                </a:stretch>
              </a:blipFill>
            </p:spPr>
            <p:txBody>
              <a:bodyPr/>
              <a:lstStyle/>
              <a:p>
                <a:r>
                  <a:rPr lang="en-US">
                    <a:noFill/>
                  </a:rPr>
                  <a:t> </a:t>
                </a:r>
              </a:p>
            </p:txBody>
          </p:sp>
        </mc:Fallback>
      </mc:AlternateContent>
    </p:spTree>
    <p:extLst>
      <p:ext uri="{BB962C8B-B14F-4D97-AF65-F5344CB8AC3E}">
        <p14:creationId xmlns:p14="http://schemas.microsoft.com/office/powerpoint/2010/main" val="646039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Work</a:t>
            </a:r>
            <a:endParaRPr lang="en-US"/>
          </a:p>
        </p:txBody>
      </p:sp>
      <p:sp>
        <p:nvSpPr>
          <p:cNvPr id="3" name="Slide Number Placeholder 2"/>
          <p:cNvSpPr>
            <a:spLocks noGrp="1"/>
          </p:cNvSpPr>
          <p:nvPr>
            <p:ph type="sldNum" sz="quarter" idx="10"/>
          </p:nvPr>
        </p:nvSpPr>
        <p:spPr>
          <a:xfrm>
            <a:off x="-1489" y="6489340"/>
            <a:ext cx="2115475" cy="304321"/>
          </a:xfrm>
        </p:spPr>
        <p:txBody>
          <a:bodyPr/>
          <a:lstStyle/>
          <a:p>
            <a:fld id="{F083338B-0985-4748-89A5-0BBE0D3481BB}" type="slidenum">
              <a:rPr lang="en-US" sz="1100" smtClean="0"/>
              <a:pPr/>
              <a:t>15</a:t>
            </a:fld>
            <a:endParaRPr lang="en-US" sz="1100" dirty="0"/>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013" b="91026" l="10000" r="90000">
                        <a14:foregroundMark x1="12424" y1="37821" x2="12424" y2="37821"/>
                        <a14:foregroundMark x1="60000" y1="11859" x2="60000" y2="11859"/>
                        <a14:foregroundMark x1="52727" y1="14103" x2="52727" y2="14103"/>
                        <a14:foregroundMark x1="57273" y1="78205" x2="57273" y2="78205"/>
                        <a14:foregroundMark x1="57273" y1="78205" x2="57273" y2="78205"/>
                        <a14:foregroundMark x1="58485" y1="82051" x2="58485" y2="82051"/>
                        <a14:foregroundMark x1="58485" y1="82051" x2="54242" y2="89103"/>
                        <a14:foregroundMark x1="57273" y1="88141" x2="57273" y2="88141"/>
                        <a14:foregroundMark x1="57879" y1="91346" x2="57879" y2="91346"/>
                        <a14:foregroundMark x1="54848" y1="87500" x2="60000" y2="84295"/>
                        <a14:foregroundMark x1="88485" y1="41987" x2="88485" y2="41987"/>
                        <a14:foregroundMark x1="53030" y1="8013" x2="53030" y2="8013"/>
                        <a14:foregroundMark x1="10606" y1="34936" x2="10606" y2="34936"/>
                      </a14:backgroundRemoval>
                    </a14:imgEffect>
                  </a14:imgLayer>
                </a14:imgProps>
              </a:ext>
              <a:ext uri="{28A0092B-C50C-407E-A947-70E740481C1C}">
                <a14:useLocalDpi xmlns:a14="http://schemas.microsoft.com/office/drawing/2010/main" val="0"/>
              </a:ext>
            </a:extLst>
          </a:blip>
          <a:srcRect b="5922"/>
          <a:stretch/>
        </p:blipFill>
        <p:spPr>
          <a:xfrm>
            <a:off x="4007941" y="3427395"/>
            <a:ext cx="1440662" cy="1242203"/>
          </a:xfrm>
          <a:prstGeom prst="rect">
            <a:avLst/>
          </a:prstGeom>
        </p:spPr>
      </p:pic>
      <p:sp>
        <p:nvSpPr>
          <p:cNvPr id="7" name="Rounded Rectangle 6"/>
          <p:cNvSpPr/>
          <p:nvPr/>
        </p:nvSpPr>
        <p:spPr>
          <a:xfrm>
            <a:off x="390476" y="2085492"/>
            <a:ext cx="2273312" cy="10572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Quantifying expertise impact on quality</a:t>
            </a:r>
            <a:endParaRPr lang="en-US"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3635896" y="2085492"/>
            <a:ext cx="2273312" cy="10572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Modeling decision </a:t>
            </a:r>
            <a:r>
              <a:rPr lang="en-US" dirty="0">
                <a:solidFill>
                  <a:schemeClr val="tx1"/>
                </a:solidFill>
                <a:latin typeface="Arial" panose="020B0604020202020204" pitchFamily="34" charset="0"/>
                <a:cs typeface="Arial" panose="020B0604020202020204" pitchFamily="34" charset="0"/>
              </a:rPr>
              <a:t>m</a:t>
            </a:r>
            <a:r>
              <a:rPr lang="en-US" dirty="0" smtClean="0">
                <a:solidFill>
                  <a:schemeClr val="tx1"/>
                </a:solidFill>
                <a:latin typeface="Arial" panose="020B0604020202020204" pitchFamily="34" charset="0"/>
                <a:cs typeface="Arial" panose="020B0604020202020204" pitchFamily="34" charset="0"/>
              </a:rPr>
              <a:t>aking </a:t>
            </a:r>
            <a:r>
              <a:rPr 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rocess of the individuals</a:t>
            </a:r>
            <a:endParaRPr lang="en-US"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3635896" y="5216087"/>
            <a:ext cx="2273312" cy="10572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Understanding the impact of strategic decision making</a:t>
            </a:r>
            <a:endParaRPr lang="en-US"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390475" y="5145327"/>
            <a:ext cx="2410885" cy="12235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Utilizing game theoretic models with behavioral experimentation</a:t>
            </a:r>
            <a:endParaRPr lang="en-US"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489112" y="879219"/>
            <a:ext cx="8119814" cy="7618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What is the impact of expertise in crowdsourcing tournaments?</a:t>
            </a:r>
          </a:p>
          <a:p>
            <a:pPr algn="ctr"/>
            <a:r>
              <a:rPr lang="en-US" sz="2000" b="1" dirty="0" smtClean="0">
                <a:solidFill>
                  <a:schemeClr val="tx1"/>
                </a:solidFill>
                <a:latin typeface="Arial" panose="020B0604020202020204" pitchFamily="34" charset="0"/>
                <a:cs typeface="Arial" panose="020B0604020202020204" pitchFamily="34" charset="0"/>
              </a:rPr>
              <a:t>How do we model the strategic decision making process?</a:t>
            </a:r>
            <a:endParaRPr lang="en-US" sz="2000" b="1"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993586" y="1700808"/>
            <a:ext cx="879786"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Task 1</a:t>
            </a:r>
            <a:endParaRPr lang="en-US" b="1" dirty="0">
              <a:latin typeface="Arial" panose="020B0604020202020204" pitchFamily="34" charset="0"/>
              <a:cs typeface="Arial" panose="020B0604020202020204" pitchFamily="34" charset="0"/>
            </a:endParaRPr>
          </a:p>
        </p:txBody>
      </p:sp>
      <p:sp>
        <p:nvSpPr>
          <p:cNvPr id="13" name="TextBox 12"/>
          <p:cNvSpPr txBox="1"/>
          <p:nvPr/>
        </p:nvSpPr>
        <p:spPr>
          <a:xfrm>
            <a:off x="4942765" y="1700808"/>
            <a:ext cx="879786"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Task 2</a:t>
            </a:r>
            <a:endParaRPr lang="en-US" b="1" dirty="0">
              <a:latin typeface="Arial" panose="020B0604020202020204" pitchFamily="34" charset="0"/>
              <a:cs typeface="Arial" panose="020B0604020202020204" pitchFamily="34" charset="0"/>
            </a:endParaRPr>
          </a:p>
        </p:txBody>
      </p:sp>
      <p:sp>
        <p:nvSpPr>
          <p:cNvPr id="14" name="TextBox 13"/>
          <p:cNvSpPr txBox="1"/>
          <p:nvPr/>
        </p:nvSpPr>
        <p:spPr>
          <a:xfrm>
            <a:off x="4927055" y="4833156"/>
            <a:ext cx="879786"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Task 3</a:t>
            </a:r>
            <a:endParaRPr lang="en-US" b="1" dirty="0">
              <a:latin typeface="Arial" panose="020B0604020202020204" pitchFamily="34" charset="0"/>
              <a:cs typeface="Arial" panose="020B0604020202020204" pitchFamily="34" charset="0"/>
            </a:endParaRPr>
          </a:p>
        </p:txBody>
      </p:sp>
      <p:cxnSp>
        <p:nvCxnSpPr>
          <p:cNvPr id="15" name="Straight Arrow Connector 14"/>
          <p:cNvCxnSpPr>
            <a:stCxn id="7" idx="3"/>
            <a:endCxn id="8" idx="1"/>
          </p:cNvCxnSpPr>
          <p:nvPr/>
        </p:nvCxnSpPr>
        <p:spPr>
          <a:xfrm>
            <a:off x="2663788" y="2614107"/>
            <a:ext cx="97210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8" idx="3"/>
            <a:endCxn id="9" idx="3"/>
          </p:cNvCxnSpPr>
          <p:nvPr/>
        </p:nvCxnSpPr>
        <p:spPr>
          <a:xfrm>
            <a:off x="5909208" y="2614107"/>
            <a:ext cx="12700" cy="3130595"/>
          </a:xfrm>
          <a:prstGeom prst="bentConnector3">
            <a:avLst>
              <a:gd name="adj1" fmla="val 3304472"/>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9" idx="1"/>
            <a:endCxn id="10" idx="3"/>
          </p:cNvCxnSpPr>
          <p:nvPr/>
        </p:nvCxnSpPr>
        <p:spPr>
          <a:xfrm flipH="1">
            <a:off x="2801360" y="5744702"/>
            <a:ext cx="834536" cy="1238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1595" y="4823864"/>
            <a:ext cx="879786"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Task 4</a:t>
            </a:r>
            <a:endParaRPr lang="en-US" b="1" dirty="0">
              <a:latin typeface="Arial" panose="020B0604020202020204" pitchFamily="34" charset="0"/>
              <a:cs typeface="Arial" panose="020B0604020202020204" pitchFamily="34"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407" y="3280862"/>
            <a:ext cx="2643918" cy="1374665"/>
          </a:xfrm>
          <a:prstGeom prst="rect">
            <a:avLst/>
          </a:prstGeom>
          <a:ln>
            <a:solidFill>
              <a:schemeClr val="tx1"/>
            </a:solidFill>
          </a:ln>
        </p:spPr>
      </p:pic>
      <p:sp>
        <p:nvSpPr>
          <p:cNvPr id="20" name="Rounded Rectangle 19"/>
          <p:cNvSpPr/>
          <p:nvPr/>
        </p:nvSpPr>
        <p:spPr>
          <a:xfrm>
            <a:off x="6849593" y="2070140"/>
            <a:ext cx="1695471" cy="4447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u="sng" dirty="0" smtClean="0">
                <a:solidFill>
                  <a:schemeClr val="tx1"/>
                </a:solidFill>
                <a:latin typeface="Arial" panose="020B0604020202020204" pitchFamily="34" charset="0"/>
                <a:cs typeface="Arial" panose="020B0604020202020204" pitchFamily="34" charset="0"/>
              </a:rPr>
              <a:t>Approach</a:t>
            </a:r>
            <a:endParaRPr lang="en-US" sz="2000" b="1" u="sng" dirty="0">
              <a:solidFill>
                <a:schemeClr val="tx1"/>
              </a:solidFill>
              <a:latin typeface="Arial" panose="020B0604020202020204" pitchFamily="34" charset="0"/>
              <a:cs typeface="Arial" panose="020B0604020202020204" pitchFamily="34" charset="0"/>
            </a:endParaRPr>
          </a:p>
        </p:txBody>
      </p:sp>
      <p:sp>
        <p:nvSpPr>
          <p:cNvPr id="21" name="Rounded Rectangle 20"/>
          <p:cNvSpPr/>
          <p:nvPr/>
        </p:nvSpPr>
        <p:spPr>
          <a:xfrm>
            <a:off x="6756443" y="3336285"/>
            <a:ext cx="1881771" cy="5258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u="sng" dirty="0" smtClean="0">
                <a:solidFill>
                  <a:schemeClr val="tx1"/>
                </a:solidFill>
                <a:latin typeface="Arial" panose="020B0604020202020204" pitchFamily="34" charset="0"/>
                <a:cs typeface="Arial" panose="020B0604020202020204" pitchFamily="34" charset="0"/>
              </a:rPr>
              <a:t>Game Theory</a:t>
            </a:r>
            <a:endParaRPr lang="en-US" sz="2000" b="1" u="sng" dirty="0">
              <a:solidFill>
                <a:schemeClr val="tx1"/>
              </a:solidFill>
              <a:latin typeface="Arial" panose="020B0604020202020204" pitchFamily="34" charset="0"/>
              <a:cs typeface="Arial" panose="020B0604020202020204" pitchFamily="34" charset="0"/>
            </a:endParaRPr>
          </a:p>
        </p:txBody>
      </p:sp>
      <p:sp>
        <p:nvSpPr>
          <p:cNvPr id="22" name="Rounded Rectangle 21"/>
          <p:cNvSpPr/>
          <p:nvPr/>
        </p:nvSpPr>
        <p:spPr>
          <a:xfrm>
            <a:off x="6545200" y="4669598"/>
            <a:ext cx="2304256" cy="8369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u="sng" dirty="0" smtClean="0">
                <a:solidFill>
                  <a:schemeClr val="tx1"/>
                </a:solidFill>
                <a:latin typeface="Arial" panose="020B0604020202020204" pitchFamily="34" charset="0"/>
                <a:cs typeface="Arial" panose="020B0604020202020204" pitchFamily="34" charset="0"/>
              </a:rPr>
              <a:t>Behavioral Experimentation</a:t>
            </a:r>
            <a:endParaRPr lang="en-US" sz="2000" b="1" u="sng" dirty="0">
              <a:solidFill>
                <a:schemeClr val="tx1"/>
              </a:solidFill>
              <a:latin typeface="Arial" panose="020B0604020202020204" pitchFamily="34" charset="0"/>
              <a:cs typeface="Arial" panose="020B0604020202020204" pitchFamily="34" charset="0"/>
            </a:endParaRPr>
          </a:p>
        </p:txBody>
      </p:sp>
      <p:sp>
        <p:nvSpPr>
          <p:cNvPr id="23" name="Plus 22"/>
          <p:cNvSpPr/>
          <p:nvPr/>
        </p:nvSpPr>
        <p:spPr>
          <a:xfrm>
            <a:off x="7368163" y="4061016"/>
            <a:ext cx="658331" cy="46617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4" name="Down Arrow 23"/>
          <p:cNvSpPr/>
          <p:nvPr/>
        </p:nvSpPr>
        <p:spPr>
          <a:xfrm>
            <a:off x="7583793" y="2722344"/>
            <a:ext cx="227070" cy="414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485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2</a:t>
            </a:fld>
            <a:endParaRPr lang="en-US" dirty="0"/>
          </a:p>
        </p:txBody>
      </p:sp>
      <p:grpSp>
        <p:nvGrpSpPr>
          <p:cNvPr id="13" name="Group 12"/>
          <p:cNvGrpSpPr/>
          <p:nvPr/>
        </p:nvGrpSpPr>
        <p:grpSpPr>
          <a:xfrm>
            <a:off x="1583668" y="1412776"/>
            <a:ext cx="5751433" cy="2168789"/>
            <a:chOff x="1583668" y="1412776"/>
            <a:chExt cx="5751433" cy="2168789"/>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20155" b="35501"/>
            <a:stretch/>
          </p:blipFill>
          <p:spPr>
            <a:xfrm>
              <a:off x="2299930" y="1885826"/>
              <a:ext cx="1080786" cy="9073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756" y="1601619"/>
              <a:ext cx="1342534" cy="1342534"/>
            </a:xfrm>
            <a:prstGeom prst="rect">
              <a:avLst/>
            </a:prstGeom>
          </p:spPr>
        </p:pic>
        <mc:AlternateContent xmlns:mc="http://schemas.openxmlformats.org/markup-compatibility/2006" xmlns:a14="http://schemas.microsoft.com/office/drawing/2010/main">
          <mc:Choice Requires="a14">
            <p:sp>
              <p:nvSpPr>
                <p:cNvPr id="6" name="Text Placeholder 1"/>
                <p:cNvSpPr txBox="1">
                  <a:spLocks/>
                </p:cNvSpPr>
                <p:nvPr/>
              </p:nvSpPr>
              <p:spPr>
                <a:xfrm>
                  <a:off x="3860114" y="1909755"/>
                  <a:ext cx="750970" cy="996734"/>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en-US" sz="4400" b="1" i="1" smtClean="0">
                            <a:latin typeface="Cambria Math" panose="02040503050406030204" pitchFamily="18" charset="0"/>
                            <a:ea typeface="Cambria Math" panose="02040503050406030204" pitchFamily="18" charset="0"/>
                          </a:rPr>
                          <m:t>≫</m:t>
                        </m:r>
                      </m:oMath>
                    </m:oMathPara>
                  </a14:m>
                  <a:endParaRPr lang="en-US" sz="4400" b="1" dirty="0"/>
                </a:p>
              </p:txBody>
            </p:sp>
          </mc:Choice>
          <mc:Fallback xmlns="">
            <p:sp>
              <p:nvSpPr>
                <p:cNvPr id="6" name="Text Placeholder 1"/>
                <p:cNvSpPr txBox="1">
                  <a:spLocks noRot="1" noChangeAspect="1" noMove="1" noResize="1" noEditPoints="1" noAdjustHandles="1" noChangeArrowheads="1" noChangeShapeType="1" noTextEdit="1"/>
                </p:cNvSpPr>
                <p:nvPr/>
              </p:nvSpPr>
              <p:spPr>
                <a:xfrm>
                  <a:off x="3860114" y="1909755"/>
                  <a:ext cx="750970" cy="996734"/>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rot="191468">
              <a:off x="5118295" y="2814744"/>
              <a:ext cx="2175120" cy="461665"/>
            </a:xfrm>
            <a:prstGeom prst="rect">
              <a:avLst/>
            </a:prstGeom>
            <a:noFill/>
          </p:spPr>
          <p:txBody>
            <a:bodyPr wrap="square" rtlCol="0">
              <a:spAutoFit/>
            </a:bodyPr>
            <a:lstStyle/>
            <a:p>
              <a:r>
                <a:rPr lang="en-US" sz="2400" b="1" dirty="0" smtClean="0">
                  <a:ln w="22225">
                    <a:solidFill>
                      <a:srgbClr val="3659E7"/>
                    </a:solidFill>
                    <a:prstDash val="solid"/>
                  </a:ln>
                  <a:solidFill>
                    <a:srgbClr val="3659E7"/>
                  </a:solidFill>
                  <a:latin typeface="Times New Roman" panose="02020603050405020304" pitchFamily="18" charset="0"/>
                  <a:cs typeface="Times New Roman" panose="02020603050405020304" pitchFamily="18" charset="0"/>
                </a:rPr>
                <a:t>Novice</a:t>
              </a:r>
              <a:endParaRPr lang="en-US" sz="2400" b="1" dirty="0">
                <a:ln w="22225">
                  <a:solidFill>
                    <a:srgbClr val="3659E7"/>
                  </a:solidFill>
                  <a:prstDash val="solid"/>
                </a:ln>
                <a:solidFill>
                  <a:srgbClr val="3659E7"/>
                </a:solidFill>
                <a:latin typeface="Times New Roman" panose="02020603050405020304" pitchFamily="18" charset="0"/>
                <a:cs typeface="Times New Roman" panose="02020603050405020304" pitchFamily="18" charset="0"/>
              </a:endParaRPr>
            </a:p>
          </p:txBody>
        </p:sp>
        <p:sp>
          <p:nvSpPr>
            <p:cNvPr id="8" name="TextBox 7"/>
            <p:cNvSpPr txBox="1"/>
            <p:nvPr/>
          </p:nvSpPr>
          <p:spPr>
            <a:xfrm rot="20529945">
              <a:off x="2307670" y="2559922"/>
              <a:ext cx="2175120" cy="461665"/>
            </a:xfrm>
            <a:prstGeom prst="rect">
              <a:avLst/>
            </a:prstGeom>
            <a:noFill/>
          </p:spPr>
          <p:txBody>
            <a:bodyPr wrap="square" rtlCol="0">
              <a:spAutoFit/>
            </a:bodyPr>
            <a:lstStyle/>
            <a:p>
              <a:r>
                <a:rPr lang="en-US" sz="2400" b="1" dirty="0" smtClean="0">
                  <a:ln/>
                  <a:solidFill>
                    <a:sysClr val="windowText" lastClr="000000"/>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Expert</a:t>
              </a:r>
              <a:endParaRPr lang="en-US" sz="2400" b="1" dirty="0">
                <a:ln/>
                <a:solidFill>
                  <a:sysClr val="windowText" lastClr="000000"/>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9" name="Oval Callout 8"/>
            <p:cNvSpPr/>
            <p:nvPr/>
          </p:nvSpPr>
          <p:spPr>
            <a:xfrm flipH="1" flipV="1">
              <a:off x="1583668" y="1412776"/>
              <a:ext cx="5751433" cy="2168789"/>
            </a:xfrm>
            <a:prstGeom prst="wedgeEllipseCallout">
              <a:avLst>
                <a:gd name="adj1" fmla="val 24705"/>
                <a:gd name="adj2" fmla="val -61065"/>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 name="Rounded Rectangle 9"/>
          <p:cNvSpPr/>
          <p:nvPr/>
        </p:nvSpPr>
        <p:spPr>
          <a:xfrm>
            <a:off x="791580" y="4361324"/>
            <a:ext cx="7560840" cy="648072"/>
          </a:xfrm>
          <a:prstGeom prst="roundRect">
            <a:avLst/>
          </a:prstGeo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i="1" dirty="0" smtClean="0">
                <a:solidFill>
                  <a:schemeClr val="tx1"/>
                </a:solidFill>
                <a:latin typeface="Arial" panose="020B0604020202020204" pitchFamily="34" charset="0"/>
                <a:cs typeface="Arial" panose="020B0604020202020204" pitchFamily="34" charset="0"/>
              </a:rPr>
              <a:t>How can we quantify the impact of expertise on solution quality?</a:t>
            </a:r>
            <a:endParaRPr lang="en-US" dirty="0">
              <a:solidFill>
                <a:schemeClr val="tx1"/>
              </a:solidFill>
              <a:latin typeface="Arial" panose="020B0604020202020204" pitchFamily="34" charset="0"/>
              <a:cs typeface="Arial" panose="020B0604020202020204" pitchFamily="34" charset="0"/>
            </a:endParaRPr>
          </a:p>
        </p:txBody>
      </p:sp>
      <p:sp>
        <p:nvSpPr>
          <p:cNvPr id="11" name="TextBox 10"/>
          <p:cNvSpPr txBox="1"/>
          <p:nvPr/>
        </p:nvSpPr>
        <p:spPr>
          <a:xfrm>
            <a:off x="628650" y="1009249"/>
            <a:ext cx="1491306"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We know…</a:t>
            </a:r>
            <a:endParaRPr lang="en-US" sz="2000" dirty="0">
              <a:latin typeface="Arial" panose="020B0604020202020204" pitchFamily="34" charset="0"/>
              <a:cs typeface="Arial" panose="020B0604020202020204" pitchFamily="34" charset="0"/>
            </a:endParaRPr>
          </a:p>
        </p:txBody>
      </p:sp>
      <p:sp>
        <p:nvSpPr>
          <p:cNvPr id="12" name="TextBox 11"/>
          <p:cNvSpPr txBox="1"/>
          <p:nvPr/>
        </p:nvSpPr>
        <p:spPr>
          <a:xfrm>
            <a:off x="633326" y="3698665"/>
            <a:ext cx="1254126"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However,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19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Expertise Quantification: State of the Art</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3</a:t>
            </a:fld>
            <a:endParaRPr lang="en-US" dirty="0"/>
          </a:p>
        </p:txBody>
      </p:sp>
      <p:sp>
        <p:nvSpPr>
          <p:cNvPr id="4" name="TextBox 3"/>
          <p:cNvSpPr txBox="1"/>
          <p:nvPr/>
        </p:nvSpPr>
        <p:spPr>
          <a:xfrm>
            <a:off x="575556" y="872716"/>
            <a:ext cx="8028892" cy="1938992"/>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Item Response Theory </a:t>
            </a:r>
            <a:r>
              <a:rPr lang="en-US" sz="2400" dirty="0" smtClean="0">
                <a:latin typeface="Arial" panose="020B0604020202020204" pitchFamily="34" charset="0"/>
                <a:cs typeface="Arial" panose="020B0604020202020204" pitchFamily="34" charset="0"/>
              </a:rPr>
              <a:t>( IRT ) is a psychometric assessment model that is based on the idea that “the</a:t>
            </a:r>
            <a:r>
              <a:rPr lang="en-US" sz="2400" dirty="0">
                <a:latin typeface="Arial" panose="020B0604020202020204" pitchFamily="34" charset="0"/>
                <a:cs typeface="Arial" panose="020B0604020202020204" pitchFamily="34" charset="0"/>
              </a:rPr>
              <a:t> probability of a correct/keyed response to an </a:t>
            </a:r>
            <a:r>
              <a:rPr lang="en-US" sz="2400" dirty="0" smtClean="0">
                <a:latin typeface="Arial" panose="020B0604020202020204" pitchFamily="34" charset="0"/>
                <a:cs typeface="Arial" panose="020B0604020202020204" pitchFamily="34" charset="0"/>
              </a:rPr>
              <a:t>item/question </a:t>
            </a:r>
            <a:r>
              <a:rPr lang="en-US" sz="2400" dirty="0">
                <a:latin typeface="Arial" panose="020B0604020202020204" pitchFamily="34" charset="0"/>
                <a:cs typeface="Arial" panose="020B0604020202020204" pitchFamily="34" charset="0"/>
              </a:rPr>
              <a:t>is a mathematical function of person and item parameters</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646588" y="6018602"/>
            <a:ext cx="7705832" cy="461665"/>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[1] Wang</a:t>
            </a:r>
            <a:r>
              <a:rPr lang="en-US" sz="1200" dirty="0">
                <a:latin typeface="Arial" panose="020B0604020202020204" pitchFamily="34" charset="0"/>
                <a:cs typeface="Arial" panose="020B0604020202020204" pitchFamily="34" charset="0"/>
              </a:rPr>
              <a:t>, J., &amp; </a:t>
            </a:r>
            <a:r>
              <a:rPr lang="en-US" sz="1200" dirty="0" err="1">
                <a:latin typeface="Arial" panose="020B0604020202020204" pitchFamily="34" charset="0"/>
                <a:cs typeface="Arial" panose="020B0604020202020204" pitchFamily="34" charset="0"/>
              </a:rPr>
              <a:t>Bao</a:t>
            </a:r>
            <a:r>
              <a:rPr lang="en-US" sz="1200" dirty="0">
                <a:latin typeface="Arial" panose="020B0604020202020204" pitchFamily="34" charset="0"/>
                <a:cs typeface="Arial" panose="020B0604020202020204" pitchFamily="34" charset="0"/>
              </a:rPr>
              <a:t>, L. (2010). Analyzing force concept inventory with item response theory. </a:t>
            </a:r>
            <a:r>
              <a:rPr lang="en-US" sz="1200" i="1" dirty="0">
                <a:latin typeface="Arial" panose="020B0604020202020204" pitchFamily="34" charset="0"/>
                <a:cs typeface="Arial" panose="020B0604020202020204" pitchFamily="34" charset="0"/>
              </a:rPr>
              <a:t>American Journal of Physics</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78</a:t>
            </a:r>
            <a:r>
              <a:rPr lang="en-US" sz="1200" dirty="0">
                <a:latin typeface="Arial" panose="020B0604020202020204" pitchFamily="34" charset="0"/>
                <a:cs typeface="Arial" panose="020B0604020202020204" pitchFamily="34" charset="0"/>
              </a:rPr>
              <a:t>(10), 1064-1070.</a:t>
            </a:r>
          </a:p>
        </p:txBody>
      </p:sp>
      <p:sp>
        <p:nvSpPr>
          <p:cNvPr id="9" name="TextBox 8"/>
          <p:cNvSpPr txBox="1"/>
          <p:nvPr/>
        </p:nvSpPr>
        <p:spPr>
          <a:xfrm>
            <a:off x="1029101" y="5431035"/>
            <a:ext cx="277992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3 Parameter Item Response Model [1]</a:t>
            </a:r>
            <a:endParaRPr lang="en-US" sz="12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8927"/>
          <a:stretch/>
        </p:blipFill>
        <p:spPr>
          <a:xfrm>
            <a:off x="623383" y="3078947"/>
            <a:ext cx="3550681" cy="2352088"/>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706404" y="2888940"/>
                <a:ext cx="3888432" cy="2712859"/>
              </a:xfrm>
              <a:prstGeom prst="wedgeRectCallout">
                <a:avLst>
                  <a:gd name="adj1" fmla="val -68953"/>
                  <a:gd name="adj2" fmla="val 1854"/>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latin typeface="Arial" panose="020B0604020202020204" pitchFamily="34" charset="0"/>
                    <a:cs typeface="Arial" panose="020B0604020202020204" pitchFamily="34" charset="0"/>
                  </a:rPr>
                  <a:t>IRT helps in formulating characteristic curves for a multiple choice question. It gives the probability of a person, with a given proficiency, answering the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𝑖</m:t>
                        </m:r>
                      </m:e>
                      <m:sup>
                        <m:r>
                          <a:rPr lang="en-US" sz="1600" b="0" i="1" smtClean="0">
                            <a:latin typeface="Cambria Math" panose="02040503050406030204" pitchFamily="18" charset="0"/>
                            <a:cs typeface="Arial" panose="020B0604020202020204" pitchFamily="34" charset="0"/>
                          </a:rPr>
                          <m:t>𝑡h</m:t>
                        </m:r>
                      </m:sup>
                    </m:sSup>
                  </m:oMath>
                </a14:m>
                <a:r>
                  <a:rPr lang="en-US" sz="1600" dirty="0" smtClean="0">
                    <a:latin typeface="Arial" panose="020B0604020202020204" pitchFamily="34" charset="0"/>
                    <a:cs typeface="Arial" panose="020B0604020202020204" pitchFamily="34" charset="0"/>
                  </a:rPr>
                  <a:t>question correctly.</a:t>
                </a:r>
              </a:p>
              <a:p>
                <a:pPr algn="ctr"/>
                <a:endParaRPr lang="en-US"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anose="020B0604020202020204" pitchFamily="34" charset="0"/>
                        </a:rPr>
                        <m:t>𝑎</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𝑑𝑖𝑠𝑐𝑟𝑖𝑚𝑖𝑛𝑎𝑡𝑖𝑜𝑛</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𝑝𝑎𝑟𝑎𝑚𝑒𝑡𝑒𝑟</m:t>
                      </m:r>
                    </m:oMath>
                  </m:oMathPara>
                </a14:m>
                <a:endParaRPr lang="en-US" sz="1400"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anose="020B0604020202020204" pitchFamily="34" charset="0"/>
                        </a:rPr>
                        <m:t>𝑏</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𝑑𝑖𝑓𝑓𝑖𝑐𝑢𝑙𝑡𝑦</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𝑝𝑎𝑟𝑎𝑚𝑒𝑡𝑒𝑟</m:t>
                      </m:r>
                    </m:oMath>
                  </m:oMathPara>
                </a14:m>
                <a:endParaRPr lang="en-US" sz="1400"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Arial" panose="020B0604020202020204" pitchFamily="34" charset="0"/>
                        </a:rPr>
                        <m:t>𝑐</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𝑐h𝑎𝑛𝑐𝑒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𝑝𝑎𝑟𝑎𝑚𝑒𝑡𝑒𝑟</m:t>
                      </m:r>
                    </m:oMath>
                  </m:oMathPara>
                </a14:m>
                <a:endParaRPr lang="en-US" sz="1400" dirty="0">
                  <a:latin typeface="Arial" panose="020B0604020202020204" pitchFamily="34" charset="0"/>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706404" y="2888940"/>
                <a:ext cx="3888432" cy="2712859"/>
              </a:xfrm>
              <a:prstGeom prst="wedgeRectCallout">
                <a:avLst>
                  <a:gd name="adj1" fmla="val -68953"/>
                  <a:gd name="adj2" fmla="val 1854"/>
                </a:avLst>
              </a:prstGeom>
              <a:blipFill rotWithShape="0">
                <a:blip r:embed="rId4"/>
                <a:stretch>
                  <a:fillRect t="-4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806449" y="4244058"/>
                <a:ext cx="3545971" cy="599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i="1">
                              <a:latin typeface="Cambria Math" panose="02040503050406030204" pitchFamily="18" charset="0"/>
                            </a:rPr>
                            <m:t>𝜃</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𝑖</m:t>
                          </m:r>
                        </m:sub>
                      </m:sSub>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𝑖</m:t>
                              </m:r>
                            </m:sub>
                          </m:sSub>
                        </m:num>
                        <m:den>
                          <m:r>
                            <a:rPr lang="en-US" sz="1600" i="1">
                              <a:latin typeface="Cambria Math" panose="02040503050406030204" pitchFamily="18" charset="0"/>
                            </a:rPr>
                            <m:t>1+</m:t>
                          </m:r>
                          <m:r>
                            <m:rPr>
                              <m:sty m:val="p"/>
                            </m:rPr>
                            <a:rPr lang="en-US" sz="1600">
                              <a:latin typeface="Cambria Math" panose="02040503050406030204" pitchFamily="18" charset="0"/>
                            </a:rPr>
                            <m:t>exp</m:t>
                          </m:r>
                          <m:r>
                            <a:rPr lang="en-US" sz="1600" i="1">
                              <a:latin typeface="Cambria Math" panose="02040503050406030204" pitchFamily="18" charset="0"/>
                            </a:rPr>
                            <m:t>⁡[−1.7</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i="1">
                                  <a:latin typeface="Cambria Math" panose="02040503050406030204" pitchFamily="18" charset="0"/>
                                </a:rPr>
                                <m:t>𝜃</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𝑖</m:t>
                                  </m:r>
                                </m:sub>
                              </m:sSub>
                            </m:e>
                          </m:d>
                          <m:r>
                            <a:rPr lang="en-US" sz="1600" i="1">
                              <a:latin typeface="Cambria Math" panose="02040503050406030204" pitchFamily="18" charset="0"/>
                            </a:rPr>
                            <m:t>]</m:t>
                          </m:r>
                        </m:den>
                      </m:f>
                    </m:oMath>
                  </m:oMathPara>
                </a14:m>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4806449" y="4244058"/>
                <a:ext cx="3545971" cy="59926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27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Inventories (CIs)</a:t>
            </a:r>
            <a:endParaRPr lang="en-US" dirty="0"/>
          </a:p>
        </p:txBody>
      </p:sp>
      <p:sp>
        <p:nvSpPr>
          <p:cNvPr id="3" name="Slide Number Placeholder 2"/>
          <p:cNvSpPr>
            <a:spLocks noGrp="1"/>
          </p:cNvSpPr>
          <p:nvPr>
            <p:ph type="sldNum" sz="quarter" idx="10"/>
          </p:nvPr>
        </p:nvSpPr>
        <p:spPr/>
        <p:txBody>
          <a:bodyPr/>
          <a:lstStyle/>
          <a:p>
            <a:fld id="{F083338B-0985-4748-89A5-0BBE0D3481BB}" type="slidenum">
              <a:rPr lang="en-US" smtClean="0"/>
              <a:pPr/>
              <a:t>4</a:t>
            </a:fld>
            <a:endParaRPr lang="en-US" dirty="0"/>
          </a:p>
        </p:txBody>
      </p:sp>
      <p:sp>
        <p:nvSpPr>
          <p:cNvPr id="4" name="TextBox 3"/>
          <p:cNvSpPr txBox="1"/>
          <p:nvPr/>
        </p:nvSpPr>
        <p:spPr>
          <a:xfrm>
            <a:off x="575556" y="1124744"/>
            <a:ext cx="8028892" cy="1938992"/>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Concept Inventories ( CIs )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a form of test, whose scores </a:t>
            </a:r>
            <a:r>
              <a:rPr lang="en-US" sz="2400" dirty="0" smtClean="0">
                <a:latin typeface="Arial" panose="020B0604020202020204" pitchFamily="34" charset="0"/>
                <a:cs typeface="Arial" panose="020B0604020202020204" pitchFamily="34" charset="0"/>
              </a:rPr>
              <a:t>provide a </a:t>
            </a:r>
            <a:r>
              <a:rPr lang="en-US" sz="2400" dirty="0">
                <a:latin typeface="Arial" panose="020B0604020202020204" pitchFamily="34" charset="0"/>
                <a:cs typeface="Arial" panose="020B0604020202020204" pitchFamily="34" charset="0"/>
              </a:rPr>
              <a:t>quantification of an examinee’s knowledge about a set of </a:t>
            </a:r>
            <a:r>
              <a:rPr lang="en-US" sz="2400" dirty="0" smtClean="0">
                <a:latin typeface="Arial" panose="020B0604020202020204" pitchFamily="34" charset="0"/>
                <a:cs typeface="Arial" panose="020B0604020202020204" pitchFamily="34" charset="0"/>
              </a:rPr>
              <a:t>concepts. The Force Concept Inventory ( FCI ) [2] is one such CI that tests Newtonian concepts of force.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72" y="3361912"/>
            <a:ext cx="5217579" cy="2829251"/>
          </a:xfrm>
          <a:prstGeom prst="rect">
            <a:avLst/>
          </a:prstGeom>
        </p:spPr>
      </p:pic>
      <p:sp>
        <p:nvSpPr>
          <p:cNvPr id="6" name="TextBox 5"/>
          <p:cNvSpPr txBox="1"/>
          <p:nvPr/>
        </p:nvSpPr>
        <p:spPr>
          <a:xfrm>
            <a:off x="5691832" y="3825044"/>
            <a:ext cx="2916324" cy="923330"/>
          </a:xfrm>
          <a:prstGeom prst="wedgeRectCallout">
            <a:avLst>
              <a:gd name="adj1" fmla="val -63068"/>
              <a:gd name="adj2" fmla="val 14957"/>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smtClean="0">
                <a:latin typeface="Arial" panose="020B0604020202020204" pitchFamily="34" charset="0"/>
                <a:cs typeface="Arial" panose="020B0604020202020204" pitchFamily="34" charset="0"/>
              </a:rPr>
              <a:t>A sample question from the Force Concept Inventory. [2]</a:t>
            </a:r>
          </a:p>
        </p:txBody>
      </p:sp>
      <p:sp>
        <p:nvSpPr>
          <p:cNvPr id="14" name="Rectangle 13"/>
          <p:cNvSpPr/>
          <p:nvPr/>
        </p:nvSpPr>
        <p:spPr>
          <a:xfrm>
            <a:off x="566192" y="6063252"/>
            <a:ext cx="8244916" cy="276999"/>
          </a:xfrm>
          <a:prstGeom prst="rect">
            <a:avLst/>
          </a:prstGeom>
        </p:spPr>
        <p:txBody>
          <a:bodyPr wrap="square">
            <a:spAutoFit/>
          </a:bodyPr>
          <a:lstStyle/>
          <a:p>
            <a:r>
              <a:rPr lang="en-US" sz="1200" dirty="0" smtClean="0">
                <a:solidFill>
                  <a:srgbClr val="222222"/>
                </a:solidFill>
                <a:latin typeface="Arial" panose="020B0604020202020204" pitchFamily="34" charset="0"/>
              </a:rPr>
              <a:t>[2] </a:t>
            </a:r>
            <a:r>
              <a:rPr lang="en-US" sz="1200" dirty="0" err="1" smtClean="0">
                <a:solidFill>
                  <a:srgbClr val="222222"/>
                </a:solidFill>
                <a:latin typeface="Arial" panose="020B0604020202020204" pitchFamily="34" charset="0"/>
              </a:rPr>
              <a:t>Hestenes</a:t>
            </a:r>
            <a:r>
              <a:rPr lang="en-US" sz="1200" dirty="0">
                <a:solidFill>
                  <a:srgbClr val="222222"/>
                </a:solidFill>
                <a:latin typeface="Arial" panose="020B0604020202020204" pitchFamily="34" charset="0"/>
              </a:rPr>
              <a:t>, D., Wells, M., &amp; </a:t>
            </a:r>
            <a:r>
              <a:rPr lang="en-US" sz="1200" dirty="0" err="1">
                <a:solidFill>
                  <a:srgbClr val="222222"/>
                </a:solidFill>
                <a:latin typeface="Arial" panose="020B0604020202020204" pitchFamily="34" charset="0"/>
              </a:rPr>
              <a:t>Swackhamer</a:t>
            </a:r>
            <a:r>
              <a:rPr lang="en-US" sz="1200" dirty="0">
                <a:solidFill>
                  <a:srgbClr val="222222"/>
                </a:solidFill>
                <a:latin typeface="Arial" panose="020B0604020202020204" pitchFamily="34" charset="0"/>
              </a:rPr>
              <a:t>, G. (1992). Force concept inventory. </a:t>
            </a:r>
            <a:r>
              <a:rPr lang="en-US" sz="1200" i="1" dirty="0">
                <a:solidFill>
                  <a:srgbClr val="222222"/>
                </a:solidFill>
                <a:latin typeface="Arial" panose="020B0604020202020204" pitchFamily="34" charset="0"/>
              </a:rPr>
              <a:t>The physics teacher</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30</a:t>
            </a:r>
            <a:r>
              <a:rPr lang="en-US" sz="1200" dirty="0">
                <a:solidFill>
                  <a:srgbClr val="222222"/>
                </a:solidFill>
                <a:latin typeface="Arial" panose="020B0604020202020204" pitchFamily="34" charset="0"/>
              </a:rPr>
              <a:t>(3), 141-158.</a:t>
            </a:r>
            <a:endParaRPr lang="en-US" sz="1200" dirty="0"/>
          </a:p>
        </p:txBody>
      </p:sp>
    </p:spTree>
    <p:extLst>
      <p:ext uri="{BB962C8B-B14F-4D97-AF65-F5344CB8AC3E}">
        <p14:creationId xmlns:p14="http://schemas.microsoft.com/office/powerpoint/2010/main" val="141653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8596"/>
          </a:xfrm>
        </p:spPr>
        <p:txBody>
          <a:bodyPr/>
          <a:lstStyle/>
          <a:p>
            <a:r>
              <a:rPr lang="en-US" dirty="0" smtClean="0"/>
              <a:t>Reliability of the CI </a:t>
            </a:r>
            <a:r>
              <a:rPr lang="en-US" dirty="0"/>
              <a:t>S</a:t>
            </a:r>
            <a:r>
              <a:rPr lang="en-US" dirty="0" smtClean="0"/>
              <a:t>cores as an Expertise </a:t>
            </a:r>
            <a:r>
              <a:rPr lang="en-US" dirty="0"/>
              <a:t>M</a:t>
            </a:r>
            <a:r>
              <a:rPr lang="en-US" dirty="0" smtClean="0"/>
              <a:t>etric</a:t>
            </a:r>
            <a:endParaRPr lang="en-US" dirty="0"/>
          </a:p>
        </p:txBody>
      </p:sp>
      <p:sp>
        <p:nvSpPr>
          <p:cNvPr id="35" name="Slide Number Placeholder 34"/>
          <p:cNvSpPr>
            <a:spLocks noGrp="1"/>
          </p:cNvSpPr>
          <p:nvPr>
            <p:ph type="sldNum" sz="quarter" idx="10"/>
          </p:nvPr>
        </p:nvSpPr>
        <p:spPr/>
        <p:txBody>
          <a:bodyPr/>
          <a:lstStyle/>
          <a:p>
            <a:fld id="{F083338B-0985-4748-89A5-0BBE0D3481BB}" type="slidenum">
              <a:rPr lang="en-US" smtClean="0"/>
              <a:pPr/>
              <a:t>5</a:t>
            </a:fld>
            <a:endParaRPr lang="en-US" dirty="0"/>
          </a:p>
        </p:txBody>
      </p:sp>
      <p:sp>
        <p:nvSpPr>
          <p:cNvPr id="33" name="TextBox 32"/>
          <p:cNvSpPr txBox="1"/>
          <p:nvPr/>
        </p:nvSpPr>
        <p:spPr>
          <a:xfrm>
            <a:off x="575556" y="1124744"/>
            <a:ext cx="8028892"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The IRT can be used to validate the CI. The work of Wang and </a:t>
            </a:r>
            <a:r>
              <a:rPr lang="en-US" sz="2400" dirty="0" err="1" smtClean="0">
                <a:latin typeface="Arial" panose="020B0604020202020204" pitchFamily="34" charset="0"/>
                <a:cs typeface="Arial" panose="020B0604020202020204" pitchFamily="34" charset="0"/>
              </a:rPr>
              <a:t>Bao</a:t>
            </a:r>
            <a:r>
              <a:rPr lang="en-US" sz="2400" dirty="0" smtClean="0">
                <a:latin typeface="Arial" panose="020B0604020202020204" pitchFamily="34" charset="0"/>
                <a:cs typeface="Arial" panose="020B0604020202020204" pitchFamily="34" charset="0"/>
              </a:rPr>
              <a:t>[1] utilize the FCI as an example CI and validate the FCI using IRT. </a:t>
            </a:r>
            <a:endParaRPr lang="en-US" sz="2400" dirty="0">
              <a:latin typeface="Arial" panose="020B0604020202020204" pitchFamily="34" charset="0"/>
              <a:cs typeface="Arial" panose="020B0604020202020204" pitchFamily="34" charset="0"/>
            </a:endParaRPr>
          </a:p>
        </p:txBody>
      </p:sp>
      <p:sp>
        <p:nvSpPr>
          <p:cNvPr id="34" name="TextBox 33"/>
          <p:cNvSpPr txBox="1"/>
          <p:nvPr/>
        </p:nvSpPr>
        <p:spPr>
          <a:xfrm>
            <a:off x="646588" y="6018602"/>
            <a:ext cx="7705832" cy="461665"/>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[1] Wang</a:t>
            </a:r>
            <a:r>
              <a:rPr lang="en-US" sz="1200" dirty="0">
                <a:latin typeface="Arial" panose="020B0604020202020204" pitchFamily="34" charset="0"/>
                <a:cs typeface="Arial" panose="020B0604020202020204" pitchFamily="34" charset="0"/>
              </a:rPr>
              <a:t>, J., &amp; </a:t>
            </a:r>
            <a:r>
              <a:rPr lang="en-US" sz="1200" dirty="0" err="1">
                <a:latin typeface="Arial" panose="020B0604020202020204" pitchFamily="34" charset="0"/>
                <a:cs typeface="Arial" panose="020B0604020202020204" pitchFamily="34" charset="0"/>
              </a:rPr>
              <a:t>Bao</a:t>
            </a:r>
            <a:r>
              <a:rPr lang="en-US" sz="1200" dirty="0">
                <a:latin typeface="Arial" panose="020B0604020202020204" pitchFamily="34" charset="0"/>
                <a:cs typeface="Arial" panose="020B0604020202020204" pitchFamily="34" charset="0"/>
              </a:rPr>
              <a:t>, L. (2010). Analyzing force concept inventory with item response theory. </a:t>
            </a:r>
            <a:r>
              <a:rPr lang="en-US" sz="1200" i="1" dirty="0">
                <a:latin typeface="Arial" panose="020B0604020202020204" pitchFamily="34" charset="0"/>
                <a:cs typeface="Arial" panose="020B0604020202020204" pitchFamily="34" charset="0"/>
              </a:rPr>
              <a:t>American Journal of Physics</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78</a:t>
            </a:r>
            <a:r>
              <a:rPr lang="en-US" sz="1200" dirty="0">
                <a:latin typeface="Arial" panose="020B0604020202020204" pitchFamily="34" charset="0"/>
                <a:cs typeface="Arial" panose="020B0604020202020204" pitchFamily="34" charset="0"/>
              </a:rPr>
              <a:t>(10), 1064-1070.</a:t>
            </a:r>
          </a:p>
        </p:txBody>
      </p:sp>
      <mc:AlternateContent xmlns:mc="http://schemas.openxmlformats.org/markup-compatibility/2006" xmlns:a14="http://schemas.microsoft.com/office/drawing/2010/main">
        <mc:Choice Requires="a14">
          <p:sp>
            <p:nvSpPr>
              <p:cNvPr id="5" name="TextBox 4"/>
              <p:cNvSpPr txBox="1"/>
              <p:nvPr/>
            </p:nvSpPr>
            <p:spPr>
              <a:xfrm>
                <a:off x="5328084" y="2936559"/>
                <a:ext cx="20229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𝜽</m:t>
                      </m:r>
                      <m:r>
                        <a:rPr lang="en-US" b="0" i="1" smtClean="0">
                          <a:latin typeface="Cambria Math" panose="02040503050406030204" pitchFamily="18" charset="0"/>
                        </a:rPr>
                        <m:t>≈</m:t>
                      </m:r>
                      <m:r>
                        <a:rPr lang="en-US" i="1">
                          <a:latin typeface="Cambria Math" panose="02040503050406030204" pitchFamily="18" charset="0"/>
                        </a:rPr>
                        <m:t>0.147</m:t>
                      </m:r>
                      <m:r>
                        <a:rPr lang="en-US" b="1" i="1">
                          <a:latin typeface="Cambria Math" panose="02040503050406030204" pitchFamily="18" charset="0"/>
                        </a:rPr>
                        <m:t>𝑺</m:t>
                      </m:r>
                      <m:r>
                        <a:rPr lang="en-US" i="1">
                          <a:latin typeface="Cambria Math" panose="02040503050406030204" pitchFamily="18" charset="0"/>
                        </a:rPr>
                        <m:t>−2.324</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328084" y="2936559"/>
                <a:ext cx="2022990" cy="276999"/>
              </a:xfrm>
              <a:prstGeom prst="rect">
                <a:avLst/>
              </a:prstGeom>
              <a:blipFill rotWithShape="0">
                <a:blip r:embed="rId3"/>
                <a:stretch>
                  <a:fillRect l="-2108" r="-2711" b="-8889"/>
                </a:stretch>
              </a:blipFill>
            </p:spPr>
            <p:txBody>
              <a:bodyPr/>
              <a:lstStyle/>
              <a:p>
                <a:r>
                  <a:rPr lang="en-US">
                    <a:noFill/>
                  </a:rPr>
                  <a:t> </a:t>
                </a:r>
              </a:p>
            </p:txBody>
          </p:sp>
        </mc:Fallback>
      </mc:AlternateContent>
      <p:sp>
        <p:nvSpPr>
          <p:cNvPr id="37" name="TextBox 36"/>
          <p:cNvSpPr txBox="1"/>
          <p:nvPr/>
        </p:nvSpPr>
        <p:spPr>
          <a:xfrm>
            <a:off x="4968044" y="3825044"/>
            <a:ext cx="2916324" cy="1477328"/>
          </a:xfrm>
          <a:prstGeom prst="wedgeRectCallout">
            <a:avLst>
              <a:gd name="adj1" fmla="val -3262"/>
              <a:gd name="adj2" fmla="val -8327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smtClean="0">
                <a:latin typeface="Arial" panose="020B0604020202020204" pitchFamily="34" charset="0"/>
                <a:cs typeface="Arial" panose="020B0604020202020204" pitchFamily="34" charset="0"/>
              </a:rPr>
              <a:t>The empirical equation that quantifies the relationship between proficiency from IRT and the FCI score</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8927"/>
          <a:stretch/>
        </p:blipFill>
        <p:spPr>
          <a:xfrm>
            <a:off x="628650" y="2816932"/>
            <a:ext cx="3963055" cy="2625258"/>
          </a:xfrm>
          <a:prstGeom prst="rect">
            <a:avLst/>
          </a:prstGeom>
        </p:spPr>
      </p:pic>
    </p:spTree>
    <p:extLst>
      <p:ext uri="{BB962C8B-B14F-4D97-AF65-F5344CB8AC3E}">
        <p14:creationId xmlns:p14="http://schemas.microsoft.com/office/powerpoint/2010/main" val="3786630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8596"/>
          </a:xfrm>
        </p:spPr>
        <p:txBody>
          <a:bodyPr/>
          <a:lstStyle/>
          <a:p>
            <a:r>
              <a:rPr lang="en-US" dirty="0" smtClean="0"/>
              <a:t>Why a Behavioral Experiment?</a:t>
            </a:r>
            <a:endParaRPr lang="en-US" dirty="0"/>
          </a:p>
        </p:txBody>
      </p:sp>
      <p:sp>
        <p:nvSpPr>
          <p:cNvPr id="35" name="Slide Number Placeholder 34"/>
          <p:cNvSpPr>
            <a:spLocks noGrp="1"/>
          </p:cNvSpPr>
          <p:nvPr>
            <p:ph type="sldNum" sz="quarter" idx="10"/>
          </p:nvPr>
        </p:nvSpPr>
        <p:spPr/>
        <p:txBody>
          <a:bodyPr/>
          <a:lstStyle/>
          <a:p>
            <a:fld id="{F083338B-0985-4748-89A5-0BBE0D3481BB}" type="slidenum">
              <a:rPr lang="en-US" smtClean="0"/>
              <a:pPr/>
              <a:t>6</a:t>
            </a:fld>
            <a:endParaRPr lang="en-US" dirty="0"/>
          </a:p>
        </p:txBody>
      </p:sp>
      <p:pic>
        <p:nvPicPr>
          <p:cNvPr id="3" name="Picture 2"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59" y="863716"/>
            <a:ext cx="8427882" cy="5267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8723" y="4216255"/>
            <a:ext cx="1334641" cy="15827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5047" y="4198297"/>
            <a:ext cx="1679401" cy="1350670"/>
          </a:xfrm>
          <a:prstGeom prst="rect">
            <a:avLst/>
          </a:prstGeom>
        </p:spPr>
      </p:pic>
      <p:grpSp>
        <p:nvGrpSpPr>
          <p:cNvPr id="14" name="Group 13"/>
          <p:cNvGrpSpPr/>
          <p:nvPr/>
        </p:nvGrpSpPr>
        <p:grpSpPr>
          <a:xfrm>
            <a:off x="3059832" y="4198297"/>
            <a:ext cx="1404156" cy="1143112"/>
            <a:chOff x="2683166" y="4198297"/>
            <a:chExt cx="1404156" cy="1143112"/>
          </a:xfrm>
        </p:grpSpPr>
        <p:sp>
          <p:nvSpPr>
            <p:cNvPr id="8" name="Right Arrow 7"/>
            <p:cNvSpPr/>
            <p:nvPr/>
          </p:nvSpPr>
          <p:spPr>
            <a:xfrm>
              <a:off x="2683166" y="4828016"/>
              <a:ext cx="1404156" cy="23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flipH="1">
              <a:off x="2683166" y="5108800"/>
              <a:ext cx="1404156" cy="23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9342" y="4198297"/>
              <a:ext cx="694408" cy="778736"/>
            </a:xfrm>
            <a:prstGeom prst="rect">
              <a:avLst/>
            </a:prstGeom>
          </p:spPr>
        </p:pic>
      </p:grpSp>
      <p:grpSp>
        <p:nvGrpSpPr>
          <p:cNvPr id="13" name="Group 12"/>
          <p:cNvGrpSpPr/>
          <p:nvPr/>
        </p:nvGrpSpPr>
        <p:grpSpPr>
          <a:xfrm>
            <a:off x="4747477" y="3985211"/>
            <a:ext cx="2106335" cy="1637023"/>
            <a:chOff x="4309071" y="3985211"/>
            <a:chExt cx="2106335" cy="163702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9071" y="4216255"/>
              <a:ext cx="2106335" cy="1405979"/>
            </a:xfrm>
            <a:prstGeom prst="rect">
              <a:avLst/>
            </a:prstGeom>
          </p:spPr>
        </p:pic>
        <p:sp>
          <p:nvSpPr>
            <p:cNvPr id="21" name="Up Arrow 20"/>
            <p:cNvSpPr/>
            <p:nvPr/>
          </p:nvSpPr>
          <p:spPr>
            <a:xfrm rot="18059548">
              <a:off x="5116006" y="4233829"/>
              <a:ext cx="118753" cy="38054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4964010" y="3985211"/>
                  <a:ext cx="4227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964010" y="3985211"/>
                  <a:ext cx="42274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863906" y="4772587"/>
                  <a:ext cx="587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𝑚𝑔</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863906" y="4772587"/>
                  <a:ext cx="587790" cy="369332"/>
                </a:xfrm>
                <a:prstGeom prst="rect">
                  <a:avLst/>
                </a:prstGeom>
                <a:blipFill rotWithShape="0">
                  <a:blip r:embed="rId8"/>
                  <a:stretch>
                    <a:fillRect b="-8333"/>
                  </a:stretch>
                </a:blipFill>
              </p:spPr>
              <p:txBody>
                <a:bodyPr/>
                <a:lstStyle/>
                <a:p>
                  <a:r>
                    <a:rPr lang="en-US">
                      <a:noFill/>
                    </a:rPr>
                    <a:t> </a:t>
                  </a:r>
                </a:p>
              </p:txBody>
            </p:sp>
          </mc:Fallback>
        </mc:AlternateContent>
        <p:sp>
          <p:nvSpPr>
            <p:cNvPr id="24" name="Down Arrow 23"/>
            <p:cNvSpPr/>
            <p:nvPr/>
          </p:nvSpPr>
          <p:spPr>
            <a:xfrm>
              <a:off x="5522931" y="4627421"/>
              <a:ext cx="150514" cy="5877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 name="TextBox 26"/>
              <p:cNvSpPr txBox="1"/>
              <p:nvPr/>
            </p:nvSpPr>
            <p:spPr>
              <a:xfrm>
                <a:off x="1295636" y="5868349"/>
                <a:ext cx="685668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How do we correlate </a:t>
                </a:r>
                <a:r>
                  <a:rPr lang="en-US" dirty="0">
                    <a:latin typeface="Arial" panose="020B0604020202020204" pitchFamily="34" charset="0"/>
                    <a:cs typeface="Arial" panose="020B0604020202020204" pitchFamily="34" charset="0"/>
                  </a:rPr>
                  <a:t>design performance with expertise metric </a:t>
                </a:r>
                <a14:m>
                  <m:oMath xmlns:m="http://schemas.openxmlformats.org/officeDocument/2006/math">
                    <m:r>
                      <a:rPr lang="en-US" i="1">
                        <a:latin typeface="Cambria Math" panose="02040503050406030204" pitchFamily="18" charset="0"/>
                        <a:cs typeface="Arial" panose="020B0604020202020204" pitchFamily="34" charset="0"/>
                      </a:rPr>
                      <m:t>𝜃</m:t>
                    </m:r>
                  </m:oMath>
                </a14:m>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295636" y="5868349"/>
                <a:ext cx="6856685" cy="369332"/>
              </a:xfrm>
              <a:prstGeom prst="rect">
                <a:avLst/>
              </a:prstGeom>
              <a:blipFill rotWithShape="0">
                <a:blip r:embed="rId9"/>
                <a:stretch>
                  <a:fillRect l="-801" t="-10000" r="-267" b="-26667"/>
                </a:stretch>
              </a:blipFill>
            </p:spPr>
            <p:txBody>
              <a:bodyPr/>
              <a:lstStyle/>
              <a:p>
                <a:r>
                  <a:rPr lang="en-US">
                    <a:noFill/>
                  </a:rPr>
                  <a:t> </a:t>
                </a:r>
              </a:p>
            </p:txBody>
          </p:sp>
        </mc:Fallback>
      </mc:AlternateContent>
      <p:sp>
        <p:nvSpPr>
          <p:cNvPr id="7" name="Oval 6"/>
          <p:cNvSpPr/>
          <p:nvPr/>
        </p:nvSpPr>
        <p:spPr>
          <a:xfrm>
            <a:off x="888065" y="872716"/>
            <a:ext cx="7367871" cy="18316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1402491" y="1201766"/>
            <a:ext cx="6553885"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state of the art theories help validate the expertise metric. However, the behavioral experiment will help verify the utilization of the expertise metric for quantification of expertise impact on quality.</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Flowchart: Off-page Connector 10"/>
              <p:cNvSpPr/>
              <p:nvPr/>
            </p:nvSpPr>
            <p:spPr>
              <a:xfrm>
                <a:off x="825630" y="2933356"/>
                <a:ext cx="2001551" cy="1132275"/>
              </a:xfrm>
              <a:prstGeom prst="flowChartOffpageConnector">
                <a:avLst/>
              </a:prstGeom>
              <a:solidFill>
                <a:srgbClr val="10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Expertise metric </a:t>
                </a:r>
                <a14:m>
                  <m:oMath xmlns:m="http://schemas.openxmlformats.org/officeDocument/2006/math">
                    <m:r>
                      <a:rPr lang="en-US" b="0" i="1" smtClean="0">
                        <a:latin typeface="Cambria Math" panose="02040503050406030204" pitchFamily="18" charset="0"/>
                      </a:rPr>
                      <m:t>𝜃</m:t>
                    </m:r>
                  </m:oMath>
                </a14:m>
                <a:r>
                  <a:rPr lang="en-US" dirty="0" smtClean="0">
                    <a:latin typeface="Arial" panose="020B0604020202020204" pitchFamily="34" charset="0"/>
                    <a:cs typeface="Arial" panose="020B0604020202020204" pitchFamily="34" charset="0"/>
                  </a:rPr>
                  <a:t> evaluated through a test</a:t>
                </a:r>
                <a:endParaRPr lang="en-US" dirty="0">
                  <a:latin typeface="Arial" panose="020B0604020202020204" pitchFamily="34" charset="0"/>
                  <a:cs typeface="Arial" panose="020B0604020202020204" pitchFamily="34" charset="0"/>
                </a:endParaRPr>
              </a:p>
            </p:txBody>
          </p:sp>
        </mc:Choice>
        <mc:Fallback xmlns="">
          <p:sp>
            <p:nvSpPr>
              <p:cNvPr id="11" name="Flowchart: Off-page Connector 10"/>
              <p:cNvSpPr>
                <a:spLocks noRot="1" noChangeAspect="1" noMove="1" noResize="1" noEditPoints="1" noAdjustHandles="1" noChangeArrowheads="1" noChangeShapeType="1" noTextEdit="1"/>
              </p:cNvSpPr>
              <p:nvPr/>
            </p:nvSpPr>
            <p:spPr>
              <a:xfrm>
                <a:off x="825630" y="2933356"/>
                <a:ext cx="2001551" cy="1132275"/>
              </a:xfrm>
              <a:prstGeom prst="flowChartOffpageConnector">
                <a:avLst/>
              </a:prstGeom>
              <a:blipFill rotWithShape="0">
                <a:blip r:embed="rId10"/>
                <a:stretch>
                  <a:fillRect t="-2646"/>
                </a:stretch>
              </a:blipFill>
            </p:spPr>
            <p:txBody>
              <a:bodyPr/>
              <a:lstStyle/>
              <a:p>
                <a:r>
                  <a:rPr lang="en-US">
                    <a:noFill/>
                  </a:rPr>
                  <a:t> </a:t>
                </a:r>
              </a:p>
            </p:txBody>
          </p:sp>
        </mc:Fallback>
      </mc:AlternateContent>
      <p:sp>
        <p:nvSpPr>
          <p:cNvPr id="23" name="Flowchart: Off-page Connector 22"/>
          <p:cNvSpPr/>
          <p:nvPr/>
        </p:nvSpPr>
        <p:spPr>
          <a:xfrm>
            <a:off x="4741119" y="2893663"/>
            <a:ext cx="3611301" cy="113227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A roller coaster track design behavioral experiment</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Left-Right Arrow Callout 11"/>
              <p:cNvSpPr/>
              <p:nvPr/>
            </p:nvSpPr>
            <p:spPr>
              <a:xfrm>
                <a:off x="2663788" y="2917847"/>
                <a:ext cx="2084144" cy="904612"/>
              </a:xfrm>
              <a:prstGeom prst="leftRightArrowCallout">
                <a:avLst>
                  <a:gd name="adj1" fmla="val 15373"/>
                  <a:gd name="adj2" fmla="val 25000"/>
                  <a:gd name="adj3" fmla="val 20187"/>
                  <a:gd name="adj4" fmla="val 631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Correlation between </a:t>
                </a:r>
                <a14:m>
                  <m:oMath xmlns:m="http://schemas.openxmlformats.org/officeDocument/2006/math">
                    <m:r>
                      <a:rPr lang="en-US" sz="1200" b="0" i="1" smtClean="0">
                        <a:latin typeface="Cambria Math" panose="02040503050406030204" pitchFamily="18" charset="0"/>
                      </a:rPr>
                      <m:t>𝜃</m:t>
                    </m:r>
                  </m:oMath>
                </a14:m>
                <a:r>
                  <a:rPr lang="en-US" sz="1200" dirty="0" smtClean="0">
                    <a:latin typeface="Arial" panose="020B0604020202020204" pitchFamily="34" charset="0"/>
                    <a:cs typeface="Arial" panose="020B0604020202020204" pitchFamily="34" charset="0"/>
                  </a:rPr>
                  <a:t> and performance</a:t>
                </a:r>
                <a:endParaRPr lang="en-US" sz="1200" dirty="0">
                  <a:latin typeface="Arial" panose="020B0604020202020204" pitchFamily="34" charset="0"/>
                  <a:cs typeface="Arial" panose="020B0604020202020204" pitchFamily="34" charset="0"/>
                </a:endParaRPr>
              </a:p>
            </p:txBody>
          </p:sp>
        </mc:Choice>
        <mc:Fallback xmlns="">
          <p:sp>
            <p:nvSpPr>
              <p:cNvPr id="12" name="Left-Right Arrow Callout 11"/>
              <p:cNvSpPr>
                <a:spLocks noRot="1" noChangeAspect="1" noMove="1" noResize="1" noEditPoints="1" noAdjustHandles="1" noChangeArrowheads="1" noChangeShapeType="1" noTextEdit="1"/>
              </p:cNvSpPr>
              <p:nvPr/>
            </p:nvSpPr>
            <p:spPr>
              <a:xfrm>
                <a:off x="2663788" y="2917847"/>
                <a:ext cx="2084144" cy="904612"/>
              </a:xfrm>
              <a:prstGeom prst="leftRightArrowCallout">
                <a:avLst>
                  <a:gd name="adj1" fmla="val 15373"/>
                  <a:gd name="adj2" fmla="val 25000"/>
                  <a:gd name="adj3" fmla="val 20187"/>
                  <a:gd name="adj4" fmla="val 63165"/>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28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8596"/>
          </a:xfrm>
        </p:spPr>
        <p:txBody>
          <a:bodyPr/>
          <a:lstStyle/>
          <a:p>
            <a:r>
              <a:rPr lang="en-US" dirty="0" smtClean="0"/>
              <a:t>Why a </a:t>
            </a:r>
            <a:r>
              <a:rPr lang="en-US" dirty="0"/>
              <a:t>T</a:t>
            </a:r>
            <a:r>
              <a:rPr lang="en-US" dirty="0" smtClean="0"/>
              <a:t>rack Design Behavioral Experiment?</a:t>
            </a:r>
            <a:endParaRPr lang="en-US" dirty="0"/>
          </a:p>
        </p:txBody>
      </p:sp>
      <p:sp>
        <p:nvSpPr>
          <p:cNvPr id="35" name="Slide Number Placeholder 34"/>
          <p:cNvSpPr>
            <a:spLocks noGrp="1"/>
          </p:cNvSpPr>
          <p:nvPr>
            <p:ph type="sldNum" sz="quarter" idx="10"/>
          </p:nvPr>
        </p:nvSpPr>
        <p:spPr/>
        <p:txBody>
          <a:bodyPr/>
          <a:lstStyle/>
          <a:p>
            <a:fld id="{F083338B-0985-4748-89A5-0BBE0D3481BB}" type="slidenum">
              <a:rPr lang="en-US" smtClean="0"/>
              <a:pPr/>
              <a:t>7</a:t>
            </a:fld>
            <a:endParaRPr lang="en-US" dirty="0"/>
          </a:p>
        </p:txBody>
      </p:sp>
      <p:pic>
        <p:nvPicPr>
          <p:cNvPr id="3" name="Picture 2"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59" y="863716"/>
            <a:ext cx="8427882" cy="5267426"/>
          </a:xfrm>
          <a:prstGeom prst="rect">
            <a:avLst/>
          </a:prstGeom>
        </p:spPr>
      </p:pic>
      <p:sp>
        <p:nvSpPr>
          <p:cNvPr id="4" name="Rectangle 3"/>
          <p:cNvSpPr/>
          <p:nvPr/>
        </p:nvSpPr>
        <p:spPr>
          <a:xfrm>
            <a:off x="770111" y="1046560"/>
            <a:ext cx="7886700" cy="156966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As the expertise metric is based on the knowledge of Newtonian concepts of Force we </a:t>
            </a:r>
            <a:r>
              <a:rPr lang="en-US" sz="2400" b="1" dirty="0">
                <a:latin typeface="Arial" panose="020B0604020202020204" pitchFamily="34" charset="0"/>
                <a:cs typeface="Arial" panose="020B0604020202020204" pitchFamily="34" charset="0"/>
              </a:rPr>
              <a:t>need a design task that encapsulates the tested concepts.</a:t>
            </a:r>
            <a:r>
              <a:rPr lang="en-US" sz="2400" dirty="0">
                <a:latin typeface="Arial" panose="020B0604020202020204" pitchFamily="34" charset="0"/>
                <a:cs typeface="Arial" panose="020B0604020202020204" pitchFamily="34" charset="0"/>
              </a:rPr>
              <a:t> We thus formulate a </a:t>
            </a:r>
            <a:r>
              <a:rPr lang="en-US" sz="2400" b="1" dirty="0">
                <a:latin typeface="Arial" panose="020B0604020202020204" pitchFamily="34" charset="0"/>
                <a:cs typeface="Arial" panose="020B0604020202020204" pitchFamily="34" charset="0"/>
              </a:rPr>
              <a:t>track design behavioral experiment</a:t>
            </a:r>
            <a:r>
              <a:rPr lang="en-US" sz="2400" dirty="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04262" y="3484498"/>
            <a:ext cx="1334641" cy="15827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196" y="3466540"/>
            <a:ext cx="1679401" cy="1350670"/>
          </a:xfrm>
          <a:prstGeom prst="rect">
            <a:avLst/>
          </a:prstGeom>
        </p:spPr>
      </p:pic>
      <p:sp>
        <p:nvSpPr>
          <p:cNvPr id="8" name="Right Arrow 7"/>
          <p:cNvSpPr/>
          <p:nvPr/>
        </p:nvSpPr>
        <p:spPr>
          <a:xfrm>
            <a:off x="2532721" y="4096259"/>
            <a:ext cx="1404156" cy="23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flipH="1">
            <a:off x="2532721" y="4377043"/>
            <a:ext cx="1404156" cy="232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8897" y="3466540"/>
            <a:ext cx="694408" cy="778736"/>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8626" y="3484498"/>
            <a:ext cx="2106335" cy="1405979"/>
          </a:xfrm>
          <a:prstGeom prst="rect">
            <a:avLst/>
          </a:prstGeom>
        </p:spPr>
      </p:pic>
      <p:sp>
        <p:nvSpPr>
          <p:cNvPr id="21" name="Up Arrow 20"/>
          <p:cNvSpPr/>
          <p:nvPr/>
        </p:nvSpPr>
        <p:spPr>
          <a:xfrm rot="18059548">
            <a:off x="4965561" y="3502072"/>
            <a:ext cx="118753" cy="38054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4813565" y="3253454"/>
                <a:ext cx="4227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813565" y="3253454"/>
                <a:ext cx="42274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713461" y="4040830"/>
                <a:ext cx="587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𝑚𝑔</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713461" y="4040830"/>
                <a:ext cx="587790" cy="369332"/>
              </a:xfrm>
              <a:prstGeom prst="rect">
                <a:avLst/>
              </a:prstGeom>
              <a:blipFill rotWithShape="0">
                <a:blip r:embed="rId8"/>
                <a:stretch>
                  <a:fillRect b="-8333"/>
                </a:stretch>
              </a:blipFill>
            </p:spPr>
            <p:txBody>
              <a:bodyPr/>
              <a:lstStyle/>
              <a:p>
                <a:r>
                  <a:rPr lang="en-US">
                    <a:noFill/>
                  </a:rPr>
                  <a:t> </a:t>
                </a:r>
              </a:p>
            </p:txBody>
          </p:sp>
        </mc:Fallback>
      </mc:AlternateContent>
      <p:sp>
        <p:nvSpPr>
          <p:cNvPr id="24" name="Down Arrow 23"/>
          <p:cNvSpPr/>
          <p:nvPr/>
        </p:nvSpPr>
        <p:spPr>
          <a:xfrm>
            <a:off x="5372486" y="3895664"/>
            <a:ext cx="150514" cy="5877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1145191" y="5136592"/>
                <a:ext cx="685668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How do we correlate </a:t>
                </a:r>
                <a:r>
                  <a:rPr lang="en-US" dirty="0">
                    <a:latin typeface="Arial" panose="020B0604020202020204" pitchFamily="34" charset="0"/>
                    <a:cs typeface="Arial" panose="020B0604020202020204" pitchFamily="34" charset="0"/>
                  </a:rPr>
                  <a:t>design performance with expertise metric </a:t>
                </a:r>
                <a14:m>
                  <m:oMath xmlns:m="http://schemas.openxmlformats.org/officeDocument/2006/math">
                    <m:r>
                      <a:rPr lang="en-US" i="1">
                        <a:latin typeface="Cambria Math" panose="02040503050406030204" pitchFamily="18" charset="0"/>
                        <a:cs typeface="Arial" panose="020B0604020202020204" pitchFamily="34" charset="0"/>
                      </a:rPr>
                      <m:t>𝜃</m:t>
                    </m:r>
                  </m:oMath>
                </a14:m>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145191" y="5136592"/>
                <a:ext cx="6856685" cy="369332"/>
              </a:xfrm>
              <a:prstGeom prst="rect">
                <a:avLst/>
              </a:prstGeom>
              <a:blipFill rotWithShape="0">
                <a:blip r:embed="rId9"/>
                <a:stretch>
                  <a:fillRect l="-800" t="-10000" r="-178" b="-26667"/>
                </a:stretch>
              </a:blipFill>
            </p:spPr>
            <p:txBody>
              <a:bodyPr/>
              <a:lstStyle/>
              <a:p>
                <a:r>
                  <a:rPr lang="en-US">
                    <a:noFill/>
                  </a:rPr>
                  <a:t> </a:t>
                </a:r>
              </a:p>
            </p:txBody>
          </p:sp>
        </mc:Fallback>
      </mc:AlternateContent>
    </p:spTree>
    <p:extLst>
      <p:ext uri="{BB962C8B-B14F-4D97-AF65-F5344CB8AC3E}">
        <p14:creationId xmlns:p14="http://schemas.microsoft.com/office/powerpoint/2010/main" val="401394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18596"/>
          </a:xfrm>
        </p:spPr>
        <p:txBody>
          <a:bodyPr/>
          <a:lstStyle/>
          <a:p>
            <a:r>
              <a:rPr lang="en-US" dirty="0" smtClean="0"/>
              <a:t>Behavioral Experiment: Track Design Game</a:t>
            </a:r>
            <a:endParaRPr lang="en-US" dirty="0"/>
          </a:p>
        </p:txBody>
      </p:sp>
      <p:sp>
        <p:nvSpPr>
          <p:cNvPr id="35" name="Slide Number Placeholder 34"/>
          <p:cNvSpPr>
            <a:spLocks noGrp="1"/>
          </p:cNvSpPr>
          <p:nvPr>
            <p:ph type="sldNum" sz="quarter" idx="10"/>
          </p:nvPr>
        </p:nvSpPr>
        <p:spPr/>
        <p:txBody>
          <a:bodyPr/>
          <a:lstStyle/>
          <a:p>
            <a:fld id="{F083338B-0985-4748-89A5-0BBE0D3481BB}" type="slidenum">
              <a:rPr lang="en-US" smtClean="0"/>
              <a:pPr/>
              <a:t>8</a:t>
            </a:fld>
            <a:endParaRPr lang="en-US" dirty="0"/>
          </a:p>
        </p:txBody>
      </p:sp>
      <p:pic>
        <p:nvPicPr>
          <p:cNvPr id="3" name="Picture 2"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59" y="863716"/>
            <a:ext cx="8427882" cy="5267426"/>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575556" y="1124744"/>
                <a:ext cx="8028892" cy="1938992"/>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Objective: </a:t>
                </a:r>
                <a:r>
                  <a:rPr lang="en-US" sz="2400" dirty="0" smtClean="0">
                    <a:latin typeface="Arial" panose="020B0604020202020204" pitchFamily="34" charset="0"/>
                    <a:cs typeface="Arial" panose="020B0604020202020204" pitchFamily="34" charset="0"/>
                  </a:rPr>
                  <a:t>Maximize Enjoyment (Unknown function)</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Constraints:</a:t>
                </a:r>
                <a:r>
                  <a:rPr lang="en-US" sz="2400" dirty="0" smtClean="0">
                    <a:latin typeface="Arial" panose="020B0604020202020204" pitchFamily="34" charset="0"/>
                    <a:cs typeface="Arial" panose="020B0604020202020204" pitchFamily="34" charset="0"/>
                  </a:rPr>
                  <a:t>1) The person should not fly off the track</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2) The person should not experience 			centripetal acceleration greater than </a:t>
                </a:r>
                <a14:m>
                  <m:oMath xmlns:m="http://schemas.openxmlformats.org/officeDocument/2006/math">
                    <m:r>
                      <a:rPr lang="en-US" sz="2400" b="0" i="1" smtClean="0">
                        <a:latin typeface="Cambria Math" panose="02040503050406030204" pitchFamily="18" charset="0"/>
                        <a:cs typeface="Arial" panose="020B0604020202020204" pitchFamily="34" charset="0"/>
                      </a:rPr>
                      <m:t>4</m:t>
                    </m:r>
                    <m:r>
                      <a:rPr lang="en-US" sz="2400" b="0" i="1" smtClean="0">
                        <a:latin typeface="Cambria Math" panose="02040503050406030204" pitchFamily="18" charset="0"/>
                        <a:cs typeface="Arial" panose="020B0604020202020204" pitchFamily="34" charset="0"/>
                      </a:rPr>
                      <m:t>𝑔</m:t>
                    </m:r>
                  </m:oMath>
                </a14:m>
                <a:endParaRPr lang="en-US" sz="2400" dirty="0">
                  <a:latin typeface="Arial" panose="020B0604020202020204" pitchFamily="34" charset="0"/>
                  <a:cs typeface="Arial" panose="020B06040202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75556" y="1124744"/>
                <a:ext cx="8028892" cy="1938992"/>
              </a:xfrm>
              <a:prstGeom prst="rect">
                <a:avLst/>
              </a:prstGeom>
              <a:blipFill rotWithShape="0">
                <a:blip r:embed="rId3"/>
                <a:stretch>
                  <a:fillRect l="-1139" t="-2201" b="-6604"/>
                </a:stretch>
              </a:blipFill>
            </p:spPr>
            <p:txBody>
              <a:bodyPr/>
              <a:lstStyle/>
              <a:p>
                <a:r>
                  <a:rPr lang="en-US">
                    <a:noFill/>
                  </a:rPr>
                  <a:t> </a:t>
                </a:r>
              </a:p>
            </p:txBody>
          </p:sp>
        </mc:Fallback>
      </mc:AlternateContent>
      <p:grpSp>
        <p:nvGrpSpPr>
          <p:cNvPr id="15" name="Group 14"/>
          <p:cNvGrpSpPr/>
          <p:nvPr/>
        </p:nvGrpSpPr>
        <p:grpSpPr>
          <a:xfrm>
            <a:off x="683568" y="3609020"/>
            <a:ext cx="5546122" cy="2536082"/>
            <a:chOff x="915898" y="20676626"/>
            <a:chExt cx="9542901" cy="4339497"/>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98" y="20676626"/>
              <a:ext cx="9542901" cy="4339497"/>
            </a:xfrm>
            <a:prstGeom prst="rect">
              <a:avLst/>
            </a:prstGeom>
            <a:ln>
              <a:solidFill>
                <a:schemeClr val="tx1"/>
              </a:solidFill>
            </a:ln>
          </p:spPr>
        </p:pic>
        <p:pic>
          <p:nvPicPr>
            <p:cNvPr id="17" name="Picture 16"/>
            <p:cNvPicPr>
              <a:picLocks noChangeAspect="1"/>
            </p:cNvPicPr>
            <p:nvPr/>
          </p:nvPicPr>
          <p:blipFill rotWithShape="1">
            <a:blip r:embed="rId5" cstate="print">
              <a:extLst>
                <a:ext uri="{28A0092B-C50C-407E-A947-70E740481C1C}">
                  <a14:useLocalDpi xmlns:a14="http://schemas.microsoft.com/office/drawing/2010/main" val="0"/>
                </a:ext>
              </a:extLst>
            </a:blip>
            <a:srcRect t="4845" b="11241"/>
            <a:stretch/>
          </p:blipFill>
          <p:spPr>
            <a:xfrm>
              <a:off x="948556" y="21075562"/>
              <a:ext cx="8548449" cy="3487241"/>
            </a:xfrm>
            <a:prstGeom prst="rect">
              <a:avLst/>
            </a:prstGeom>
          </p:spPr>
        </p:pic>
      </p:grpSp>
      <p:sp>
        <p:nvSpPr>
          <p:cNvPr id="18" name="TextBox 17"/>
          <p:cNvSpPr txBox="1"/>
          <p:nvPr/>
        </p:nvSpPr>
        <p:spPr>
          <a:xfrm>
            <a:off x="6768244" y="3606155"/>
            <a:ext cx="2160240" cy="369332"/>
          </a:xfrm>
          <a:prstGeom prst="wedgeRectCallout">
            <a:avLst>
              <a:gd name="adj1" fmla="val -70723"/>
              <a:gd name="adj2" fmla="val -8586"/>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smtClean="0">
                <a:latin typeface="Arial" panose="020B0604020202020204" pitchFamily="34" charset="0"/>
                <a:cs typeface="Arial" panose="020B0604020202020204" pitchFamily="34" charset="0"/>
              </a:rPr>
              <a:t>The game interface</a:t>
            </a:r>
          </a:p>
        </p:txBody>
      </p:sp>
    </p:spTree>
    <p:extLst>
      <p:ext uri="{BB962C8B-B14F-4D97-AF65-F5344CB8AC3E}">
        <p14:creationId xmlns:p14="http://schemas.microsoft.com/office/powerpoint/2010/main" val="269447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Procedure</a:t>
            </a:r>
            <a:endParaRPr lang="en-US" dirty="0"/>
          </a:p>
        </p:txBody>
      </p:sp>
      <p:sp>
        <p:nvSpPr>
          <p:cNvPr id="3" name="直角上箭头 14"/>
          <p:cNvSpPr/>
          <p:nvPr/>
        </p:nvSpPr>
        <p:spPr>
          <a:xfrm rot="5400000">
            <a:off x="2513759" y="3314975"/>
            <a:ext cx="780097" cy="888113"/>
          </a:xfrm>
          <a:prstGeom prst="bentUpArrow">
            <a:avLst>
              <a:gd name="adj1" fmla="val 32840"/>
              <a:gd name="adj2" fmla="val 25000"/>
              <a:gd name="adj3" fmla="val 35780"/>
            </a:avLst>
          </a:prstGeom>
        </p:spPr>
        <p:style>
          <a:lnRef idx="1">
            <a:schemeClr val="accent2"/>
          </a:lnRef>
          <a:fillRef idx="2">
            <a:schemeClr val="accent2"/>
          </a:fillRef>
          <a:effectRef idx="1">
            <a:schemeClr val="accent2"/>
          </a:effectRef>
          <a:fontRef idx="minor">
            <a:schemeClr val="dk1"/>
          </a:fontRef>
        </p:style>
      </p:sp>
      <p:sp>
        <p:nvSpPr>
          <p:cNvPr id="4" name="任意多边形 15"/>
          <p:cNvSpPr/>
          <p:nvPr/>
        </p:nvSpPr>
        <p:spPr>
          <a:xfrm>
            <a:off x="2203293" y="2358580"/>
            <a:ext cx="1790782" cy="919214"/>
          </a:xfrm>
          <a:custGeom>
            <a:avLst/>
            <a:gdLst>
              <a:gd name="connsiteX0" fmla="*/ 0 w 1313224"/>
              <a:gd name="connsiteY0" fmla="*/ 153233 h 919214"/>
              <a:gd name="connsiteX1" fmla="*/ 153233 w 1313224"/>
              <a:gd name="connsiteY1" fmla="*/ 0 h 919214"/>
              <a:gd name="connsiteX2" fmla="*/ 1159991 w 1313224"/>
              <a:gd name="connsiteY2" fmla="*/ 0 h 919214"/>
              <a:gd name="connsiteX3" fmla="*/ 1313224 w 1313224"/>
              <a:gd name="connsiteY3" fmla="*/ 153233 h 919214"/>
              <a:gd name="connsiteX4" fmla="*/ 1313224 w 1313224"/>
              <a:gd name="connsiteY4" fmla="*/ 765981 h 919214"/>
              <a:gd name="connsiteX5" fmla="*/ 1159991 w 1313224"/>
              <a:gd name="connsiteY5" fmla="*/ 919214 h 919214"/>
              <a:gd name="connsiteX6" fmla="*/ 153233 w 1313224"/>
              <a:gd name="connsiteY6" fmla="*/ 919214 h 919214"/>
              <a:gd name="connsiteX7" fmla="*/ 0 w 1313224"/>
              <a:gd name="connsiteY7" fmla="*/ 765981 h 919214"/>
              <a:gd name="connsiteX8" fmla="*/ 0 w 1313224"/>
              <a:gd name="connsiteY8" fmla="*/ 153233 h 91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224" h="919214">
                <a:moveTo>
                  <a:pt x="0" y="153233"/>
                </a:moveTo>
                <a:cubicBezTo>
                  <a:pt x="0" y="68605"/>
                  <a:pt x="68605" y="0"/>
                  <a:pt x="153233" y="0"/>
                </a:cubicBezTo>
                <a:lnTo>
                  <a:pt x="1159991" y="0"/>
                </a:lnTo>
                <a:cubicBezTo>
                  <a:pt x="1244619" y="0"/>
                  <a:pt x="1313224" y="68605"/>
                  <a:pt x="1313224" y="153233"/>
                </a:cubicBezTo>
                <a:lnTo>
                  <a:pt x="1313224" y="765981"/>
                </a:lnTo>
                <a:cubicBezTo>
                  <a:pt x="1313224" y="850609"/>
                  <a:pt x="1244619" y="919214"/>
                  <a:pt x="1159991" y="919214"/>
                </a:cubicBezTo>
                <a:lnTo>
                  <a:pt x="153233" y="919214"/>
                </a:lnTo>
                <a:cubicBezTo>
                  <a:pt x="68605" y="919214"/>
                  <a:pt x="0" y="850609"/>
                  <a:pt x="0" y="765981"/>
                </a:cubicBezTo>
                <a:lnTo>
                  <a:pt x="0" y="153233"/>
                </a:lnTo>
                <a:close/>
              </a:path>
            </a:pathLst>
          </a:custGeom>
          <a:solidFill>
            <a:schemeClr val="bg1">
              <a:lumMod val="9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kern="0" dirty="0" smtClean="0">
                <a:solidFill>
                  <a:schemeClr val="tx1"/>
                </a:solidFill>
                <a:latin typeface="Arial" panose="020B0604020202020204" pitchFamily="34" charset="0"/>
                <a:cs typeface="Arial" panose="020B0604020202020204" pitchFamily="34" charset="0"/>
              </a:rPr>
              <a:t>Take the FCI</a:t>
            </a:r>
            <a:endParaRPr lang="en-US" kern="0" dirty="0">
              <a:solidFill>
                <a:schemeClr val="tx1"/>
              </a:solidFill>
              <a:latin typeface="Arial" panose="020B0604020202020204" pitchFamily="34" charset="0"/>
              <a:cs typeface="Arial" panose="020B0604020202020204" pitchFamily="34" charset="0"/>
            </a:endParaRPr>
          </a:p>
        </p:txBody>
      </p:sp>
      <p:sp>
        <p:nvSpPr>
          <p:cNvPr id="5" name="直角上箭头 16"/>
          <p:cNvSpPr/>
          <p:nvPr/>
        </p:nvSpPr>
        <p:spPr>
          <a:xfrm rot="5400000">
            <a:off x="3533626" y="4367799"/>
            <a:ext cx="780097" cy="888113"/>
          </a:xfrm>
          <a:prstGeom prst="bentUpArrow">
            <a:avLst>
              <a:gd name="adj1" fmla="val 32840"/>
              <a:gd name="adj2" fmla="val 25000"/>
              <a:gd name="adj3" fmla="val 35780"/>
            </a:avLst>
          </a:prstGeom>
        </p:spPr>
        <p:style>
          <a:lnRef idx="1">
            <a:schemeClr val="accent2"/>
          </a:lnRef>
          <a:fillRef idx="2">
            <a:schemeClr val="accent2"/>
          </a:fillRef>
          <a:effectRef idx="1">
            <a:schemeClr val="accent2"/>
          </a:effectRef>
          <a:fontRef idx="minor">
            <a:schemeClr val="dk1"/>
          </a:fontRef>
        </p:style>
      </p:sp>
      <p:sp>
        <p:nvSpPr>
          <p:cNvPr id="6" name="任意多边形 17"/>
          <p:cNvSpPr/>
          <p:nvPr/>
        </p:nvSpPr>
        <p:spPr>
          <a:xfrm>
            <a:off x="3326946" y="3421760"/>
            <a:ext cx="1993103" cy="919214"/>
          </a:xfrm>
          <a:custGeom>
            <a:avLst/>
            <a:gdLst>
              <a:gd name="connsiteX0" fmla="*/ 0 w 1313224"/>
              <a:gd name="connsiteY0" fmla="*/ 153233 h 919214"/>
              <a:gd name="connsiteX1" fmla="*/ 153233 w 1313224"/>
              <a:gd name="connsiteY1" fmla="*/ 0 h 919214"/>
              <a:gd name="connsiteX2" fmla="*/ 1159991 w 1313224"/>
              <a:gd name="connsiteY2" fmla="*/ 0 h 919214"/>
              <a:gd name="connsiteX3" fmla="*/ 1313224 w 1313224"/>
              <a:gd name="connsiteY3" fmla="*/ 153233 h 919214"/>
              <a:gd name="connsiteX4" fmla="*/ 1313224 w 1313224"/>
              <a:gd name="connsiteY4" fmla="*/ 765981 h 919214"/>
              <a:gd name="connsiteX5" fmla="*/ 1159991 w 1313224"/>
              <a:gd name="connsiteY5" fmla="*/ 919214 h 919214"/>
              <a:gd name="connsiteX6" fmla="*/ 153233 w 1313224"/>
              <a:gd name="connsiteY6" fmla="*/ 919214 h 919214"/>
              <a:gd name="connsiteX7" fmla="*/ 0 w 1313224"/>
              <a:gd name="connsiteY7" fmla="*/ 765981 h 919214"/>
              <a:gd name="connsiteX8" fmla="*/ 0 w 1313224"/>
              <a:gd name="connsiteY8" fmla="*/ 153233 h 91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224" h="919214">
                <a:moveTo>
                  <a:pt x="0" y="153233"/>
                </a:moveTo>
                <a:cubicBezTo>
                  <a:pt x="0" y="68605"/>
                  <a:pt x="68605" y="0"/>
                  <a:pt x="153233" y="0"/>
                </a:cubicBezTo>
                <a:lnTo>
                  <a:pt x="1159991" y="0"/>
                </a:lnTo>
                <a:cubicBezTo>
                  <a:pt x="1244619" y="0"/>
                  <a:pt x="1313224" y="68605"/>
                  <a:pt x="1313224" y="153233"/>
                </a:cubicBezTo>
                <a:lnTo>
                  <a:pt x="1313224" y="765981"/>
                </a:lnTo>
                <a:cubicBezTo>
                  <a:pt x="1313224" y="850609"/>
                  <a:pt x="1244619" y="919214"/>
                  <a:pt x="1159991" y="919214"/>
                </a:cubicBezTo>
                <a:lnTo>
                  <a:pt x="153233" y="919214"/>
                </a:lnTo>
                <a:cubicBezTo>
                  <a:pt x="68605" y="919214"/>
                  <a:pt x="0" y="850609"/>
                  <a:pt x="0" y="765981"/>
                </a:cubicBezTo>
                <a:lnTo>
                  <a:pt x="0" y="153233"/>
                </a:lnTo>
                <a:close/>
              </a:path>
            </a:pathLst>
          </a:custGeom>
          <a:solidFill>
            <a:schemeClr val="bg1">
              <a:lumMod val="9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kern="0" dirty="0" smtClean="0">
                <a:solidFill>
                  <a:schemeClr val="tx1"/>
                </a:solidFill>
                <a:latin typeface="Arial" panose="020B0604020202020204" pitchFamily="34" charset="0"/>
                <a:cs typeface="Arial" panose="020B0604020202020204" pitchFamily="34" charset="0"/>
              </a:rPr>
              <a:t>Play the game</a:t>
            </a:r>
            <a:endParaRPr lang="en-US" kern="0" dirty="0">
              <a:solidFill>
                <a:schemeClr val="tx1"/>
              </a:solidFill>
              <a:latin typeface="Arial" panose="020B0604020202020204" pitchFamily="34" charset="0"/>
              <a:cs typeface="Arial" panose="020B0604020202020204" pitchFamily="34" charset="0"/>
            </a:endParaRPr>
          </a:p>
        </p:txBody>
      </p:sp>
      <p:sp>
        <p:nvSpPr>
          <p:cNvPr id="7" name="任意多边形 20"/>
          <p:cNvSpPr/>
          <p:nvPr/>
        </p:nvSpPr>
        <p:spPr>
          <a:xfrm>
            <a:off x="4368185" y="4484940"/>
            <a:ext cx="1903728" cy="919214"/>
          </a:xfrm>
          <a:custGeom>
            <a:avLst/>
            <a:gdLst>
              <a:gd name="connsiteX0" fmla="*/ 0 w 1313224"/>
              <a:gd name="connsiteY0" fmla="*/ 153233 h 919214"/>
              <a:gd name="connsiteX1" fmla="*/ 153233 w 1313224"/>
              <a:gd name="connsiteY1" fmla="*/ 0 h 919214"/>
              <a:gd name="connsiteX2" fmla="*/ 1159991 w 1313224"/>
              <a:gd name="connsiteY2" fmla="*/ 0 h 919214"/>
              <a:gd name="connsiteX3" fmla="*/ 1313224 w 1313224"/>
              <a:gd name="connsiteY3" fmla="*/ 153233 h 919214"/>
              <a:gd name="connsiteX4" fmla="*/ 1313224 w 1313224"/>
              <a:gd name="connsiteY4" fmla="*/ 765981 h 919214"/>
              <a:gd name="connsiteX5" fmla="*/ 1159991 w 1313224"/>
              <a:gd name="connsiteY5" fmla="*/ 919214 h 919214"/>
              <a:gd name="connsiteX6" fmla="*/ 153233 w 1313224"/>
              <a:gd name="connsiteY6" fmla="*/ 919214 h 919214"/>
              <a:gd name="connsiteX7" fmla="*/ 0 w 1313224"/>
              <a:gd name="connsiteY7" fmla="*/ 765981 h 919214"/>
              <a:gd name="connsiteX8" fmla="*/ 0 w 1313224"/>
              <a:gd name="connsiteY8" fmla="*/ 153233 h 91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224" h="919214">
                <a:moveTo>
                  <a:pt x="0" y="153233"/>
                </a:moveTo>
                <a:cubicBezTo>
                  <a:pt x="0" y="68605"/>
                  <a:pt x="68605" y="0"/>
                  <a:pt x="153233" y="0"/>
                </a:cubicBezTo>
                <a:lnTo>
                  <a:pt x="1159991" y="0"/>
                </a:lnTo>
                <a:cubicBezTo>
                  <a:pt x="1244619" y="0"/>
                  <a:pt x="1313224" y="68605"/>
                  <a:pt x="1313224" y="153233"/>
                </a:cubicBezTo>
                <a:lnTo>
                  <a:pt x="1313224" y="765981"/>
                </a:lnTo>
                <a:cubicBezTo>
                  <a:pt x="1313224" y="850609"/>
                  <a:pt x="1244619" y="919214"/>
                  <a:pt x="1159991" y="919214"/>
                </a:cubicBezTo>
                <a:lnTo>
                  <a:pt x="153233" y="919214"/>
                </a:lnTo>
                <a:cubicBezTo>
                  <a:pt x="68605" y="919214"/>
                  <a:pt x="0" y="850609"/>
                  <a:pt x="0" y="765981"/>
                </a:cubicBezTo>
                <a:lnTo>
                  <a:pt x="0" y="153233"/>
                </a:lnTo>
                <a:close/>
              </a:path>
            </a:pathLst>
          </a:custGeom>
          <a:solidFill>
            <a:schemeClr val="bg1">
              <a:lumMod val="9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kern="0" dirty="0">
                <a:solidFill>
                  <a:schemeClr val="tx1"/>
                </a:solidFill>
                <a:latin typeface="Arial" panose="020B0604020202020204" pitchFamily="34" charset="0"/>
                <a:cs typeface="Arial" panose="020B0604020202020204" pitchFamily="34" charset="0"/>
              </a:rPr>
              <a:t>Survey</a:t>
            </a:r>
          </a:p>
        </p:txBody>
      </p:sp>
      <p:sp>
        <p:nvSpPr>
          <p:cNvPr id="8" name="直角上箭头 21"/>
          <p:cNvSpPr/>
          <p:nvPr/>
        </p:nvSpPr>
        <p:spPr>
          <a:xfrm rot="5400000">
            <a:off x="1349679" y="2234855"/>
            <a:ext cx="780097" cy="888113"/>
          </a:xfrm>
          <a:prstGeom prst="bentUpArrow">
            <a:avLst>
              <a:gd name="adj1" fmla="val 32840"/>
              <a:gd name="adj2" fmla="val 25000"/>
              <a:gd name="adj3" fmla="val 35780"/>
            </a:avLst>
          </a:prstGeom>
        </p:spPr>
        <p:style>
          <a:lnRef idx="1">
            <a:schemeClr val="accent2"/>
          </a:lnRef>
          <a:fillRef idx="2">
            <a:schemeClr val="accent2"/>
          </a:fillRef>
          <a:effectRef idx="1">
            <a:schemeClr val="accent2"/>
          </a:effectRef>
          <a:fontRef idx="minor">
            <a:schemeClr val="dk1"/>
          </a:fontRef>
        </p:style>
      </p:sp>
      <p:sp>
        <p:nvSpPr>
          <p:cNvPr id="9" name="任意多边形 22"/>
          <p:cNvSpPr/>
          <p:nvPr/>
        </p:nvSpPr>
        <p:spPr>
          <a:xfrm>
            <a:off x="1143000" y="1295400"/>
            <a:ext cx="1790782" cy="919214"/>
          </a:xfrm>
          <a:custGeom>
            <a:avLst/>
            <a:gdLst>
              <a:gd name="connsiteX0" fmla="*/ 0 w 1313224"/>
              <a:gd name="connsiteY0" fmla="*/ 153233 h 919214"/>
              <a:gd name="connsiteX1" fmla="*/ 153233 w 1313224"/>
              <a:gd name="connsiteY1" fmla="*/ 0 h 919214"/>
              <a:gd name="connsiteX2" fmla="*/ 1159991 w 1313224"/>
              <a:gd name="connsiteY2" fmla="*/ 0 h 919214"/>
              <a:gd name="connsiteX3" fmla="*/ 1313224 w 1313224"/>
              <a:gd name="connsiteY3" fmla="*/ 153233 h 919214"/>
              <a:gd name="connsiteX4" fmla="*/ 1313224 w 1313224"/>
              <a:gd name="connsiteY4" fmla="*/ 765981 h 919214"/>
              <a:gd name="connsiteX5" fmla="*/ 1159991 w 1313224"/>
              <a:gd name="connsiteY5" fmla="*/ 919214 h 919214"/>
              <a:gd name="connsiteX6" fmla="*/ 153233 w 1313224"/>
              <a:gd name="connsiteY6" fmla="*/ 919214 h 919214"/>
              <a:gd name="connsiteX7" fmla="*/ 0 w 1313224"/>
              <a:gd name="connsiteY7" fmla="*/ 765981 h 919214"/>
              <a:gd name="connsiteX8" fmla="*/ 0 w 1313224"/>
              <a:gd name="connsiteY8" fmla="*/ 153233 h 91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224" h="919214">
                <a:moveTo>
                  <a:pt x="0" y="153233"/>
                </a:moveTo>
                <a:cubicBezTo>
                  <a:pt x="0" y="68605"/>
                  <a:pt x="68605" y="0"/>
                  <a:pt x="153233" y="0"/>
                </a:cubicBezTo>
                <a:lnTo>
                  <a:pt x="1159991" y="0"/>
                </a:lnTo>
                <a:cubicBezTo>
                  <a:pt x="1244619" y="0"/>
                  <a:pt x="1313224" y="68605"/>
                  <a:pt x="1313224" y="153233"/>
                </a:cubicBezTo>
                <a:lnTo>
                  <a:pt x="1313224" y="765981"/>
                </a:lnTo>
                <a:cubicBezTo>
                  <a:pt x="1313224" y="850609"/>
                  <a:pt x="1244619" y="919214"/>
                  <a:pt x="1159991" y="919214"/>
                </a:cubicBezTo>
                <a:lnTo>
                  <a:pt x="153233" y="919214"/>
                </a:lnTo>
                <a:cubicBezTo>
                  <a:pt x="68605" y="919214"/>
                  <a:pt x="0" y="850609"/>
                  <a:pt x="0" y="765981"/>
                </a:cubicBezTo>
                <a:lnTo>
                  <a:pt x="0" y="153233"/>
                </a:lnTo>
                <a:close/>
              </a:path>
            </a:pathLst>
          </a:custGeom>
          <a:solidFill>
            <a:schemeClr val="bg1">
              <a:lumMod val="9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kern="0" dirty="0" smtClean="0">
                <a:solidFill>
                  <a:schemeClr val="tx1"/>
                </a:solidFill>
                <a:latin typeface="Arial" panose="020B0604020202020204" pitchFamily="34" charset="0"/>
                <a:cs typeface="Arial" panose="020B0604020202020204" pitchFamily="34" charset="0"/>
              </a:rPr>
              <a:t>Prescreening</a:t>
            </a:r>
            <a:endParaRPr lang="en-US" kern="0"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4323497" y="1570341"/>
            <a:ext cx="4738987"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46 Purdue University students</a:t>
            </a:r>
            <a:endParaRPr lang="en-US" dirty="0">
              <a:latin typeface="Arial" panose="020B0604020202020204" pitchFamily="34" charset="0"/>
              <a:cs typeface="Arial" panose="020B0604020202020204" pitchFamily="34" charset="0"/>
            </a:endParaRPr>
          </a:p>
        </p:txBody>
      </p:sp>
      <p:cxnSp>
        <p:nvCxnSpPr>
          <p:cNvPr id="11" name="Straight Connector 10"/>
          <p:cNvCxnSpPr/>
          <p:nvPr/>
        </p:nvCxnSpPr>
        <p:spPr>
          <a:xfrm>
            <a:off x="3098684" y="1757315"/>
            <a:ext cx="1224813"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0"/>
          </p:nvPr>
        </p:nvSpPr>
        <p:spPr/>
        <p:txBody>
          <a:bodyPr/>
          <a:lstStyle/>
          <a:p>
            <a:fld id="{F083338B-0985-4748-89A5-0BBE0D3481BB}" type="slidenum">
              <a:rPr lang="en-US" smtClean="0"/>
              <a:pPr/>
              <a:t>9</a:t>
            </a:fld>
            <a:endParaRPr lang="en-US" dirty="0"/>
          </a:p>
        </p:txBody>
      </p:sp>
    </p:spTree>
    <p:extLst>
      <p:ext uri="{BB962C8B-B14F-4D97-AF65-F5344CB8AC3E}">
        <p14:creationId xmlns:p14="http://schemas.microsoft.com/office/powerpoint/2010/main" val="294141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9683</TotalTime>
  <Words>934</Words>
  <Application>Microsoft Office PowerPoint</Application>
  <PresentationFormat>On-screen Show (4:3)</PresentationFormat>
  <Paragraphs>143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Gill Sans MT</vt:lpstr>
      <vt:lpstr>Times New Roman</vt:lpstr>
      <vt:lpstr>Wingdings</vt:lpstr>
      <vt:lpstr>Wingdings 3</vt:lpstr>
      <vt:lpstr>Origin</vt:lpstr>
      <vt:lpstr>PowerPoint Presentation</vt:lpstr>
      <vt:lpstr>Research Question</vt:lpstr>
      <vt:lpstr>Expertise Quantification: State of the Art</vt:lpstr>
      <vt:lpstr>Concept Inventories (CIs)</vt:lpstr>
      <vt:lpstr>Reliability of the CI Scores as an Expertise Metric</vt:lpstr>
      <vt:lpstr>Why a Behavioral Experiment?</vt:lpstr>
      <vt:lpstr>Why a Track Design Behavioral Experiment?</vt:lpstr>
      <vt:lpstr>Behavioral Experiment: Track Design Game</vt:lpstr>
      <vt:lpstr>Experiment Procedure</vt:lpstr>
      <vt:lpstr>Game Details</vt:lpstr>
      <vt:lpstr>Hypothesis formulation</vt:lpstr>
      <vt:lpstr>Results</vt:lpstr>
      <vt:lpstr>Results</vt:lpstr>
      <vt:lpstr>Observations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reid20</dc:creator>
  <cp:lastModifiedBy>Murtuza Shergadwala</cp:lastModifiedBy>
  <cp:revision>309</cp:revision>
  <dcterms:created xsi:type="dcterms:W3CDTF">2015-07-01T19:06:52Z</dcterms:created>
  <dcterms:modified xsi:type="dcterms:W3CDTF">2016-06-21T15:14:45Z</dcterms:modified>
</cp:coreProperties>
</file>