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F81BD"/>
    <a:srgbClr val="FFFF99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9728" autoAdjust="0"/>
  </p:normalViewPr>
  <p:slideViewPr>
    <p:cSldViewPr snapToGrid="0">
      <p:cViewPr varScale="1">
        <p:scale>
          <a:sx n="89" d="100"/>
          <a:sy n="89" d="100"/>
        </p:scale>
        <p:origin x="133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EEC0-9988-5B4C-B468-164DA90C2C8F}" type="datetime1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BF2E-F89B-C042-AF8D-DF2AC44352FA}" type="datetime1">
              <a:rPr lang="en-US" smtClean="0"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C47D4-5A25-453B-8DFB-DB50811296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jasonrodriguez/Projects/Power%20Points/FINAL%20Template/images/images/PPT_Template_Header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9" name="Picture 8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0"/>
            <a:ext cx="6284232" cy="27141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0" name="Picture 9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990" y="6445188"/>
            <a:ext cx="3665141" cy="4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17C3-61AF-4B16-8C63-884BD25A0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0" y="914400"/>
            <a:ext cx="9144000" cy="746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5">
                  <a:lumMod val="75000"/>
                </a:schemeClr>
              </a:buClr>
              <a:defRPr/>
            </a:lvl1pPr>
            <a:lvl4pPr>
              <a:buClr>
                <a:schemeClr val="accent5">
                  <a:lumMod val="75000"/>
                </a:schemeClr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2" y="1584190"/>
            <a:ext cx="8694249" cy="4511810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aseline="0"/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aseline="0"/>
            </a:lvl3pPr>
            <a:lvl4pPr marL="15430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aseline="0"/>
            </a:lvl4pPr>
            <a:lvl5pPr marL="20002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baseline="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Insert Text Here</a:t>
            </a:r>
          </a:p>
          <a:p>
            <a:pPr lvl="2"/>
            <a:r>
              <a:rPr lang="en-US" dirty="0" smtClean="0"/>
              <a:t>Insert Text Here</a:t>
            </a:r>
          </a:p>
          <a:p>
            <a:pPr lvl="3"/>
            <a:r>
              <a:rPr lang="en-US" dirty="0" smtClean="0"/>
              <a:t>Insert Text Here</a:t>
            </a:r>
          </a:p>
          <a:p>
            <a:pPr lvl="4"/>
            <a:r>
              <a:rPr lang="en-US" sz="1000" dirty="0" smtClean="0"/>
              <a:t>Insert Text Here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274638"/>
            <a:ext cx="792369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Insert Slide Title Line 1</a:t>
            </a:r>
            <a:br>
              <a:rPr lang="en-US" dirty="0" smtClean="0"/>
            </a:br>
            <a:r>
              <a:rPr lang="en-US" dirty="0" smtClean="0"/>
              <a:t>Insert Slide Title Line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1" y="6529848"/>
            <a:ext cx="357553" cy="226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ABCE4561-18E8-44FB-A361-19459C10D91F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990" y="6445188"/>
            <a:ext cx="3665141" cy="4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blank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274638"/>
            <a:ext cx="792369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Insert Slide Title Line 1</a:t>
            </a:r>
            <a:br>
              <a:rPr lang="en-US" dirty="0" smtClean="0"/>
            </a:br>
            <a:r>
              <a:rPr lang="en-US" dirty="0" smtClean="0"/>
              <a:t>Insert Slide Title Line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1" y="6529848"/>
            <a:ext cx="357553" cy="226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ABCE4561-18E8-44FB-A361-19459C10D91F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990" y="6445188"/>
            <a:ext cx="3665141" cy="4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8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84190"/>
            <a:ext cx="4238455" cy="4511810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aseline="0"/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aseline="0"/>
            </a:lvl3pPr>
            <a:lvl4pPr marL="15430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aseline="0"/>
            </a:lvl4pPr>
            <a:lvl5pPr marL="20002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baseline="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Insert Text Here</a:t>
            </a:r>
          </a:p>
          <a:p>
            <a:pPr lvl="2"/>
            <a:r>
              <a:rPr lang="en-US" dirty="0" smtClean="0"/>
              <a:t>Insert Text Here</a:t>
            </a:r>
          </a:p>
          <a:p>
            <a:pPr lvl="3"/>
            <a:r>
              <a:rPr lang="en-US" dirty="0" smtClean="0"/>
              <a:t>Insert Text Here</a:t>
            </a:r>
          </a:p>
          <a:p>
            <a:pPr lvl="4"/>
            <a:r>
              <a:rPr lang="en-US" sz="1000" dirty="0" smtClean="0"/>
              <a:t>Insert Text Here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274638"/>
            <a:ext cx="792369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Insert Slide Title Line 1</a:t>
            </a:r>
            <a:br>
              <a:rPr lang="en-US" dirty="0" smtClean="0"/>
            </a:br>
            <a:r>
              <a:rPr lang="en-US" dirty="0" smtClean="0"/>
              <a:t>Insert Slide Title Line 2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9495" y="1584190"/>
            <a:ext cx="4238455" cy="4511810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aseline="0"/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aseline="0"/>
            </a:lvl3pPr>
            <a:lvl4pPr marL="15430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aseline="0"/>
            </a:lvl4pPr>
            <a:lvl5pPr marL="20002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baseline="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Insert Text Here</a:t>
            </a:r>
          </a:p>
          <a:p>
            <a:pPr lvl="2"/>
            <a:r>
              <a:rPr lang="en-US" dirty="0" smtClean="0"/>
              <a:t>Insert Text Here</a:t>
            </a:r>
          </a:p>
          <a:p>
            <a:pPr lvl="3"/>
            <a:r>
              <a:rPr lang="en-US" dirty="0" smtClean="0"/>
              <a:t>Insert Text Here</a:t>
            </a:r>
          </a:p>
          <a:p>
            <a:pPr lvl="4"/>
            <a:r>
              <a:rPr lang="en-US" sz="1000" dirty="0" smtClean="0"/>
              <a:t>Insert Text Here</a:t>
            </a:r>
            <a:endParaRPr lang="en-US" dirty="0" smtClean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1" y="6529848"/>
            <a:ext cx="357553" cy="226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ABCE4561-18E8-44FB-A361-19459C10D91F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990" y="6445188"/>
            <a:ext cx="3665141" cy="4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0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274638"/>
            <a:ext cx="792369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Insert Slide Title Line 1</a:t>
            </a:r>
            <a:br>
              <a:rPr lang="en-US" dirty="0" smtClean="0"/>
            </a:br>
            <a:r>
              <a:rPr lang="en-US" dirty="0" smtClean="0"/>
              <a:t>Insert Slide Title Line 2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585821"/>
            <a:ext cx="8691562" cy="804862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/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 Line 1</a:t>
            </a:r>
            <a:br>
              <a:rPr lang="en-US" dirty="0" smtClean="0"/>
            </a:br>
            <a:r>
              <a:rPr lang="en-US" dirty="0" smtClean="0"/>
              <a:t>Insert Subhead Line 2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558866"/>
            <a:ext cx="8691562" cy="353502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baseline="0"/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aseline="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/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1" y="6529848"/>
            <a:ext cx="357553" cy="226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ABCE4561-18E8-44FB-A361-19459C10D91F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990" y="6445188"/>
            <a:ext cx="3665141" cy="4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1" y="6529848"/>
            <a:ext cx="357553" cy="226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ABCE4561-18E8-44FB-A361-19459C10D91F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990" y="6445188"/>
            <a:ext cx="3665141" cy="4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423885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3600" b="1"/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1" y="6529848"/>
            <a:ext cx="357553" cy="226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ABCE4561-18E8-44FB-A361-19459C10D91F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990" y="6445188"/>
            <a:ext cx="3665141" cy="4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0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pic>
        <p:nvPicPr>
          <p:cNvPr id="9" name="PPT_Template_Header.png" descr="/Users/jasonrodriguez/Projects/Power Points/FINAL Template/images/images/PPT_Template_Header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0870"/>
            <a:ext cx="9144000" cy="975360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468393"/>
            <a:ext cx="8805158" cy="11751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3900" b="1"/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Here</a:t>
            </a:r>
          </a:p>
          <a:p>
            <a:r>
              <a:rPr lang="en-US" dirty="0" smtClean="0"/>
              <a:t>Email Here</a:t>
            </a:r>
          </a:p>
          <a:p>
            <a:r>
              <a:rPr lang="en-US" dirty="0" smtClean="0"/>
              <a:t>Phone Here</a:t>
            </a:r>
          </a:p>
        </p:txBody>
      </p:sp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jasonrodriguez/Projects/Power%20Points/FINAL%20Template/images/images/PPT_Template_Header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Template_Foo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1" name="PPT_Template_Header.png" descr="/Users/jasonrodriguez/Projects/Power Points/FINAL Template/images/images/PPT_Template_Header.png"/>
          <p:cNvPicPr>
            <a:picLocks noChangeAspect="1"/>
          </p:cNvPicPr>
          <p:nvPr userDrawn="1"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1" y="6529848"/>
            <a:ext cx="357553" cy="226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ABCE4561-18E8-44FB-A361-19459C10D91F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990" y="6445188"/>
            <a:ext cx="3665141" cy="4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8" r:id="rId2"/>
    <p:sldLayoutId id="2147483779" r:id="rId3"/>
    <p:sldLayoutId id="2147483775" r:id="rId4"/>
    <p:sldLayoutId id="2147483682" r:id="rId5"/>
    <p:sldLayoutId id="2147483778" r:id="rId6"/>
    <p:sldLayoutId id="2147483777" r:id="rId7"/>
    <p:sldLayoutId id="2147483776" r:id="rId8"/>
    <p:sldLayoutId id="2147483762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DCC’16 Workshop on Games </a:t>
            </a:r>
            <a:br>
              <a:rPr lang="en-US" sz="2000" dirty="0" smtClean="0"/>
            </a:br>
            <a:r>
              <a:rPr lang="en-US" sz="2000" dirty="0" smtClean="0"/>
              <a:t>for Design Research and Education</a:t>
            </a:r>
            <a:endParaRPr lang="en-US" dirty="0"/>
          </a:p>
          <a:p>
            <a:r>
              <a:rPr lang="en-US" dirty="0" smtClean="0"/>
              <a:t>Orbital Federates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Paul T. Grogan, Ph.D.</a:t>
            </a:r>
          </a:p>
          <a:p>
            <a:r>
              <a:rPr lang="en-US" smtClean="0"/>
              <a:t>Assistant Professor</a:t>
            </a:r>
          </a:p>
          <a:p>
            <a:r>
              <a:rPr lang="en-US" smtClean="0"/>
              <a:t>School of Systems and Enterprises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June 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Orbital Federates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Purpose: exploration (and teaching)</a:t>
            </a:r>
          </a:p>
          <a:p>
            <a:r>
              <a:rPr lang="en-US" dirty="0" smtClean="0"/>
              <a:t>Context: federated satellite systems (FSS)</a:t>
            </a:r>
          </a:p>
          <a:p>
            <a:r>
              <a:rPr lang="en-US" dirty="0" smtClean="0"/>
              <a:t>Interactive board game</a:t>
            </a:r>
          </a:p>
          <a:p>
            <a:pPr lvl="1"/>
            <a:r>
              <a:rPr lang="en-US" dirty="0" smtClean="0"/>
              <a:t>Low cost, simplified model</a:t>
            </a:r>
          </a:p>
          <a:p>
            <a:pPr lvl="1"/>
            <a:r>
              <a:rPr lang="en-US" dirty="0" smtClean="0"/>
              <a:t>Operate satellites for profit</a:t>
            </a:r>
          </a:p>
          <a:p>
            <a:pPr lvl="1"/>
            <a:r>
              <a:rPr lang="en-US" dirty="0" smtClean="0"/>
              <a:t>Compete or collaborate</a:t>
            </a:r>
          </a:p>
          <a:p>
            <a:r>
              <a:rPr lang="en-US" dirty="0" smtClean="0"/>
              <a:t>Observe in game-play:</a:t>
            </a:r>
          </a:p>
          <a:p>
            <a:pPr lvl="1"/>
            <a:r>
              <a:rPr lang="en-US" dirty="0" smtClean="0"/>
              <a:t>How and why do players </a:t>
            </a:r>
            <a:br>
              <a:rPr lang="en-US" dirty="0" smtClean="0"/>
            </a:br>
            <a:r>
              <a:rPr lang="en-US" dirty="0" smtClean="0"/>
              <a:t>choose to collaborate?</a:t>
            </a:r>
          </a:p>
          <a:p>
            <a:pPr lvl="1"/>
            <a:r>
              <a:rPr lang="en-US" dirty="0" smtClean="0"/>
              <a:t>What mechanisms or </a:t>
            </a:r>
            <a:br>
              <a:rPr lang="en-US" dirty="0" smtClean="0"/>
            </a:br>
            <a:r>
              <a:rPr lang="en-US" dirty="0" smtClean="0"/>
              <a:t>incentives improve collaboration?</a:t>
            </a:r>
            <a:endParaRPr lang="en-US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8" t="8510" r="7687" b="8510"/>
          <a:stretch/>
        </p:blipFill>
        <p:spPr>
          <a:xfrm>
            <a:off x="4799831" y="2362200"/>
            <a:ext cx="4191769" cy="2901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79312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 smtClean="0"/>
              <a:t>P.T. Grogan and O.L. de Weck (</a:t>
            </a:r>
            <a:r>
              <a:rPr lang="en-US" sz="1200" dirty="0"/>
              <a:t>2015). </a:t>
            </a:r>
            <a:r>
              <a:rPr lang="en-US" sz="1200" dirty="0" smtClean="0"/>
              <a:t>“Interactive </a:t>
            </a:r>
            <a:r>
              <a:rPr lang="en-US" sz="1200" dirty="0"/>
              <a:t>Simulation Games to Assess Federated Satellite System </a:t>
            </a:r>
            <a:r>
              <a:rPr lang="en-US" sz="1200" dirty="0" smtClean="0"/>
              <a:t>Concepts,” </a:t>
            </a:r>
            <a:r>
              <a:rPr lang="en-US" sz="1200" dirty="0"/>
              <a:t>2015 IEEE Aerospace </a:t>
            </a:r>
            <a:r>
              <a:rPr lang="en-US" sz="1200" dirty="0" smtClean="0"/>
              <a:t>Conference.</a:t>
            </a:r>
          </a:p>
        </p:txBody>
      </p:sp>
    </p:spTree>
    <p:extLst>
      <p:ext uri="{BB962C8B-B14F-4D97-AF65-F5344CB8AC3E}">
        <p14:creationId xmlns:p14="http://schemas.microsoft.com/office/powerpoint/2010/main" val="37335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Orbital Federates </a:t>
            </a:r>
            <a:r>
              <a:rPr lang="en-US" i="1" dirty="0" smtClean="0"/>
              <a:t>Simulation</a:t>
            </a:r>
            <a:endParaRPr lang="en-US" i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00" y="1836428"/>
            <a:ext cx="7946001" cy="423984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38100" y="3732553"/>
            <a:ext cx="4141501" cy="1825556"/>
            <a:chOff x="38100" y="3660844"/>
            <a:chExt cx="4141501" cy="1825556"/>
          </a:xfrm>
        </p:grpSpPr>
        <p:grpSp>
          <p:nvGrpSpPr>
            <p:cNvPr id="5" name="Group 4"/>
            <p:cNvGrpSpPr/>
            <p:nvPr/>
          </p:nvGrpSpPr>
          <p:grpSpPr>
            <a:xfrm>
              <a:off x="228019" y="3806529"/>
              <a:ext cx="3197921" cy="1457164"/>
              <a:chOff x="67608" y="3962627"/>
              <a:chExt cx="5562295" cy="253451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7608" y="4302614"/>
                <a:ext cx="2011650" cy="2194527"/>
                <a:chOff x="67608" y="4298505"/>
                <a:chExt cx="2011650" cy="2194527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08" y="4298505"/>
                  <a:ext cx="2011650" cy="2194527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871" y="5784499"/>
                  <a:ext cx="553509" cy="485234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772" y="4520504"/>
                  <a:ext cx="548688" cy="481007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oup 6"/>
              <p:cNvGrpSpPr/>
              <p:nvPr/>
            </p:nvGrpSpPr>
            <p:grpSpPr>
              <a:xfrm>
                <a:off x="1843308" y="3962627"/>
                <a:ext cx="2011650" cy="2194527"/>
                <a:chOff x="1843308" y="3962627"/>
                <a:chExt cx="2011650" cy="2194527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3308" y="3962627"/>
                  <a:ext cx="2011650" cy="2194527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8430" y="5131297"/>
                  <a:ext cx="553509" cy="485234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0200" y="5131297"/>
                  <a:ext cx="553509" cy="485234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2610" y="4483930"/>
                  <a:ext cx="548688" cy="481007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230" y="4495498"/>
                  <a:ext cx="553509" cy="485234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618253" y="4302614"/>
                <a:ext cx="2011650" cy="2194527"/>
                <a:chOff x="3618253" y="4306722"/>
                <a:chExt cx="2011650" cy="2194527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8253" y="4306722"/>
                  <a:ext cx="2011650" cy="2194527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5395" y="4530696"/>
                  <a:ext cx="553509" cy="485234"/>
                </a:xfrm>
                <a:prstGeom prst="rect">
                  <a:avLst/>
                </a:prstGeom>
              </p:spPr>
            </p:pic>
          </p:grpSp>
        </p:grpSp>
        <p:sp>
          <p:nvSpPr>
            <p:cNvPr id="33" name="Oval 32"/>
            <p:cNvSpPr/>
            <p:nvPr/>
          </p:nvSpPr>
          <p:spPr bwMode="auto">
            <a:xfrm>
              <a:off x="3951001" y="4417470"/>
              <a:ext cx="228600" cy="200448"/>
            </a:xfrm>
            <a:prstGeom prst="ellipse">
              <a:avLst/>
            </a:prstGeom>
            <a:noFill/>
            <a:ln w="28575" algn="ctr">
              <a:solidFill>
                <a:srgbClr val="FFC000"/>
              </a:solidFill>
              <a:miter lim="800000"/>
              <a:headEnd/>
              <a:tailEnd type="none" w="lg" len="lg"/>
            </a:ln>
          </p:spPr>
          <p:txBody>
            <a:bodyPr lIns="93603" tIns="46802" rIns="93603" bIns="46802" rtlCol="0" anchor="ctr"/>
            <a:lstStyle/>
            <a:p>
              <a:pPr algn="ctr"/>
              <a:endParaRPr lang="en-US" sz="2000" dirty="0" smtClean="0"/>
            </a:p>
          </p:txBody>
        </p:sp>
        <p:cxnSp>
          <p:nvCxnSpPr>
            <p:cNvPr id="35" name="Straight Connector 34"/>
            <p:cNvCxnSpPr>
              <a:stCxn id="33" idx="2"/>
              <a:endCxn id="36" idx="6"/>
            </p:cNvCxnSpPr>
            <p:nvPr/>
          </p:nvCxnSpPr>
          <p:spPr bwMode="auto">
            <a:xfrm flipH="1">
              <a:off x="3513588" y="4517694"/>
              <a:ext cx="437413" cy="55928"/>
            </a:xfrm>
            <a:prstGeom prst="line">
              <a:avLst/>
            </a:prstGeom>
            <a:noFill/>
            <a:ln w="28575" algn="ctr">
              <a:solidFill>
                <a:srgbClr val="FFC000"/>
              </a:solidFill>
              <a:miter lim="800000"/>
              <a:headEnd/>
              <a:tailEnd type="none" w="lg" len="lg"/>
            </a:ln>
          </p:spPr>
        </p:cxnSp>
        <p:sp>
          <p:nvSpPr>
            <p:cNvPr id="36" name="Oval 35"/>
            <p:cNvSpPr/>
            <p:nvPr/>
          </p:nvSpPr>
          <p:spPr bwMode="auto">
            <a:xfrm>
              <a:off x="38100" y="3660844"/>
              <a:ext cx="3475488" cy="1825556"/>
            </a:xfrm>
            <a:prstGeom prst="ellipse">
              <a:avLst/>
            </a:prstGeom>
            <a:noFill/>
            <a:ln w="28575" algn="ctr">
              <a:solidFill>
                <a:srgbClr val="FFC000"/>
              </a:solidFill>
              <a:miter lim="800000"/>
              <a:headEnd/>
              <a:tailEnd type="none" w="lg" len="lg"/>
            </a:ln>
          </p:spPr>
          <p:txBody>
            <a:bodyPr lIns="93603" tIns="46802" rIns="93603" bIns="46802" rtlCol="0" anchor="ctr"/>
            <a:lstStyle/>
            <a:p>
              <a:pPr algn="ctr"/>
              <a:endParaRPr lang="en-US" sz="2000" dirty="0" smtClean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533" y="1339870"/>
            <a:ext cx="4052861" cy="2723901"/>
            <a:chOff x="38533" y="1268161"/>
            <a:chExt cx="4052861" cy="2723901"/>
          </a:xfrm>
        </p:grpSpPr>
        <p:grpSp>
          <p:nvGrpSpPr>
            <p:cNvPr id="19" name="Group 18"/>
            <p:cNvGrpSpPr/>
            <p:nvPr/>
          </p:nvGrpSpPr>
          <p:grpSpPr>
            <a:xfrm>
              <a:off x="177100" y="1331753"/>
              <a:ext cx="3197921" cy="1462144"/>
              <a:chOff x="67608" y="1776317"/>
              <a:chExt cx="5562295" cy="254317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618253" y="2124966"/>
                <a:ext cx="2011650" cy="2194527"/>
                <a:chOff x="3618253" y="2137736"/>
                <a:chExt cx="2011650" cy="2194527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8253" y="2137736"/>
                  <a:ext cx="2011650" cy="2194527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7324" y="2355911"/>
                  <a:ext cx="553509" cy="485234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1843308" y="1776317"/>
                <a:ext cx="2011650" cy="2194527"/>
                <a:chOff x="1851821" y="1776317"/>
                <a:chExt cx="2011650" cy="2194527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1821" y="1776317"/>
                  <a:ext cx="2011650" cy="2194527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0891" y="1998315"/>
                  <a:ext cx="553509" cy="485234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0890" y="3273625"/>
                  <a:ext cx="553509" cy="48523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67608" y="2124966"/>
                <a:ext cx="2011650" cy="2194527"/>
                <a:chOff x="92229" y="2112195"/>
                <a:chExt cx="2011650" cy="2194527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29" y="2112195"/>
                  <a:ext cx="2011650" cy="2194527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299" y="2334193"/>
                  <a:ext cx="553509" cy="485234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299" y="3602415"/>
                  <a:ext cx="553509" cy="485234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Oval 36"/>
            <p:cNvSpPr/>
            <p:nvPr/>
          </p:nvSpPr>
          <p:spPr bwMode="auto">
            <a:xfrm>
              <a:off x="38533" y="1268161"/>
              <a:ext cx="3475488" cy="1825556"/>
            </a:xfrm>
            <a:prstGeom prst="ellipse">
              <a:avLst/>
            </a:prstGeom>
            <a:noFill/>
            <a:ln w="28575" algn="ctr">
              <a:solidFill>
                <a:srgbClr val="FFC000"/>
              </a:solidFill>
              <a:miter lim="800000"/>
              <a:headEnd/>
              <a:tailEnd type="none" w="lg" len="lg"/>
            </a:ln>
          </p:spPr>
          <p:txBody>
            <a:bodyPr lIns="93603" tIns="46802" rIns="93603" bIns="46802" rtlCol="0" anchor="ctr"/>
            <a:lstStyle/>
            <a:p>
              <a:pPr algn="ctr"/>
              <a:endParaRPr lang="en-US" sz="2000" dirty="0" smtClean="0"/>
            </a:p>
          </p:txBody>
        </p:sp>
        <p:cxnSp>
          <p:nvCxnSpPr>
            <p:cNvPr id="38" name="Straight Connector 37"/>
            <p:cNvCxnSpPr>
              <a:stCxn id="40" idx="1"/>
              <a:endCxn id="37" idx="5"/>
            </p:cNvCxnSpPr>
            <p:nvPr/>
          </p:nvCxnSpPr>
          <p:spPr bwMode="auto">
            <a:xfrm flipH="1" flipV="1">
              <a:off x="3005048" y="2826371"/>
              <a:ext cx="891224" cy="994598"/>
            </a:xfrm>
            <a:prstGeom prst="line">
              <a:avLst/>
            </a:prstGeom>
            <a:noFill/>
            <a:ln w="28575" algn="ctr">
              <a:solidFill>
                <a:srgbClr val="FFC000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Oval 39"/>
            <p:cNvSpPr/>
            <p:nvPr/>
          </p:nvSpPr>
          <p:spPr bwMode="auto">
            <a:xfrm>
              <a:off x="3862794" y="3791614"/>
              <a:ext cx="228600" cy="200448"/>
            </a:xfrm>
            <a:prstGeom prst="ellipse">
              <a:avLst/>
            </a:prstGeom>
            <a:noFill/>
            <a:ln w="28575" algn="ctr">
              <a:solidFill>
                <a:srgbClr val="FFC000"/>
              </a:solidFill>
              <a:miter lim="800000"/>
              <a:headEnd/>
              <a:tailEnd type="none" w="lg" len="lg"/>
            </a:ln>
          </p:spPr>
          <p:txBody>
            <a:bodyPr lIns="93603" tIns="46802" rIns="93603" bIns="46802" rtlCol="0" anchor="ctr"/>
            <a:lstStyle/>
            <a:p>
              <a:pPr algn="ctr"/>
              <a:endParaRPr lang="en-US" sz="2000" dirty="0" smtClean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54132" y="1486018"/>
            <a:ext cx="573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 smtClean="0"/>
              <a:t>Demonstration of multi-actor system value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974431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 smtClean="0"/>
              <a:t>P.T.</a:t>
            </a:r>
            <a:r>
              <a:rPr lang="en-US" sz="1200" dirty="0" smtClean="0"/>
              <a:t> Grogan et al. (2016). “Bounding the Value of Collaboration in Federated Systems,” 2016 IEEE International Systems Conference.</a:t>
            </a:r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326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T. Grogan</a:t>
            </a:r>
          </a:p>
          <a:p>
            <a:r>
              <a:rPr lang="en-US" dirty="0" smtClean="0"/>
              <a:t>pgrogan@stevens.edu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86813" y="6529388"/>
            <a:ext cx="357187" cy="227012"/>
          </a:xfrm>
        </p:spPr>
        <p:txBody>
          <a:bodyPr/>
          <a:lstStyle/>
          <a:p>
            <a:fld id="{B5A917C3-61AF-4B16-8C63-884BD25A09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903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38487</TotalTime>
  <Words>131</Words>
  <Application>Microsoft Office PowerPoint</Application>
  <PresentationFormat>On-screen Show (4:3)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Content - No Photos</vt:lpstr>
      <vt:lpstr>PowerPoint Presentation</vt:lpstr>
      <vt:lpstr>Orbital Federates</vt:lpstr>
      <vt:lpstr>Orbital Federates Simulation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Methods in Systems Design</dc:title>
  <dc:creator>Paul T. Grogan</dc:creator>
  <cp:lastModifiedBy>Paul T. Grogan</cp:lastModifiedBy>
  <cp:revision>1742</cp:revision>
  <cp:lastPrinted>2014-07-29T20:42:09Z</cp:lastPrinted>
  <dcterms:created xsi:type="dcterms:W3CDTF">2013-11-01T14:42:31Z</dcterms:created>
  <dcterms:modified xsi:type="dcterms:W3CDTF">2016-06-26T18:37:28Z</dcterms:modified>
</cp:coreProperties>
</file>