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82" r:id="rId5"/>
    <p:sldId id="283" r:id="rId6"/>
    <p:sldId id="284" r:id="rId7"/>
    <p:sldId id="293" r:id="rId8"/>
    <p:sldId id="295" r:id="rId9"/>
    <p:sldId id="294" r:id="rId10"/>
    <p:sldId id="285" r:id="rId11"/>
    <p:sldId id="296" r:id="rId12"/>
    <p:sldId id="286" r:id="rId13"/>
    <p:sldId id="281" r:id="rId14"/>
    <p:sldId id="258" r:id="rId15"/>
    <p:sldId id="287" r:id="rId16"/>
    <p:sldId id="288" r:id="rId17"/>
    <p:sldId id="289" r:id="rId18"/>
    <p:sldId id="297" r:id="rId19"/>
    <p:sldId id="298" r:id="rId20"/>
    <p:sldId id="290" r:id="rId21"/>
    <p:sldId id="299" r:id="rId22"/>
    <p:sldId id="300" r:id="rId23"/>
    <p:sldId id="301" r:id="rId24"/>
    <p:sldId id="291" r:id="rId25"/>
    <p:sldId id="292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75652" autoAdjust="0"/>
  </p:normalViewPr>
  <p:slideViewPr>
    <p:cSldViewPr snapToGrid="0">
      <p:cViewPr varScale="1">
        <p:scale>
          <a:sx n="27" d="100"/>
          <a:sy n="27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1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3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B5ED-5CCC-462C-BE76-2C9C16C7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Animation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4F247-A33D-47F9-9DFB-E3D7721A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1239"/>
            <a:ext cx="8915400" cy="463998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 현재 스타일을 다른 스타일로 천천히 </a:t>
            </a:r>
            <a:r>
              <a:rPr lang="ko-KR" altLang="en-US" sz="2400" dirty="0" smtClean="0"/>
              <a:t>변화</a:t>
            </a:r>
            <a:endParaRPr lang="en-US" altLang="ko-KR" sz="2400" dirty="0"/>
          </a:p>
          <a:p>
            <a:r>
              <a:rPr lang="en-US" altLang="ko-KR" sz="2400" b="1" dirty="0"/>
              <a:t>@keyframes </a:t>
            </a:r>
            <a:r>
              <a:rPr lang="ko-KR" altLang="en-US" sz="2400" b="1" dirty="0"/>
              <a:t>규칙</a:t>
            </a:r>
          </a:p>
          <a:p>
            <a:r>
              <a:rPr lang="ko-KR" altLang="en-US" sz="2400" dirty="0"/>
              <a:t>특정한 시간에 해당 요소가 가져야 할 </a:t>
            </a:r>
            <a:r>
              <a:rPr lang="en-US" altLang="ko-KR" sz="2400" dirty="0"/>
              <a:t>CSS </a:t>
            </a:r>
            <a:r>
              <a:rPr lang="ko-KR" altLang="en-US" sz="2400" dirty="0"/>
              <a:t>스타일을 명시</a:t>
            </a:r>
          </a:p>
          <a:p>
            <a:r>
              <a:rPr lang="en-US" altLang="ko-KR" sz="2400" dirty="0"/>
              <a:t>animation-name: </a:t>
            </a:r>
            <a:r>
              <a:rPr lang="en-US" altLang="ko-KR" sz="2400" dirty="0" err="1"/>
              <a:t>movingPara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@keyframes </a:t>
            </a:r>
            <a:r>
              <a:rPr lang="en-US" altLang="ko-KR" sz="2400" dirty="0" err="1"/>
              <a:t>movingPara</a:t>
            </a:r>
            <a:r>
              <a:rPr lang="en-US" altLang="ko-KR" sz="2400" dirty="0"/>
              <a:t> {</a:t>
            </a:r>
            <a:br>
              <a:rPr lang="en-US" altLang="ko-KR" sz="2400" dirty="0"/>
            </a:br>
            <a:r>
              <a:rPr lang="en-US" altLang="ko-KR" sz="2400" dirty="0"/>
              <a:t>from{}</a:t>
            </a:r>
            <a:br>
              <a:rPr lang="en-US" altLang="ko-KR" sz="2400" dirty="0"/>
            </a:br>
            <a:r>
              <a:rPr lang="en-US" altLang="ko-KR" sz="2400" dirty="0"/>
              <a:t>to{}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B5ED-5CCC-462C-BE76-2C9C16C7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Animation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4F247-A33D-47F9-9DFB-E3D7721A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6566"/>
            <a:ext cx="8915400" cy="439465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animation-duration : </a:t>
            </a:r>
            <a:r>
              <a:rPr lang="ko-KR" altLang="en-US" sz="2400" dirty="0"/>
              <a:t>재생할 시간</a:t>
            </a:r>
            <a:r>
              <a:rPr lang="en-US" altLang="ko-KR" sz="2400" dirty="0"/>
              <a:t>, </a:t>
            </a:r>
            <a:r>
              <a:rPr lang="ko-KR" altLang="en-US" sz="2400" dirty="0"/>
              <a:t>기본값 </a:t>
            </a:r>
            <a:r>
              <a:rPr lang="en-US" altLang="ko-KR" sz="2400" dirty="0"/>
              <a:t>0</a:t>
            </a:r>
            <a:r>
              <a:rPr lang="ko-KR" altLang="en-US" sz="2400" dirty="0"/>
              <a:t>초</a:t>
            </a:r>
          </a:p>
          <a:p>
            <a:r>
              <a:rPr lang="en-US" altLang="ko-KR" sz="2400" dirty="0"/>
              <a:t>animation-delay : 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otokr"/>
              </a:rPr>
              <a:t>지연 시간</a:t>
            </a:r>
            <a:endParaRPr lang="ko-KR" altLang="en-US" sz="2400" dirty="0"/>
          </a:p>
          <a:p>
            <a:r>
              <a:rPr lang="en-US" altLang="ko-KR" sz="2400" dirty="0"/>
              <a:t>animation-iteration-count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반복 횟수</a:t>
            </a:r>
          </a:p>
          <a:p>
            <a:r>
              <a:rPr lang="ko-KR" altLang="en-US" sz="2400" dirty="0"/>
              <a:t> </a:t>
            </a:r>
            <a:r>
              <a:rPr lang="en-US" altLang="ko-KR" sz="2400" dirty="0"/>
              <a:t>animation-direction : </a:t>
            </a:r>
            <a:r>
              <a:rPr lang="ko-KR" altLang="en-US" sz="2400" dirty="0"/>
              <a:t>진행 방향</a:t>
            </a:r>
          </a:p>
          <a:p>
            <a:r>
              <a:rPr lang="en-US" altLang="ko-KR" sz="2400" dirty="0"/>
              <a:t>animation-timing-function : </a:t>
            </a:r>
            <a:r>
              <a:rPr lang="ko-KR" altLang="en-US" sz="2400" dirty="0"/>
              <a:t>애니메이션 효과의 시간당 속도</a:t>
            </a:r>
          </a:p>
          <a:p>
            <a:r>
              <a:rPr lang="en-US" altLang="ko-KR" sz="2400" dirty="0"/>
              <a:t>animation : </a:t>
            </a:r>
            <a:r>
              <a:rPr lang="ko-KR" altLang="en-US" sz="2400" dirty="0"/>
              <a:t>축약표현</a:t>
            </a:r>
          </a:p>
        </p:txBody>
      </p:sp>
    </p:spTree>
    <p:extLst>
      <p:ext uri="{BB962C8B-B14F-4D97-AF65-F5344CB8AC3E}">
        <p14:creationId xmlns:p14="http://schemas.microsoft.com/office/powerpoint/2010/main" val="5268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D2238-D9D2-4E99-8646-C77073E0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변형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F9CD3-E876-42D0-94AC-3D63B792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5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6732A-EA91-4FCB-9E6E-F5E2E7618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CSS3 </a:t>
            </a:r>
            <a:r>
              <a:rPr lang="ko-KR" altLang="en-US" dirty="0"/>
              <a:t>확장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2B1C61-B085-4428-80B3-AE3E3F329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8146"/>
            <a:ext cx="8915400" cy="4573076"/>
          </a:xfrm>
        </p:spPr>
        <p:txBody>
          <a:bodyPr>
            <a:normAutofit/>
          </a:bodyPr>
          <a:lstStyle/>
          <a:p>
            <a:r>
              <a:rPr lang="ko-KR" altLang="en-US" sz="2400" b="0" i="0" dirty="0">
                <a:solidFill>
                  <a:srgbClr val="575757"/>
                </a:solidFill>
                <a:effectLst/>
                <a:latin typeface="notokr"/>
              </a:rPr>
              <a:t>다양한 모양의 버튼을 여러 방식</a:t>
            </a:r>
            <a:r>
              <a:rPr lang="ko-KR" altLang="en-US" sz="2400" dirty="0">
                <a:solidFill>
                  <a:srgbClr val="575757"/>
                </a:solidFill>
                <a:latin typeface="notokr"/>
              </a:rPr>
              <a:t>으로 만들 수 있다</a:t>
            </a:r>
            <a:r>
              <a:rPr lang="en-US" altLang="ko-KR" sz="2400" dirty="0">
                <a:solidFill>
                  <a:srgbClr val="575757"/>
                </a:solidFill>
                <a:latin typeface="notokr"/>
              </a:rPr>
              <a:t>.</a:t>
            </a:r>
          </a:p>
          <a:p>
            <a:r>
              <a:rPr lang="en-US" altLang="ko-KR" sz="2400" dirty="0"/>
              <a:t>&lt;button class="</a:t>
            </a:r>
            <a:r>
              <a:rPr lang="en-US" altLang="ko-KR" sz="2400" dirty="0" err="1"/>
              <a:t>btn</a:t>
            </a:r>
            <a:r>
              <a:rPr lang="en-US" altLang="ko-KR" sz="2400" dirty="0"/>
              <a:t>"&gt;button </a:t>
            </a:r>
            <a:r>
              <a:rPr lang="ko-KR" altLang="en-US" sz="2400" dirty="0"/>
              <a:t>태그</a:t>
            </a:r>
            <a:r>
              <a:rPr lang="en-US" altLang="ko-KR" sz="2400" dirty="0"/>
              <a:t>&lt;/button&gt;</a:t>
            </a:r>
          </a:p>
          <a:p>
            <a:r>
              <a:rPr lang="en-US" altLang="ko-KR" sz="2400" dirty="0"/>
              <a:t>&lt;a </a:t>
            </a:r>
            <a:r>
              <a:rPr lang="en-US" altLang="ko-KR" sz="2400" dirty="0" err="1"/>
              <a:t>href</a:t>
            </a:r>
            <a:r>
              <a:rPr lang="en-US" altLang="ko-KR" sz="2400" dirty="0"/>
              <a:t>="#" class="</a:t>
            </a:r>
            <a:r>
              <a:rPr lang="en-US" altLang="ko-KR" sz="2400" dirty="0" err="1"/>
              <a:t>btn</a:t>
            </a:r>
            <a:r>
              <a:rPr lang="en-US" altLang="ko-KR" sz="2400" dirty="0"/>
              <a:t>"&gt;a </a:t>
            </a:r>
            <a:r>
              <a:rPr lang="ko-KR" altLang="en-US" sz="2400" dirty="0"/>
              <a:t>태그</a:t>
            </a:r>
            <a:r>
              <a:rPr lang="en-US" altLang="ko-KR" sz="2400" dirty="0"/>
              <a:t>&lt;/a&gt;</a:t>
            </a:r>
          </a:p>
          <a:p>
            <a:r>
              <a:rPr lang="en-US" altLang="ko-KR" sz="2400" dirty="0"/>
              <a:t>&lt;input type="button" value="input </a:t>
            </a:r>
            <a:r>
              <a:rPr lang="ko-KR" altLang="en-US" sz="2400" dirty="0"/>
              <a:t>태그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btn</a:t>
            </a:r>
            <a:r>
              <a:rPr lang="en-US" altLang="ko-KR" sz="2400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F1E71-3926-475B-949B-FBC39268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인터페이스</a:t>
            </a:r>
            <a:r>
              <a:rPr lang="en-US" altLang="ko-KR" dirty="0"/>
              <a:t>(user interface, UI)</a:t>
            </a:r>
            <a:br>
              <a:rPr lang="en-US" altLang="ko-KR" dirty="0"/>
            </a:b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CEFF9-9F5D-46B3-864D-4EB34C16D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863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resize : 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otokr"/>
              </a:rPr>
              <a:t>사용자가 해당 요소의 높이나 너비를 변경</a:t>
            </a:r>
            <a:endParaRPr lang="en-US" altLang="ko-KR" sz="2400" dirty="0"/>
          </a:p>
          <a:p>
            <a:r>
              <a:rPr lang="en-US" altLang="ko-KR" sz="2400" dirty="0"/>
              <a:t>outline-offset</a:t>
            </a:r>
            <a:br>
              <a:rPr lang="en-US" altLang="ko-KR" sz="2400" dirty="0"/>
            </a:br>
            <a:r>
              <a:rPr lang="en-US" altLang="ko-KR" sz="2400" dirty="0"/>
              <a:t> :</a:t>
            </a:r>
            <a:r>
              <a:rPr lang="ko-KR" altLang="en-US" sz="2400" dirty="0"/>
              <a:t>테두리</a:t>
            </a:r>
            <a:r>
              <a:rPr lang="en-US" altLang="ko-KR" sz="2400" dirty="0"/>
              <a:t>(border)</a:t>
            </a:r>
            <a:r>
              <a:rPr lang="ko-KR" altLang="en-US" sz="2400" dirty="0"/>
              <a:t>와 아웃라인</a:t>
            </a:r>
            <a:r>
              <a:rPr lang="en-US" altLang="ko-KR" sz="2400" dirty="0"/>
              <a:t>(outline) </a:t>
            </a:r>
            <a:r>
              <a:rPr lang="ko-KR" altLang="en-US" sz="2400" dirty="0"/>
              <a:t>사이에 공간</a:t>
            </a:r>
            <a:r>
              <a:rPr lang="en-US" altLang="ko-KR" sz="2400" dirty="0"/>
              <a:t>(offset)</a:t>
            </a:r>
            <a:r>
              <a:rPr lang="ko-KR" altLang="en-US" sz="2400" dirty="0"/>
              <a:t>을 추가</a:t>
            </a:r>
            <a:endParaRPr lang="en-US" altLang="ko-KR" sz="2400" dirty="0"/>
          </a:p>
          <a:p>
            <a:r>
              <a:rPr lang="en-US" altLang="ko-KR" sz="2400" dirty="0"/>
              <a:t>box-sizing : </a:t>
            </a:r>
            <a:r>
              <a:rPr lang="ko-KR" altLang="en-US" sz="2400" dirty="0"/>
              <a:t>해당 요소의 너비</a:t>
            </a:r>
            <a:r>
              <a:rPr lang="en-US" altLang="ko-KR" sz="2400" dirty="0"/>
              <a:t>(width)</a:t>
            </a:r>
            <a:r>
              <a:rPr lang="ko-KR" altLang="en-US" sz="2400" dirty="0"/>
              <a:t>와 높이</a:t>
            </a:r>
            <a:r>
              <a:rPr lang="en-US" altLang="ko-KR" sz="2400" dirty="0"/>
              <a:t>(height)</a:t>
            </a:r>
            <a:r>
              <a:rPr lang="ko-KR" altLang="en-US" sz="2400" dirty="0"/>
              <a:t>에 패딩</a:t>
            </a:r>
            <a:r>
              <a:rPr lang="en-US" altLang="ko-KR" sz="2400" dirty="0"/>
              <a:t>(padding)</a:t>
            </a:r>
            <a:r>
              <a:rPr lang="ko-KR" altLang="en-US" sz="2400" dirty="0"/>
              <a:t>과 테두리</a:t>
            </a:r>
            <a:r>
              <a:rPr lang="en-US" altLang="ko-KR" sz="2400" dirty="0"/>
              <a:t>(border)</a:t>
            </a:r>
            <a:r>
              <a:rPr lang="ko-KR" altLang="en-US" sz="2400" dirty="0"/>
              <a:t>의 크기까지 포함</a:t>
            </a:r>
            <a:endParaRPr lang="en-US" altLang="ko-KR" sz="2400" dirty="0"/>
          </a:p>
          <a:p>
            <a:r>
              <a:rPr lang="en-US" altLang="ko-KR" sz="2400" dirty="0"/>
              <a:t>nav-index / nav-left / nav-right / nav-up / nav-down</a:t>
            </a:r>
            <a:br>
              <a:rPr lang="en-US" altLang="ko-KR" sz="2400" dirty="0"/>
            </a:br>
            <a:r>
              <a:rPr lang="ko-KR" altLang="en-US" sz="2400" dirty="0"/>
              <a:t>해당 요소에 대한 순차적인 탐색 순서를 설정</a:t>
            </a:r>
          </a:p>
        </p:txBody>
      </p:sp>
    </p:spTree>
    <p:extLst>
      <p:ext uri="{BB962C8B-B14F-4D97-AF65-F5344CB8AC3E}">
        <p14:creationId xmlns:p14="http://schemas.microsoft.com/office/powerpoint/2010/main" val="38096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169D-8C25-4230-832F-A77107C3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칼럼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DA451-C390-4A90-B198-640CC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0650"/>
            <a:ext cx="8915400" cy="4843240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신문과 같이 여러 개의 칼럼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(column)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으로 구성되는 구조</a:t>
            </a:r>
            <a:endParaRPr lang="en-US" altLang="ko-KR" dirty="0"/>
          </a:p>
          <a:p>
            <a:r>
              <a:rPr lang="en-US" altLang="ko-KR" dirty="0"/>
              <a:t>columns</a:t>
            </a:r>
          </a:p>
          <a:p>
            <a:r>
              <a:rPr lang="en-US" altLang="ko-KR" dirty="0"/>
              <a:t>column-count : </a:t>
            </a:r>
            <a:r>
              <a:rPr lang="ko-KR" altLang="en-US" dirty="0"/>
              <a:t>몇 개의 칼럼으로 나눌지</a:t>
            </a:r>
            <a:endParaRPr lang="en-US" altLang="ko-KR" dirty="0"/>
          </a:p>
          <a:p>
            <a:r>
              <a:rPr lang="en-US" altLang="ko-KR" dirty="0"/>
              <a:t>column-gap : </a:t>
            </a:r>
            <a:r>
              <a:rPr lang="ko-KR" altLang="en-US" dirty="0"/>
              <a:t>칼럼 사이의 간격</a:t>
            </a:r>
            <a:endParaRPr lang="en-US" altLang="ko-KR" dirty="0"/>
          </a:p>
          <a:p>
            <a:r>
              <a:rPr lang="en-US" altLang="ko-KR" dirty="0"/>
              <a:t>column-width : </a:t>
            </a:r>
            <a:r>
              <a:rPr lang="ko-KR" altLang="en-US" dirty="0"/>
              <a:t>칼럼의 너비</a:t>
            </a:r>
            <a:endParaRPr lang="en-US" altLang="ko-KR" dirty="0"/>
          </a:p>
          <a:p>
            <a:r>
              <a:rPr lang="en-US" altLang="ko-KR" dirty="0"/>
              <a:t>column-span : </a:t>
            </a:r>
            <a:r>
              <a:rPr lang="ko-KR" altLang="en-US" dirty="0"/>
              <a:t>몇 개의 칼럼을 병합하여 표현</a:t>
            </a:r>
            <a:endParaRPr lang="en-US" altLang="ko-KR" dirty="0"/>
          </a:p>
          <a:p>
            <a:r>
              <a:rPr lang="en-US" altLang="ko-KR" dirty="0"/>
              <a:t>column-fill : </a:t>
            </a:r>
            <a:r>
              <a:rPr lang="ko-KR" altLang="en-US" dirty="0"/>
              <a:t>칼럼을 어떻게 채울지</a:t>
            </a:r>
            <a:endParaRPr lang="en-US" altLang="ko-KR" dirty="0"/>
          </a:p>
          <a:p>
            <a:r>
              <a:rPr lang="en-US" altLang="ko-KR" dirty="0"/>
              <a:t>column-rule : columns </a:t>
            </a:r>
            <a:r>
              <a:rPr lang="ko-KR" altLang="en-US" dirty="0"/>
              <a:t>속성을 이용한 스타일을 한 줄에 설정</a:t>
            </a:r>
            <a:endParaRPr lang="en-US" altLang="ko-KR" dirty="0"/>
          </a:p>
          <a:p>
            <a:r>
              <a:rPr lang="en-US" altLang="ko-KR" dirty="0"/>
              <a:t>column-rule-style : </a:t>
            </a:r>
            <a:r>
              <a:rPr lang="ko-KR" altLang="en-US" dirty="0"/>
              <a:t>칼럼 사이에 들어갈 라인의 스타일</a:t>
            </a:r>
            <a:endParaRPr lang="en-US" altLang="ko-KR" dirty="0"/>
          </a:p>
          <a:p>
            <a:r>
              <a:rPr lang="en-US" altLang="ko-KR" dirty="0"/>
              <a:t>column-rule-width : </a:t>
            </a:r>
            <a:r>
              <a:rPr lang="ko-KR" altLang="en-US" dirty="0"/>
              <a:t>칼럼 사이에 들어갈 라인의 두께</a:t>
            </a:r>
            <a:endParaRPr lang="en-US" altLang="ko-KR" dirty="0"/>
          </a:p>
          <a:p>
            <a:r>
              <a:rPr lang="en-US" altLang="ko-KR" dirty="0"/>
              <a:t>column-rule-color : </a:t>
            </a:r>
            <a:r>
              <a:rPr lang="ko-KR" altLang="en-US" dirty="0"/>
              <a:t>칼럼 사이에 들어갈 라인의 색상을 설정</a:t>
            </a:r>
          </a:p>
        </p:txBody>
      </p:sp>
    </p:spTree>
    <p:extLst>
      <p:ext uri="{BB962C8B-B14F-4D97-AF65-F5344CB8AC3E}">
        <p14:creationId xmlns:p14="http://schemas.microsoft.com/office/powerpoint/2010/main" val="274764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5361A-ADEE-4268-A1E0-E51296D6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플렉서블</a:t>
            </a:r>
            <a:r>
              <a:rPr lang="ko-KR" altLang="en-US" dirty="0"/>
              <a:t> 박스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D46A-0E22-4059-8776-0C05E49ED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8078"/>
            <a:ext cx="8651217" cy="428314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또는 </a:t>
            </a:r>
            <a:r>
              <a:rPr lang="ko-KR" altLang="en-US" sz="2400" dirty="0" err="1"/>
              <a:t>플렉스</a:t>
            </a:r>
            <a:r>
              <a:rPr lang="ko-KR" altLang="en-US" sz="2400" dirty="0"/>
              <a:t> 박스</a:t>
            </a:r>
            <a:r>
              <a:rPr lang="en-US" altLang="ko-KR" sz="2400" dirty="0"/>
              <a:t>(flex box), CSS3</a:t>
            </a:r>
            <a:r>
              <a:rPr lang="ko-KR" altLang="en-US" sz="2400" dirty="0"/>
              <a:t>에서 처음 소개된 레이아웃 모델</a:t>
            </a:r>
          </a:p>
          <a:p>
            <a:r>
              <a:rPr lang="ko-KR" altLang="en-US" sz="2400" dirty="0"/>
              <a:t> 서로 다른 크기의 화면과 기기에서도 </a:t>
            </a:r>
            <a:r>
              <a:rPr lang="en-US" altLang="ko-KR" sz="2400" dirty="0"/>
              <a:t>HTML </a:t>
            </a:r>
            <a:r>
              <a:rPr lang="ko-KR" altLang="en-US" sz="2400" dirty="0"/>
              <a:t>요소들이 자동으로 재정렬되어</a:t>
            </a:r>
            <a:r>
              <a:rPr lang="en-US" altLang="ko-KR" sz="2400" dirty="0"/>
              <a:t>, </a:t>
            </a:r>
            <a:r>
              <a:rPr lang="ko-KR" altLang="en-US" sz="2400" dirty="0"/>
              <a:t>웹 페이지의 레이아웃을 언제나 똑같이 </a:t>
            </a:r>
            <a:r>
              <a:rPr lang="ko-KR" altLang="en-US" sz="2400" dirty="0" err="1"/>
              <a:t>유지할수</a:t>
            </a:r>
            <a:r>
              <a:rPr lang="ko-KR" altLang="en-US" sz="2400" dirty="0"/>
              <a:t> 있다</a:t>
            </a:r>
          </a:p>
        </p:txBody>
      </p:sp>
    </p:spTree>
    <p:extLst>
      <p:ext uri="{BB962C8B-B14F-4D97-AF65-F5344CB8AC3E}">
        <p14:creationId xmlns:p14="http://schemas.microsoft.com/office/powerpoint/2010/main" val="37138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65A5A-F005-43D9-9693-0B2728EE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플렉스</a:t>
            </a:r>
            <a:r>
              <a:rPr lang="ko-KR" altLang="en-US" dirty="0"/>
              <a:t> 컨테이너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A7270-E698-4562-BE61-9AB913A2D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5844"/>
            <a:ext cx="8915400" cy="5123056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display</a:t>
            </a:r>
            <a:r>
              <a:rPr lang="ko-KR" altLang="en-US" sz="2400" dirty="0"/>
              <a:t> </a:t>
            </a:r>
            <a:r>
              <a:rPr lang="en-US" altLang="ko-KR" sz="2400" dirty="0"/>
              <a:t>: flex</a:t>
            </a:r>
            <a:endParaRPr lang="ko-KR" altLang="en-US" sz="2400" dirty="0"/>
          </a:p>
          <a:p>
            <a:r>
              <a:rPr lang="ko-KR" altLang="en-US" sz="2400" dirty="0" err="1"/>
              <a:t>flex-direction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플렉스</a:t>
            </a:r>
            <a:r>
              <a:rPr lang="ko-KR" altLang="en-US" sz="2400" dirty="0"/>
              <a:t> 요소가 배치될 방향 </a:t>
            </a:r>
          </a:p>
          <a:p>
            <a:r>
              <a:rPr lang="ko-KR" altLang="en-US" sz="2400" dirty="0" err="1"/>
              <a:t>justify-content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 err="1"/>
              <a:t>플렉스</a:t>
            </a:r>
            <a:r>
              <a:rPr lang="ko-KR" altLang="en-US" sz="2400" dirty="0"/>
              <a:t> 요소의 수평 방향 정렬 방식 </a:t>
            </a:r>
          </a:p>
          <a:p>
            <a:r>
              <a:rPr lang="ko-KR" altLang="en-US" sz="2400" dirty="0" err="1"/>
              <a:t>align-items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플렉스</a:t>
            </a:r>
            <a:r>
              <a:rPr lang="ko-KR" altLang="en-US" sz="2400" dirty="0"/>
              <a:t> 요소의 수직 방향 정렬 방식</a:t>
            </a:r>
          </a:p>
          <a:p>
            <a:r>
              <a:rPr lang="ko-KR" altLang="en-US" sz="2400" dirty="0" err="1"/>
              <a:t>flex-wrap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플렉스</a:t>
            </a:r>
            <a:r>
              <a:rPr lang="ko-KR" altLang="en-US" sz="2400" dirty="0"/>
              <a:t> 라인에 더 이상의 여유 공간이 없을 때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 err="1"/>
              <a:t>플렉스</a:t>
            </a:r>
            <a:r>
              <a:rPr lang="ko-KR" altLang="en-US" sz="2400" dirty="0"/>
              <a:t> 요소의 위치를 다음 줄로 넘길지에 대한 설정</a:t>
            </a:r>
          </a:p>
          <a:p>
            <a:r>
              <a:rPr lang="ko-KR" altLang="en-US" sz="2400" dirty="0" err="1"/>
              <a:t>align-content</a:t>
            </a:r>
            <a:r>
              <a:rPr lang="ko-KR" altLang="en-US" sz="2400" dirty="0"/>
              <a:t> </a:t>
            </a:r>
            <a:r>
              <a:rPr lang="en-US" altLang="ko-KR" sz="2400" dirty="0"/>
              <a:t>: flex-wrap </a:t>
            </a:r>
            <a:r>
              <a:rPr lang="ko-KR" altLang="en-US" sz="2400" dirty="0"/>
              <a:t>속성의 동작 변경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플렉스</a:t>
            </a:r>
            <a:r>
              <a:rPr lang="ko-KR" altLang="en-US" sz="2400" dirty="0"/>
              <a:t> 요소를 정렬하는 대신에 </a:t>
            </a:r>
            <a:r>
              <a:rPr lang="ko-KR" altLang="en-US" sz="2400" dirty="0" err="1"/>
              <a:t>플렉스</a:t>
            </a:r>
            <a:r>
              <a:rPr lang="ko-KR" altLang="en-US" sz="2400" dirty="0"/>
              <a:t> 라인을 정렬함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 err="1"/>
              <a:t>flex-flow</a:t>
            </a:r>
            <a:r>
              <a:rPr lang="ko-KR" altLang="en-US" sz="2400" dirty="0"/>
              <a:t>  </a:t>
            </a:r>
            <a:r>
              <a:rPr lang="en-US" altLang="ko-KR" sz="2400" dirty="0"/>
              <a:t>:flex-direction </a:t>
            </a:r>
            <a:r>
              <a:rPr lang="ko-KR" altLang="en-US" sz="2400" dirty="0"/>
              <a:t>속성과 </a:t>
            </a:r>
            <a:r>
              <a:rPr lang="en-US" altLang="ko-KR" sz="2400" dirty="0"/>
              <a:t>flex-wrap </a:t>
            </a:r>
            <a:r>
              <a:rPr lang="ko-KR" altLang="en-US" sz="2400" dirty="0"/>
              <a:t>속성을 이용한 스타일을 한 줄에 설정할 수 있음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4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FE1B2-245E-49F8-8524-B8E80EDA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플렉스</a:t>
            </a:r>
            <a:r>
              <a:rPr lang="ko-KR" altLang="en-US" dirty="0"/>
              <a:t> 요소</a:t>
            </a:r>
            <a:r>
              <a:rPr lang="en-US" altLang="ko-KR" dirty="0"/>
              <a:t>(flex item)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36152-CCFD-40A4-9651-7A1DD9359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8868"/>
            <a:ext cx="8915400" cy="437235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order : </a:t>
            </a:r>
            <a:r>
              <a:rPr lang="ko-KR" altLang="en-US" sz="2400" dirty="0" err="1"/>
              <a:t>플렉스</a:t>
            </a:r>
            <a:r>
              <a:rPr lang="ko-KR" altLang="en-US" sz="2400" dirty="0"/>
              <a:t> 요소들의 순서</a:t>
            </a:r>
            <a:endParaRPr lang="en-US" altLang="ko-KR" sz="2400" dirty="0"/>
          </a:p>
          <a:p>
            <a:r>
              <a:rPr lang="en-US" altLang="ko-KR" sz="2400" dirty="0"/>
              <a:t>align-self : </a:t>
            </a:r>
            <a:r>
              <a:rPr lang="ko-KR" altLang="en-US" sz="2400" dirty="0" err="1"/>
              <a:t>플렉스</a:t>
            </a:r>
            <a:r>
              <a:rPr lang="ko-KR" altLang="en-US" sz="2400" dirty="0"/>
              <a:t> 컨테이너의 </a:t>
            </a:r>
            <a:r>
              <a:rPr lang="en-US" altLang="ko-KR" sz="2400" dirty="0"/>
              <a:t>align-items </a:t>
            </a:r>
            <a:r>
              <a:rPr lang="ko-KR" altLang="en-US" sz="2400" dirty="0"/>
              <a:t>속성보다 우선 적용</a:t>
            </a:r>
            <a:endParaRPr lang="en-US" altLang="ko-KR" sz="2400" dirty="0"/>
          </a:p>
          <a:p>
            <a:r>
              <a:rPr lang="en-US" altLang="ko-KR" sz="2400" dirty="0"/>
              <a:t>flex : </a:t>
            </a:r>
            <a:r>
              <a:rPr lang="ko-KR" altLang="en-US" sz="2400" dirty="0" err="1"/>
              <a:t>플렉스</a:t>
            </a:r>
            <a:r>
              <a:rPr lang="ko-KR" altLang="en-US" sz="2400" dirty="0"/>
              <a:t> 요소의 너비를 상대적으로 설정</a:t>
            </a:r>
          </a:p>
        </p:txBody>
      </p:sp>
    </p:spTree>
    <p:extLst>
      <p:ext uri="{BB962C8B-B14F-4D97-AF65-F5344CB8AC3E}">
        <p14:creationId xmlns:p14="http://schemas.microsoft.com/office/powerpoint/2010/main" val="30530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CSS3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변형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CSS3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확장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76634-A0F8-4D6B-9112-13D30ADC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쿼리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C12F3-4AED-4B44-9543-1F885A51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altLang="ko-KR" dirty="0"/>
              <a:t>CSS2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@media </a:t>
            </a:r>
            <a:r>
              <a:rPr lang="ko-KR" altLang="en-US" dirty="0"/>
              <a:t>규칙을 통해 서로 다른 매체 유형</a:t>
            </a:r>
            <a:r>
              <a:rPr lang="en-US" altLang="ko-KR" dirty="0"/>
              <a:t>(media type)</a:t>
            </a:r>
            <a:r>
              <a:rPr lang="ko-KR" altLang="en-US" dirty="0"/>
              <a:t>을 위한 </a:t>
            </a:r>
            <a:r>
              <a:rPr lang="ko-KR" altLang="en-US" dirty="0" err="1"/>
              <a:t>맞춤식</a:t>
            </a:r>
            <a:r>
              <a:rPr lang="ko-KR" altLang="en-US" dirty="0"/>
              <a:t> 스타일 시트</a:t>
            </a:r>
            <a:r>
              <a:rPr lang="en-US" altLang="ko-KR" dirty="0"/>
              <a:t>(style sheet)</a:t>
            </a:r>
            <a:r>
              <a:rPr lang="ko-KR" altLang="en-US" dirty="0"/>
              <a:t>를 지원</a:t>
            </a:r>
            <a:endParaRPr lang="en-US" altLang="ko-KR" dirty="0"/>
          </a:p>
          <a:p>
            <a:r>
              <a:rPr lang="ko-KR" altLang="en-US" dirty="0"/>
              <a:t>매체 유형</a:t>
            </a:r>
            <a:r>
              <a:rPr lang="en-US" altLang="ko-KR" dirty="0"/>
              <a:t>(media type)</a:t>
            </a:r>
            <a:r>
              <a:rPr lang="ko-KR" altLang="en-US" dirty="0"/>
              <a:t>과 하나 이상의 표현식</a:t>
            </a:r>
            <a:r>
              <a:rPr lang="en-US" altLang="ko-KR" dirty="0"/>
              <a:t>(expression)</a:t>
            </a:r>
            <a:r>
              <a:rPr lang="ko-KR" altLang="en-US" dirty="0"/>
              <a:t>으로 구성</a:t>
            </a:r>
            <a:endParaRPr lang="en-US" altLang="ko-KR" dirty="0"/>
          </a:p>
          <a:p>
            <a:r>
              <a:rPr lang="en-US" altLang="ko-KR" dirty="0"/>
              <a:t>width, height, color </a:t>
            </a:r>
            <a:r>
              <a:rPr lang="ko-KR" altLang="en-US" dirty="0"/>
              <a:t>속성과 같은 미디어 관련 속성을 이용한 표현식을 통해 스타일이 적용되는 범위를 조절</a:t>
            </a:r>
          </a:p>
        </p:txBody>
      </p:sp>
    </p:spTree>
    <p:extLst>
      <p:ext uri="{BB962C8B-B14F-4D97-AF65-F5344CB8AC3E}">
        <p14:creationId xmlns:p14="http://schemas.microsoft.com/office/powerpoint/2010/main" val="26866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31196-4A8C-44C8-B7D2-711A556C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쿼리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0B335-029B-4025-BF91-BAC0A408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6200"/>
            <a:ext cx="8915400" cy="4565022"/>
          </a:xfrm>
        </p:spPr>
        <p:txBody>
          <a:bodyPr>
            <a:normAutofit/>
          </a:bodyPr>
          <a:lstStyle/>
          <a:p>
            <a:r>
              <a:rPr lang="en-US" altLang="ko-KR" sz="2400" b="0" i="0" dirty="0">
                <a:solidFill>
                  <a:srgbClr val="794938"/>
                </a:solidFill>
                <a:effectLst/>
                <a:latin typeface="Nanum Gothic Coding"/>
              </a:rPr>
              <a:t>@media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2400" b="0" i="0" dirty="0" err="1">
                <a:solidFill>
                  <a:srgbClr val="794938"/>
                </a:solidFill>
                <a:effectLst/>
                <a:latin typeface="Nanum Gothic Coding"/>
              </a:rPr>
              <a:t>only|not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ko-KR" altLang="en-US" sz="2400" b="0" i="0" dirty="0">
                <a:solidFill>
                  <a:srgbClr val="B4371F"/>
                </a:solidFill>
                <a:effectLst/>
                <a:latin typeface="Nanum Gothic Coding"/>
              </a:rPr>
              <a:t>매체유형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2400" b="0" i="0" dirty="0">
                <a:solidFill>
                  <a:srgbClr val="794938"/>
                </a:solidFill>
                <a:effectLst/>
                <a:latin typeface="Nanum Gothic Coding"/>
              </a:rPr>
              <a:t>and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ko-KR" altLang="en-US" sz="2400" b="0" i="0" dirty="0">
                <a:solidFill>
                  <a:srgbClr val="691C97"/>
                </a:solidFill>
                <a:effectLst/>
                <a:latin typeface="Nanum Gothic Coding"/>
              </a:rPr>
              <a:t>표현식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) { </a:t>
            </a:r>
            <a:r>
              <a:rPr lang="en-US" altLang="ko-KR" sz="2400" b="0" i="0" dirty="0">
                <a:solidFill>
                  <a:srgbClr val="BF4F24"/>
                </a:solidFill>
                <a:effectLst/>
                <a:latin typeface="Nanum Gothic Coding"/>
              </a:rPr>
              <a:t>CSS</a:t>
            </a:r>
            <a:r>
              <a:rPr lang="ko-KR" altLang="en-US" sz="2400" b="0" i="0" dirty="0">
                <a:solidFill>
                  <a:srgbClr val="BF4F24"/>
                </a:solidFill>
                <a:effectLst/>
                <a:latin typeface="Nanum Gothic Coding"/>
              </a:rPr>
              <a:t>스타일코드</a:t>
            </a:r>
            <a:r>
              <a:rPr lang="en-US" altLang="ko-KR" sz="2400" b="0" i="0" dirty="0">
                <a:solidFill>
                  <a:srgbClr val="BF4F24"/>
                </a:solidFill>
                <a:effectLst/>
                <a:latin typeface="Nanum Gothic Coding"/>
              </a:rPr>
              <a:t>; 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}</a:t>
            </a:r>
          </a:p>
          <a:p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&lt;</a:t>
            </a:r>
            <a:r>
              <a:rPr lang="en-US" altLang="ko-KR" sz="2400" b="0" i="0" dirty="0">
                <a:solidFill>
                  <a:srgbClr val="BF4F24"/>
                </a:solidFill>
                <a:effectLst/>
                <a:latin typeface="Nanum Gothic Coding"/>
              </a:rPr>
              <a:t>link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2400" b="0" i="0" dirty="0" err="1">
                <a:solidFill>
                  <a:srgbClr val="BF4F24"/>
                </a:solidFill>
                <a:effectLst/>
                <a:latin typeface="Nanum Gothic Coding"/>
              </a:rPr>
              <a:t>rel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=</a:t>
            </a:r>
            <a:r>
              <a:rPr lang="en-US" altLang="ko-KR" sz="2400" b="0" i="0" dirty="0">
                <a:solidFill>
                  <a:srgbClr val="0B6125"/>
                </a:solidFill>
                <a:effectLst/>
                <a:latin typeface="Nanum Gothic Coding"/>
              </a:rPr>
              <a:t>"stylesheet"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2400" b="0" i="0" dirty="0">
                <a:solidFill>
                  <a:srgbClr val="BF4F24"/>
                </a:solidFill>
                <a:effectLst/>
                <a:latin typeface="Nanum Gothic Coding"/>
              </a:rPr>
              <a:t>media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=</a:t>
            </a:r>
            <a:r>
              <a:rPr lang="en-US" altLang="ko-KR" sz="2400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sz="2400" b="0" i="0" dirty="0">
                <a:solidFill>
                  <a:srgbClr val="0B6125"/>
                </a:solidFill>
                <a:effectLst/>
                <a:latin typeface="Nanum Gothic Coding"/>
              </a:rPr>
              <a:t>매체유형 </a:t>
            </a:r>
            <a:r>
              <a:rPr lang="en-US" altLang="ko-KR" sz="2400" b="0" i="0" dirty="0" err="1">
                <a:solidFill>
                  <a:srgbClr val="0B6125"/>
                </a:solidFill>
                <a:effectLst/>
                <a:latin typeface="Nanum Gothic Coding"/>
              </a:rPr>
              <a:t>and|only|not</a:t>
            </a:r>
            <a:r>
              <a:rPr lang="en-US" altLang="ko-KR" sz="2400" b="0" i="0" dirty="0">
                <a:solidFill>
                  <a:srgbClr val="0B6125"/>
                </a:solidFill>
                <a:effectLst/>
                <a:latin typeface="Nanum Gothic Coding"/>
              </a:rPr>
              <a:t> (</a:t>
            </a:r>
            <a:r>
              <a:rPr lang="ko-KR" altLang="en-US" sz="2400" b="0" i="0" dirty="0">
                <a:solidFill>
                  <a:srgbClr val="0B6125"/>
                </a:solidFill>
                <a:effectLst/>
                <a:latin typeface="Nanum Gothic Coding"/>
              </a:rPr>
              <a:t>표현식</a:t>
            </a:r>
            <a:r>
              <a:rPr lang="en-US" altLang="ko-KR" sz="2400" b="0" i="0" dirty="0">
                <a:solidFill>
                  <a:srgbClr val="0B6125"/>
                </a:solidFill>
                <a:effectLst/>
                <a:latin typeface="Nanum Gothic Coding"/>
              </a:rPr>
              <a:t>)"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2400" b="0" i="0" dirty="0" err="1">
                <a:solidFill>
                  <a:srgbClr val="BF4F24"/>
                </a:solidFill>
                <a:effectLst/>
                <a:latin typeface="Nanum Gothic Coding"/>
              </a:rPr>
              <a:t>href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=</a:t>
            </a:r>
            <a:r>
              <a:rPr lang="en-US" altLang="ko-KR" sz="2400" b="0" i="0" dirty="0">
                <a:solidFill>
                  <a:srgbClr val="0B6125"/>
                </a:solidFill>
                <a:effectLst/>
                <a:latin typeface="Nanum Gothic Coding"/>
              </a:rPr>
              <a:t>"CSS</a:t>
            </a:r>
            <a:r>
              <a:rPr lang="ko-KR" altLang="en-US" sz="2400" b="0" i="0" dirty="0">
                <a:solidFill>
                  <a:srgbClr val="0B6125"/>
                </a:solidFill>
                <a:effectLst/>
                <a:latin typeface="Nanum Gothic Coding"/>
              </a:rPr>
              <a:t>파일</a:t>
            </a:r>
            <a:r>
              <a:rPr lang="en-US" altLang="ko-KR" sz="2400" b="0" i="0" dirty="0">
                <a:solidFill>
                  <a:srgbClr val="0B6125"/>
                </a:solidFill>
                <a:effectLst/>
                <a:latin typeface="Nanum Gothic Coding"/>
              </a:rPr>
              <a:t>URL"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/&gt;</a:t>
            </a:r>
            <a:endParaRPr lang="en-US" altLang="ko-KR" sz="2400" dirty="0"/>
          </a:p>
          <a:p>
            <a:r>
              <a:rPr lang="ko-KR" altLang="en-US" sz="2400" b="1" dirty="0"/>
              <a:t>매체 유형</a:t>
            </a:r>
            <a:endParaRPr lang="en-US" altLang="ko-KR" sz="2400" b="1" dirty="0"/>
          </a:p>
          <a:p>
            <a:r>
              <a:rPr lang="en-US" altLang="ko-KR" sz="2400" dirty="0"/>
              <a:t>all	: </a:t>
            </a:r>
            <a:r>
              <a:rPr lang="ko-KR" altLang="en-US" sz="2400" dirty="0"/>
              <a:t>모든 매체에 사용함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print	 : </a:t>
            </a:r>
            <a:r>
              <a:rPr lang="ko-KR" altLang="en-US" sz="2400" dirty="0"/>
              <a:t>프린터 기기에 사용함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screen: </a:t>
            </a:r>
            <a:r>
              <a:rPr lang="ko-KR" altLang="en-US" sz="2400" dirty="0"/>
              <a:t>컴퓨터나 태블릿</a:t>
            </a:r>
            <a:r>
              <a:rPr lang="en-US" altLang="ko-KR" sz="2400" dirty="0"/>
              <a:t>, </a:t>
            </a:r>
            <a:r>
              <a:rPr lang="ko-KR" altLang="en-US" sz="2400" dirty="0"/>
              <a:t>스마트폰 등 스크린이 있는 매체에 사용함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speech :	</a:t>
            </a:r>
            <a:r>
              <a:rPr lang="ko-KR" altLang="en-US" sz="2400" dirty="0"/>
              <a:t>웹 페이지를 읽어주는 스크린 리더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screenreader</a:t>
            </a:r>
            <a:r>
              <a:rPr lang="en-US" altLang="ko-KR" sz="2400" dirty="0"/>
              <a:t>)</a:t>
            </a:r>
            <a:r>
              <a:rPr lang="ko-KR" altLang="en-US" sz="2400" dirty="0"/>
              <a:t>에 사용함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14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B805-F227-423D-9E68-B9A35520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쿼리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22FB6-20B2-46B9-951C-8D8C7E80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633690"/>
          </a:xfrm>
        </p:spPr>
        <p:txBody>
          <a:bodyPr>
            <a:normAutofit/>
          </a:bodyPr>
          <a:lstStyle/>
          <a:p>
            <a:r>
              <a:rPr lang="en-US" altLang="ko-KR" dirty="0"/>
              <a:t>width	: </a:t>
            </a:r>
            <a:r>
              <a:rPr lang="ko-KR" altLang="en-US" dirty="0"/>
              <a:t>화면의 너비</a:t>
            </a:r>
          </a:p>
          <a:p>
            <a:r>
              <a:rPr lang="en-US" altLang="ko-KR" dirty="0"/>
              <a:t>height	: </a:t>
            </a:r>
            <a:r>
              <a:rPr lang="ko-KR" altLang="en-US" dirty="0"/>
              <a:t>화면의 높이</a:t>
            </a:r>
          </a:p>
          <a:p>
            <a:r>
              <a:rPr lang="en-US" altLang="ko-KR" dirty="0"/>
              <a:t>device-width	: </a:t>
            </a:r>
            <a:r>
              <a:rPr lang="ko-KR" altLang="en-US" dirty="0"/>
              <a:t>매체 화면의 너비</a:t>
            </a:r>
          </a:p>
          <a:p>
            <a:r>
              <a:rPr lang="en-US" altLang="ko-KR" dirty="0"/>
              <a:t>device-height	: </a:t>
            </a:r>
            <a:r>
              <a:rPr lang="ko-KR" altLang="en-US" dirty="0"/>
              <a:t>매체 화면의 높이</a:t>
            </a:r>
          </a:p>
          <a:p>
            <a:r>
              <a:rPr lang="en-US" altLang="ko-KR" dirty="0" err="1"/>
              <a:t>devie</a:t>
            </a:r>
            <a:r>
              <a:rPr lang="en-US" altLang="ko-KR" dirty="0"/>
              <a:t>-aspect-ratio	: </a:t>
            </a:r>
            <a:r>
              <a:rPr lang="ko-KR" altLang="en-US" dirty="0"/>
              <a:t>매체 화면의 비율</a:t>
            </a:r>
          </a:p>
          <a:p>
            <a:r>
              <a:rPr lang="en-US" altLang="ko-KR" dirty="0"/>
              <a:t>orientation		: </a:t>
            </a:r>
            <a:r>
              <a:rPr lang="ko-KR" altLang="en-US" dirty="0"/>
              <a:t>매체 화면의 방향</a:t>
            </a:r>
          </a:p>
          <a:p>
            <a:r>
              <a:rPr lang="en-US" altLang="ko-KR" dirty="0"/>
              <a:t>color		: </a:t>
            </a:r>
            <a:r>
              <a:rPr lang="ko-KR" altLang="en-US" dirty="0"/>
              <a:t>매체의 색상 비트 수</a:t>
            </a:r>
          </a:p>
          <a:p>
            <a:r>
              <a:rPr lang="en-US" altLang="ko-KR" dirty="0"/>
              <a:t>color-index		: </a:t>
            </a:r>
            <a:r>
              <a:rPr lang="ko-KR" altLang="en-US" dirty="0"/>
              <a:t>매체에서 표현 가능한 색상의 개수</a:t>
            </a:r>
          </a:p>
          <a:p>
            <a:r>
              <a:rPr lang="en-US" altLang="ko-KR" dirty="0"/>
              <a:t>monochrome	: </a:t>
            </a:r>
            <a:r>
              <a:rPr lang="ko-KR" altLang="en-US" dirty="0"/>
              <a:t>흑백 매체에서의 픽셀당 비트 수</a:t>
            </a:r>
          </a:p>
          <a:p>
            <a:r>
              <a:rPr lang="en-US" altLang="ko-KR" dirty="0"/>
              <a:t>resolution	: </a:t>
            </a:r>
            <a:r>
              <a:rPr lang="ko-KR" altLang="en-US" dirty="0"/>
              <a:t>매체의 해상도</a:t>
            </a:r>
          </a:p>
        </p:txBody>
      </p:sp>
    </p:spTree>
    <p:extLst>
      <p:ext uri="{BB962C8B-B14F-4D97-AF65-F5344CB8AC3E}">
        <p14:creationId xmlns:p14="http://schemas.microsoft.com/office/powerpoint/2010/main" val="34508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696B6-3FDC-4567-9994-D32F66FB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쿼리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E2AC5-BAE5-4E27-830C-E4A9E198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body { background-color: </a:t>
            </a:r>
            <a:r>
              <a:rPr lang="en-US" altLang="ko-KR" dirty="0" err="1"/>
              <a:t>darkorange</a:t>
            </a:r>
            <a:r>
              <a:rPr lang="en-US" altLang="ko-KR" dirty="0"/>
              <a:t>; }</a:t>
            </a:r>
          </a:p>
          <a:p>
            <a:r>
              <a:rPr lang="en-US" altLang="ko-KR" dirty="0"/>
              <a:t>@media screen and (min-width: 480px) {</a:t>
            </a:r>
            <a:br>
              <a:rPr lang="en-US" altLang="ko-KR" dirty="0"/>
            </a:br>
            <a:r>
              <a:rPr lang="en-US" altLang="ko-KR" dirty="0"/>
              <a:t>		body {</a:t>
            </a:r>
            <a:br>
              <a:rPr lang="en-US" altLang="ko-KR" dirty="0"/>
            </a:br>
            <a:r>
              <a:rPr lang="en-US" altLang="ko-KR" dirty="0"/>
              <a:t>		background-color: </a:t>
            </a:r>
            <a:r>
              <a:rPr lang="en-US" altLang="ko-KR" dirty="0" err="1"/>
              <a:t>lightblue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	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2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23A8-9723-4732-B141-09DF21A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확장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B48B0-1FF9-4B93-BAC8-C13BE9CF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0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23A8-9723-4732-B141-09DF21A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확장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B48B0-1FF9-4B93-BAC8-C13BE9CF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0269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400" kern="0" spc="0" dirty="0">
                <a:solidFill>
                  <a:srgbClr val="000000"/>
                </a:solidFill>
                <a:effectLst/>
              </a:rPr>
              <a:t>CSS3 </a:t>
            </a:r>
            <a:r>
              <a:rPr lang="ko-KR" altLang="en-US" sz="5400" kern="0" spc="0" dirty="0">
                <a:solidFill>
                  <a:srgbClr val="000000"/>
                </a:solidFill>
                <a:effectLst/>
              </a:rPr>
              <a:t>변형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07460-9C7A-4B2F-9832-82FA425A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Transform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607DD-6046-474B-812E-09060C4A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9659"/>
            <a:ext cx="8915400" cy="4461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translate() – </a:t>
            </a:r>
            <a:r>
              <a:rPr lang="en-US" altLang="ko-KR" sz="2400" dirty="0" err="1"/>
              <a:t>x,y</a:t>
            </a:r>
            <a:r>
              <a:rPr lang="ko-KR" altLang="en-US" sz="2400" dirty="0"/>
              <a:t>축 이동 </a:t>
            </a:r>
            <a:r>
              <a:rPr lang="en-US" altLang="ko-KR" sz="2400" dirty="0"/>
              <a:t>translate(100px, 50px);</a:t>
            </a:r>
          </a:p>
          <a:p>
            <a:r>
              <a:rPr lang="en-US" altLang="ko-KR" sz="2400" dirty="0"/>
              <a:t>rotate() – </a:t>
            </a:r>
            <a:r>
              <a:rPr lang="ko-KR" altLang="en-US" sz="2400" dirty="0"/>
              <a:t>각도</a:t>
            </a:r>
            <a:r>
              <a:rPr lang="en-US" altLang="ko-KR" sz="2400" dirty="0"/>
              <a:t> </a:t>
            </a:r>
            <a:r>
              <a:rPr lang="ko-KR" altLang="en-US" sz="2400" dirty="0"/>
              <a:t>회전  </a:t>
            </a:r>
            <a:r>
              <a:rPr lang="en-US" altLang="ko-KR" sz="2400" dirty="0"/>
              <a:t>rotate(30deg);</a:t>
            </a:r>
          </a:p>
          <a:p>
            <a:r>
              <a:rPr lang="en-US" altLang="ko-KR" sz="2400" dirty="0"/>
              <a:t>scale() – </a:t>
            </a:r>
            <a:r>
              <a:rPr lang="ko-KR" altLang="en-US" sz="2400" dirty="0"/>
              <a:t>배율확대축소 </a:t>
            </a:r>
            <a:r>
              <a:rPr lang="en-US" altLang="ko-KR" sz="2400" dirty="0"/>
              <a:t>scale(1.5, 2);</a:t>
            </a:r>
          </a:p>
          <a:p>
            <a:r>
              <a:rPr lang="en-US" altLang="ko-KR" sz="2400" dirty="0" err="1"/>
              <a:t>skewX</a:t>
            </a:r>
            <a:r>
              <a:rPr lang="en-US" altLang="ko-KR" sz="2400" dirty="0"/>
              <a:t>() / </a:t>
            </a:r>
            <a:r>
              <a:rPr lang="en-US" altLang="ko-KR" sz="2400" dirty="0" err="1" smtClean="0"/>
              <a:t>skewY</a:t>
            </a:r>
            <a:r>
              <a:rPr lang="en-US" altLang="ko-KR" sz="2400" dirty="0" smtClean="0"/>
              <a:t>() </a:t>
            </a:r>
            <a:r>
              <a:rPr lang="en-US" altLang="ko-KR" sz="2400" dirty="0"/>
              <a:t>– </a:t>
            </a:r>
            <a:r>
              <a:rPr lang="ko-KR" altLang="en-US" sz="2400" dirty="0"/>
              <a:t>각도 기울기 </a:t>
            </a:r>
            <a:r>
              <a:rPr lang="en-US" altLang="ko-KR" sz="2400" dirty="0" err="1"/>
              <a:t>skewX</a:t>
            </a:r>
            <a:r>
              <a:rPr lang="en-US" altLang="ko-KR" sz="2400" dirty="0"/>
              <a:t>(20deg);</a:t>
            </a:r>
          </a:p>
          <a:p>
            <a:r>
              <a:rPr lang="en-US" altLang="ko-KR" sz="2400" dirty="0"/>
              <a:t>matrix() </a:t>
            </a:r>
            <a:r>
              <a:rPr lang="ko-KR" altLang="en-US" sz="2400" dirty="0"/>
              <a:t>모든 </a:t>
            </a:r>
            <a:r>
              <a:rPr lang="en-US" altLang="ko-KR" sz="2400" dirty="0"/>
              <a:t>2D transform </a:t>
            </a:r>
            <a:r>
              <a:rPr lang="ko-KR" altLang="en-US" sz="2400" dirty="0"/>
              <a:t>메소드를 한 줄에 설정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matrix(</a:t>
            </a:r>
            <a:r>
              <a:rPr lang="en-US" altLang="ko-KR" sz="2400" b="1" i="0" dirty="0" err="1">
                <a:solidFill>
                  <a:srgbClr val="811F24"/>
                </a:solidFill>
                <a:effectLst/>
                <a:latin typeface="Nanum Gothic Coding"/>
              </a:rPr>
              <a:t>scaleX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Nanum Gothic Coding"/>
              </a:rPr>
              <a:t>()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sz="2400" b="1" i="0" dirty="0" err="1">
                <a:solidFill>
                  <a:srgbClr val="811F24"/>
                </a:solidFill>
                <a:effectLst/>
                <a:latin typeface="Nanum Gothic Coding"/>
              </a:rPr>
              <a:t>skewY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Nanum Gothic Coding"/>
              </a:rPr>
              <a:t>()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sz="2400" b="1" i="0" dirty="0" err="1">
                <a:solidFill>
                  <a:srgbClr val="811F24"/>
                </a:solidFill>
                <a:effectLst/>
                <a:latin typeface="Nanum Gothic Coding"/>
              </a:rPr>
              <a:t>skewX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Nanum Gothic Coding"/>
              </a:rPr>
              <a:t>()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sz="2400" b="1" i="0" dirty="0" err="1">
                <a:solidFill>
                  <a:srgbClr val="811F24"/>
                </a:solidFill>
                <a:effectLst/>
                <a:latin typeface="Nanum Gothic Coding"/>
              </a:rPr>
              <a:t>scaleY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Nanum Gothic Coding"/>
              </a:rPr>
              <a:t>()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sz="2400" b="1" i="0" dirty="0" err="1">
                <a:solidFill>
                  <a:srgbClr val="811F24"/>
                </a:solidFill>
                <a:effectLst/>
                <a:latin typeface="Nanum Gothic Coding"/>
              </a:rPr>
              <a:t>translateX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Nanum Gothic Coding"/>
              </a:rPr>
              <a:t>()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sz="2400" b="1" i="0" dirty="0" err="1">
                <a:solidFill>
                  <a:srgbClr val="811F24"/>
                </a:solidFill>
                <a:effectLst/>
                <a:latin typeface="Nanum Gothic Coding"/>
              </a:rPr>
              <a:t>translateY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Nanum Gothic Coding"/>
              </a:rPr>
              <a:t>()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);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3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5E5CD-3A1D-468F-9099-B5AD08C6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3D Transform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5F998-BFCB-4D80-8CC3-8D21C7D5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3541"/>
            <a:ext cx="8915400" cy="4617681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rotateX</a:t>
            </a:r>
            <a:r>
              <a:rPr lang="en-US" altLang="ko-KR" sz="2400" dirty="0"/>
              <a:t>() / </a:t>
            </a:r>
            <a:r>
              <a:rPr lang="en-US" altLang="ko-KR" sz="2400" dirty="0" err="1"/>
              <a:t>rotateY</a:t>
            </a:r>
            <a:r>
              <a:rPr lang="en-US" altLang="ko-KR" sz="2400" dirty="0"/>
              <a:t>() / </a:t>
            </a:r>
            <a:r>
              <a:rPr lang="en-US" altLang="ko-KR" sz="2400" dirty="0" err="1"/>
              <a:t>rotateZ</a:t>
            </a:r>
            <a:r>
              <a:rPr lang="en-US" altLang="ko-KR" sz="2400" dirty="0"/>
              <a:t>() - x</a:t>
            </a:r>
            <a:r>
              <a:rPr lang="ko-KR" altLang="en-US" sz="2400" dirty="0"/>
              <a:t>축과 </a:t>
            </a:r>
            <a:r>
              <a:rPr lang="en-US" altLang="ko-KR" sz="2400" dirty="0"/>
              <a:t>y</a:t>
            </a:r>
            <a:r>
              <a:rPr lang="ko-KR" altLang="en-US" sz="2400" dirty="0"/>
              <a:t>축</a:t>
            </a:r>
            <a:r>
              <a:rPr lang="en-US" altLang="ko-KR" sz="2400" dirty="0"/>
              <a:t>, z</a:t>
            </a:r>
            <a:r>
              <a:rPr lang="ko-KR" altLang="en-US" sz="2400" dirty="0"/>
              <a:t>축을 기준으로 회전</a:t>
            </a:r>
          </a:p>
          <a:p>
            <a:r>
              <a:rPr lang="en-US" altLang="ko-KR" sz="2400" dirty="0"/>
              <a:t>translate() -  x</a:t>
            </a:r>
            <a:r>
              <a:rPr lang="ko-KR" altLang="en-US" sz="2400" dirty="0"/>
              <a:t>축과 </a:t>
            </a:r>
            <a:r>
              <a:rPr lang="en-US" altLang="ko-KR" sz="2400" dirty="0"/>
              <a:t>y</a:t>
            </a:r>
            <a:r>
              <a:rPr lang="ko-KR" altLang="en-US" sz="2400" dirty="0"/>
              <a:t>축</a:t>
            </a:r>
            <a:r>
              <a:rPr lang="en-US" altLang="ko-KR" sz="2400" dirty="0"/>
              <a:t>, z</a:t>
            </a:r>
            <a:r>
              <a:rPr lang="ko-KR" altLang="en-US" sz="2400" dirty="0"/>
              <a:t>축의 거리만큼 이동 </a:t>
            </a:r>
          </a:p>
          <a:p>
            <a:r>
              <a:rPr lang="en-US" altLang="ko-KR" sz="2400" dirty="0" err="1"/>
              <a:t>scaleX</a:t>
            </a:r>
            <a:r>
              <a:rPr lang="en-US" altLang="ko-KR" sz="2400" dirty="0"/>
              <a:t>() / </a:t>
            </a:r>
            <a:r>
              <a:rPr lang="en-US" altLang="ko-KR" sz="2400" dirty="0" err="1"/>
              <a:t>scaleY</a:t>
            </a:r>
            <a:r>
              <a:rPr lang="en-US" altLang="ko-KR" sz="2400" dirty="0"/>
              <a:t>() / </a:t>
            </a:r>
            <a:r>
              <a:rPr lang="en-US" altLang="ko-KR" sz="2400" dirty="0" err="1"/>
              <a:t>scaleZ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perspective() - 3D </a:t>
            </a:r>
            <a:r>
              <a:rPr lang="ko-KR" altLang="en-US" sz="2400" dirty="0"/>
              <a:t>요소에 원근감을 표현할 때 사용할 픽셀 수를 설정</a:t>
            </a:r>
          </a:p>
          <a:p>
            <a:r>
              <a:rPr lang="en-US" altLang="ko-KR" sz="2400" dirty="0"/>
              <a:t>matrix() 16</a:t>
            </a:r>
            <a:r>
              <a:rPr lang="ko-KR" altLang="en-US" sz="2400" dirty="0"/>
              <a:t>개의 매개변수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14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ED55C-6408-4AEB-B867-50EFF04D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전환 </a:t>
            </a:r>
            <a:r>
              <a:rPr lang="en-US" altLang="ko-KR" dirty="0"/>
              <a:t>(Transition)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EF711-1FDC-4E75-B93E-438B8391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561171"/>
            <a:ext cx="4646612" cy="432774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전환을 위한 속성</a:t>
            </a:r>
            <a:endParaRPr lang="en-US" altLang="ko-KR" sz="2400" dirty="0"/>
          </a:p>
          <a:p>
            <a:r>
              <a:rPr lang="en-US" altLang="ko-KR" sz="2400" dirty="0"/>
              <a:t>transition</a:t>
            </a:r>
          </a:p>
          <a:p>
            <a:r>
              <a:rPr lang="en-US" altLang="ko-KR" sz="2400" dirty="0"/>
              <a:t>transition-delay</a:t>
            </a:r>
          </a:p>
          <a:p>
            <a:r>
              <a:rPr lang="en-US" altLang="ko-KR" sz="2400" dirty="0"/>
              <a:t>transition-duration (</a:t>
            </a:r>
            <a:r>
              <a:rPr lang="ko-KR" altLang="en-US" sz="2400" dirty="0"/>
              <a:t>지속시간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transition-property (</a:t>
            </a:r>
            <a:r>
              <a:rPr lang="ko-KR" altLang="en-US" sz="2400" dirty="0"/>
              <a:t>스타일효과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transition-timing-function</a:t>
            </a:r>
            <a:endParaRPr lang="ko-KR" altLang="en-US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7DA9C7-2021-4841-88AB-4BFAAA96C4B8}"/>
              </a:ext>
            </a:extLst>
          </p:cNvPr>
          <p:cNvSpPr txBox="1">
            <a:spLocks/>
          </p:cNvSpPr>
          <p:nvPr/>
        </p:nvSpPr>
        <p:spPr>
          <a:xfrm>
            <a:off x="1693862" y="1583473"/>
            <a:ext cx="5164138" cy="430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transition </a:t>
            </a:r>
            <a:r>
              <a:rPr lang="ko-KR" altLang="en-US" sz="2400" dirty="0"/>
              <a:t>속성의 순서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추가할 </a:t>
            </a:r>
            <a:r>
              <a:rPr lang="en-US" altLang="ko-KR" sz="2400" dirty="0"/>
              <a:t>CSS </a:t>
            </a:r>
            <a:r>
              <a:rPr lang="ko-KR" altLang="en-US" sz="2400" dirty="0"/>
              <a:t>스타일 전환</a:t>
            </a:r>
            <a:r>
              <a:rPr lang="en-US" altLang="ko-KR" sz="2400" dirty="0"/>
              <a:t>(transition)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ko-KR" altLang="en-US" sz="2400" dirty="0"/>
              <a:t>효과를 설정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추가할 전환 효과가 지속될 시간을 설정</a:t>
            </a:r>
            <a:endParaRPr lang="en-US" altLang="ko-KR" sz="2400" dirty="0"/>
          </a:p>
          <a:p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transition</a:t>
            </a:r>
            <a:r>
              <a:rPr lang="en-US" altLang="ko-KR" sz="2400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>
                <a:solidFill>
                  <a:srgbClr val="691C97"/>
                </a:solidFill>
                <a:effectLst/>
                <a:latin typeface="D2Coding"/>
              </a:rPr>
              <a:t>width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1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s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77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0BD7D-CC39-41DC-9CB3-F7C607B8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transition-delay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C6F1-C112-495B-9627-240A2E04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5776"/>
            <a:ext cx="8915400" cy="430544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전환</a:t>
            </a:r>
            <a:r>
              <a:rPr lang="en-US" altLang="ko-KR" sz="2400" dirty="0"/>
              <a:t>(transition) </a:t>
            </a:r>
            <a:r>
              <a:rPr lang="ko-KR" altLang="en-US" sz="2400" dirty="0"/>
              <a:t>효과가 나타나기 전까지의 지연 시간을 설정</a:t>
            </a:r>
            <a:endParaRPr lang="en-US" altLang="ko-KR" sz="2400" dirty="0"/>
          </a:p>
          <a:p>
            <a:r>
              <a:rPr lang="ko-KR" altLang="en-US" sz="2400" dirty="0"/>
              <a:t>설정된 시간이 흐른 뒤에 시작</a:t>
            </a:r>
          </a:p>
        </p:txBody>
      </p:sp>
    </p:spTree>
    <p:extLst>
      <p:ext uri="{BB962C8B-B14F-4D97-AF65-F5344CB8AC3E}">
        <p14:creationId xmlns:p14="http://schemas.microsoft.com/office/powerpoint/2010/main" val="13549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3343-AF5A-48D5-879B-80DA5729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transition-timing-function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85AF9-257E-4FE4-993E-EB22E69F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8890"/>
          </a:xfrm>
        </p:spPr>
        <p:txBody>
          <a:bodyPr/>
          <a:lstStyle/>
          <a:p>
            <a:r>
              <a:rPr lang="ko-KR" altLang="en-US" dirty="0"/>
              <a:t>전환</a:t>
            </a:r>
            <a:r>
              <a:rPr lang="en-US" altLang="ko-KR" dirty="0"/>
              <a:t>(transition) </a:t>
            </a:r>
            <a:r>
              <a:rPr lang="ko-KR" altLang="en-US" dirty="0"/>
              <a:t>효과의 시간당 속도를 설정</a:t>
            </a:r>
            <a:endParaRPr lang="en-US" altLang="ko-KR" dirty="0"/>
          </a:p>
          <a:p>
            <a:r>
              <a:rPr lang="en-US" altLang="ko-KR" dirty="0"/>
              <a:t>linear : </a:t>
            </a:r>
            <a:r>
              <a:rPr lang="ko-KR" altLang="en-US" dirty="0"/>
              <a:t>전환</a:t>
            </a:r>
            <a:r>
              <a:rPr lang="en-US" altLang="ko-KR" dirty="0"/>
              <a:t>(transition) </a:t>
            </a:r>
            <a:r>
              <a:rPr lang="ko-KR" altLang="en-US" dirty="0"/>
              <a:t>효과가 처음부터 끝까지 일정한 속도로 진행됩니다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ease : </a:t>
            </a:r>
            <a:r>
              <a:rPr lang="ko-KR" altLang="en-US" dirty="0"/>
              <a:t>기본값으로</a:t>
            </a:r>
            <a:r>
              <a:rPr lang="en-US" altLang="ko-KR" dirty="0"/>
              <a:t>, </a:t>
            </a:r>
            <a:r>
              <a:rPr lang="ko-KR" altLang="en-US" dirty="0"/>
              <a:t>전환</a:t>
            </a:r>
            <a:r>
              <a:rPr lang="en-US" altLang="ko-KR" dirty="0"/>
              <a:t>(transition) </a:t>
            </a:r>
            <a:r>
              <a:rPr lang="ko-KR" altLang="en-US" dirty="0"/>
              <a:t>효과가 천천히 시작되어</a:t>
            </a:r>
            <a:r>
              <a:rPr lang="en-US" altLang="ko-KR" dirty="0"/>
              <a:t>, </a:t>
            </a:r>
            <a:r>
              <a:rPr lang="ko-KR" altLang="en-US" dirty="0" err="1"/>
              <a:t>그다음에는</a:t>
            </a:r>
            <a:r>
              <a:rPr lang="ko-KR" altLang="en-US" dirty="0"/>
              <a:t> 빨라지고</a:t>
            </a:r>
            <a:r>
              <a:rPr lang="en-US" altLang="ko-KR" dirty="0"/>
              <a:t>, </a:t>
            </a:r>
            <a:r>
              <a:rPr lang="ko-KR" altLang="en-US" dirty="0"/>
              <a:t>마지막에는 다시 느려집니다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ease-in : </a:t>
            </a:r>
            <a:r>
              <a:rPr lang="ko-KR" altLang="en-US" dirty="0"/>
              <a:t>전환</a:t>
            </a:r>
            <a:r>
              <a:rPr lang="en-US" altLang="ko-KR" dirty="0"/>
              <a:t>(transition) </a:t>
            </a:r>
            <a:r>
              <a:rPr lang="ko-KR" altLang="en-US" dirty="0"/>
              <a:t>효과가 천천히 시작됩니다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ease-out : </a:t>
            </a:r>
            <a:r>
              <a:rPr lang="ko-KR" altLang="en-US" dirty="0"/>
              <a:t>전환</a:t>
            </a:r>
            <a:r>
              <a:rPr lang="en-US" altLang="ko-KR" dirty="0"/>
              <a:t>(transition) </a:t>
            </a:r>
            <a:r>
              <a:rPr lang="ko-KR" altLang="en-US" dirty="0"/>
              <a:t>효과가 천천히 끝납니다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ease-in-out : </a:t>
            </a:r>
            <a:r>
              <a:rPr lang="ko-KR" altLang="en-US" dirty="0"/>
              <a:t>전환</a:t>
            </a:r>
            <a:r>
              <a:rPr lang="en-US" altLang="ko-KR" dirty="0"/>
              <a:t>(transition) </a:t>
            </a:r>
            <a:r>
              <a:rPr lang="ko-KR" altLang="en-US" dirty="0"/>
              <a:t>효과가 천천히 시작되어</a:t>
            </a:r>
            <a:r>
              <a:rPr lang="en-US" altLang="ko-KR" dirty="0"/>
              <a:t>, </a:t>
            </a:r>
            <a:r>
              <a:rPr lang="ko-KR" altLang="en-US" dirty="0"/>
              <a:t>천천히 끝납니다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cubic-</a:t>
            </a:r>
            <a:r>
              <a:rPr lang="en-US" altLang="ko-KR" dirty="0" err="1"/>
              <a:t>bezier</a:t>
            </a:r>
            <a:r>
              <a:rPr lang="en-US" altLang="ko-KR" dirty="0"/>
              <a:t>(</a:t>
            </a:r>
            <a:r>
              <a:rPr lang="en-US" altLang="ko-KR" dirty="0" err="1"/>
              <a:t>n,n,n,n</a:t>
            </a:r>
            <a:r>
              <a:rPr lang="en-US" altLang="ko-KR" dirty="0"/>
              <a:t>) : </a:t>
            </a:r>
            <a:r>
              <a:rPr lang="ko-KR" altLang="en-US" dirty="0"/>
              <a:t>전환</a:t>
            </a:r>
            <a:r>
              <a:rPr lang="en-US" altLang="ko-KR" dirty="0"/>
              <a:t>(transition) </a:t>
            </a:r>
            <a:r>
              <a:rPr lang="ko-KR" altLang="en-US" dirty="0"/>
              <a:t>효과가 사용자가 정의한 </a:t>
            </a:r>
            <a:r>
              <a:rPr lang="en-US" altLang="ko-KR" dirty="0"/>
              <a:t>cubic-</a:t>
            </a:r>
            <a:r>
              <a:rPr lang="en-US" altLang="ko-KR" dirty="0" err="1"/>
              <a:t>bezier</a:t>
            </a:r>
            <a:r>
              <a:rPr lang="en-US" altLang="ko-KR" dirty="0"/>
              <a:t> </a:t>
            </a:r>
            <a:r>
              <a:rPr lang="ko-KR" altLang="en-US" dirty="0"/>
              <a:t>함수에 따라 진행됩니다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2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7718F-47B8-4DA0-A679-28C9BAC9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전환 </a:t>
            </a:r>
            <a:r>
              <a:rPr lang="en-US" altLang="ko-KR" dirty="0"/>
              <a:t>(Transition)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0247C-F7BC-477B-B53A-561401A3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전환</a:t>
            </a:r>
            <a:r>
              <a:rPr lang="en-US" altLang="ko-KR" dirty="0"/>
              <a:t>(transition) </a:t>
            </a:r>
            <a:r>
              <a:rPr lang="ko-KR" altLang="en-US" dirty="0"/>
              <a:t>효과와 변형</a:t>
            </a:r>
            <a:r>
              <a:rPr lang="en-US" altLang="ko-KR" dirty="0"/>
              <a:t>(transform) </a:t>
            </a:r>
            <a:r>
              <a:rPr lang="ko-KR" altLang="en-US" dirty="0"/>
              <a:t>효과의 동시 적용가능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transition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width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2</a:t>
            </a:r>
            <a:r>
              <a:rPr lang="en-US" altLang="ko-KR" b="1" i="0" dirty="0">
                <a:solidFill>
                  <a:srgbClr val="794938"/>
                </a:solidFill>
                <a:effectLst/>
                <a:latin typeface="D2Coding"/>
              </a:rPr>
              <a:t>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,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height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2</a:t>
            </a:r>
            <a:r>
              <a:rPr lang="en-US" altLang="ko-KR" b="1" i="0" dirty="0">
                <a:solidFill>
                  <a:srgbClr val="794938"/>
                </a:solidFill>
                <a:effectLst/>
                <a:latin typeface="D2Coding"/>
              </a:rPr>
              <a:t>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, transform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2</a:t>
            </a:r>
            <a:r>
              <a:rPr lang="en-US" altLang="ko-KR" b="1" i="0" dirty="0">
                <a:solidFill>
                  <a:srgbClr val="794938"/>
                </a:solidFill>
                <a:effectLst/>
                <a:latin typeface="D2Coding"/>
              </a:rPr>
              <a:t>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4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1789</TotalTime>
  <Words>626</Words>
  <Application>Microsoft Office PowerPoint</Application>
  <PresentationFormat>와이드스크린</PresentationFormat>
  <Paragraphs>125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9" baseType="lpstr">
      <vt:lpstr>D2Coding</vt:lpstr>
      <vt:lpstr>HY견고딕</vt:lpstr>
      <vt:lpstr>HY그래픽</vt:lpstr>
      <vt:lpstr>HY중고딕</vt:lpstr>
      <vt:lpstr>Microsoft GothicNeo</vt:lpstr>
      <vt:lpstr>Microsoft GothicNeo Light</vt:lpstr>
      <vt:lpstr>Nanum Gothic Coding</vt:lpstr>
      <vt:lpstr>notokr</vt:lpstr>
      <vt:lpstr>맑은 고딕</vt:lpstr>
      <vt:lpstr>Arial</vt:lpstr>
      <vt:lpstr>Century Gothic</vt:lpstr>
      <vt:lpstr>Wingdings 3</vt:lpstr>
      <vt:lpstr>줄기</vt:lpstr>
      <vt:lpstr>CSS</vt:lpstr>
      <vt:lpstr>오늘 배울 내용</vt:lpstr>
      <vt:lpstr>CSS3 변형</vt:lpstr>
      <vt:lpstr>2D Transform</vt:lpstr>
      <vt:lpstr> 3D Transform</vt:lpstr>
      <vt:lpstr>전환 (Transition)</vt:lpstr>
      <vt:lpstr>transition-delay 속성</vt:lpstr>
      <vt:lpstr>transition-timing-function 속성</vt:lpstr>
      <vt:lpstr>전환 (Transition)</vt:lpstr>
      <vt:lpstr>Animation</vt:lpstr>
      <vt:lpstr>Animation</vt:lpstr>
      <vt:lpstr>CSS3 변형 실습1</vt:lpstr>
      <vt:lpstr> CSS3 확장</vt:lpstr>
      <vt:lpstr>CSS3 버튼</vt:lpstr>
      <vt:lpstr>사용자 인터페이스(user interface, UI) 속성</vt:lpstr>
      <vt:lpstr>다중 칼럼 레이아웃</vt:lpstr>
      <vt:lpstr>플렉서블 박스 레이아웃</vt:lpstr>
      <vt:lpstr>플렉스 컨테이너 속성</vt:lpstr>
      <vt:lpstr>플렉스 요소(flex item) 속성</vt:lpstr>
      <vt:lpstr>미디어 쿼리</vt:lpstr>
      <vt:lpstr>미디어 쿼리 문법</vt:lpstr>
      <vt:lpstr>미디어 쿼리 속성</vt:lpstr>
      <vt:lpstr>미디어 쿼리 예제</vt:lpstr>
      <vt:lpstr>CSS3 확장 실습1</vt:lpstr>
      <vt:lpstr>CSS3 확장 실습2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GG</cp:lastModifiedBy>
  <cp:revision>31</cp:revision>
  <dcterms:created xsi:type="dcterms:W3CDTF">2022-01-26T22:21:15Z</dcterms:created>
  <dcterms:modified xsi:type="dcterms:W3CDTF">2023-02-22T04:09:11Z</dcterms:modified>
</cp:coreProperties>
</file>