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85" r:id="rId5"/>
    <p:sldId id="286" r:id="rId6"/>
    <p:sldId id="305" r:id="rId7"/>
    <p:sldId id="303" r:id="rId8"/>
    <p:sldId id="304" r:id="rId9"/>
    <p:sldId id="282" r:id="rId10"/>
    <p:sldId id="287" r:id="rId11"/>
    <p:sldId id="308" r:id="rId12"/>
    <p:sldId id="288" r:id="rId13"/>
    <p:sldId id="289" r:id="rId14"/>
    <p:sldId id="290" r:id="rId15"/>
    <p:sldId id="291" r:id="rId16"/>
    <p:sldId id="292" r:id="rId17"/>
    <p:sldId id="309" r:id="rId18"/>
    <p:sldId id="293" r:id="rId19"/>
    <p:sldId id="294" r:id="rId20"/>
    <p:sldId id="295" r:id="rId21"/>
    <p:sldId id="296" r:id="rId22"/>
    <p:sldId id="297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75652" autoAdjust="0"/>
  </p:normalViewPr>
  <p:slideViewPr>
    <p:cSldViewPr snapToGrid="0">
      <p:cViewPr varScale="1">
        <p:scale>
          <a:sx n="43" d="100"/>
          <a:sy n="43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62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87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5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5DEE0-34FB-44A5-9EA1-F032F67D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1F0E2-0B14-4DD3-9627-D294E0A91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5844"/>
            <a:ext cx="8915400" cy="525640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CSS3</a:t>
            </a:r>
            <a:r>
              <a:rPr lang="ko-KR" altLang="en-US" sz="2400" dirty="0"/>
              <a:t>는 이전 버전 </a:t>
            </a:r>
            <a:r>
              <a:rPr lang="en-US" altLang="ko-KR" sz="2400" dirty="0"/>
              <a:t>CSS</a:t>
            </a:r>
            <a:r>
              <a:rPr lang="ko-KR" altLang="en-US" sz="2400" dirty="0"/>
              <a:t>와 완전히 호환되는 </a:t>
            </a:r>
            <a:r>
              <a:rPr lang="en-US" altLang="ko-KR" sz="2400" dirty="0"/>
              <a:t>CSS</a:t>
            </a:r>
            <a:r>
              <a:rPr lang="ko-KR" altLang="en-US" sz="2400" dirty="0"/>
              <a:t>의 최신 표준 </a:t>
            </a:r>
            <a:r>
              <a:rPr lang="ko-KR" altLang="en-US" sz="2400" dirty="0" smtClean="0"/>
              <a:t>권고안</a:t>
            </a:r>
            <a:endParaRPr lang="en-US" altLang="ko-KR" sz="2400" dirty="0"/>
          </a:p>
          <a:p>
            <a:r>
              <a:rPr lang="en-US" altLang="ko-KR" sz="2400" dirty="0"/>
              <a:t>CSS3</a:t>
            </a:r>
            <a:r>
              <a:rPr lang="ko-KR" altLang="en-US" sz="2400" dirty="0"/>
              <a:t>에서 새롭게 추가되거나 변경된 대표적인 기능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선택자</a:t>
            </a:r>
            <a:r>
              <a:rPr lang="en-US" altLang="ko-KR" sz="2400" dirty="0"/>
              <a:t>(Selectors) Level 3</a:t>
            </a:r>
          </a:p>
          <a:p>
            <a:r>
              <a:rPr lang="ko-KR" altLang="en-US" sz="2400" dirty="0"/>
              <a:t>미디어 쿼리</a:t>
            </a:r>
            <a:r>
              <a:rPr lang="en-US" altLang="ko-KR" sz="2400" dirty="0"/>
              <a:t>(Media Queries) Level 3</a:t>
            </a:r>
          </a:p>
          <a:p>
            <a:r>
              <a:rPr lang="ko-KR" altLang="en-US" sz="2400" dirty="0"/>
              <a:t>색</a:t>
            </a:r>
            <a:r>
              <a:rPr lang="en-US" altLang="ko-KR" sz="2400" dirty="0"/>
              <a:t>(Color) Level 3</a:t>
            </a:r>
          </a:p>
          <a:p>
            <a:r>
              <a:rPr lang="ko-KR" altLang="en-US" sz="2400" dirty="0"/>
              <a:t>네임스페이스</a:t>
            </a:r>
            <a:r>
              <a:rPr lang="en-US" altLang="ko-KR" sz="2400" dirty="0"/>
              <a:t>(Namespaces)</a:t>
            </a:r>
          </a:p>
          <a:p>
            <a:r>
              <a:rPr lang="en-US" altLang="ko-KR" sz="2400" b="0" i="0" dirty="0">
                <a:solidFill>
                  <a:srgbClr val="575757"/>
                </a:solidFill>
                <a:effectLst/>
                <a:latin typeface="notokr"/>
              </a:rPr>
              <a:t>CSS3</a:t>
            </a:r>
            <a:r>
              <a:rPr lang="ko-KR" altLang="en-US" sz="2400" b="0" i="0" dirty="0">
                <a:solidFill>
                  <a:srgbClr val="575757"/>
                </a:solidFill>
                <a:effectLst/>
                <a:latin typeface="notokr"/>
              </a:rPr>
              <a:t>에서 변경된 사항들에 대한 더 자세한 정보를 원한다면</a:t>
            </a:r>
            <a:r>
              <a:rPr lang="en-US" altLang="ko-KR" sz="2400" b="0" i="0" dirty="0">
                <a:solidFill>
                  <a:srgbClr val="575757"/>
                </a:solidFill>
                <a:effectLst/>
                <a:latin typeface="notokr"/>
              </a:rPr>
              <a:t>, W3C </a:t>
            </a:r>
            <a:r>
              <a:rPr lang="ko-KR" altLang="en-US" sz="2400" b="0" i="0" dirty="0">
                <a:solidFill>
                  <a:srgbClr val="575757"/>
                </a:solidFill>
                <a:effectLst/>
                <a:latin typeface="notokr"/>
              </a:rPr>
              <a:t>공식 사이트를 방문하여 확인 가능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47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5DEE0-34FB-44A5-9EA1-F032F67D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모듈</a:t>
            </a:r>
            <a:r>
              <a:rPr lang="en-US" altLang="ko-KR" dirty="0"/>
              <a:t>(module)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1F0E2-0B14-4DD3-9627-D294E0A91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71239"/>
            <a:ext cx="8915400" cy="5281961"/>
          </a:xfrm>
        </p:spPr>
        <p:txBody>
          <a:bodyPr>
            <a:normAutofit/>
          </a:bodyPr>
          <a:lstStyle/>
          <a:p>
            <a:r>
              <a:rPr lang="en-US" altLang="ko-KR" dirty="0"/>
              <a:t>CSS3</a:t>
            </a:r>
            <a:r>
              <a:rPr lang="ko-KR" altLang="en-US" dirty="0"/>
              <a:t>는 새롭게 정의된 기능과 함께 이전 버전의 </a:t>
            </a:r>
            <a:r>
              <a:rPr lang="en-US" altLang="ko-KR" dirty="0"/>
              <a:t>CSS </a:t>
            </a:r>
            <a:r>
              <a:rPr lang="ko-KR" altLang="en-US" dirty="0"/>
              <a:t>기능까지도 함께 포함하고 있는 모듈</a:t>
            </a:r>
            <a:r>
              <a:rPr lang="en-US" altLang="ko-KR" dirty="0"/>
              <a:t>(module)</a:t>
            </a:r>
            <a:endParaRPr lang="ko-KR" altLang="en-US" dirty="0"/>
          </a:p>
          <a:p>
            <a:r>
              <a:rPr lang="ko-KR" altLang="en-US" b="1" dirty="0" err="1"/>
              <a:t>선택자</a:t>
            </a:r>
            <a:r>
              <a:rPr lang="en-US" altLang="ko-KR" b="1" dirty="0"/>
              <a:t>(Selectors)</a:t>
            </a:r>
          </a:p>
          <a:p>
            <a:r>
              <a:rPr lang="ko-KR" altLang="en-US" dirty="0"/>
              <a:t>배경</a:t>
            </a:r>
            <a:r>
              <a:rPr lang="en-US" altLang="ko-KR" dirty="0"/>
              <a:t>(Backgrounds)</a:t>
            </a:r>
          </a:p>
          <a:p>
            <a:r>
              <a:rPr lang="ko-KR" altLang="en-US" b="1" dirty="0"/>
              <a:t>이미지</a:t>
            </a:r>
            <a:r>
              <a:rPr lang="en-US" altLang="ko-KR" b="1" dirty="0"/>
              <a:t>(Image Values and Replaced Content)</a:t>
            </a:r>
          </a:p>
          <a:p>
            <a:r>
              <a:rPr lang="ko-KR" altLang="en-US" b="1" dirty="0"/>
              <a:t>텍스트 효과</a:t>
            </a:r>
            <a:r>
              <a:rPr lang="en-US" altLang="ko-KR" b="1" dirty="0"/>
              <a:t>(Text Effects)</a:t>
            </a:r>
          </a:p>
          <a:p>
            <a:r>
              <a:rPr lang="en-US" altLang="ko-KR" dirty="0"/>
              <a:t>2D </a:t>
            </a:r>
            <a:r>
              <a:rPr lang="ko-KR" altLang="en-US" dirty="0"/>
              <a:t>변형</a:t>
            </a:r>
            <a:r>
              <a:rPr lang="en-US" altLang="ko-KR" dirty="0"/>
              <a:t>(Transformations)</a:t>
            </a:r>
          </a:p>
          <a:p>
            <a:r>
              <a:rPr lang="en-US" altLang="ko-KR" dirty="0"/>
              <a:t>3D </a:t>
            </a:r>
            <a:r>
              <a:rPr lang="ko-KR" altLang="en-US" dirty="0"/>
              <a:t>변형</a:t>
            </a:r>
            <a:r>
              <a:rPr lang="en-US" altLang="ko-KR" dirty="0"/>
              <a:t>(Transformations)</a:t>
            </a:r>
          </a:p>
          <a:p>
            <a:r>
              <a:rPr lang="ko-KR" altLang="en-US" dirty="0"/>
              <a:t>애니메이션</a:t>
            </a:r>
            <a:r>
              <a:rPr lang="en-US" altLang="ko-KR" dirty="0"/>
              <a:t>(Animations)</a:t>
            </a:r>
          </a:p>
          <a:p>
            <a:r>
              <a:rPr lang="ko-KR" altLang="en-US" dirty="0"/>
              <a:t>다중 칼럼</a:t>
            </a:r>
            <a:r>
              <a:rPr lang="en-US" altLang="ko-KR" dirty="0"/>
              <a:t>(Multiple Column) </a:t>
            </a:r>
            <a:r>
              <a:rPr lang="ko-KR" altLang="en-US" dirty="0"/>
              <a:t>레이아웃</a:t>
            </a:r>
          </a:p>
          <a:p>
            <a:r>
              <a:rPr lang="ko-KR" altLang="en-US" dirty="0"/>
              <a:t>사용자 인터페이스</a:t>
            </a:r>
            <a:r>
              <a:rPr lang="en-US" altLang="ko-KR" dirty="0"/>
              <a:t>(User Interface)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38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D31C2-0B99-4FA2-AFAB-2CEC1281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E61AF-F336-449E-A92A-82BD1F69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58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C92B6-5866-47E7-8B1F-3D19CB12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밴더</a:t>
            </a:r>
            <a:r>
              <a:rPr lang="ko-KR" altLang="en-US" dirty="0"/>
              <a:t> </a:t>
            </a:r>
            <a:r>
              <a:rPr lang="ko-KR" altLang="en-US" dirty="0" err="1"/>
              <a:t>프리픽스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9003-E292-44AE-8313-F09FCED4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2751"/>
            <a:ext cx="8915400" cy="452847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주요 웹 브라우저 공급자가 새로운 실험적인 기능을 제공할 때 이전 버전의 웹 브라우저에 그 사실을 알려주기 위해 사용하는 접두사</a:t>
            </a:r>
            <a:r>
              <a:rPr lang="en-US" altLang="ko-KR" sz="2400" dirty="0"/>
              <a:t>(prefix)</a:t>
            </a:r>
          </a:p>
          <a:p>
            <a:r>
              <a:rPr lang="ko-KR" altLang="en-US" sz="2400" dirty="0"/>
              <a:t>아직 </a:t>
            </a:r>
            <a:r>
              <a:rPr lang="en-US" altLang="ko-KR" sz="2400" dirty="0"/>
              <a:t>CSS </a:t>
            </a:r>
            <a:r>
              <a:rPr lang="ko-KR" altLang="en-US" sz="2400" dirty="0"/>
              <a:t>권고안에 포함되지 못한 기능이나</a:t>
            </a:r>
            <a:r>
              <a:rPr lang="en-US" altLang="ko-KR" sz="2400" dirty="0"/>
              <a:t>, CSS </a:t>
            </a:r>
            <a:r>
              <a:rPr lang="ko-KR" altLang="en-US" sz="2400" dirty="0"/>
              <a:t>권고안에는 포함되어 있지만 아직 완벽하게 제정된 상태가 아닌 기능을 사용하고자 할 때</a:t>
            </a:r>
            <a:r>
              <a:rPr lang="en-US" altLang="ko-KR" sz="2400" dirty="0"/>
              <a:t> </a:t>
            </a:r>
            <a:r>
              <a:rPr lang="ko-KR" altLang="en-US" sz="2400" dirty="0"/>
              <a:t>시용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7F68C6-6DAF-41AB-92D3-C6B3312CF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1" y="3736661"/>
            <a:ext cx="7136387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5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2E17C-F6B9-4BF1-85D2-398756C6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6AC1E-BA65-4556-B65A-87006332A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0449"/>
            <a:ext cx="8915400" cy="455077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CSS3</a:t>
            </a:r>
            <a:r>
              <a:rPr lang="ko-KR" altLang="en-US" sz="2400" dirty="0"/>
              <a:t>에서 새롭게 추가된 색 표현 방법</a:t>
            </a:r>
          </a:p>
          <a:p>
            <a:endParaRPr lang="ko-KR" altLang="en-US" sz="2400" dirty="0"/>
          </a:p>
          <a:p>
            <a:r>
              <a:rPr lang="en-US" altLang="ko-KR" sz="2400" dirty="0"/>
              <a:t>RGBA </a:t>
            </a:r>
            <a:r>
              <a:rPr lang="ko-KR" altLang="en-US" sz="2400" dirty="0" err="1"/>
              <a:t>색상값으로</a:t>
            </a:r>
            <a:r>
              <a:rPr lang="ko-KR" altLang="en-US" sz="2400" dirty="0"/>
              <a:t> 표현 </a:t>
            </a:r>
            <a:r>
              <a:rPr lang="en-US" altLang="ko-KR" sz="2400" dirty="0" err="1"/>
              <a:t>rgba</a:t>
            </a:r>
            <a:r>
              <a:rPr lang="en-US" altLang="ko-KR" sz="2400" dirty="0"/>
              <a:t>(0,255,0,0);</a:t>
            </a:r>
            <a:endParaRPr lang="ko-KR" altLang="en-US" sz="2400" dirty="0"/>
          </a:p>
          <a:p>
            <a:r>
              <a:rPr lang="en-US" altLang="ko-KR" sz="2400" dirty="0"/>
              <a:t>HSL </a:t>
            </a:r>
            <a:r>
              <a:rPr lang="ko-KR" altLang="en-US" sz="2400" dirty="0" err="1"/>
              <a:t>색상값으로</a:t>
            </a:r>
            <a:r>
              <a:rPr lang="ko-KR" altLang="en-US" sz="2400" dirty="0"/>
              <a:t> 표현 </a:t>
            </a:r>
            <a:r>
              <a:rPr lang="en-US" altLang="ko-KR" sz="2400" dirty="0" err="1"/>
              <a:t>hsl</a:t>
            </a:r>
            <a:r>
              <a:rPr lang="en-US" altLang="ko-KR" sz="2400" dirty="0"/>
              <a:t>(0, 100%, 50%);</a:t>
            </a:r>
            <a:endParaRPr lang="ko-KR" altLang="en-US" sz="2400" dirty="0"/>
          </a:p>
          <a:p>
            <a:r>
              <a:rPr lang="en-US" altLang="ko-KR" sz="2400" dirty="0"/>
              <a:t>HSLA </a:t>
            </a:r>
            <a:r>
              <a:rPr lang="ko-KR" altLang="en-US" sz="2400" dirty="0" err="1"/>
              <a:t>색상값으로</a:t>
            </a:r>
            <a:r>
              <a:rPr lang="ko-KR" altLang="en-US" sz="2400" dirty="0"/>
              <a:t> 표현   </a:t>
            </a:r>
            <a:r>
              <a:rPr lang="en-US" altLang="ko-KR" sz="2400" dirty="0" err="1"/>
              <a:t>hsla</a:t>
            </a:r>
            <a:r>
              <a:rPr lang="en-US" altLang="ko-KR" sz="2400" dirty="0"/>
              <a:t>(0, 100%, 50%, 0);</a:t>
            </a:r>
            <a:endParaRPr lang="ko-KR" altLang="en-US" sz="2400" dirty="0"/>
          </a:p>
          <a:p>
            <a:r>
              <a:rPr lang="en-US" altLang="ko-KR" sz="2400" dirty="0"/>
              <a:t>opacity </a:t>
            </a:r>
            <a:r>
              <a:rPr lang="ko-KR" altLang="en-US" sz="2400" dirty="0"/>
              <a:t>속성</a:t>
            </a:r>
            <a:r>
              <a:rPr lang="en-US" altLang="ko-KR" sz="2400" dirty="0"/>
              <a:t> opacity:0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64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09544-AAA5-4488-B7D5-61AF0155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선형 </a:t>
            </a:r>
            <a:r>
              <a:rPr lang="ko-KR" altLang="en-US" dirty="0" err="1"/>
              <a:t>그래디언트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BE222-4C2E-409B-953C-4FD60CB27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7356"/>
            <a:ext cx="8915400" cy="448386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background: linear-gradient(</a:t>
            </a:r>
            <a:r>
              <a:rPr lang="ko-KR" altLang="en-US" sz="2400" dirty="0"/>
              <a:t>진행방향</a:t>
            </a:r>
            <a:r>
              <a:rPr lang="en-US" altLang="ko-KR" sz="2400" dirty="0"/>
              <a:t>, </a:t>
            </a:r>
            <a:r>
              <a:rPr lang="ko-KR" altLang="en-US" sz="2400" dirty="0"/>
              <a:t>색상지정점</a:t>
            </a:r>
            <a:r>
              <a:rPr lang="en-US" altLang="ko-KR" sz="2400" dirty="0"/>
              <a:t>1, </a:t>
            </a:r>
            <a:r>
              <a:rPr lang="ko-KR" altLang="en-US" sz="2400" dirty="0"/>
              <a:t>색상지정점</a:t>
            </a:r>
            <a:r>
              <a:rPr lang="en-US" altLang="ko-KR" sz="2400" dirty="0"/>
              <a:t>2, ...);</a:t>
            </a:r>
          </a:p>
          <a:p>
            <a:r>
              <a:rPr lang="en-US" altLang="ko-KR" sz="2400" dirty="0"/>
              <a:t>linear-gradient(right, green, yellow);  </a:t>
            </a:r>
            <a:r>
              <a:rPr lang="ko-KR" altLang="en-US" sz="2400" dirty="0"/>
              <a:t>시작방향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linear-gradient(to left, green, yellow);</a:t>
            </a:r>
          </a:p>
          <a:p>
            <a:r>
              <a:rPr lang="en-US" altLang="ko-KR" sz="2400" dirty="0"/>
              <a:t>linear-gradient(left bottom, green, yellow); </a:t>
            </a:r>
            <a:r>
              <a:rPr lang="ko-KR" altLang="en-US" sz="2400" dirty="0"/>
              <a:t>시작방향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linear-gradient(to top right, green, yellow);</a:t>
            </a:r>
          </a:p>
          <a:p>
            <a:r>
              <a:rPr lang="en-US" altLang="ko-KR" sz="2400" dirty="0"/>
              <a:t>linear-gradient(225deg, green, yellow); </a:t>
            </a:r>
            <a:r>
              <a:rPr lang="ko-KR" altLang="en-US" sz="2400" dirty="0"/>
              <a:t>각도</a:t>
            </a:r>
          </a:p>
        </p:txBody>
      </p:sp>
    </p:spTree>
    <p:extLst>
      <p:ext uri="{BB962C8B-B14F-4D97-AF65-F5344CB8AC3E}">
        <p14:creationId xmlns:p14="http://schemas.microsoft.com/office/powerpoint/2010/main" val="37638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50DCE-E866-460E-A680-4C0A4F1C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원형 </a:t>
            </a:r>
            <a:r>
              <a:rPr lang="ko-KR" altLang="en-US" dirty="0" err="1"/>
              <a:t>그래디언트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92044-192B-4B66-AA9E-4F9178636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8868"/>
            <a:ext cx="8915400" cy="437235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background: radial-gradient(</a:t>
            </a:r>
            <a:r>
              <a:rPr lang="ko-KR" altLang="en-US" sz="2400" dirty="0"/>
              <a:t>모양 크기 </a:t>
            </a:r>
            <a:r>
              <a:rPr lang="en-US" altLang="ko-KR" sz="2400" dirty="0"/>
              <a:t>at </a:t>
            </a:r>
            <a:r>
              <a:rPr lang="ko-KR" altLang="en-US" sz="2400" dirty="0"/>
              <a:t>중심점</a:t>
            </a:r>
            <a:r>
              <a:rPr lang="en-US" altLang="ko-KR" sz="2400" dirty="0"/>
              <a:t>, </a:t>
            </a:r>
            <a:r>
              <a:rPr lang="ko-KR" altLang="en-US" sz="2400" dirty="0"/>
              <a:t>색상지정점</a:t>
            </a:r>
            <a:r>
              <a:rPr lang="en-US" altLang="ko-KR" sz="2400" dirty="0"/>
              <a:t>1, </a:t>
            </a:r>
            <a:r>
              <a:rPr lang="ko-KR" altLang="en-US" sz="2400" dirty="0"/>
              <a:t>색상지정점</a:t>
            </a:r>
            <a:r>
              <a:rPr lang="en-US" altLang="ko-KR" sz="2400" dirty="0"/>
              <a:t>2, ...);</a:t>
            </a:r>
          </a:p>
          <a:p>
            <a:r>
              <a:rPr lang="en-US" altLang="ko-KR" sz="2400" dirty="0"/>
              <a:t>radial-gradient(red, orange, yellow, green, blue, indigo, purple);</a:t>
            </a:r>
          </a:p>
          <a:p>
            <a:r>
              <a:rPr lang="en-US" altLang="ko-KR" sz="2400" dirty="0"/>
              <a:t>radial-gradient(red 5%, yellow 20%, orange 50%); : </a:t>
            </a:r>
            <a:r>
              <a:rPr lang="ko-KR" altLang="en-US" sz="2400" dirty="0"/>
              <a:t>간격조절</a:t>
            </a:r>
          </a:p>
        </p:txBody>
      </p:sp>
    </p:spTree>
    <p:extLst>
      <p:ext uri="{BB962C8B-B14F-4D97-AF65-F5344CB8AC3E}">
        <p14:creationId xmlns:p14="http://schemas.microsoft.com/office/powerpoint/2010/main" val="36399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50DCE-E866-460E-A680-4C0A4F1C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원형 </a:t>
            </a:r>
            <a:r>
              <a:rPr lang="ko-KR" altLang="en-US" dirty="0" err="1"/>
              <a:t>그래디언트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92044-192B-4B66-AA9E-4F9178636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57350"/>
            <a:ext cx="8915400" cy="4724400"/>
          </a:xfrm>
        </p:spPr>
        <p:txBody>
          <a:bodyPr>
            <a:normAutofit/>
          </a:bodyPr>
          <a:lstStyle/>
          <a:p>
            <a:r>
              <a:rPr lang="ko-KR" altLang="en-US" dirty="0"/>
              <a:t>원형 </a:t>
            </a:r>
            <a:r>
              <a:rPr lang="ko-KR" altLang="en-US" dirty="0" err="1"/>
              <a:t>그래디언트의</a:t>
            </a:r>
            <a:r>
              <a:rPr lang="ko-KR" altLang="en-US" dirty="0"/>
              <a:t> 크기를 설정</a:t>
            </a:r>
          </a:p>
          <a:p>
            <a:r>
              <a:rPr lang="en-US" altLang="ko-KR" dirty="0"/>
              <a:t>closest-side : </a:t>
            </a:r>
            <a:r>
              <a:rPr lang="ko-KR" altLang="en-US" dirty="0"/>
              <a:t>원형 </a:t>
            </a:r>
            <a:r>
              <a:rPr lang="ko-KR" altLang="en-US" dirty="0" err="1"/>
              <a:t>그래디언트의</a:t>
            </a:r>
            <a:r>
              <a:rPr lang="ko-KR" altLang="en-US" dirty="0"/>
              <a:t> 크기가 가장 가까운 면에 닿을 만큼의 크기로 설정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farthest-side : </a:t>
            </a:r>
            <a:r>
              <a:rPr lang="ko-KR" altLang="en-US" dirty="0"/>
              <a:t>원형 </a:t>
            </a:r>
            <a:r>
              <a:rPr lang="ko-KR" altLang="en-US" dirty="0" err="1"/>
              <a:t>그래디언트의</a:t>
            </a:r>
            <a:r>
              <a:rPr lang="ko-KR" altLang="en-US" dirty="0"/>
              <a:t> 크기가 가장 먼 면에 닿을 만큼의 크기로 설정 </a:t>
            </a:r>
          </a:p>
          <a:p>
            <a:r>
              <a:rPr lang="ko-KR" altLang="en-US" dirty="0"/>
              <a:t>따라서 가까운 면에서는 </a:t>
            </a:r>
            <a:r>
              <a:rPr lang="ko-KR" altLang="en-US" dirty="0" err="1"/>
              <a:t>그래디언트의</a:t>
            </a:r>
            <a:r>
              <a:rPr lang="ko-KR" altLang="en-US" dirty="0"/>
              <a:t> 일부분이 화면을 넘는다</a:t>
            </a:r>
          </a:p>
          <a:p>
            <a:r>
              <a:rPr lang="en-US" altLang="ko-KR" dirty="0"/>
              <a:t>closest-corner : </a:t>
            </a:r>
            <a:r>
              <a:rPr lang="ko-KR" altLang="en-US" dirty="0"/>
              <a:t>원형 </a:t>
            </a:r>
            <a:r>
              <a:rPr lang="ko-KR" altLang="en-US" dirty="0" err="1"/>
              <a:t>그래디언트의</a:t>
            </a:r>
            <a:r>
              <a:rPr lang="ko-KR" altLang="en-US" dirty="0"/>
              <a:t> 크기가 가장 가까운 모서리에 닿을 만큼의 크기로 설정</a:t>
            </a:r>
          </a:p>
          <a:p>
            <a:r>
              <a:rPr lang="en-US" altLang="ko-KR" dirty="0"/>
              <a:t>farthest-corner : </a:t>
            </a:r>
            <a:r>
              <a:rPr lang="ko-KR" altLang="en-US" dirty="0"/>
              <a:t>원형 </a:t>
            </a:r>
            <a:r>
              <a:rPr lang="ko-KR" altLang="en-US" dirty="0" err="1"/>
              <a:t>그래디언트의</a:t>
            </a:r>
            <a:r>
              <a:rPr lang="ko-KR" altLang="en-US" dirty="0"/>
              <a:t> 크기가 가장 먼 모서리에 닿을 만큼의 크기로 설정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 크기가 기본 설정이며</a:t>
            </a:r>
            <a:r>
              <a:rPr lang="en-US" altLang="ko-KR" dirty="0"/>
              <a:t>, </a:t>
            </a:r>
            <a:r>
              <a:rPr lang="ko-KR" altLang="en-US" dirty="0"/>
              <a:t>가까운 모서리에서는 </a:t>
            </a:r>
            <a:r>
              <a:rPr lang="ko-KR" altLang="en-US" dirty="0" err="1"/>
              <a:t>그래디언트의</a:t>
            </a:r>
            <a:r>
              <a:rPr lang="ko-KR" altLang="en-US" dirty="0"/>
              <a:t> 일부분이 화면을 넘는다</a:t>
            </a:r>
          </a:p>
        </p:txBody>
      </p:sp>
    </p:spTree>
    <p:extLst>
      <p:ext uri="{BB962C8B-B14F-4D97-AF65-F5344CB8AC3E}">
        <p14:creationId xmlns:p14="http://schemas.microsoft.com/office/powerpoint/2010/main" val="32071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A0B58-7F32-4834-BB17-1CB06868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그림자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745CC-36B2-43A2-B2C6-53FBAFF27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9659"/>
            <a:ext cx="8915400" cy="4461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text-shadow</a:t>
            </a:r>
          </a:p>
          <a:p>
            <a:r>
              <a:rPr lang="en-US" altLang="ko-KR" sz="2400" dirty="0"/>
              <a:t>box-shadow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16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86656-9932-482E-8208-C4D96E14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650BC-8D14-49C0-A423-D231B6FE9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1961"/>
            <a:ext cx="8915400" cy="443926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background-size : </a:t>
            </a:r>
            <a:r>
              <a:rPr lang="ko-KR" altLang="en-US" sz="2400" dirty="0"/>
              <a:t>이미지의 크기를 설정</a:t>
            </a:r>
            <a:endParaRPr lang="en-US" altLang="ko-KR" sz="2400" dirty="0"/>
          </a:p>
          <a:p>
            <a:r>
              <a:rPr lang="en-US" altLang="ko-KR" sz="2400" dirty="0"/>
              <a:t>background-origin : </a:t>
            </a:r>
            <a:r>
              <a:rPr lang="ko-KR" altLang="en-US" sz="2400" dirty="0"/>
              <a:t>배경 이미지의 위치를 결정할 기준 설정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border-box | padding-box | content-box</a:t>
            </a:r>
          </a:p>
          <a:p>
            <a:r>
              <a:rPr lang="en-US" altLang="ko-KR" sz="2400" dirty="0"/>
              <a:t>background-clip :</a:t>
            </a:r>
            <a:r>
              <a:rPr lang="ko-KR" altLang="en-US" sz="2400" dirty="0"/>
              <a:t>해당 요소의 배경을 어느 영역까지 설정할지를 결정</a:t>
            </a:r>
            <a:endParaRPr lang="en-US" altLang="ko-KR" sz="2400" dirty="0"/>
          </a:p>
          <a:p>
            <a:r>
              <a:rPr lang="en-US" altLang="ko-KR" sz="2400" dirty="0">
                <a:solidFill>
                  <a:srgbClr val="575757"/>
                </a:solidFill>
                <a:latin typeface="notokr"/>
              </a:rPr>
              <a:t>b</a:t>
            </a:r>
            <a:r>
              <a:rPr lang="en-US" altLang="ko-KR" sz="2400" dirty="0"/>
              <a:t>ackground-image : </a:t>
            </a:r>
            <a:r>
              <a:rPr lang="ko-KR" altLang="en-US" sz="2400" dirty="0">
                <a:solidFill>
                  <a:srgbClr val="575757"/>
                </a:solidFill>
                <a:latin typeface="notokr"/>
              </a:rPr>
              <a:t>여</a:t>
            </a:r>
            <a:r>
              <a:rPr lang="ko-KR" altLang="en-US" sz="2400" b="0" i="0" dirty="0">
                <a:solidFill>
                  <a:srgbClr val="575757"/>
                </a:solidFill>
                <a:effectLst/>
                <a:latin typeface="notokr"/>
              </a:rPr>
              <a:t>러 개의 배경 이미지를 설정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97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그 외의 </a:t>
            </a:r>
            <a:r>
              <a:rPr lang="en-US" altLang="ko-KR" sz="2400" kern="0" spc="0" dirty="0" smtClean="0">
                <a:solidFill>
                  <a:srgbClr val="000000"/>
                </a:solidFill>
                <a:effectLst/>
                <a:latin typeface="+mn-ea"/>
              </a:rPr>
              <a:t>CSS</a:t>
            </a:r>
          </a:p>
          <a:p>
            <a:r>
              <a:rPr lang="en-US" altLang="ko-KR" sz="2400" dirty="0" smtClean="0">
                <a:latin typeface="+mn-ea"/>
              </a:rPr>
              <a:t>CSS3 </a:t>
            </a:r>
            <a:r>
              <a:rPr lang="ko-KR" altLang="en-US" sz="2400" dirty="0" smtClean="0">
                <a:latin typeface="+mn-ea"/>
              </a:rPr>
              <a:t>모듈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C5C5E-D962-4C46-8BD2-E983729F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테두리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DCAA6-B82F-4028-84B9-EDC6C2CA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6566"/>
            <a:ext cx="4038600" cy="439465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border-radius</a:t>
            </a:r>
          </a:p>
          <a:p>
            <a:r>
              <a:rPr lang="en-US" altLang="ko-KR" sz="2400" dirty="0"/>
              <a:t>border-top-left-radius</a:t>
            </a:r>
          </a:p>
          <a:p>
            <a:r>
              <a:rPr lang="en-US" altLang="ko-KR" sz="2400" dirty="0"/>
              <a:t>border-top-right-radius</a:t>
            </a:r>
          </a:p>
          <a:p>
            <a:r>
              <a:rPr lang="en-US" altLang="ko-KR" sz="2400" dirty="0"/>
              <a:t>border-bottom-right-radius</a:t>
            </a:r>
          </a:p>
          <a:p>
            <a:r>
              <a:rPr lang="en-US" altLang="ko-KR" sz="2400" dirty="0"/>
              <a:t>border-bottom-left-radius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1B929D8-7007-4D67-B7B8-6708362CEA27}"/>
              </a:ext>
            </a:extLst>
          </p:cNvPr>
          <p:cNvSpPr txBox="1">
            <a:spLocks/>
          </p:cNvSpPr>
          <p:nvPr/>
        </p:nvSpPr>
        <p:spPr>
          <a:xfrm>
            <a:off x="7026274" y="1516566"/>
            <a:ext cx="4478338" cy="439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border-image</a:t>
            </a:r>
          </a:p>
          <a:p>
            <a:r>
              <a:rPr lang="en-US" altLang="ko-KR" sz="2400" dirty="0"/>
              <a:t>border-image-source</a:t>
            </a:r>
          </a:p>
          <a:p>
            <a:r>
              <a:rPr lang="en-US" altLang="ko-KR" sz="2400" dirty="0"/>
              <a:t>border-image-slice</a:t>
            </a:r>
          </a:p>
          <a:p>
            <a:r>
              <a:rPr lang="en-US" altLang="ko-KR" sz="2400" dirty="0"/>
              <a:t>border-image-width</a:t>
            </a:r>
          </a:p>
          <a:p>
            <a:r>
              <a:rPr lang="en-US" altLang="ko-KR" sz="2400" dirty="0"/>
              <a:t>border-image-outset</a:t>
            </a:r>
          </a:p>
          <a:p>
            <a:r>
              <a:rPr lang="en-US" altLang="ko-KR" sz="2400" dirty="0"/>
              <a:t>border-image-repeat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960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BCF2B-D738-49FE-9370-90036426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텍스트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2A1662-02AF-4A3B-8DE7-7E7A37A2F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0449"/>
            <a:ext cx="8915400" cy="455077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text-overflow</a:t>
            </a:r>
            <a:br>
              <a:rPr lang="en-US" altLang="ko-KR" sz="2400" dirty="0"/>
            </a:br>
            <a:r>
              <a:rPr lang="en-US" altLang="ko-KR" sz="2400" dirty="0"/>
              <a:t> : </a:t>
            </a:r>
            <a:r>
              <a:rPr lang="ko-KR" altLang="en-US" sz="2400" dirty="0"/>
              <a:t>콘텐츠</a:t>
            </a:r>
            <a:r>
              <a:rPr lang="en-US" altLang="ko-KR" sz="2400" dirty="0"/>
              <a:t>(content) </a:t>
            </a:r>
            <a:r>
              <a:rPr lang="ko-KR" altLang="en-US" sz="2400" dirty="0"/>
              <a:t>영역을 벗어난 텍스트를 어떻게 표현할지를 설정</a:t>
            </a:r>
            <a:endParaRPr lang="en-US" altLang="ko-KR" sz="2400" dirty="0"/>
          </a:p>
          <a:p>
            <a:r>
              <a:rPr lang="en-US" altLang="ko-KR" sz="2400" dirty="0"/>
              <a:t>word-wrap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콘텐츠 영역을 벗어난 길이가 긴 단어를 다음 줄에 나누어 표현</a:t>
            </a:r>
            <a:endParaRPr lang="en-US" altLang="ko-KR" sz="2400" dirty="0"/>
          </a:p>
          <a:p>
            <a:r>
              <a:rPr lang="en-US" altLang="ko-KR" sz="2400" dirty="0"/>
              <a:t>word-break</a:t>
            </a:r>
            <a:br>
              <a:rPr lang="en-US" altLang="ko-KR" sz="2400" dirty="0"/>
            </a:br>
            <a:r>
              <a:rPr lang="en-US" altLang="ko-KR" sz="2400" dirty="0"/>
              <a:t>:</a:t>
            </a:r>
            <a:r>
              <a:rPr lang="ko-KR" altLang="en-US" sz="2400" dirty="0"/>
              <a:t>길이가 긴 단어를 나누어 표현해야 할 때 단어가 나뉘는 기준을 설정</a:t>
            </a:r>
          </a:p>
        </p:txBody>
      </p:sp>
    </p:spTree>
    <p:extLst>
      <p:ext uri="{BB962C8B-B14F-4D97-AF65-F5344CB8AC3E}">
        <p14:creationId xmlns:p14="http://schemas.microsoft.com/office/powerpoint/2010/main" val="18818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5E749-C688-4FF5-AC11-6E79B50A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웹 글꼴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66A2D0-B5E6-46E2-A4F1-D8DA31137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2751"/>
            <a:ext cx="8915400" cy="4528471"/>
          </a:xfrm>
        </p:spPr>
        <p:txBody>
          <a:bodyPr/>
          <a:lstStyle/>
          <a:p>
            <a:r>
              <a:rPr lang="ko-KR" altLang="en-US" dirty="0" err="1"/>
              <a:t>웹현재</a:t>
            </a:r>
            <a:r>
              <a:rPr lang="ko-KR" altLang="en-US" dirty="0"/>
              <a:t> 가장 많이 사용하는 웹 글꼴 형식</a:t>
            </a:r>
          </a:p>
          <a:p>
            <a:r>
              <a:rPr lang="ko-KR" altLang="en-US" dirty="0" err="1"/>
              <a:t>트루</a:t>
            </a:r>
            <a:r>
              <a:rPr lang="ko-KR" altLang="en-US" dirty="0"/>
              <a:t> 타입 글꼴</a:t>
            </a:r>
            <a:r>
              <a:rPr lang="en-US" altLang="ko-KR" dirty="0"/>
              <a:t>(TrueType Fonts, TTF)</a:t>
            </a:r>
          </a:p>
          <a:p>
            <a:r>
              <a:rPr lang="ko-KR" altLang="en-US" dirty="0"/>
              <a:t>오픈 타입 글꼴</a:t>
            </a:r>
            <a:r>
              <a:rPr lang="en-US" altLang="ko-KR" dirty="0"/>
              <a:t>(OpenType Fonts, OTF)</a:t>
            </a:r>
          </a:p>
          <a:p>
            <a:r>
              <a:rPr lang="ko-KR" altLang="en-US" dirty="0"/>
              <a:t>웹 오픈 글꼴</a:t>
            </a:r>
            <a:r>
              <a:rPr lang="en-US" altLang="ko-KR" dirty="0"/>
              <a:t>(The Web Open Font Format, WOFF)</a:t>
            </a:r>
          </a:p>
          <a:p>
            <a:r>
              <a:rPr lang="ko-KR" altLang="en-US" dirty="0"/>
              <a:t>웹 오픈 글꼴 </a:t>
            </a:r>
            <a:r>
              <a:rPr lang="en-US" altLang="ko-KR" dirty="0"/>
              <a:t>2.0(The Web Open Font Format 2.0, WOFF 2.0)</a:t>
            </a:r>
          </a:p>
          <a:p>
            <a:r>
              <a:rPr lang="en-US" altLang="ko-KR" dirty="0"/>
              <a:t>SVG </a:t>
            </a:r>
            <a:r>
              <a:rPr lang="ko-KR" altLang="en-US" dirty="0"/>
              <a:t>글꼴</a:t>
            </a:r>
            <a:r>
              <a:rPr lang="en-US" altLang="ko-KR" dirty="0"/>
              <a:t>(SVG Fonts/Shapes)</a:t>
            </a:r>
          </a:p>
          <a:p>
            <a:r>
              <a:rPr lang="ko-KR" altLang="en-US" dirty="0"/>
              <a:t>임베디드 오픈 타입 글꼴</a:t>
            </a:r>
            <a:r>
              <a:rPr lang="en-US" altLang="ko-KR" dirty="0"/>
              <a:t>(Embedded OpenType Fonts, EOT)</a:t>
            </a:r>
          </a:p>
          <a:p>
            <a:r>
              <a:rPr lang="en-US" altLang="ko-KR" dirty="0"/>
              <a:t>@font-face </a:t>
            </a:r>
            <a:r>
              <a:rPr lang="ko-KR" altLang="en-US" dirty="0"/>
              <a:t>규칙사용 </a:t>
            </a:r>
          </a:p>
        </p:txBody>
      </p:sp>
    </p:spTree>
    <p:extLst>
      <p:ext uri="{BB962C8B-B14F-4D97-AF65-F5344CB8AC3E}">
        <p14:creationId xmlns:p14="http://schemas.microsoft.com/office/powerpoint/2010/main" val="5866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400" kern="0" spc="0" dirty="0" smtClean="0">
                <a:solidFill>
                  <a:srgbClr val="000000"/>
                </a:solidFill>
                <a:effectLst/>
              </a:rPr>
              <a:t>그 외의 </a:t>
            </a:r>
            <a:r>
              <a:rPr lang="en-US" altLang="ko-KR" sz="5400" kern="0" spc="0" dirty="0" smtClean="0">
                <a:solidFill>
                  <a:srgbClr val="000000"/>
                </a:solidFill>
                <a:effectLst/>
              </a:rPr>
              <a:t>CSS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5A0A9-93C4-4102-B942-D6045243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 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22E5E-B1A3-4D73-9802-247370B7E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8868"/>
            <a:ext cx="8915400" cy="437235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사용자의 입력을 받는 </a:t>
            </a:r>
            <a:r>
              <a:rPr lang="en-US" altLang="ko-KR" sz="2400" dirty="0"/>
              <a:t>input </a:t>
            </a:r>
            <a:r>
              <a:rPr lang="ko-KR" altLang="en-US" sz="2400" dirty="0"/>
              <a:t>요소에도 다양한 스타일을 설정 가능</a:t>
            </a:r>
            <a:endParaRPr lang="en-US" altLang="ko-KR" sz="2400" dirty="0"/>
          </a:p>
          <a:p>
            <a:r>
              <a:rPr lang="ko-KR" altLang="en-US" sz="2400" dirty="0"/>
              <a:t>크기 설정 </a:t>
            </a:r>
            <a:r>
              <a:rPr lang="en-US" altLang="ko-KR" sz="2400" dirty="0"/>
              <a:t>: width: 100%; padding: 10px 20px; margin: 5px 0</a:t>
            </a:r>
          </a:p>
          <a:p>
            <a:r>
              <a:rPr lang="ko-KR" altLang="en-US" sz="2400" dirty="0"/>
              <a:t>테두리 설정</a:t>
            </a:r>
            <a:endParaRPr lang="en-US" altLang="ko-KR" sz="2400" dirty="0"/>
          </a:p>
          <a:p>
            <a:r>
              <a:rPr lang="ko-KR" altLang="en-US" sz="2400" dirty="0"/>
              <a:t>배경색 적용</a:t>
            </a:r>
            <a:endParaRPr lang="en-US" altLang="ko-KR" sz="2400" dirty="0"/>
          </a:p>
          <a:p>
            <a:r>
              <a:rPr lang="ko-KR" altLang="en-US" sz="2400" dirty="0"/>
              <a:t>포커스를 가지고 있는 </a:t>
            </a:r>
            <a:r>
              <a:rPr lang="en-US" altLang="ko-KR" sz="2400" dirty="0"/>
              <a:t>input </a:t>
            </a:r>
            <a:r>
              <a:rPr lang="ko-KR" altLang="en-US" sz="2400" dirty="0"/>
              <a:t>요소의 스타일 적용 </a:t>
            </a:r>
            <a:r>
              <a:rPr lang="en-US" altLang="ko-KR" sz="2400" dirty="0"/>
              <a:t>: :focus</a:t>
            </a:r>
          </a:p>
          <a:p>
            <a:r>
              <a:rPr lang="ko-KR" altLang="en-US" sz="2400" dirty="0"/>
              <a:t>아이콘</a:t>
            </a:r>
            <a:r>
              <a:rPr lang="en-US" altLang="ko-KR" sz="2400" dirty="0"/>
              <a:t>(icon)</a:t>
            </a:r>
            <a:r>
              <a:rPr lang="ko-KR" altLang="en-US" sz="2400" dirty="0"/>
              <a:t>이나 이미지 삽입</a:t>
            </a:r>
            <a:r>
              <a:rPr lang="en-US" altLang="ko-KR" sz="2400" dirty="0"/>
              <a:t>:  background-image: 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()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40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F093A-EA6A-44B0-852E-FAE69BCC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ko-KR" altLang="en-US" dirty="0"/>
              <a:t>규칙 </a:t>
            </a:r>
            <a:r>
              <a:rPr lang="en-US" altLang="ko-KR" dirty="0"/>
              <a:t>(at-rule)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2FAFB-D7CA-4517-A39C-C8A6E8E8A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2751"/>
            <a:ext cx="8915400" cy="452847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W3C</a:t>
            </a:r>
            <a:r>
              <a:rPr lang="ko-KR" altLang="en-US" sz="2400" dirty="0"/>
              <a:t>에서 규정하고 있는 몇몇 규칙들을 사용 가능</a:t>
            </a:r>
          </a:p>
          <a:p>
            <a:r>
              <a:rPr lang="ko-KR" altLang="en-US" sz="2400" dirty="0"/>
              <a:t>대표적인 규칙</a:t>
            </a:r>
          </a:p>
          <a:p>
            <a:r>
              <a:rPr lang="en-US" altLang="ko-KR" sz="2400" dirty="0"/>
              <a:t>@import</a:t>
            </a:r>
          </a:p>
          <a:p>
            <a:r>
              <a:rPr lang="en-US" altLang="ko-KR" sz="2400" dirty="0"/>
              <a:t>@font-face</a:t>
            </a:r>
          </a:p>
          <a:p>
            <a:r>
              <a:rPr lang="en-US" altLang="ko-KR" sz="2400" dirty="0"/>
              <a:t>@media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635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00FD2-BC87-4D9B-AB9D-CB2D9B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@import </a:t>
            </a:r>
            <a:r>
              <a:rPr lang="ko-KR" altLang="en-US" dirty="0"/>
              <a:t>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98C31-7682-419D-82A9-BF6EFFAB9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93541"/>
            <a:ext cx="8915400" cy="461768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다른 스타일 시트에서 스타일 규칙을 가져올 수 있는 규칙</a:t>
            </a:r>
            <a:endParaRPr lang="en-US" altLang="ko-KR" sz="2400" dirty="0"/>
          </a:p>
          <a:p>
            <a:r>
              <a:rPr lang="en-US" altLang="ko-KR" sz="2400" dirty="0"/>
              <a:t>firstStyleSheet.css </a:t>
            </a:r>
            <a:r>
              <a:rPr lang="ko-KR" altLang="en-US" sz="2400" dirty="0"/>
              <a:t>안에서 다른 스타일 시트를 가져와서 사용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@import 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("thirdStyleSheet.css");</a:t>
            </a:r>
            <a:br>
              <a:rPr lang="en-US" altLang="ko-KR" sz="2400" dirty="0"/>
            </a:br>
            <a:r>
              <a:rPr lang="en-US" altLang="ko-KR" sz="2400" dirty="0"/>
              <a:t>@import "fourthStyleSheet.css";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551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4670A-3479-4787-9DC1-6FFD18CB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@font-face </a:t>
            </a:r>
            <a:r>
              <a:rPr lang="ko-KR" altLang="en-US" dirty="0"/>
              <a:t>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5178A-8FDD-4C7C-ACDA-66A6B99B6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7356"/>
            <a:ext cx="8915400" cy="448386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웹 폰트</a:t>
            </a:r>
            <a:r>
              <a:rPr lang="en-US" altLang="ko-KR" sz="2400" dirty="0"/>
              <a:t>(web font)</a:t>
            </a:r>
            <a:r>
              <a:rPr lang="ko-KR" altLang="en-US" sz="2400" dirty="0"/>
              <a:t>를 정의할 때 사용하는 규칙</a:t>
            </a:r>
            <a:endParaRPr lang="en-US" altLang="ko-KR" sz="2400" dirty="0"/>
          </a:p>
          <a:p>
            <a:r>
              <a:rPr lang="ko-KR" altLang="en-US" sz="2400" dirty="0"/>
              <a:t>웹 폰트</a:t>
            </a:r>
            <a:r>
              <a:rPr lang="en-US" altLang="ko-KR" sz="2400" dirty="0"/>
              <a:t>(web font)</a:t>
            </a:r>
            <a:r>
              <a:rPr lang="ko-KR" altLang="en-US" sz="2400" dirty="0"/>
              <a:t>는 사용자의 컴퓨터에 설치되어 있지 않은 글꼴</a:t>
            </a:r>
            <a:r>
              <a:rPr lang="en-US" altLang="ko-KR" sz="2400" dirty="0"/>
              <a:t>(font)</a:t>
            </a:r>
            <a:r>
              <a:rPr lang="ko-KR" altLang="en-US" sz="2400" dirty="0"/>
              <a:t>을 웹 브라우저가 사용할 수 있게 </a:t>
            </a:r>
            <a:r>
              <a:rPr lang="ko-KR" altLang="en-US" sz="2400" dirty="0" err="1"/>
              <a:t>해줌</a:t>
            </a:r>
            <a:endParaRPr lang="en-US" altLang="ko-KR" sz="2400" dirty="0"/>
          </a:p>
          <a:p>
            <a:r>
              <a:rPr lang="en-US" altLang="ko-KR" sz="2400" dirty="0"/>
              <a:t>@font-face {</a:t>
            </a:r>
            <a:br>
              <a:rPr lang="en-US" altLang="ko-KR" sz="2400" dirty="0"/>
            </a:br>
            <a:r>
              <a:rPr lang="en-US" altLang="ko-KR" sz="2400" dirty="0"/>
              <a:t>        font-family: "</a:t>
            </a:r>
            <a:r>
              <a:rPr lang="en-US" altLang="ko-KR" sz="2400" dirty="0" err="1"/>
              <a:t>myWebFont</a:t>
            </a:r>
            <a:r>
              <a:rPr lang="en-US" altLang="ko-KR" sz="2400" dirty="0"/>
              <a:t>";</a:t>
            </a:r>
            <a:br>
              <a:rPr lang="en-US" altLang="ko-KR" sz="2400" dirty="0"/>
            </a:br>
            <a:r>
              <a:rPr lang="en-US" altLang="ko-KR" sz="2400" dirty="0"/>
              <a:t>        </a:t>
            </a:r>
            <a:r>
              <a:rPr lang="en-US" altLang="ko-KR" sz="2400" dirty="0" err="1"/>
              <a:t>src</a:t>
            </a:r>
            <a:r>
              <a:rPr lang="en-US" altLang="ko-KR" sz="2400" dirty="0"/>
              <a:t>: local("</a:t>
            </a:r>
            <a:r>
              <a:rPr lang="en-US" altLang="ko-KR" sz="2400" dirty="0" err="1"/>
              <a:t>NanumGothic</a:t>
            </a:r>
            <a:r>
              <a:rPr lang="en-US" altLang="ko-KR" sz="2400" dirty="0"/>
              <a:t>"), 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NanumGothic.eot</a:t>
            </a:r>
            <a:r>
              <a:rPr lang="en-US" altLang="ko-KR" sz="2400" dirty="0"/>
              <a:t>"), 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("NanumGothic.ttf"), 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NanumGothic.woff</a:t>
            </a:r>
            <a:r>
              <a:rPr lang="en-US" altLang="ko-KR" sz="2400" dirty="0"/>
              <a:t>");</a:t>
            </a:r>
            <a:br>
              <a:rPr lang="en-US" altLang="ko-KR" sz="2400" dirty="0"/>
            </a:br>
            <a:r>
              <a:rPr lang="en-US" altLang="ko-KR" sz="2400" dirty="0"/>
              <a:t>    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08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A8206-0E7D-4FC7-AF23-148020B6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@media </a:t>
            </a:r>
            <a:r>
              <a:rPr lang="ko-KR" altLang="en-US"/>
              <a:t>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48CA9-FF67-4DC4-B877-531DE4931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4263"/>
            <a:ext cx="8915400" cy="441695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CSS2</a:t>
            </a:r>
            <a:r>
              <a:rPr lang="ko-KR" altLang="en-US" sz="2400" dirty="0"/>
              <a:t>에서는 </a:t>
            </a:r>
            <a:r>
              <a:rPr lang="en-US" altLang="ko-KR" sz="2400" dirty="0"/>
              <a:t>@media </a:t>
            </a:r>
            <a:r>
              <a:rPr lang="ko-KR" altLang="en-US" sz="2400" dirty="0"/>
              <a:t>규칙을 통해 서로 다른 미디어 타입</a:t>
            </a:r>
            <a:r>
              <a:rPr lang="en-US" altLang="ko-KR" sz="2400" dirty="0"/>
              <a:t>(media type)</a:t>
            </a:r>
            <a:r>
              <a:rPr lang="ko-KR" altLang="en-US" sz="2400" dirty="0"/>
              <a:t>을 위한 </a:t>
            </a:r>
            <a:r>
              <a:rPr lang="ko-KR" altLang="en-US" sz="2400" dirty="0" err="1"/>
              <a:t>맞춤식</a:t>
            </a:r>
            <a:r>
              <a:rPr lang="ko-KR" altLang="en-US" sz="2400" dirty="0"/>
              <a:t> 스타일 시트를 지원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미디어 쿼리</a:t>
            </a:r>
            <a:r>
              <a:rPr lang="en-US" altLang="ko-KR" sz="2400" dirty="0"/>
              <a:t>(media query)</a:t>
            </a:r>
            <a:r>
              <a:rPr lang="ko-KR" altLang="en-US" sz="2400" dirty="0"/>
              <a:t>로 사용 </a:t>
            </a:r>
            <a:r>
              <a:rPr lang="en-US" altLang="ko-KR" sz="2400" dirty="0"/>
              <a:t>(</a:t>
            </a:r>
            <a:r>
              <a:rPr lang="ko-KR" altLang="en-US" sz="2400" dirty="0"/>
              <a:t>이후에 자세히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28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A7EC-8923-4FEE-B5C7-181A23FA7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/>
              <a:t>모듈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AEB995-A8DA-4EBA-AE3E-3C1003480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2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1666</TotalTime>
  <Words>633</Words>
  <Application>Microsoft Office PowerPoint</Application>
  <PresentationFormat>와이드스크린</PresentationFormat>
  <Paragraphs>114</Paragraphs>
  <Slides>23</Slides>
  <Notes>4</Notes>
  <HiddenSlides>1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HY견고딕</vt:lpstr>
      <vt:lpstr>HY그래픽</vt:lpstr>
      <vt:lpstr>HY중고딕</vt:lpstr>
      <vt:lpstr>Microsoft GothicNeo</vt:lpstr>
      <vt:lpstr>Microsoft GothicNeo Light</vt:lpstr>
      <vt:lpstr>notokr</vt:lpstr>
      <vt:lpstr>맑은 고딕</vt:lpstr>
      <vt:lpstr>Arial</vt:lpstr>
      <vt:lpstr>Century Gothic</vt:lpstr>
      <vt:lpstr>Wingdings 3</vt:lpstr>
      <vt:lpstr>줄기</vt:lpstr>
      <vt:lpstr>CSS</vt:lpstr>
      <vt:lpstr>오늘 배울 내용</vt:lpstr>
      <vt:lpstr>그 외의 CSS</vt:lpstr>
      <vt:lpstr>Form 요소</vt:lpstr>
      <vt:lpstr>@규칙 (at-rule)</vt:lpstr>
      <vt:lpstr>@import 규칙</vt:lpstr>
      <vt:lpstr>@font-face 규칙</vt:lpstr>
      <vt:lpstr>@media 규칙</vt:lpstr>
      <vt:lpstr>CSS3 모듈</vt:lpstr>
      <vt:lpstr>CSS3 개요</vt:lpstr>
      <vt:lpstr>CSS3 모듈(module)</vt:lpstr>
      <vt:lpstr>CSS3 선택자</vt:lpstr>
      <vt:lpstr>밴더 프리픽스</vt:lpstr>
      <vt:lpstr>CSS3 색</vt:lpstr>
      <vt:lpstr>CSS3 선형 그래디언트</vt:lpstr>
      <vt:lpstr>CSS3 원형 그래디언트</vt:lpstr>
      <vt:lpstr>CSS3 원형 그래디언트</vt:lpstr>
      <vt:lpstr>CSS3 그림자 효과</vt:lpstr>
      <vt:lpstr>CSS3 배경</vt:lpstr>
      <vt:lpstr>CSS3 테두리</vt:lpstr>
      <vt:lpstr>CSS3 텍스트</vt:lpstr>
      <vt:lpstr>CSS3 웹 글꼴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GGG</cp:lastModifiedBy>
  <cp:revision>25</cp:revision>
  <dcterms:created xsi:type="dcterms:W3CDTF">2022-01-26T22:21:15Z</dcterms:created>
  <dcterms:modified xsi:type="dcterms:W3CDTF">2022-09-01T07:02:39Z</dcterms:modified>
</cp:coreProperties>
</file>