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309" r:id="rId4"/>
    <p:sldId id="310" r:id="rId5"/>
    <p:sldId id="287" r:id="rId6"/>
    <p:sldId id="306" r:id="rId7"/>
    <p:sldId id="312" r:id="rId8"/>
    <p:sldId id="301" r:id="rId9"/>
    <p:sldId id="311" r:id="rId10"/>
    <p:sldId id="314" r:id="rId11"/>
    <p:sldId id="298" r:id="rId12"/>
    <p:sldId id="323" r:id="rId13"/>
    <p:sldId id="291" r:id="rId14"/>
    <p:sldId id="316" r:id="rId15"/>
    <p:sldId id="317" r:id="rId16"/>
    <p:sldId id="321" r:id="rId17"/>
    <p:sldId id="322" r:id="rId18"/>
    <p:sldId id="290" r:id="rId19"/>
    <p:sldId id="315" r:id="rId20"/>
    <p:sldId id="324" r:id="rId21"/>
    <p:sldId id="297" r:id="rId22"/>
    <p:sldId id="325" r:id="rId23"/>
    <p:sldId id="326" r:id="rId24"/>
    <p:sldId id="327" r:id="rId25"/>
    <p:sldId id="330" r:id="rId26"/>
    <p:sldId id="328" r:id="rId27"/>
    <p:sldId id="329" r:id="rId28"/>
    <p:sldId id="318" r:id="rId29"/>
    <p:sldId id="319" r:id="rId30"/>
    <p:sldId id="303" r:id="rId31"/>
    <p:sldId id="320" r:id="rId32"/>
    <p:sldId id="307" r:id="rId33"/>
    <p:sldId id="331" r:id="rId34"/>
    <p:sldId id="299" r:id="rId35"/>
    <p:sldId id="332" r:id="rId36"/>
    <p:sldId id="300" r:id="rId37"/>
    <p:sldId id="302" r:id="rId38"/>
    <p:sldId id="333" r:id="rId39"/>
    <p:sldId id="335" r:id="rId40"/>
    <p:sldId id="334" r:id="rId41"/>
    <p:sldId id="304" r:id="rId42"/>
    <p:sldId id="305" r:id="rId43"/>
    <p:sldId id="280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5" autoAdjust="0"/>
    <p:restoredTop sz="88103" autoAdjust="0"/>
  </p:normalViewPr>
  <p:slideViewPr>
    <p:cSldViewPr snapToGrid="0">
      <p:cViewPr varScale="1">
        <p:scale>
          <a:sx n="46" d="100"/>
          <a:sy n="46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html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css</a:t>
            </a:r>
            <a:r>
              <a:rPr lang="en-US" altLang="ko-KR" dirty="0"/>
              <a:t> (</a:t>
            </a:r>
            <a:r>
              <a:rPr lang="ko-KR" altLang="en-US" dirty="0"/>
              <a:t>애니메이션</a:t>
            </a:r>
            <a:r>
              <a:rPr lang="en-US" altLang="ko-KR" dirty="0"/>
              <a:t>), </a:t>
            </a:r>
            <a:r>
              <a:rPr lang="ko-KR" altLang="en-US" dirty="0" err="1"/>
              <a:t>선택자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js</a:t>
            </a:r>
            <a:r>
              <a:rPr lang="en-US" altLang="ko-KR" dirty="0"/>
              <a:t> (</a:t>
            </a:r>
            <a:r>
              <a:rPr lang="ko-KR" altLang="en-US" dirty="0" err="1"/>
              <a:t>동적데이터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애니메이션</a:t>
            </a:r>
            <a:r>
              <a:rPr lang="en-US" altLang="ko-KR" dirty="0"/>
              <a:t>) / </a:t>
            </a:r>
            <a:r>
              <a:rPr lang="ko-KR" altLang="en-US" dirty="0"/>
              <a:t>모듈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jquery</a:t>
            </a:r>
            <a:r>
              <a:rPr lang="en-US" altLang="ko-KR" dirty="0"/>
              <a:t> (Dom</a:t>
            </a:r>
            <a:r>
              <a:rPr lang="ko-KR" altLang="en-US" dirty="0"/>
              <a:t>생성 후 데이터 추가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node,js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Vue</a:t>
            </a:r>
            <a:r>
              <a:rPr lang="en-US" altLang="ko-KR" dirty="0"/>
              <a:t> (vue2, </a:t>
            </a:r>
            <a:r>
              <a:rPr lang="en-US" altLang="ko-KR" dirty="0" err="1"/>
              <a:t>vuetify</a:t>
            </a:r>
            <a:r>
              <a:rPr lang="en-US" altLang="ko-KR" dirty="0"/>
              <a:t>, </a:t>
            </a:r>
            <a:r>
              <a:rPr lang="en-US" altLang="ko-KR" dirty="0" err="1"/>
              <a:t>vue</a:t>
            </a:r>
            <a:r>
              <a:rPr lang="en-US" altLang="ko-KR" dirty="0"/>
              <a:t>-cli, </a:t>
            </a:r>
            <a:r>
              <a:rPr lang="en-US" altLang="ko-KR" dirty="0" err="1"/>
              <a:t>vue</a:t>
            </a:r>
            <a:r>
              <a:rPr lang="en-US" altLang="ko-KR" dirty="0"/>
              <a:t>-router, </a:t>
            </a:r>
            <a:r>
              <a:rPr lang="en-US" altLang="ko-KR" dirty="0" err="1"/>
              <a:t>vuex</a:t>
            </a:r>
            <a:r>
              <a:rPr lang="en-US" altLang="ko-KR" dirty="0"/>
              <a:t>) (</a:t>
            </a:r>
            <a:r>
              <a:rPr lang="ko-KR" altLang="en-US" dirty="0"/>
              <a:t>데이터 생성 후 </a:t>
            </a:r>
            <a:r>
              <a:rPr lang="en-US" altLang="ko-KR" dirty="0"/>
              <a:t>Dom</a:t>
            </a:r>
            <a:r>
              <a:rPr lang="ko-KR" altLang="en-US" dirty="0"/>
              <a:t>추가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&gt;&gt; </a:t>
            </a:r>
            <a:r>
              <a:rPr lang="ko-KR" altLang="en-US" dirty="0"/>
              <a:t>데이터를 관리하기 위한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9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885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https://developer.mozilla.org/ko/docs/Web/HTTP/Headers#%EC%BF%A0%ED%82%A4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393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https://interconnection.tistory.com/74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341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38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최근의 웹서비스 구조는 모두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Stateless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구조 기반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481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https://ko.khanacademy.org/computing/computer-science/cryptography/modern-crypt/v/diffie-hellman-key-exchange-part-1</a:t>
            </a:r>
          </a:p>
          <a:p>
            <a:endParaRPr lang="en-US" altLang="ko-KR" dirty="0"/>
          </a:p>
          <a:p>
            <a:r>
              <a:rPr lang="en-US" altLang="ko-KR" dirty="0"/>
              <a:t>https://ko.khanacademy.org/computing/computer-science/cryptography/modern-crypt/v/diffie-hellman-key-exchange-part-2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7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25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웹 기본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8DD4B-E539-446A-B22C-885DF714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 계층 구조 과 </a:t>
            </a:r>
            <a:r>
              <a:rPr lang="en-US" altLang="ko-KR" dirty="0"/>
              <a:t>OSI 7</a:t>
            </a:r>
            <a:r>
              <a:rPr lang="ko-KR" altLang="en-US" dirty="0"/>
              <a:t>계층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73536-9A78-4BD1-AAC5-44EBC188A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BCBCCD-3352-43D0-8691-74ACAEDFC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4" y="2240967"/>
            <a:ext cx="5516118" cy="23760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D87537-3C97-470A-B938-ABAF1D813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182" y="2156177"/>
            <a:ext cx="5577000" cy="27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30CCD3-84EC-45F2-BD57-7048BA67A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1660211"/>
            <a:ext cx="59245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4433A-0B3E-4764-8DA5-CC0EAE99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2FC23-4D18-4C89-A5B1-B5584D028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52859B-312A-4385-AE21-17FAD18D0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264555"/>
            <a:ext cx="66960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통신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385455"/>
            <a:ext cx="8915400" cy="3777622"/>
          </a:xfrm>
        </p:spPr>
        <p:txBody>
          <a:bodyPr/>
          <a:lstStyle/>
          <a:p>
            <a:r>
              <a:rPr lang="en-US" altLang="ko-KR" dirty="0"/>
              <a:t>HTTP( Hypertext Transfer Protocol) </a:t>
            </a:r>
            <a:r>
              <a:rPr lang="ko-KR" altLang="en-US" dirty="0"/>
              <a:t>는 웹 브라우저가 웹 서버</a:t>
            </a:r>
            <a:r>
              <a:rPr lang="en-US" altLang="ko-KR" dirty="0"/>
              <a:t>(</a:t>
            </a:r>
            <a:r>
              <a:rPr lang="ko-KR" altLang="en-US" dirty="0"/>
              <a:t>웹 사이트가 저장된 위치</a:t>
            </a:r>
            <a:r>
              <a:rPr lang="en-US" altLang="ko-KR" dirty="0"/>
              <a:t>)</a:t>
            </a:r>
            <a:r>
              <a:rPr lang="ko-KR" altLang="en-US" dirty="0"/>
              <a:t>와 통신할 수 있도록 하는 </a:t>
            </a:r>
            <a:r>
              <a:rPr lang="ko-KR" altLang="en-US" dirty="0" err="1"/>
              <a:t>메시징</a:t>
            </a:r>
            <a:r>
              <a:rPr lang="ko-KR" altLang="en-US" dirty="0"/>
              <a:t> 프로토콜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13493E-E67A-479F-A7D9-84311A923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089" y="2070779"/>
            <a:ext cx="4961076" cy="292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77F36-0BBC-4F7C-9335-16A85D91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패킷과 </a:t>
            </a:r>
            <a:r>
              <a:rPr lang="en-US" altLang="ko-KR" dirty="0"/>
              <a:t>Http Request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A7FA1-C243-4158-A013-D467FA82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83327"/>
            <a:ext cx="8915400" cy="4227895"/>
          </a:xfrm>
        </p:spPr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패킷</a:t>
            </a:r>
            <a:r>
              <a:rPr lang="en-US" altLang="ko-KR" dirty="0"/>
              <a:t>(Packet) :</a:t>
            </a:r>
            <a:r>
              <a:rPr lang="ko-KR" altLang="en-US" dirty="0"/>
              <a:t> 요청을 보내고 응답을 받았을 때 그 정보들을 </a:t>
            </a:r>
            <a:r>
              <a:rPr lang="ko-KR" altLang="en-US" dirty="0" err="1"/>
              <a:t>넣어보내는</a:t>
            </a:r>
            <a:r>
              <a:rPr lang="ko-KR" altLang="en-US" dirty="0"/>
              <a:t> 것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 Request 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en-US" altLang="ko-KR" dirty="0"/>
              <a:t>Start Line(</a:t>
            </a:r>
            <a:r>
              <a:rPr lang="ko-KR" altLang="en-US" dirty="0"/>
              <a:t>요청 내용</a:t>
            </a:r>
            <a:r>
              <a:rPr lang="en-US" altLang="ko-KR" dirty="0"/>
              <a:t>) :</a:t>
            </a:r>
          </a:p>
          <a:p>
            <a:pPr lvl="1"/>
            <a:r>
              <a:rPr lang="en-US" altLang="ko-KR" dirty="0"/>
              <a:t>Http</a:t>
            </a:r>
            <a:r>
              <a:rPr lang="ko-KR" altLang="en-US" dirty="0"/>
              <a:t>메소드 </a:t>
            </a:r>
            <a:r>
              <a:rPr lang="en-US" altLang="ko-KR" dirty="0"/>
              <a:t>: Request target : </a:t>
            </a:r>
            <a:r>
              <a:rPr lang="ko-KR" altLang="en-US" dirty="0"/>
              <a:t>요청의 의도 </a:t>
            </a:r>
            <a:r>
              <a:rPr lang="en-US" altLang="ko-KR" dirty="0"/>
              <a:t>(GET, POST, DELETE, UPDATE)</a:t>
            </a:r>
          </a:p>
          <a:p>
            <a:r>
              <a:rPr lang="en-US" altLang="ko-KR" dirty="0"/>
              <a:t>Header : HTTP </a:t>
            </a:r>
            <a:r>
              <a:rPr lang="ko-KR" altLang="en-US" dirty="0"/>
              <a:t>요청이 전송되는 목표 주소</a:t>
            </a:r>
            <a:endParaRPr lang="en-US" altLang="ko-KR" dirty="0"/>
          </a:p>
          <a:p>
            <a:r>
              <a:rPr lang="en-US" altLang="ko-KR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86431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AC512-A10C-4B3B-92E8-6F588533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Response </a:t>
            </a:r>
            <a:r>
              <a:rPr lang="ko-KR" altLang="en-US" dirty="0"/>
              <a:t>구조 </a:t>
            </a:r>
            <a:r>
              <a:rPr lang="en-US" altLang="ko-KR" dirty="0"/>
              <a:t>- </a:t>
            </a:r>
            <a:r>
              <a:rPr lang="ko-KR" altLang="en-US" dirty="0"/>
              <a:t>응답코드 종류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C8120D5-5D10-495D-B14A-3EC2B0D87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555031"/>
              </p:ext>
            </p:extLst>
          </p:nvPr>
        </p:nvGraphicFramePr>
        <p:xfrm>
          <a:off x="2589213" y="2249285"/>
          <a:ext cx="8915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961">
                  <a:extLst>
                    <a:ext uri="{9D8B030D-6E8A-4147-A177-3AD203B41FA5}">
                      <a16:colId xmlns:a16="http://schemas.microsoft.com/office/drawing/2014/main" val="2035145021"/>
                    </a:ext>
                  </a:extLst>
                </a:gridCol>
                <a:gridCol w="7398439">
                  <a:extLst>
                    <a:ext uri="{9D8B030D-6E8A-4147-A177-3AD203B41FA5}">
                      <a16:colId xmlns:a16="http://schemas.microsoft.com/office/drawing/2014/main" val="2758047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5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OK(</a:t>
                      </a:r>
                      <a:r>
                        <a:rPr lang="ko-KR" altLang="en-US" dirty="0"/>
                        <a:t>요청이 성공적으로 수행되었음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82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fount, (</a:t>
                      </a:r>
                      <a:r>
                        <a:rPr lang="ko-KR" altLang="en-US" dirty="0"/>
                        <a:t>요청한 페이지 없음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94995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53E876-C7CD-4A36-BC6B-DA1FE960A857}"/>
              </a:ext>
            </a:extLst>
          </p:cNvPr>
          <p:cNvSpPr txBox="1">
            <a:spLocks/>
          </p:cNvSpPr>
          <p:nvPr/>
        </p:nvSpPr>
        <p:spPr>
          <a:xfrm>
            <a:off x="2589212" y="1510145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가장 많이 보는 </a:t>
            </a:r>
            <a:r>
              <a:rPr lang="ko-KR" altLang="en-US" dirty="0" smtClean="0"/>
              <a:t>응답 </a:t>
            </a:r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6363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1D30D-21D8-486D-8F23-6023B482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78164-0D61-44A1-866B-9409D423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759239" cy="3777622"/>
          </a:xfrm>
        </p:spPr>
        <p:txBody>
          <a:bodyPr/>
          <a:lstStyle/>
          <a:p>
            <a:r>
              <a:rPr lang="en-US" altLang="ko-KR" dirty="0"/>
              <a:t>IP : Internet Protocol</a:t>
            </a:r>
          </a:p>
          <a:p>
            <a:r>
              <a:rPr lang="en-US" altLang="ko-KR" dirty="0"/>
              <a:t>IP Address</a:t>
            </a:r>
            <a:r>
              <a:rPr lang="ko-KR" altLang="en-US" dirty="0"/>
              <a:t>가 있어야 인터넷 상에 접속을 하여 여러 호스트들과 데이터를 주고 받을 수 있게 되는 것</a:t>
            </a:r>
            <a:endParaRPr lang="en-US" altLang="ko-KR" dirty="0"/>
          </a:p>
          <a:p>
            <a:r>
              <a:rPr lang="en-US" altLang="ko-KR" dirty="0"/>
              <a:t>IPv4</a:t>
            </a:r>
            <a:r>
              <a:rPr lang="ko-KR" altLang="en-US" dirty="0"/>
              <a:t>는 </a:t>
            </a:r>
            <a:r>
              <a:rPr lang="en-US" altLang="ko-KR" dirty="0"/>
              <a:t>'192.168.123.001'</a:t>
            </a:r>
            <a:r>
              <a:rPr lang="ko-KR" altLang="en-US" dirty="0"/>
              <a:t>과 같이 숫자와 </a:t>
            </a:r>
            <a:r>
              <a:rPr lang="en-US" altLang="ko-KR" dirty="0"/>
              <a:t>'.'</a:t>
            </a:r>
            <a:r>
              <a:rPr lang="ko-KR" altLang="en-US" dirty="0"/>
              <a:t>으로 이루어져 있으며 각각의 칸에는 </a:t>
            </a:r>
            <a:r>
              <a:rPr lang="en-US" altLang="ko-KR" dirty="0"/>
              <a:t>0 ~ 255</a:t>
            </a:r>
            <a:r>
              <a:rPr lang="ko-KR" altLang="en-US" dirty="0"/>
              <a:t>까지의 수를 입력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18E5C6-2E82-4C82-8A01-AA3DF475E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851" y="1375274"/>
            <a:ext cx="447675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1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6353C-1115-4B87-AA87-F621F8BD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2FCC4-B32A-416D-BCED-17D0B62B0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UDP : User Datagram Protocol</a:t>
            </a:r>
          </a:p>
          <a:p>
            <a:r>
              <a:rPr lang="en-US" altLang="ko-KR" dirty="0"/>
              <a:t>UDP</a:t>
            </a:r>
            <a:r>
              <a:rPr lang="ko-KR" altLang="en-US" dirty="0"/>
              <a:t>방식은 </a:t>
            </a:r>
            <a:r>
              <a:rPr lang="ko-KR" altLang="en-US" dirty="0" err="1"/>
              <a:t>송신측에서</a:t>
            </a:r>
            <a:r>
              <a:rPr lang="ko-KR" altLang="en-US" dirty="0"/>
              <a:t> </a:t>
            </a:r>
            <a:r>
              <a:rPr lang="ko-KR" altLang="en-US" dirty="0" err="1"/>
              <a:t>수신측과</a:t>
            </a:r>
            <a:r>
              <a:rPr lang="ko-KR" altLang="en-US" dirty="0"/>
              <a:t> 연결이 되었는지 또는 전송한 데이터의 수신상태가 양호한지를 확인하지 않고 그 상태에 관계없이 지속적으로 전송만 하는 방식</a:t>
            </a:r>
            <a:endParaRPr lang="en-US" altLang="ko-KR" dirty="0"/>
          </a:p>
          <a:p>
            <a:r>
              <a:rPr lang="ko-KR" altLang="en-US" dirty="0"/>
              <a:t>속도가 </a:t>
            </a:r>
            <a:r>
              <a:rPr lang="ko-KR" altLang="en-US" dirty="0" err="1"/>
              <a:t>매우빠름</a:t>
            </a:r>
            <a:r>
              <a:rPr lang="en-US" altLang="ko-KR" dirty="0"/>
              <a:t>, </a:t>
            </a:r>
            <a:r>
              <a:rPr lang="ko-KR" altLang="en-US" dirty="0"/>
              <a:t>신뢰성 낮음</a:t>
            </a:r>
            <a:r>
              <a:rPr lang="en-US" altLang="ko-KR" dirty="0"/>
              <a:t>, </a:t>
            </a:r>
            <a:r>
              <a:rPr lang="ko-KR" altLang="en-US" dirty="0"/>
              <a:t>빠른 </a:t>
            </a:r>
            <a:r>
              <a:rPr lang="ko-KR" altLang="en-US" dirty="0" err="1"/>
              <a:t>응답성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77F7AD-7B86-4A77-8380-8E59C1114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931" y="4189615"/>
            <a:ext cx="4365850" cy="204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5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통신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TCP : Transmission Control Protocol</a:t>
            </a:r>
          </a:p>
          <a:p>
            <a:endParaRPr lang="en-US" altLang="ko-KR" dirty="0"/>
          </a:p>
          <a:p>
            <a:r>
              <a:rPr lang="en-US" altLang="ko-KR" dirty="0"/>
              <a:t>TCP</a:t>
            </a:r>
            <a:r>
              <a:rPr lang="ko-KR" altLang="en-US" dirty="0"/>
              <a:t>는 사전에 </a:t>
            </a:r>
            <a:r>
              <a:rPr lang="ko-KR" altLang="en-US" dirty="0" err="1"/>
              <a:t>송신측과</a:t>
            </a:r>
            <a:r>
              <a:rPr lang="ko-KR" altLang="en-US" dirty="0"/>
              <a:t> </a:t>
            </a:r>
            <a:r>
              <a:rPr lang="ko-KR" altLang="en-US" dirty="0" err="1"/>
              <a:t>수신측의</a:t>
            </a:r>
            <a:r>
              <a:rPr lang="ko-KR" altLang="en-US" dirty="0"/>
              <a:t> 연결상태를 체크하고 이 신뢰가 보장된 연결을 바탕으로 데이터를 주고받기 때문에 데이터 </a:t>
            </a:r>
            <a:r>
              <a:rPr lang="ko-KR" altLang="en-US" dirty="0" err="1"/>
              <a:t>패킷단위로</a:t>
            </a:r>
            <a:r>
              <a:rPr lang="ko-KR" altLang="en-US" dirty="0"/>
              <a:t> 데이터를 송수신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7CFB24-F799-4B21-A448-C997C1F71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764" y="3900197"/>
            <a:ext cx="3842116" cy="201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4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D61E7-2E6D-4FE2-8D76-377755E7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통신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C98359-B238-4703-A6B7-2C82EA24B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HyperText</a:t>
            </a:r>
            <a:r>
              <a:rPr lang="en-US" altLang="ko-KR" dirty="0"/>
              <a:t> Transfer Protocol</a:t>
            </a:r>
            <a:r>
              <a:rPr lang="ko-KR" altLang="en-US" dirty="0"/>
              <a:t>의 약자로 </a:t>
            </a:r>
            <a:r>
              <a:rPr lang="en-US" altLang="ko-KR" dirty="0"/>
              <a:t>HTML </a:t>
            </a:r>
            <a:r>
              <a:rPr lang="ko-KR" altLang="en-US" dirty="0"/>
              <a:t>파일을 전송하는 프로토콜이라는 의미</a:t>
            </a:r>
            <a:endParaRPr lang="en-US" altLang="ko-KR" dirty="0"/>
          </a:p>
          <a:p>
            <a:r>
              <a:rPr lang="ko-KR" altLang="en-US" dirty="0" err="1"/>
              <a:t>웹브라우저에서</a:t>
            </a:r>
            <a:r>
              <a:rPr lang="ko-KR" altLang="en-US" dirty="0"/>
              <a:t> 통신이 일어나며</a:t>
            </a:r>
            <a:r>
              <a:rPr lang="en-US" altLang="ko-KR" dirty="0"/>
              <a:t>, </a:t>
            </a:r>
            <a:r>
              <a:rPr lang="ko-KR" altLang="en-US" dirty="0"/>
              <a:t>초기에는 </a:t>
            </a:r>
            <a:r>
              <a:rPr lang="en-US" altLang="ko-KR" dirty="0"/>
              <a:t>HTML </a:t>
            </a:r>
            <a:r>
              <a:rPr lang="ko-KR" altLang="en-US" dirty="0"/>
              <a:t>파일을 전송하려는 목적으로 만들어졌으나 현재는 </a:t>
            </a:r>
            <a:r>
              <a:rPr lang="en-US" altLang="ko-KR" dirty="0"/>
              <a:t>JSON, Image </a:t>
            </a:r>
            <a:r>
              <a:rPr lang="ko-KR" altLang="en-US" dirty="0"/>
              <a:t>파일 등 또한 전송</a:t>
            </a:r>
            <a:endParaRPr lang="en-US" altLang="ko-KR" dirty="0"/>
          </a:p>
          <a:p>
            <a:r>
              <a:rPr lang="en-US" altLang="ko-KR" dirty="0"/>
              <a:t>HTTP </a:t>
            </a:r>
            <a:r>
              <a:rPr lang="ko-KR" altLang="en-US" dirty="0"/>
              <a:t>통신은 클라이언트에서 서버로 요청을 보내고 서버가 응답하는 방식으로 통신이 이루어진다</a:t>
            </a:r>
            <a:r>
              <a:rPr lang="en-US" altLang="ko-KR" dirty="0"/>
              <a:t>. </a:t>
            </a:r>
            <a:r>
              <a:rPr lang="ko-KR" altLang="en-US" dirty="0"/>
              <a:t>응답에는 클라이언트의 요청에 따른 결과를 반환한다</a:t>
            </a:r>
            <a:r>
              <a:rPr lang="en-US" altLang="ko-KR" dirty="0"/>
              <a:t>. </a:t>
            </a:r>
            <a:r>
              <a:rPr lang="ko-KR" altLang="en-US" dirty="0"/>
              <a:t>이로 인해 다음과 같은 특성을 가진다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클라이언트의 요청이 있을 때 서버가 응답하는 방식</a:t>
            </a:r>
            <a:r>
              <a:rPr lang="en-US" altLang="ko-KR" dirty="0"/>
              <a:t>. </a:t>
            </a:r>
            <a:r>
              <a:rPr lang="ko-KR" altLang="en-US" dirty="0"/>
              <a:t>단방향 통신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060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확인할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720652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+mn-ea"/>
              </a:rPr>
              <a:t>웹 기본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통신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프로토콜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en-US" altLang="ko-KR" sz="1600" dirty="0" smtClean="0">
                <a:latin typeface="+mn-ea"/>
              </a:rPr>
              <a:t>OSI 7</a:t>
            </a:r>
            <a:r>
              <a:rPr lang="ko-KR" altLang="en-US" sz="1600" dirty="0" smtClean="0">
                <a:latin typeface="+mn-ea"/>
              </a:rPr>
              <a:t>계층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en-US" altLang="ko-KR" sz="1600" dirty="0" err="1">
                <a:latin typeface="+mn-ea"/>
              </a:rPr>
              <a:t>stateful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smtClean="0">
                <a:latin typeface="+mn-ea"/>
              </a:rPr>
              <a:t>stateless</a:t>
            </a:r>
          </a:p>
          <a:p>
            <a:pPr lvl="1"/>
            <a:r>
              <a:rPr lang="en-US" altLang="ko-KR" sz="1600" dirty="0" smtClean="0">
                <a:latin typeface="+mn-ea"/>
              </a:rPr>
              <a:t>HTTP </a:t>
            </a:r>
            <a:r>
              <a:rPr lang="ko-KR" altLang="en-US" sz="1600" dirty="0" smtClean="0">
                <a:latin typeface="+mn-ea"/>
              </a:rPr>
              <a:t>통신과 </a:t>
            </a:r>
            <a:r>
              <a:rPr lang="en-US" altLang="ko-KR" sz="1600" dirty="0" smtClean="0">
                <a:latin typeface="+mn-ea"/>
              </a:rPr>
              <a:t>HTTP</a:t>
            </a:r>
            <a:r>
              <a:rPr lang="ko-KR" altLang="en-US" sz="1600" dirty="0" smtClean="0">
                <a:latin typeface="+mn-ea"/>
              </a:rPr>
              <a:t>헤더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600" dirty="0">
                <a:latin typeface="+mn-ea"/>
              </a:rPr>
              <a:t>TCP</a:t>
            </a:r>
            <a:r>
              <a:rPr lang="ko-KR" altLang="en-US" sz="1600" dirty="0" smtClean="0">
                <a:latin typeface="+mn-ea"/>
              </a:rPr>
              <a:t>통신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/ </a:t>
            </a:r>
            <a:r>
              <a:rPr lang="en-US" altLang="ko-KR" sz="1600" dirty="0">
                <a:latin typeface="+mn-ea"/>
              </a:rPr>
              <a:t>3</a:t>
            </a:r>
            <a:r>
              <a:rPr lang="ko-KR" altLang="en-US" sz="1600" dirty="0">
                <a:latin typeface="+mn-ea"/>
              </a:rPr>
              <a:t>핸드 </a:t>
            </a:r>
            <a:r>
              <a:rPr lang="ko-KR" altLang="en-US" sz="1600" dirty="0" err="1" smtClean="0">
                <a:latin typeface="+mn-ea"/>
              </a:rPr>
              <a:t>쉐이크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암호화 </a:t>
            </a:r>
            <a:r>
              <a:rPr lang="ko-KR" altLang="en-US" sz="1600" dirty="0">
                <a:latin typeface="+mn-ea"/>
              </a:rPr>
              <a:t>해시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대칭키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키교환</a:t>
            </a:r>
            <a:r>
              <a:rPr lang="en-US" altLang="ko-KR" sz="1600" dirty="0">
                <a:latin typeface="+mn-ea"/>
              </a:rPr>
              <a:t>) RSA</a:t>
            </a:r>
          </a:p>
          <a:p>
            <a:pPr lvl="1"/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35B04-11A8-45A9-8C93-992C6AAC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통신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685B6-D649-4302-9B88-F44380E28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682100-BCE5-44B9-94A9-E194566B4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805" y="2540000"/>
            <a:ext cx="5908887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7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헤더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헤더는 종류도 많고 다양</a:t>
            </a:r>
            <a:r>
              <a:rPr lang="en-US" altLang="ko-KR" dirty="0"/>
              <a:t>. </a:t>
            </a:r>
            <a:r>
              <a:rPr lang="ko-KR" altLang="en-US" dirty="0" smtClean="0"/>
              <a:t> </a:t>
            </a:r>
            <a:r>
              <a:rPr lang="ko-KR" altLang="en-US" dirty="0"/>
              <a:t>간단히 헤더의 정의와 종류</a:t>
            </a:r>
            <a:r>
              <a:rPr lang="en-US" altLang="ko-KR" dirty="0"/>
              <a:t>, </a:t>
            </a:r>
            <a:r>
              <a:rPr lang="ko-KR" altLang="en-US" dirty="0"/>
              <a:t>용도 정도로만 간단하게 정리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HTTP </a:t>
            </a:r>
            <a:r>
              <a:rPr lang="ko-KR" altLang="en-US" dirty="0"/>
              <a:t>전송에 필요한 모든 부가 정보들 </a:t>
            </a:r>
            <a:r>
              <a:rPr lang="en-US" altLang="ko-KR" dirty="0"/>
              <a:t>(</a:t>
            </a:r>
            <a:r>
              <a:rPr lang="ko-KR" altLang="en-US" dirty="0"/>
              <a:t>메시지의 내용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압축</a:t>
            </a:r>
            <a:r>
              <a:rPr lang="en-US" altLang="ko-KR" dirty="0"/>
              <a:t>, </a:t>
            </a:r>
            <a:r>
              <a:rPr lang="ko-KR" altLang="en-US" dirty="0"/>
              <a:t>인증</a:t>
            </a:r>
            <a:r>
              <a:rPr lang="en-US" altLang="ko-KR" dirty="0"/>
              <a:t>, </a:t>
            </a:r>
            <a:r>
              <a:rPr lang="ko-KR" altLang="en-US" dirty="0"/>
              <a:t>요청 클라이언트</a:t>
            </a:r>
            <a:r>
              <a:rPr lang="en-US" altLang="ko-KR" dirty="0"/>
              <a:t>, </a:t>
            </a:r>
            <a:r>
              <a:rPr lang="ko-KR" altLang="en-US" dirty="0"/>
              <a:t>서버 정보 </a:t>
            </a:r>
            <a:r>
              <a:rPr lang="en-US" altLang="ko-KR" dirty="0"/>
              <a:t>...)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9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3E0B6-57EC-49B9-BB09-7D507B12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헤더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FAD23-9C6F-48FA-BA2B-29F0ACE83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163291"/>
          </a:xfrm>
        </p:spPr>
        <p:txBody>
          <a:bodyPr>
            <a:normAutofit/>
          </a:bodyPr>
          <a:lstStyle/>
          <a:p>
            <a:r>
              <a:rPr lang="en-US" altLang="ko-KR" dirty="0"/>
              <a:t>General </a:t>
            </a:r>
            <a:r>
              <a:rPr lang="ko-KR" altLang="en-US" dirty="0"/>
              <a:t>헤더 </a:t>
            </a:r>
            <a:r>
              <a:rPr lang="en-US" altLang="ko-KR" dirty="0"/>
              <a:t>: </a:t>
            </a:r>
            <a:r>
              <a:rPr lang="ko-KR" altLang="en-US" dirty="0"/>
              <a:t>메시지 전체에 적용되는 정보</a:t>
            </a:r>
            <a:endParaRPr lang="en-US" altLang="ko-KR" dirty="0"/>
          </a:p>
          <a:p>
            <a:pPr lvl="1"/>
            <a:r>
              <a:rPr lang="en-US" altLang="ko-KR" dirty="0"/>
              <a:t> Connection: keep-alive, Date, Cache-Control</a:t>
            </a:r>
          </a:p>
          <a:p>
            <a:r>
              <a:rPr lang="en-US" altLang="ko-KR" dirty="0"/>
              <a:t>Request </a:t>
            </a:r>
            <a:r>
              <a:rPr lang="ko-KR" altLang="en-US" dirty="0"/>
              <a:t>헤더 </a:t>
            </a:r>
            <a:r>
              <a:rPr lang="en-US" altLang="ko-KR" dirty="0"/>
              <a:t>:</a:t>
            </a:r>
            <a:r>
              <a:rPr lang="ko-KR" altLang="en-US" dirty="0"/>
              <a:t>요청 정보</a:t>
            </a:r>
            <a:r>
              <a:rPr lang="en-US" altLang="ko-KR" dirty="0"/>
              <a:t>, </a:t>
            </a:r>
            <a:r>
              <a:rPr lang="ko-KR" altLang="en-US" dirty="0"/>
              <a:t>보통 클라이언트 정보를 많이 담고 있다</a:t>
            </a:r>
          </a:p>
          <a:p>
            <a:pPr lvl="1"/>
            <a:r>
              <a:rPr lang="en-US" altLang="ko-KR" dirty="0"/>
              <a:t>ex) Host: www.xxx.com</a:t>
            </a:r>
          </a:p>
          <a:p>
            <a:r>
              <a:rPr lang="en-US" altLang="ko-KR" dirty="0"/>
              <a:t>Response </a:t>
            </a:r>
            <a:r>
              <a:rPr lang="ko-KR" altLang="en-US" dirty="0"/>
              <a:t>헤더 </a:t>
            </a:r>
            <a:r>
              <a:rPr lang="en-US" altLang="ko-KR" dirty="0"/>
              <a:t>: </a:t>
            </a:r>
            <a:r>
              <a:rPr lang="ko-KR" altLang="en-US" dirty="0"/>
              <a:t>응답 정보</a:t>
            </a:r>
          </a:p>
          <a:p>
            <a:pPr lvl="1"/>
            <a:r>
              <a:rPr lang="en-US" altLang="ko-KR" dirty="0"/>
              <a:t>ex) Age, Location, Server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B8CF55-A7E4-4F69-A6C7-5EC9C9168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845" y="4311881"/>
            <a:ext cx="65341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1EB5F-BB97-4406-88C1-2F8F35D2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쿠키와 세션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506FF-356F-48C9-93EA-F7A5142F7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프로토콜의 특성이자 약점을 보완하기 위해서 쿠키 또는 세션을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기본적으로 </a:t>
            </a:r>
            <a:r>
              <a:rPr lang="en-US" altLang="ko-KR" dirty="0"/>
              <a:t>HTTP </a:t>
            </a:r>
            <a:r>
              <a:rPr lang="ko-KR" altLang="en-US" dirty="0"/>
              <a:t>프로토콜 환경은 </a:t>
            </a:r>
            <a:r>
              <a:rPr lang="en-US" altLang="ko-KR" dirty="0"/>
              <a:t>"connectionless, stateless"</a:t>
            </a:r>
            <a:r>
              <a:rPr lang="ko-KR" altLang="en-US" dirty="0"/>
              <a:t>한 특성을 가지기 때문에 서버는 클라이언트가 누구인지 매번 확인해야합니다</a:t>
            </a:r>
            <a:r>
              <a:rPr lang="en-US" altLang="ko-KR" dirty="0"/>
              <a:t>. </a:t>
            </a:r>
            <a:r>
              <a:rPr lang="ko-KR" altLang="en-US" dirty="0"/>
              <a:t>이 특성을 보완하기 위해서 쿠키와 세션을 사용</a:t>
            </a:r>
          </a:p>
        </p:txBody>
      </p:sp>
    </p:spTree>
    <p:extLst>
      <p:ext uri="{BB962C8B-B14F-4D97-AF65-F5344CB8AC3E}">
        <p14:creationId xmlns:p14="http://schemas.microsoft.com/office/powerpoint/2010/main" val="25931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71DFA-E556-402D-B77A-5D02CE42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D1A3C-349A-4AE9-9C42-74166322D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433" y="1645921"/>
            <a:ext cx="9393179" cy="4904508"/>
          </a:xfrm>
        </p:spPr>
        <p:txBody>
          <a:bodyPr>
            <a:normAutofit/>
          </a:bodyPr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브라우저</a:t>
            </a:r>
            <a:r>
              <a:rPr lang="en-US" altLang="ko-KR" dirty="0"/>
              <a:t>) </a:t>
            </a:r>
            <a:r>
              <a:rPr lang="ko-KR" altLang="en-US" dirty="0"/>
              <a:t>로컬에 저장되는 키와 값이 들어있는 작은 데이터 파일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 인증이 유효한 시간을 명시할 수 있으며</a:t>
            </a:r>
            <a:r>
              <a:rPr lang="en-US" altLang="ko-KR" dirty="0"/>
              <a:t>, </a:t>
            </a:r>
            <a:r>
              <a:rPr lang="ko-KR" altLang="en-US" dirty="0"/>
              <a:t>유효 시간이 정해지면 브라우저가 종료되어도 인증이 유지된다는 특징</a:t>
            </a:r>
            <a:endParaRPr lang="en-US" altLang="ko-KR" dirty="0"/>
          </a:p>
          <a:p>
            <a:r>
              <a:rPr lang="ko-KR" altLang="en-US" dirty="0"/>
              <a:t>쿠키는 클라이언트의 상태 정보를 로컬에 저장했다가 참조</a:t>
            </a:r>
            <a:endParaRPr lang="en-US" altLang="ko-KR" dirty="0"/>
          </a:p>
          <a:p>
            <a:r>
              <a:rPr lang="ko-KR" altLang="en-US" dirty="0"/>
              <a:t>클라이언트에 </a:t>
            </a:r>
            <a:r>
              <a:rPr lang="en-US" altLang="ko-KR" dirty="0"/>
              <a:t>300</a:t>
            </a:r>
            <a:r>
              <a:rPr lang="ko-KR" altLang="en-US" dirty="0"/>
              <a:t>개까지 쿠키저장 가능</a:t>
            </a:r>
            <a:r>
              <a:rPr lang="en-US" altLang="ko-KR" dirty="0"/>
              <a:t>, </a:t>
            </a:r>
            <a:r>
              <a:rPr lang="ko-KR" altLang="en-US" dirty="0"/>
              <a:t>하나의 도메인당 </a:t>
            </a:r>
            <a:r>
              <a:rPr lang="en-US" altLang="ko-KR" dirty="0"/>
              <a:t>20</a:t>
            </a:r>
            <a:r>
              <a:rPr lang="ko-KR" altLang="en-US" dirty="0"/>
              <a:t>개의 값만 가질 수 있음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ko-KR" altLang="en-US" dirty="0" err="1"/>
              <a:t>쿠키값은</a:t>
            </a:r>
            <a:r>
              <a:rPr lang="ko-KR" altLang="en-US" dirty="0"/>
              <a:t> </a:t>
            </a:r>
            <a:r>
              <a:rPr lang="en-US" altLang="ko-KR" dirty="0"/>
              <a:t>4KB</a:t>
            </a:r>
            <a:r>
              <a:rPr lang="ko-KR" altLang="en-US" dirty="0"/>
              <a:t>까지 저장</a:t>
            </a:r>
            <a:endParaRPr lang="en-US" altLang="ko-KR" dirty="0"/>
          </a:p>
          <a:p>
            <a:r>
              <a:rPr lang="en-US" altLang="ko-KR" dirty="0"/>
              <a:t>Response Header</a:t>
            </a:r>
            <a:r>
              <a:rPr lang="ko-KR" altLang="en-US" dirty="0"/>
              <a:t>에 </a:t>
            </a:r>
            <a:r>
              <a:rPr lang="en-US" altLang="ko-KR" dirty="0"/>
              <a:t>Set-Cookie </a:t>
            </a:r>
            <a:r>
              <a:rPr lang="ko-KR" altLang="en-US" dirty="0"/>
              <a:t>속성을 사용하여 클라이언트에 쿠키생성</a:t>
            </a:r>
            <a:endParaRPr lang="en-US" altLang="ko-KR" dirty="0"/>
          </a:p>
          <a:p>
            <a:r>
              <a:rPr lang="ko-KR" altLang="en-US" dirty="0"/>
              <a:t>쿠키는 사용자가 따로 요청하지 않아도 브라우저가 </a:t>
            </a:r>
            <a:r>
              <a:rPr lang="en-US" altLang="ko-KR" dirty="0"/>
              <a:t>Request</a:t>
            </a:r>
            <a:r>
              <a:rPr lang="ko-KR" altLang="en-US" dirty="0"/>
              <a:t>시에 </a:t>
            </a:r>
            <a:r>
              <a:rPr lang="en-US" altLang="ko-KR" dirty="0"/>
              <a:t>Request Header</a:t>
            </a:r>
            <a:r>
              <a:rPr lang="ko-KR" altLang="en-US" dirty="0"/>
              <a:t>를 넣어서 자동으로 서버에 전송합니다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2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78B0B-03B5-440C-8667-9BAD6EDC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쿠키의 사용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F4A9B-A12F-421B-A471-7B676DF0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방문 사이트에서 로그인 시</a:t>
            </a:r>
            <a:r>
              <a:rPr lang="en-US" altLang="ko-KR" dirty="0"/>
              <a:t>, "</a:t>
            </a:r>
            <a:r>
              <a:rPr lang="ko-KR" altLang="en-US" dirty="0"/>
              <a:t>아이디와 비밀번호를 </a:t>
            </a:r>
            <a:r>
              <a:rPr lang="ko-KR" altLang="en-US" dirty="0" err="1"/>
              <a:t>저장하시겠습니까</a:t>
            </a:r>
            <a:r>
              <a:rPr lang="en-US" altLang="ko-KR" dirty="0"/>
              <a:t>?"</a:t>
            </a:r>
          </a:p>
          <a:p>
            <a:r>
              <a:rPr lang="ko-KR" altLang="en-US" dirty="0"/>
              <a:t>쇼핑몰의 장바구니 기능</a:t>
            </a:r>
          </a:p>
          <a:p>
            <a:r>
              <a:rPr lang="ko-KR" altLang="en-US" dirty="0"/>
              <a:t>자동로그인</a:t>
            </a:r>
            <a:r>
              <a:rPr lang="en-US" altLang="ko-KR" dirty="0"/>
              <a:t>, </a:t>
            </a:r>
            <a:r>
              <a:rPr lang="ko-KR" altLang="en-US" dirty="0"/>
              <a:t>팝업에서 </a:t>
            </a:r>
            <a:r>
              <a:rPr lang="en-US" altLang="ko-KR" dirty="0"/>
              <a:t>"</a:t>
            </a:r>
            <a:r>
              <a:rPr lang="ko-KR" altLang="en-US" dirty="0"/>
              <a:t>오늘 더 이상 이 창을 보지 않음</a:t>
            </a:r>
            <a:r>
              <a:rPr lang="en-US" altLang="ko-KR" dirty="0"/>
              <a:t>" </a:t>
            </a:r>
            <a:r>
              <a:rPr lang="ko-KR" altLang="en-US" dirty="0"/>
              <a:t>체크</a:t>
            </a:r>
            <a:r>
              <a:rPr lang="en-US" altLang="ko-KR" dirty="0"/>
              <a:t>, </a:t>
            </a:r>
            <a:r>
              <a:rPr lang="ko-KR" altLang="en-US" dirty="0"/>
              <a:t>쇼핑몰의 장바구니</a:t>
            </a:r>
          </a:p>
        </p:txBody>
      </p:sp>
    </p:spTree>
    <p:extLst>
      <p:ext uri="{BB962C8B-B14F-4D97-AF65-F5344CB8AC3E}">
        <p14:creationId xmlns:p14="http://schemas.microsoft.com/office/powerpoint/2010/main" val="13086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36059-5AC6-4136-8FAA-A1915B3F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세션</a:t>
            </a:r>
            <a:r>
              <a:rPr lang="en-US" altLang="ko-KR" dirty="0"/>
              <a:t>(Session)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C1090-4722-429A-8D5B-80FCEDEBD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5795"/>
            <a:ext cx="8915400" cy="4688379"/>
          </a:xfrm>
        </p:spPr>
        <p:txBody>
          <a:bodyPr>
            <a:normAutofit/>
          </a:bodyPr>
          <a:lstStyle/>
          <a:p>
            <a:r>
              <a:rPr lang="ko-KR" altLang="en-US" dirty="0"/>
              <a:t>세션은 쿠키를 기반하고 있지만</a:t>
            </a:r>
            <a:r>
              <a:rPr lang="en-US" altLang="ko-KR" dirty="0"/>
              <a:t>, </a:t>
            </a:r>
            <a:r>
              <a:rPr lang="ko-KR" altLang="en-US" dirty="0"/>
              <a:t>사용자 정보 파일을 브라우저에 저장하는 쿠키와 달리 세션은 서버 측에서 관리</a:t>
            </a:r>
            <a:endParaRPr lang="en-US" altLang="ko-KR" dirty="0"/>
          </a:p>
          <a:p>
            <a:r>
              <a:rPr lang="ko-KR" altLang="en-US" dirty="0"/>
              <a:t>서버에서는 클라이언트를 구분하기 위해 세션 </a:t>
            </a:r>
            <a:r>
              <a:rPr lang="en-US" altLang="ko-KR" dirty="0"/>
              <a:t>ID</a:t>
            </a:r>
            <a:r>
              <a:rPr lang="ko-KR" altLang="en-US" dirty="0"/>
              <a:t>를 부여하며 웹 브라우저가 서버에 접속해서 브라우저를 종료할 때까지 인증상태를 유지</a:t>
            </a:r>
            <a:endParaRPr lang="en-US" altLang="ko-KR" dirty="0"/>
          </a:p>
          <a:p>
            <a:r>
              <a:rPr lang="ko-KR" altLang="en-US" dirty="0"/>
              <a:t>물론 접속 시간에 제한을 두어 일정 시간 응답이 없다면 정보가 유지되지 않게 설정이 가능</a:t>
            </a:r>
            <a:endParaRPr lang="en-US" altLang="ko-KR" dirty="0"/>
          </a:p>
          <a:p>
            <a:r>
              <a:rPr lang="ko-KR" altLang="en-US" dirty="0"/>
              <a:t>사용자에 대한 정보를 서버에 두기 때문에 쿠키보다 보안에 좋지만</a:t>
            </a:r>
            <a:r>
              <a:rPr lang="en-US" altLang="ko-KR" dirty="0"/>
              <a:t>, </a:t>
            </a:r>
            <a:r>
              <a:rPr lang="ko-KR" altLang="en-US" dirty="0"/>
              <a:t>사용자가 많아질수록 서버 메모리를 많이 차지</a:t>
            </a:r>
            <a:endParaRPr lang="en-US" altLang="ko-KR" dirty="0"/>
          </a:p>
          <a:p>
            <a:r>
              <a:rPr lang="ko-KR" altLang="en-US" dirty="0"/>
              <a:t>즉 </a:t>
            </a:r>
            <a:r>
              <a:rPr lang="ko-KR" altLang="en-US" dirty="0" err="1"/>
              <a:t>동접자</a:t>
            </a:r>
            <a:r>
              <a:rPr lang="ko-KR" altLang="en-US" dirty="0"/>
              <a:t> 수가 많은 웹 사이트인 경우 서버에 과부하를 주게 되므로 성능 저하의 요인이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클라이언트가 </a:t>
            </a:r>
            <a:r>
              <a:rPr lang="en-US" altLang="ko-KR" dirty="0"/>
              <a:t>Request</a:t>
            </a:r>
            <a:r>
              <a:rPr lang="ko-KR" altLang="en-US" dirty="0"/>
              <a:t>를 보내면</a:t>
            </a:r>
            <a:r>
              <a:rPr lang="en-US" altLang="ko-KR" dirty="0"/>
              <a:t>, </a:t>
            </a:r>
            <a:r>
              <a:rPr lang="ko-KR" altLang="en-US" dirty="0"/>
              <a:t>해당 서버의 엔진이 클라이언트에게 유일한 </a:t>
            </a:r>
            <a:r>
              <a:rPr lang="en-US" altLang="ko-KR" dirty="0"/>
              <a:t>ID</a:t>
            </a:r>
            <a:r>
              <a:rPr lang="ko-KR" altLang="en-US" dirty="0"/>
              <a:t>를 부여하는 데 이것이 세션 </a:t>
            </a:r>
            <a:r>
              <a:rPr lang="en-US" altLang="ko-KR" dirty="0"/>
              <a:t>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9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F1E7B-7094-441B-B026-3C7C7AB3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세션의 사용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604B2-3D59-479D-8B5C-E81A6D15A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 같이 보안상 중요한 작업을 수행할 때 사용</a:t>
            </a:r>
          </a:p>
        </p:txBody>
      </p:sp>
    </p:spTree>
    <p:extLst>
      <p:ext uri="{BB962C8B-B14F-4D97-AF65-F5344CB8AC3E}">
        <p14:creationId xmlns:p14="http://schemas.microsoft.com/office/powerpoint/2010/main" val="142904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Stateless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Stateless</a:t>
            </a:r>
            <a:r>
              <a:rPr lang="ko-KR" altLang="en-US" dirty="0"/>
              <a:t>는 클라이언트와 서버와의 관계에서 </a:t>
            </a:r>
            <a:r>
              <a:rPr lang="ko-KR" altLang="en-US" dirty="0" err="1"/>
              <a:t>서버측에서</a:t>
            </a:r>
            <a:r>
              <a:rPr lang="ko-KR" altLang="en-US" dirty="0"/>
              <a:t> 클라이언트에 대한 상태를 보존하지 않는 것</a:t>
            </a:r>
            <a:endParaRPr lang="en-US" altLang="ko-KR" dirty="0"/>
          </a:p>
          <a:p>
            <a:r>
              <a:rPr lang="ko-KR" altLang="en-US" dirty="0"/>
              <a:t>별도의 세션 정보를 기록하지 않는 방식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클라이언트와 서버 간의 연결이 지속하여  연결된 상태가 아니므로 서버에서는 클라이언트의 현재 상태를 알 수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Stateless</a:t>
            </a:r>
            <a:r>
              <a:rPr lang="ko-KR" altLang="en-US" dirty="0"/>
              <a:t>의 경우 클라이언트에서는 어떠한 작업을 서버로 요청할 때 각각의 상태를 명확하게  요청하게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그렇기 때문에 </a:t>
            </a:r>
            <a:r>
              <a:rPr lang="ko-KR" altLang="en-US" dirty="0" err="1"/>
              <a:t>서버측에서는</a:t>
            </a:r>
            <a:r>
              <a:rPr lang="ko-KR" altLang="en-US" dirty="0"/>
              <a:t> 클라이언트에서 요청한 사항에 대해서만 응답을 처리하면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대표적으로 </a:t>
            </a:r>
            <a:r>
              <a:rPr lang="en-US" altLang="ko-KR" dirty="0" err="1"/>
              <a:t>RestFul</a:t>
            </a:r>
            <a:r>
              <a:rPr lang="ko-KR" altLang="en-US" dirty="0"/>
              <a:t>이 </a:t>
            </a:r>
            <a:r>
              <a:rPr lang="en-US" altLang="ko-KR" dirty="0"/>
              <a:t>Stateless </a:t>
            </a:r>
            <a:r>
              <a:rPr lang="ko-KR" altLang="en-US" dirty="0"/>
              <a:t>방식이다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148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7DAF1-1CFB-4E62-A85B-19CDFEC4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A5ACB-F7DA-4A4B-9BFD-AE6207520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315E26-DF34-4C57-A586-B3295A4C5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389" y="1972266"/>
            <a:ext cx="7345398" cy="410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7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프론트엔드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HTML, CSS </a:t>
            </a:r>
            <a:r>
              <a:rPr lang="ko-KR" altLang="en-US" dirty="0"/>
              <a:t>및 </a:t>
            </a:r>
            <a:r>
              <a:rPr lang="en-US" altLang="ko-KR" dirty="0"/>
              <a:t>JavaScript</a:t>
            </a:r>
            <a:r>
              <a:rPr lang="ko-KR" altLang="en-US" dirty="0"/>
              <a:t>는 프론트 </a:t>
            </a:r>
            <a:r>
              <a:rPr lang="ko-KR" altLang="en-US" dirty="0" err="1"/>
              <a:t>엔드</a:t>
            </a:r>
            <a:r>
              <a:rPr lang="en-US" altLang="ko-KR" dirty="0"/>
              <a:t>(</a:t>
            </a:r>
            <a:r>
              <a:rPr lang="ko-KR" altLang="en-US" dirty="0"/>
              <a:t>또는 클라이언트 측</a:t>
            </a:r>
            <a:r>
              <a:rPr lang="en-US" altLang="ko-KR" dirty="0"/>
              <a:t>) </a:t>
            </a:r>
            <a:r>
              <a:rPr lang="ko-KR" altLang="en-US" dirty="0"/>
              <a:t>언어</a:t>
            </a:r>
            <a:endParaRPr lang="en-US" altLang="ko-KR" dirty="0"/>
          </a:p>
          <a:p>
            <a:r>
              <a:rPr lang="ko-KR" altLang="en-US" dirty="0"/>
              <a:t>사용자가 사용할 수 있는 웹 사이트 프론트 </a:t>
            </a:r>
            <a:r>
              <a:rPr lang="ko-KR" altLang="en-US" dirty="0" err="1"/>
              <a:t>엔드를</a:t>
            </a:r>
            <a:r>
              <a:rPr lang="ko-KR" altLang="en-US" dirty="0"/>
              <a:t> 생성하기 위해 브라우저에서 실행됩니다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87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Stateful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en-US" altLang="ko-KR" dirty="0"/>
              <a:t>Stateless</a:t>
            </a:r>
            <a:r>
              <a:rPr lang="ko-KR" altLang="en-US" dirty="0"/>
              <a:t>와는 반대로 클라이언트와 서버가 지속적으로 서로에게 상태를 체크하여 현재 상태를 지속 반영</a:t>
            </a:r>
            <a:endParaRPr lang="en-US" altLang="ko-KR" dirty="0"/>
          </a:p>
          <a:p>
            <a:r>
              <a:rPr lang="ko-KR" altLang="en-US" dirty="0"/>
              <a:t>이렇게 연결된 두 관계는 어느 한쪽이 일방적으로 끊지 않는 이상 지속적인 관계를 유지</a:t>
            </a:r>
            <a:endParaRPr lang="en-US" altLang="ko-KR" dirty="0"/>
          </a:p>
          <a:p>
            <a:r>
              <a:rPr lang="ko-KR" altLang="en-US" dirty="0"/>
              <a:t>대표적으로 </a:t>
            </a:r>
            <a:r>
              <a:rPr lang="en-US" altLang="ko-KR" dirty="0"/>
              <a:t>TCP </a:t>
            </a:r>
            <a:r>
              <a:rPr lang="ko-KR" altLang="en-US" dirty="0"/>
              <a:t>통신이다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84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F444E-741B-4076-9045-31B70C50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AB0058-C25C-450A-942E-33E904C3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088478-2D71-462A-8865-105AF337B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725" y="1743075"/>
            <a:ext cx="66103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3-way handshaking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979136"/>
            <a:ext cx="8915400" cy="3932086"/>
          </a:xfrm>
        </p:spPr>
        <p:txBody>
          <a:bodyPr>
            <a:normAutofit/>
          </a:bodyPr>
          <a:lstStyle/>
          <a:p>
            <a:r>
              <a:rPr lang="en-US" altLang="ko-KR" dirty="0"/>
              <a:t>TCP/IP</a:t>
            </a:r>
            <a:r>
              <a:rPr lang="ko-KR" altLang="en-US" dirty="0"/>
              <a:t>프로토콜을 이용해서 통신을 하는 응용프로그램이 데이터를 전송하기 전에 먼저 정확한 전송을 보장하기 위해 상대방 컴퓨터와 사전에 세션을 수립하는 과정을 의미</a:t>
            </a:r>
            <a:endParaRPr lang="en-US" altLang="ko-KR" dirty="0"/>
          </a:p>
          <a:p>
            <a:r>
              <a:rPr lang="en-US" altLang="ko-KR" dirty="0"/>
              <a:t>Client &gt; Server : TCP SYN</a:t>
            </a:r>
          </a:p>
          <a:p>
            <a:r>
              <a:rPr lang="en-US" altLang="ko-KR" dirty="0"/>
              <a:t>Server &gt; Client : TCP SYN ACK</a:t>
            </a:r>
          </a:p>
          <a:p>
            <a:r>
              <a:rPr lang="en-US" altLang="ko-KR" dirty="0"/>
              <a:t>Client &gt; Server : TCP ACK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A92FF1-4937-4FD6-B24E-C1F1682B2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898"/>
          <a:stretch/>
        </p:blipFill>
        <p:spPr>
          <a:xfrm>
            <a:off x="7440582" y="2767972"/>
            <a:ext cx="3785116" cy="393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0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1E455-D447-44C4-AC5F-C115B386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3-way handshaking </a:t>
            </a:r>
            <a:r>
              <a:rPr lang="ko-KR" altLang="en-US" dirty="0"/>
              <a:t>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91F40-B9B6-43C3-9D3B-8716B24E4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000" y="1313411"/>
            <a:ext cx="5819950" cy="5544589"/>
          </a:xfrm>
        </p:spPr>
        <p:txBody>
          <a:bodyPr>
            <a:normAutofit/>
          </a:bodyPr>
          <a:lstStyle/>
          <a:p>
            <a:r>
              <a:rPr lang="en-US" altLang="ko-KR" dirty="0"/>
              <a:t>[STEP 1]</a:t>
            </a:r>
            <a:br>
              <a:rPr lang="en-US" altLang="ko-KR" dirty="0"/>
            </a:br>
            <a:r>
              <a:rPr lang="en-US" altLang="ko-KR" dirty="0"/>
              <a:t>A</a:t>
            </a:r>
            <a:r>
              <a:rPr lang="ko-KR" altLang="en-US" dirty="0"/>
              <a:t>클라이언트는 </a:t>
            </a:r>
            <a:r>
              <a:rPr lang="en-US" altLang="ko-KR" dirty="0"/>
              <a:t>B</a:t>
            </a:r>
            <a:r>
              <a:rPr lang="ko-KR" altLang="en-US" dirty="0"/>
              <a:t>서버에 접속을 요청하는 </a:t>
            </a:r>
            <a:r>
              <a:rPr lang="en-US" altLang="ko-KR" dirty="0"/>
              <a:t>SYN </a:t>
            </a:r>
            <a:r>
              <a:rPr lang="ko-KR" altLang="en-US" dirty="0"/>
              <a:t>패킷을 보낸다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A</a:t>
            </a:r>
            <a:r>
              <a:rPr lang="ko-KR" altLang="en-US" dirty="0"/>
              <a:t>클라이언트는 </a:t>
            </a:r>
            <a:r>
              <a:rPr lang="en-US" altLang="ko-KR" dirty="0"/>
              <a:t>SYN </a:t>
            </a:r>
            <a:r>
              <a:rPr lang="ko-KR" altLang="en-US" dirty="0"/>
              <a:t>을 보내고 </a:t>
            </a:r>
            <a:r>
              <a:rPr lang="en-US" altLang="ko-KR" dirty="0"/>
              <a:t>SYN/ACK </a:t>
            </a:r>
            <a:r>
              <a:rPr lang="ko-KR" altLang="en-US" dirty="0"/>
              <a:t>응답을 기다리는</a:t>
            </a:r>
            <a:r>
              <a:rPr lang="en-US" altLang="ko-KR" dirty="0"/>
              <a:t>SYN_SENT </a:t>
            </a:r>
            <a:r>
              <a:rPr lang="ko-KR" altLang="en-US" dirty="0"/>
              <a:t>상태가 되는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[STEP 2] </a:t>
            </a:r>
            <a:br>
              <a:rPr lang="en-US" altLang="ko-KR" dirty="0"/>
            </a:br>
            <a:r>
              <a:rPr lang="en-US" altLang="ko-KR" dirty="0"/>
              <a:t>B</a:t>
            </a:r>
            <a:r>
              <a:rPr lang="ko-KR" altLang="en-US" dirty="0"/>
              <a:t>서버는 </a:t>
            </a:r>
            <a:r>
              <a:rPr lang="en-US" altLang="ko-KR" dirty="0"/>
              <a:t>SYN</a:t>
            </a:r>
            <a:r>
              <a:rPr lang="ko-KR" altLang="en-US" dirty="0"/>
              <a:t>요청을 받고 </a:t>
            </a:r>
            <a:r>
              <a:rPr lang="en-US" altLang="ko-KR" dirty="0"/>
              <a:t>A</a:t>
            </a:r>
            <a:r>
              <a:rPr lang="ko-KR" altLang="en-US" dirty="0"/>
              <a:t>클라이언트에게 요청을 수락한다는 </a:t>
            </a:r>
            <a:r>
              <a:rPr lang="en-US" altLang="ko-KR" dirty="0"/>
              <a:t>ACK </a:t>
            </a:r>
            <a:r>
              <a:rPr lang="ko-KR" altLang="en-US" dirty="0"/>
              <a:t>와 </a:t>
            </a:r>
            <a:r>
              <a:rPr lang="en-US" altLang="ko-KR" dirty="0"/>
              <a:t>SYN flag </a:t>
            </a:r>
            <a:r>
              <a:rPr lang="ko-KR" altLang="en-US" dirty="0"/>
              <a:t>가 설정된 패킷을 발송하고 </a:t>
            </a:r>
            <a:r>
              <a:rPr lang="en-US" altLang="ko-KR" dirty="0"/>
              <a:t>A</a:t>
            </a:r>
            <a:r>
              <a:rPr lang="ko-KR" altLang="en-US" dirty="0"/>
              <a:t>가 다시 </a:t>
            </a:r>
            <a:r>
              <a:rPr lang="en-US" altLang="ko-KR" dirty="0"/>
              <a:t>ACK</a:t>
            </a:r>
            <a:r>
              <a:rPr lang="ko-KR" altLang="en-US" dirty="0"/>
              <a:t>으로 응답하기를 기다린다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B</a:t>
            </a:r>
            <a:r>
              <a:rPr lang="ko-KR" altLang="en-US" dirty="0"/>
              <a:t>서버는 </a:t>
            </a:r>
            <a:r>
              <a:rPr lang="en-US" altLang="ko-KR" dirty="0"/>
              <a:t>SYN_RECEIVED </a:t>
            </a:r>
            <a:r>
              <a:rPr lang="ko-KR" altLang="en-US" dirty="0"/>
              <a:t>상태가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[STEP 3]</a:t>
            </a:r>
            <a:br>
              <a:rPr lang="en-US" altLang="ko-KR" dirty="0"/>
            </a:br>
            <a:r>
              <a:rPr lang="en-US" altLang="ko-KR" dirty="0"/>
              <a:t>A</a:t>
            </a:r>
            <a:r>
              <a:rPr lang="ko-KR" altLang="en-US" dirty="0"/>
              <a:t>클라이언트는 </a:t>
            </a:r>
            <a:r>
              <a:rPr lang="en-US" altLang="ko-KR" dirty="0"/>
              <a:t>B</a:t>
            </a:r>
            <a:r>
              <a:rPr lang="ko-KR" altLang="en-US" dirty="0"/>
              <a:t>서버에게 </a:t>
            </a:r>
            <a:r>
              <a:rPr lang="en-US" altLang="ko-KR" dirty="0"/>
              <a:t>ACK</a:t>
            </a:r>
            <a:r>
              <a:rPr lang="ko-KR" altLang="en-US" dirty="0"/>
              <a:t>을 보내고 </a:t>
            </a:r>
            <a:r>
              <a:rPr lang="ko-KR" altLang="en-US" dirty="0" err="1"/>
              <a:t>이후로부터는</a:t>
            </a:r>
            <a:r>
              <a:rPr lang="ko-KR" altLang="en-US" dirty="0"/>
              <a:t> 연결이 이루어지고 데이터가 오가게 </a:t>
            </a:r>
            <a:r>
              <a:rPr lang="ko-KR" altLang="en-US" dirty="0" err="1"/>
              <a:t>되는것이다</a:t>
            </a:r>
            <a:r>
              <a:rPr lang="en-US" altLang="ko-KR" dirty="0"/>
              <a:t>. </a:t>
            </a:r>
            <a:r>
              <a:rPr lang="ko-KR" altLang="en-US" dirty="0"/>
              <a:t>이때의 </a:t>
            </a:r>
            <a:r>
              <a:rPr lang="en-US" altLang="ko-KR" dirty="0"/>
              <a:t>B</a:t>
            </a:r>
            <a:r>
              <a:rPr lang="ko-KR" altLang="en-US" dirty="0"/>
              <a:t>서버 상태가 </a:t>
            </a:r>
            <a:r>
              <a:rPr lang="en-US" altLang="ko-KR" dirty="0"/>
              <a:t>ESTABLISHED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E7DAB1-46A5-46AB-BADE-751D0A2E8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50" y="1728181"/>
            <a:ext cx="56959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해시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19422" y="1446416"/>
            <a:ext cx="9385190" cy="5162203"/>
          </a:xfrm>
        </p:spPr>
        <p:txBody>
          <a:bodyPr>
            <a:normAutofit/>
          </a:bodyPr>
          <a:lstStyle/>
          <a:p>
            <a:r>
              <a:rPr lang="ko-KR" altLang="en-US" dirty="0"/>
              <a:t>단방향 암호화 기법</a:t>
            </a:r>
            <a:endParaRPr lang="en-US" altLang="ko-KR" dirty="0"/>
          </a:p>
          <a:p>
            <a:r>
              <a:rPr lang="ko-KR" altLang="en-US" dirty="0"/>
              <a:t>어떤 수학적 연산</a:t>
            </a:r>
            <a:r>
              <a:rPr lang="en-US" altLang="ko-KR" dirty="0"/>
              <a:t>(</a:t>
            </a:r>
            <a:r>
              <a:rPr lang="ko-KR" altLang="en-US" dirty="0"/>
              <a:t>또는 알고리즘</a:t>
            </a:r>
            <a:r>
              <a:rPr lang="en-US" altLang="ko-KR" dirty="0"/>
              <a:t>)</a:t>
            </a:r>
            <a:r>
              <a:rPr lang="ko-KR" altLang="en-US" dirty="0"/>
              <a:t>에 의해 원본 데이터를 </a:t>
            </a:r>
            <a:r>
              <a:rPr lang="ko-KR" altLang="en-US" dirty="0" err="1"/>
              <a:t>매핑시켜</a:t>
            </a:r>
            <a:r>
              <a:rPr lang="ko-KR" altLang="en-US" dirty="0"/>
              <a:t> 완전히 다른 암호화된 데이터로 변환시키는 것을 의미</a:t>
            </a:r>
            <a:endParaRPr lang="en-US" altLang="ko-KR" dirty="0"/>
          </a:p>
          <a:p>
            <a:r>
              <a:rPr lang="ko-KR" altLang="en-US" dirty="0"/>
              <a:t>해시 알고리즘마다 </a:t>
            </a:r>
            <a:r>
              <a:rPr lang="en-US" altLang="ko-KR" dirty="0"/>
              <a:t>Hash </a:t>
            </a:r>
            <a:r>
              <a:rPr lang="ko-KR" altLang="en-US" dirty="0"/>
              <a:t>길이가 다르고 이미 보안이 뚫린 해시 함수가 존재</a:t>
            </a:r>
            <a:endParaRPr lang="en-US" altLang="ko-KR" dirty="0"/>
          </a:p>
          <a:p>
            <a:pPr lvl="1"/>
            <a:r>
              <a:rPr lang="en-US" altLang="ko-KR" dirty="0"/>
              <a:t>(MD5, SHA-1, HAS-180</a:t>
            </a:r>
            <a:r>
              <a:rPr lang="ko-KR" altLang="en-US" dirty="0"/>
              <a:t>은 사용하면 안된다</a:t>
            </a:r>
            <a:r>
              <a:rPr lang="en-US" altLang="ko-KR" dirty="0"/>
              <a:t>. SHA-256, SHA-512</a:t>
            </a:r>
            <a:r>
              <a:rPr lang="ko-KR" altLang="en-US" dirty="0"/>
              <a:t>등을 사용하기를 권고함</a:t>
            </a:r>
            <a:r>
              <a:rPr lang="en-US" altLang="ko-KR" dirty="0"/>
              <a:t>. </a:t>
            </a:r>
            <a:r>
              <a:rPr lang="ko-KR" altLang="en-US" dirty="0"/>
              <a:t>참고로 </a:t>
            </a:r>
            <a:r>
              <a:rPr lang="en-US" altLang="ko-KR" dirty="0"/>
              <a:t>SHA-512</a:t>
            </a:r>
            <a:r>
              <a:rPr lang="ko-KR" altLang="en-US" dirty="0"/>
              <a:t>가 보안이 더 좋음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해시 알고리즘은 특정 입력 대해 항상 같은 해시 값을 리턴</a:t>
            </a:r>
            <a:endParaRPr lang="en-US" altLang="ko-KR" dirty="0"/>
          </a:p>
          <a:p>
            <a:pPr lvl="1"/>
            <a:r>
              <a:rPr lang="ko-KR" altLang="en-US" dirty="0"/>
              <a:t>이 점을 이용해서 </a:t>
            </a:r>
            <a:r>
              <a:rPr lang="en-US" altLang="ko-KR" dirty="0"/>
              <a:t>'</a:t>
            </a:r>
            <a:r>
              <a:rPr lang="ko-KR" altLang="en-US" dirty="0"/>
              <a:t>인증</a:t>
            </a:r>
            <a:r>
              <a:rPr lang="en-US" altLang="ko-KR" dirty="0"/>
              <a:t>'</a:t>
            </a:r>
            <a:r>
              <a:rPr lang="ko-KR" altLang="en-US" dirty="0"/>
              <a:t>이 가능하다</a:t>
            </a:r>
            <a:r>
              <a:rPr lang="en-US" altLang="ko-KR" dirty="0"/>
              <a:t>. </a:t>
            </a:r>
            <a:r>
              <a:rPr lang="ko-KR" altLang="en-US" dirty="0"/>
              <a:t>어떤 입력인지 몰라도 해시함수를 이용해서 </a:t>
            </a:r>
            <a:r>
              <a:rPr lang="ko-KR" altLang="en-US" dirty="0" err="1"/>
              <a:t>해시된</a:t>
            </a:r>
            <a:r>
              <a:rPr lang="ko-KR" altLang="en-US" dirty="0"/>
              <a:t> 값이 일치하면 입력이 같다는 것이 입증</a:t>
            </a:r>
            <a:endParaRPr lang="en-US" altLang="ko-KR" dirty="0"/>
          </a:p>
          <a:p>
            <a:r>
              <a:rPr lang="ko-KR" altLang="en-US" dirty="0" err="1"/>
              <a:t>해시된</a:t>
            </a:r>
            <a:r>
              <a:rPr lang="ko-KR" altLang="en-US" dirty="0"/>
              <a:t> 값은 입력이 다른 값이지만 같을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입력은 만들어낼 수 있는 </a:t>
            </a:r>
            <a:r>
              <a:rPr lang="ko-KR" altLang="en-US" dirty="0" err="1"/>
              <a:t>평문이</a:t>
            </a:r>
            <a:r>
              <a:rPr lang="ko-KR" altLang="en-US" dirty="0"/>
              <a:t> 길이제한이 없다면 무한정으로 만들어 낼 수 있지만 </a:t>
            </a:r>
            <a:r>
              <a:rPr lang="ko-KR" altLang="en-US" dirty="0" err="1"/>
              <a:t>해시된</a:t>
            </a:r>
            <a:r>
              <a:rPr lang="ko-KR" altLang="en-US" dirty="0"/>
              <a:t> 값은 항상 고정된 길이의 값으로 나타내므로 한계가 있기 때문에 다른 입력이지만 </a:t>
            </a:r>
            <a:r>
              <a:rPr lang="ko-KR" altLang="en-US" dirty="0" err="1"/>
              <a:t>해시된</a:t>
            </a:r>
            <a:r>
              <a:rPr lang="ko-KR" altLang="en-US" dirty="0"/>
              <a:t> 값이 같은 경우가 나타날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39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59576-4BE9-4CA5-890E-E0A5C003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해시 </a:t>
            </a:r>
            <a:r>
              <a:rPr lang="en-US" altLang="ko-KR" dirty="0"/>
              <a:t>- salt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2887C-245E-41F1-9DC0-93E50B649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FC Sans"/>
              </a:rPr>
              <a:t> 단방향으로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FC Sans"/>
              </a:rPr>
              <a:t>해싱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FC Sans"/>
              </a:rPr>
              <a:t> 된 문자라 복호화 할 수가 없는 것</a:t>
            </a:r>
            <a:endParaRPr lang="en-US" altLang="ko-KR" b="0" i="0" dirty="0">
              <a:solidFill>
                <a:srgbClr val="333333"/>
              </a:solidFill>
              <a:effectLst/>
              <a:latin typeface="FC Sans"/>
            </a:endParaRPr>
          </a:p>
          <a:p>
            <a:endParaRPr lang="en-US" altLang="ko-KR" dirty="0">
              <a:solidFill>
                <a:srgbClr val="333333"/>
              </a:solidFill>
              <a:latin typeface="FC Sans"/>
            </a:endParaRPr>
          </a:p>
          <a:p>
            <a:endParaRPr lang="en-US" altLang="ko-KR" dirty="0">
              <a:solidFill>
                <a:srgbClr val="333333"/>
              </a:solidFill>
              <a:latin typeface="FC Sans"/>
            </a:endParaRPr>
          </a:p>
          <a:p>
            <a:endParaRPr lang="en-US" altLang="ko-KR" dirty="0">
              <a:solidFill>
                <a:srgbClr val="333333"/>
              </a:solidFill>
              <a:latin typeface="FC Sans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FC Sans"/>
              </a:rPr>
              <a:t>보완을 강화하기 위해 다른 값을 추가적으로 </a:t>
            </a:r>
            <a:r>
              <a:rPr lang="ko-KR" altLang="en-US" dirty="0" err="1">
                <a:solidFill>
                  <a:srgbClr val="333333"/>
                </a:solidFill>
                <a:latin typeface="FC Sans"/>
              </a:rPr>
              <a:t>더해줌</a:t>
            </a:r>
            <a:r>
              <a:rPr lang="en-US" altLang="ko-KR" dirty="0">
                <a:solidFill>
                  <a:srgbClr val="333333"/>
                </a:solidFill>
                <a:latin typeface="FC Sans"/>
              </a:rPr>
              <a:t>(salt)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A3FAB1-52CE-44C8-A6F8-7C0700544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95576"/>
            <a:ext cx="8382000" cy="1038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46024D-988E-471B-99A8-FB5594DA0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387" y="4295776"/>
            <a:ext cx="86296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5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</a:t>
            </a:r>
            <a:r>
              <a:rPr lang="ko-KR" altLang="en-US" dirty="0" err="1"/>
              <a:t>대칭키</a:t>
            </a:r>
            <a:r>
              <a:rPr lang="en-US" altLang="ko-KR" dirty="0"/>
              <a:t>(</a:t>
            </a:r>
            <a:r>
              <a:rPr lang="ko-KR" altLang="en-US" dirty="0" err="1"/>
              <a:t>키교환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대칭키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방식은 통신하는 주체들이 동일한 비밀키를 갖고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그 키를 이용해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암복호화하며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통신하는 방식이다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하나의 키로 암호화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복호화가 가능하다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r>
              <a:rPr lang="ko-KR" altLang="en-US" dirty="0" err="1"/>
              <a:t>디피</a:t>
            </a:r>
            <a:r>
              <a:rPr lang="ko-KR" altLang="en-US" dirty="0"/>
              <a:t> </a:t>
            </a:r>
            <a:r>
              <a:rPr lang="ko-KR" altLang="en-US" dirty="0" err="1"/>
              <a:t>헬만</a:t>
            </a:r>
            <a:r>
              <a:rPr lang="ko-KR" altLang="en-US" dirty="0"/>
              <a:t> 키 교환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키교환의 문제</a:t>
            </a:r>
            <a:endParaRPr lang="en-US" altLang="ko-KR" dirty="0"/>
          </a:p>
          <a:p>
            <a:pPr lvl="1"/>
            <a:r>
              <a:rPr lang="ko-KR" altLang="en-US" dirty="0"/>
              <a:t>비대칭키 사용으로 해결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59D0E9-50FF-48D2-81AD-78964D43C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95898"/>
            <a:ext cx="57816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8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비대칭키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공개키 암호시스템 중 하나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비대칭키는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{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공개키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개인키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}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한 쌍의 키를 말하며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각각 암호화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복호화에 사용한다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r>
              <a:rPr lang="en-US" altLang="ko-KR" dirty="0"/>
              <a:t>RSA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20FC8C-F271-4020-A981-9608B7EA6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269" y="3079866"/>
            <a:ext cx="5674720" cy="332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3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AD8E2-28BF-4B38-9232-5DE5A617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D9F711-6555-4EA6-B4A1-8D8C4B1B3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1"/>
          </a:xfrm>
        </p:spPr>
        <p:txBody>
          <a:bodyPr/>
          <a:lstStyle/>
          <a:p>
            <a:r>
              <a:rPr lang="en-US" altLang="ko-KR" dirty="0"/>
              <a:t>Cross-origin resource sharing</a:t>
            </a:r>
          </a:p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교차 출처 리소스 공유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r>
              <a:rPr lang="ko-KR" altLang="en-US" dirty="0"/>
              <a:t>추가 </a:t>
            </a:r>
            <a:r>
              <a:rPr lang="en-US" altLang="ko-KR" dirty="0"/>
              <a:t>HTTP </a:t>
            </a:r>
            <a:r>
              <a:rPr lang="ko-KR" altLang="en-US" dirty="0"/>
              <a:t>헤더를 사용하여</a:t>
            </a:r>
            <a:r>
              <a:rPr lang="en-US" altLang="ko-KR" dirty="0"/>
              <a:t>, </a:t>
            </a:r>
            <a:r>
              <a:rPr lang="ko-KR" altLang="en-US" dirty="0"/>
              <a:t>한 출처에서 실행 중인 웹 애플리케이션이 다른 출처의 선택한 자원에 접근할 수 있는 권한을 부여하도록 브라우저에 알려주는 체제</a:t>
            </a:r>
            <a:endParaRPr lang="en-US" altLang="ko-KR" dirty="0"/>
          </a:p>
          <a:p>
            <a:r>
              <a:rPr lang="ko-KR" altLang="en-US" b="0" i="0" dirty="0">
                <a:solidFill>
                  <a:srgbClr val="15141A"/>
                </a:solidFill>
                <a:effectLst/>
                <a:latin typeface="Inter"/>
              </a:rPr>
              <a:t>웹 애플리케이션은 리소스가 자신의 출처</a:t>
            </a:r>
            <a:r>
              <a:rPr lang="en-US" altLang="ko-KR" b="0" i="0" dirty="0">
                <a:solidFill>
                  <a:srgbClr val="15141A"/>
                </a:solidFill>
                <a:effectLst/>
                <a:latin typeface="Inter"/>
              </a:rPr>
              <a:t>(</a:t>
            </a:r>
            <a:r>
              <a:rPr lang="ko-KR" altLang="en-US" b="0" i="0" dirty="0">
                <a:solidFill>
                  <a:srgbClr val="15141A"/>
                </a:solidFill>
                <a:effectLst/>
                <a:latin typeface="Inter"/>
              </a:rPr>
              <a:t>도메인</a:t>
            </a:r>
            <a:r>
              <a:rPr lang="en-US" altLang="ko-KR" b="0" i="0" dirty="0">
                <a:solidFill>
                  <a:srgbClr val="15141A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15141A"/>
                </a:solidFill>
                <a:effectLst/>
                <a:latin typeface="Inter"/>
              </a:rPr>
              <a:t>프로토콜</a:t>
            </a:r>
            <a:r>
              <a:rPr lang="en-US" altLang="ko-KR" b="0" i="0" dirty="0">
                <a:solidFill>
                  <a:srgbClr val="15141A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15141A"/>
                </a:solidFill>
                <a:effectLst/>
                <a:latin typeface="Inter"/>
              </a:rPr>
              <a:t>포트</a:t>
            </a:r>
            <a:r>
              <a:rPr lang="en-US" altLang="ko-KR" b="0" i="0" dirty="0">
                <a:solidFill>
                  <a:srgbClr val="15141A"/>
                </a:solidFill>
                <a:effectLst/>
                <a:latin typeface="Inter"/>
              </a:rPr>
              <a:t>)</a:t>
            </a:r>
            <a:r>
              <a:rPr lang="ko-KR" altLang="en-US" b="0" i="0" dirty="0">
                <a:solidFill>
                  <a:srgbClr val="15141A"/>
                </a:solidFill>
                <a:effectLst/>
                <a:latin typeface="Inter"/>
              </a:rPr>
              <a:t>와 다를 때 교차 출처 </a:t>
            </a:r>
            <a:r>
              <a:rPr lang="en-US" altLang="ko-KR" b="0" i="0" dirty="0">
                <a:solidFill>
                  <a:srgbClr val="15141A"/>
                </a:solidFill>
                <a:effectLst/>
                <a:latin typeface="Inter"/>
              </a:rPr>
              <a:t>HTTP </a:t>
            </a:r>
            <a:r>
              <a:rPr lang="ko-KR" altLang="en-US" b="0" i="0" dirty="0">
                <a:solidFill>
                  <a:srgbClr val="15141A"/>
                </a:solidFill>
                <a:effectLst/>
                <a:latin typeface="Inter"/>
              </a:rPr>
              <a:t>요청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3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4609F05-8D4C-46B2-AAF8-AF491DE25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201" y="366712"/>
            <a:ext cx="8810625" cy="61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02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백엔드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결과가 표시될 브라우저로 전송되기 전에 서버에서 실행됩니다</a:t>
            </a:r>
            <a:r>
              <a:rPr lang="en-US" altLang="ko-KR" dirty="0"/>
              <a:t>. </a:t>
            </a:r>
            <a:r>
              <a:rPr lang="ko-KR" altLang="en-US" dirty="0"/>
              <a:t>서버 측 언어의 일반적인 용도는 데이터베이스에서 일부 데이터를 가져오고 데이터를 포함할 일부 </a:t>
            </a:r>
            <a:r>
              <a:rPr lang="en-US" altLang="ko-KR" dirty="0"/>
              <a:t>HTML</a:t>
            </a:r>
            <a:r>
              <a:rPr lang="ko-KR" altLang="en-US" dirty="0"/>
              <a:t>을 생성한 다음 </a:t>
            </a:r>
            <a:r>
              <a:rPr lang="en-US" altLang="ko-KR" dirty="0"/>
              <a:t>HTML</a:t>
            </a:r>
            <a:r>
              <a:rPr lang="ko-KR" altLang="en-US" dirty="0"/>
              <a:t>을 브라우저로 보내 사용자에게 표시하는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서버 측 언어의 예로는 </a:t>
            </a:r>
            <a:r>
              <a:rPr lang="en-US" altLang="ko-KR" dirty="0"/>
              <a:t>ASP.NET, Python, PHP </a:t>
            </a:r>
            <a:r>
              <a:rPr lang="ko-KR" altLang="en-US" dirty="0"/>
              <a:t>및 </a:t>
            </a:r>
            <a:r>
              <a:rPr lang="en-US" altLang="ko-KR" dirty="0" err="1"/>
              <a:t>NodeJS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41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5B24B-F4EB-4C56-8B63-2260F2C7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CRUD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AB2DB-74EE-4C45-8364-9748C44A9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대부분의 컴퓨터 소프트웨어가 가지는 기본적인 데이터 처리 기능인 </a:t>
            </a:r>
            <a:r>
              <a:rPr lang="en-US" altLang="ko-KR" dirty="0"/>
              <a:t>Create(</a:t>
            </a:r>
            <a:r>
              <a:rPr lang="ko-KR" altLang="en-US" dirty="0"/>
              <a:t>생성</a:t>
            </a:r>
            <a:r>
              <a:rPr lang="en-US" altLang="ko-KR" dirty="0"/>
              <a:t>), Read(</a:t>
            </a:r>
            <a:r>
              <a:rPr lang="ko-KR" altLang="en-US" dirty="0"/>
              <a:t>읽기</a:t>
            </a:r>
            <a:r>
              <a:rPr lang="en-US" altLang="ko-KR" dirty="0"/>
              <a:t>), Update(</a:t>
            </a:r>
            <a:r>
              <a:rPr lang="ko-KR" altLang="en-US" dirty="0"/>
              <a:t>갱신</a:t>
            </a:r>
            <a:r>
              <a:rPr lang="en-US" altLang="ko-KR" dirty="0"/>
              <a:t>), Delete(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  <a:r>
              <a:rPr lang="ko-KR" altLang="en-US" dirty="0"/>
              <a:t>를 묶어서 일컫는 말</a:t>
            </a:r>
            <a:endParaRPr lang="en-US" altLang="ko-KR" dirty="0"/>
          </a:p>
          <a:p>
            <a:r>
              <a:rPr lang="ko-KR" altLang="en-US" dirty="0"/>
              <a:t>데이터 베이스를 배우면서 사용</a:t>
            </a:r>
          </a:p>
          <a:p>
            <a:endParaRPr lang="ko-KR" altLang="en-US" dirty="0"/>
          </a:p>
        </p:txBody>
      </p:sp>
      <p:pic>
        <p:nvPicPr>
          <p:cNvPr id="4098" name="Picture 2" descr="post-thumbnail">
            <a:extLst>
              <a:ext uri="{FF2B5EF4-FFF2-40B4-BE49-F238E27FC236}">
                <a16:creationId xmlns:a16="http://schemas.microsoft.com/office/drawing/2014/main" id="{C8C0F930-D551-4CAB-9C23-500F53727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435" y="3050928"/>
            <a:ext cx="4184073" cy="221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09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동기와 비동기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7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3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웹 기본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92925" y="1385455"/>
            <a:ext cx="8915400" cy="3777622"/>
          </a:xfrm>
        </p:spPr>
        <p:txBody>
          <a:bodyPr/>
          <a:lstStyle/>
          <a:p>
            <a:r>
              <a:rPr lang="ko-KR" altLang="en-US" dirty="0"/>
              <a:t>사람</a:t>
            </a:r>
            <a:r>
              <a:rPr lang="en-US" altLang="ko-KR" dirty="0"/>
              <a:t>/ </a:t>
            </a:r>
            <a:r>
              <a:rPr lang="ko-KR" altLang="en-US" dirty="0"/>
              <a:t>기게들 간에 여러 종류의 매체를 이용해 정보를 전달하는 과정</a:t>
            </a:r>
            <a:endParaRPr lang="en-US" altLang="ko-KR" dirty="0"/>
          </a:p>
          <a:p>
            <a:r>
              <a:rPr lang="ko-KR" altLang="en-US" dirty="0"/>
              <a:t>웹에서는 </a:t>
            </a:r>
            <a:r>
              <a:rPr lang="en-US" altLang="ko-KR" dirty="0"/>
              <a:t>Client</a:t>
            </a:r>
            <a:r>
              <a:rPr lang="ko-KR" altLang="en-US" dirty="0"/>
              <a:t>와 </a:t>
            </a:r>
            <a:r>
              <a:rPr lang="en-US" altLang="ko-KR" dirty="0"/>
              <a:t>Server</a:t>
            </a:r>
            <a:r>
              <a:rPr lang="ko-KR" altLang="en-US" dirty="0"/>
              <a:t>간의 정보전달과정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요소</a:t>
            </a:r>
            <a:endParaRPr lang="en-US" altLang="ko-KR" dirty="0"/>
          </a:p>
          <a:p>
            <a:pPr lvl="1"/>
            <a:r>
              <a:rPr lang="ko-KR" altLang="en-US" dirty="0"/>
              <a:t>송신자</a:t>
            </a:r>
            <a:r>
              <a:rPr lang="en-US" altLang="ko-KR" dirty="0"/>
              <a:t>(</a:t>
            </a:r>
            <a:r>
              <a:rPr lang="ko-KR" altLang="en-US" dirty="0"/>
              <a:t>보내는 자</a:t>
            </a:r>
            <a:r>
              <a:rPr lang="en-US" altLang="ko-KR" dirty="0"/>
              <a:t>) + </a:t>
            </a:r>
            <a:r>
              <a:rPr lang="ko-KR" altLang="en-US" dirty="0"/>
              <a:t>수신자</a:t>
            </a:r>
            <a:r>
              <a:rPr lang="en-US" altLang="ko-KR" dirty="0"/>
              <a:t>(</a:t>
            </a:r>
            <a:r>
              <a:rPr lang="ko-KR" altLang="en-US" dirty="0"/>
              <a:t>받는 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통신 매체</a:t>
            </a:r>
            <a:r>
              <a:rPr lang="en-US" altLang="ko-KR" dirty="0"/>
              <a:t>(</a:t>
            </a:r>
            <a:r>
              <a:rPr lang="ko-KR" altLang="en-US" dirty="0"/>
              <a:t>채널</a:t>
            </a:r>
            <a:r>
              <a:rPr lang="en-US" altLang="ko-KR" dirty="0"/>
              <a:t>, </a:t>
            </a:r>
            <a:r>
              <a:rPr lang="ko-KR" altLang="en-US" dirty="0"/>
              <a:t>링크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프로토콜 </a:t>
            </a:r>
            <a:r>
              <a:rPr lang="en-US" altLang="ko-KR" dirty="0"/>
              <a:t>(</a:t>
            </a:r>
            <a:r>
              <a:rPr lang="ko-KR" altLang="en-US" dirty="0"/>
              <a:t>통신을 위한 적절한 절차</a:t>
            </a:r>
            <a:r>
              <a:rPr lang="en-US" altLang="ko-KR" dirty="0"/>
              <a:t>, </a:t>
            </a:r>
            <a:r>
              <a:rPr lang="ko-KR" altLang="en-US" dirty="0"/>
              <a:t>통신 규약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453780-5859-457B-AF66-B45E8D34F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463" y="1947431"/>
            <a:ext cx="3349300" cy="19360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185A79-D8EE-48F7-A715-F8040B13A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462" y="3910747"/>
            <a:ext cx="3349301" cy="167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89C28-4581-46A0-A1E6-91992FD9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7E675-3B52-4B06-AC0A-BA9B86B7A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06236"/>
            <a:ext cx="8915400" cy="3777622"/>
          </a:xfrm>
        </p:spPr>
        <p:txBody>
          <a:bodyPr/>
          <a:lstStyle/>
          <a:p>
            <a:r>
              <a:rPr lang="ko-KR" altLang="en-US" dirty="0"/>
              <a:t>통신 시스템이 데이터를 교환하기 위해 사용하는 통신 규칙</a:t>
            </a:r>
            <a:endParaRPr lang="en-US" altLang="ko-KR" dirty="0"/>
          </a:p>
          <a:p>
            <a:pPr lvl="1"/>
            <a:r>
              <a:rPr lang="ko-KR" altLang="en-US" dirty="0"/>
              <a:t>사람과의 통신과  기기간의 통신 비교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1F52D9-6B76-426C-A271-0D4714992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036" y="2335883"/>
            <a:ext cx="67437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33945"/>
            <a:ext cx="8915400" cy="5106004"/>
          </a:xfrm>
        </p:spPr>
        <p:txBody>
          <a:bodyPr>
            <a:normAutofit/>
          </a:bodyPr>
          <a:lstStyle/>
          <a:p>
            <a:r>
              <a:rPr lang="ko-KR" altLang="en-US" dirty="0"/>
              <a:t>일반적인 프로토콜</a:t>
            </a:r>
          </a:p>
          <a:p>
            <a:pPr lvl="1"/>
            <a:r>
              <a:rPr lang="en-US" altLang="ko-KR" dirty="0"/>
              <a:t>Http : Hyper Text </a:t>
            </a:r>
            <a:r>
              <a:rPr lang="en-US" altLang="ko-KR" dirty="0" err="1"/>
              <a:t>Transer</a:t>
            </a:r>
            <a:r>
              <a:rPr lang="en-US" altLang="ko-KR" dirty="0"/>
              <a:t> Protocol</a:t>
            </a:r>
          </a:p>
          <a:p>
            <a:pPr lvl="1"/>
            <a:r>
              <a:rPr lang="en-US" altLang="ko-KR" dirty="0"/>
              <a:t>Https : secure Hyper Text </a:t>
            </a:r>
            <a:r>
              <a:rPr lang="en-US" altLang="ko-KR" dirty="0" err="1"/>
              <a:t>Transer</a:t>
            </a:r>
            <a:r>
              <a:rPr lang="en-US" altLang="ko-KR" dirty="0"/>
              <a:t> Protocol</a:t>
            </a:r>
          </a:p>
          <a:p>
            <a:r>
              <a:rPr lang="en-US" altLang="ko-KR" dirty="0"/>
              <a:t>TCP/IP </a:t>
            </a:r>
            <a:r>
              <a:rPr lang="ko-KR" altLang="en-US" dirty="0"/>
              <a:t>프로토콜을 가지고 서버와 클라이언트 사이의 파일 전송을 하기 위한 프로토콜</a:t>
            </a:r>
          </a:p>
          <a:p>
            <a:pPr lvl="1"/>
            <a:r>
              <a:rPr lang="en-US" altLang="ko-KR" dirty="0"/>
              <a:t>FTP : File Transfer Protocol</a:t>
            </a:r>
          </a:p>
        </p:txBody>
      </p:sp>
    </p:spTree>
    <p:extLst>
      <p:ext uri="{BB962C8B-B14F-4D97-AF65-F5344CB8AC3E}">
        <p14:creationId xmlns:p14="http://schemas.microsoft.com/office/powerpoint/2010/main" val="46093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4DEC4-55E7-46AE-B080-C9DCB887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D525C-6804-4984-89BE-05161639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2382"/>
            <a:ext cx="8915400" cy="4518840"/>
          </a:xfrm>
        </p:spPr>
        <p:txBody>
          <a:bodyPr/>
          <a:lstStyle/>
          <a:p>
            <a:r>
              <a:rPr lang="ko-KR" altLang="en-US" dirty="0"/>
              <a:t>파일 전송 프로토콜</a:t>
            </a:r>
          </a:p>
          <a:p>
            <a:pPr lvl="1"/>
            <a:r>
              <a:rPr lang="en-US" altLang="ko-KR" dirty="0"/>
              <a:t>Telnet : Terminal Network</a:t>
            </a:r>
          </a:p>
          <a:p>
            <a:pPr lvl="1"/>
            <a:r>
              <a:rPr lang="en-US" altLang="ko-KR" dirty="0"/>
              <a:t>SSH : Secure Shell</a:t>
            </a:r>
          </a:p>
          <a:p>
            <a:r>
              <a:rPr lang="ko-KR" altLang="en-US" dirty="0" smtClean="0"/>
              <a:t>메일 전송 프로토콜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SMTP </a:t>
            </a:r>
            <a:r>
              <a:rPr lang="en-US" altLang="ko-KR" dirty="0"/>
              <a:t>: Simple Mail Transfer Protocol</a:t>
            </a:r>
          </a:p>
          <a:p>
            <a:r>
              <a:rPr lang="ko-KR" altLang="en-US" dirty="0"/>
              <a:t>기타</a:t>
            </a:r>
          </a:p>
          <a:p>
            <a:pPr lvl="1"/>
            <a:r>
              <a:rPr lang="en-US" altLang="ko-KR" dirty="0"/>
              <a:t>TCP/UDP : Transmission Control Protocol/User Datagram Protocol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5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3920</TotalTime>
  <Words>1290</Words>
  <Application>Microsoft Office PowerPoint</Application>
  <PresentationFormat>와이드스크린</PresentationFormat>
  <Paragraphs>192</Paragraphs>
  <Slides>43</Slides>
  <Notes>8</Notes>
  <HiddenSlides>2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7" baseType="lpstr">
      <vt:lpstr>Apple SD Gothic Neo</vt:lpstr>
      <vt:lpstr>FC Sans</vt:lpstr>
      <vt:lpstr>HY견고딕</vt:lpstr>
      <vt:lpstr>HY그래픽</vt:lpstr>
      <vt:lpstr>HY중고딕</vt:lpstr>
      <vt:lpstr>Inter</vt:lpstr>
      <vt:lpstr>Microsoft GothicNeo</vt:lpstr>
      <vt:lpstr>Microsoft GothicNeo Light</vt:lpstr>
      <vt:lpstr>Spoqa Han Sans</vt:lpstr>
      <vt:lpstr>맑은 고딕</vt:lpstr>
      <vt:lpstr>Arial</vt:lpstr>
      <vt:lpstr>Century Gothic</vt:lpstr>
      <vt:lpstr>Wingdings 3</vt:lpstr>
      <vt:lpstr>줄기</vt:lpstr>
      <vt:lpstr>웹 기본</vt:lpstr>
      <vt:lpstr>오늘 확인할 내용</vt:lpstr>
      <vt:lpstr>프론트엔드</vt:lpstr>
      <vt:lpstr>백엔드</vt:lpstr>
      <vt:lpstr>웹 기본</vt:lpstr>
      <vt:lpstr>통신</vt:lpstr>
      <vt:lpstr>프로토콜이란</vt:lpstr>
      <vt:lpstr>프로토콜 종류</vt:lpstr>
      <vt:lpstr>프로토콜 종류</vt:lpstr>
      <vt:lpstr>프로토콜 계층 구조 과 OSI 7계층</vt:lpstr>
      <vt:lpstr>OSI 7계층</vt:lpstr>
      <vt:lpstr>PowerPoint 프레젠테이션</vt:lpstr>
      <vt:lpstr>HTTP 통신 </vt:lpstr>
      <vt:lpstr>Http 패킷과 Http Request 구조</vt:lpstr>
      <vt:lpstr>Http Response 구조 - 응답코드 종류</vt:lpstr>
      <vt:lpstr>IP</vt:lpstr>
      <vt:lpstr>UDP</vt:lpstr>
      <vt:lpstr>TCP 통신</vt:lpstr>
      <vt:lpstr>Http 통신</vt:lpstr>
      <vt:lpstr>Http 통신</vt:lpstr>
      <vt:lpstr>HTTP 헤더</vt:lpstr>
      <vt:lpstr>HTTP 헤더</vt:lpstr>
      <vt:lpstr>쿠키와 세션</vt:lpstr>
      <vt:lpstr>쿠키(Cookie)</vt:lpstr>
      <vt:lpstr>쿠키의 사용 예</vt:lpstr>
      <vt:lpstr>세션(Session)</vt:lpstr>
      <vt:lpstr>세션의 사용 예</vt:lpstr>
      <vt:lpstr>Stateless</vt:lpstr>
      <vt:lpstr>PowerPoint 프레젠테이션</vt:lpstr>
      <vt:lpstr>Stateful</vt:lpstr>
      <vt:lpstr>PowerPoint 프레젠테이션</vt:lpstr>
      <vt:lpstr>3-way handshaking</vt:lpstr>
      <vt:lpstr>3-way handshaking 과정</vt:lpstr>
      <vt:lpstr>암호화 해시</vt:lpstr>
      <vt:lpstr>암호화 해시 - salt</vt:lpstr>
      <vt:lpstr>암호화 대칭키(키교환)</vt:lpstr>
      <vt:lpstr>암호화 비대칭키</vt:lpstr>
      <vt:lpstr>CORS</vt:lpstr>
      <vt:lpstr>PowerPoint 프레젠테이션</vt:lpstr>
      <vt:lpstr>CRUD</vt:lpstr>
      <vt:lpstr>동기와 비동기</vt:lpstr>
      <vt:lpstr>API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GGG</cp:lastModifiedBy>
  <cp:revision>45</cp:revision>
  <dcterms:created xsi:type="dcterms:W3CDTF">2022-01-26T22:21:15Z</dcterms:created>
  <dcterms:modified xsi:type="dcterms:W3CDTF">2022-10-07T03:22:58Z</dcterms:modified>
</cp:coreProperties>
</file>