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85" r:id="rId4"/>
    <p:sldId id="331" r:id="rId5"/>
    <p:sldId id="284" r:id="rId6"/>
    <p:sldId id="298" r:id="rId7"/>
    <p:sldId id="300" r:id="rId8"/>
    <p:sldId id="281" r:id="rId9"/>
    <p:sldId id="299" r:id="rId10"/>
    <p:sldId id="309" r:id="rId11"/>
    <p:sldId id="308" r:id="rId12"/>
    <p:sldId id="318" r:id="rId13"/>
    <p:sldId id="302" r:id="rId14"/>
    <p:sldId id="303" r:id="rId15"/>
    <p:sldId id="320" r:id="rId16"/>
    <p:sldId id="332" r:id="rId17"/>
    <p:sldId id="260" r:id="rId18"/>
    <p:sldId id="321" r:id="rId19"/>
    <p:sldId id="287" r:id="rId20"/>
    <p:sldId id="286" r:id="rId21"/>
    <p:sldId id="288" r:id="rId22"/>
    <p:sldId id="289" r:id="rId23"/>
    <p:sldId id="290" r:id="rId24"/>
    <p:sldId id="291" r:id="rId25"/>
    <p:sldId id="333" r:id="rId26"/>
    <p:sldId id="322" r:id="rId27"/>
    <p:sldId id="336" r:id="rId28"/>
    <p:sldId id="305" r:id="rId29"/>
    <p:sldId id="324" r:id="rId30"/>
    <p:sldId id="292" r:id="rId31"/>
    <p:sldId id="312" r:id="rId32"/>
    <p:sldId id="313" r:id="rId33"/>
    <p:sldId id="314" r:id="rId34"/>
    <p:sldId id="293" r:id="rId35"/>
    <p:sldId id="306" r:id="rId36"/>
    <p:sldId id="311" r:id="rId37"/>
    <p:sldId id="294" r:id="rId38"/>
    <p:sldId id="307" r:id="rId39"/>
    <p:sldId id="315" r:id="rId40"/>
    <p:sldId id="325" r:id="rId41"/>
    <p:sldId id="295" r:id="rId42"/>
    <p:sldId id="296" r:id="rId43"/>
    <p:sldId id="317" r:id="rId44"/>
    <p:sldId id="327" r:id="rId45"/>
    <p:sldId id="328" r:id="rId46"/>
    <p:sldId id="297" r:id="rId47"/>
    <p:sldId id="310" r:id="rId48"/>
    <p:sldId id="329" r:id="rId49"/>
    <p:sldId id="337" r:id="rId50"/>
    <p:sldId id="330" r:id="rId51"/>
    <p:sldId id="335" r:id="rId52"/>
    <p:sldId id="334" r:id="rId53"/>
    <p:sldId id="280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76829" autoAdjust="0"/>
  </p:normalViewPr>
  <p:slideViewPr>
    <p:cSldViewPr snapToGrid="0">
      <p:cViewPr varScale="1">
        <p:scale>
          <a:sx n="45" d="100"/>
          <a:sy n="45" d="100"/>
        </p:scale>
        <p:origin x="516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바로 브라우저 객체 모델</a:t>
            </a:r>
            <a:r>
              <a:rPr lang="en-US" altLang="ko-KR" dirty="0"/>
              <a:t>(BOM, Browser Object Model)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57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가져 오는 방법 </a:t>
            </a:r>
            <a:r>
              <a:rPr lang="en-US" altLang="ko-KR" dirty="0"/>
              <a:t>[], item(),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63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473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89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잘 이해가 되지 않는다면 그림을 그려서 구분</a:t>
            </a:r>
            <a:r>
              <a:rPr lang="en-US" altLang="ko-KR" dirty="0"/>
              <a:t>, </a:t>
            </a:r>
            <a:r>
              <a:rPr lang="ko-KR" altLang="en-US" dirty="0"/>
              <a:t>확인하기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67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179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document.querySelector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선택자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)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을 이용하여 요소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Node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 찾기</a:t>
            </a: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66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1" dirty="0">
                <a:solidFill>
                  <a:srgbClr val="A71D5D"/>
                </a:solidFill>
                <a:effectLst/>
                <a:latin typeface="D2Coding"/>
              </a:rPr>
              <a:t> 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newAttribute.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D2Coding"/>
              </a:rPr>
              <a:t>value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</a:t>
            </a:r>
            <a:r>
              <a:rPr lang="en-US" altLang="ko-KR" b="0" i="0" dirty="0" err="1">
                <a:solidFill>
                  <a:srgbClr val="0B6125"/>
                </a:solidFill>
                <a:effectLst/>
                <a:latin typeface="D2Coding"/>
              </a:rPr>
              <a:t>color:red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144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59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ko-KR" b="0" i="1" dirty="0">
                <a:solidFill>
                  <a:srgbClr val="A71D5D"/>
                </a:solidFill>
                <a:effectLst/>
                <a:latin typeface="D2Coding"/>
              </a:rPr>
              <a:t> var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parent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document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getElementById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"list"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);     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// 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D2Coding"/>
              </a:rPr>
              <a:t>아이디가 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"list"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D2Coding"/>
              </a:rPr>
              <a:t>인 요소를 선택함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.</a:t>
            </a:r>
            <a:endParaRPr lang="ko-KR" altLang="en-US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ko-KR" altLang="en-US" b="0" i="1" dirty="0">
                <a:solidFill>
                  <a:srgbClr val="A71D5D"/>
                </a:solidFill>
                <a:effectLst/>
                <a:latin typeface="D2Coding"/>
              </a:rPr>
              <a:t>    </a:t>
            </a:r>
            <a:r>
              <a:rPr lang="en-US" altLang="ko-KR" b="0" i="1" dirty="0">
                <a:solidFill>
                  <a:srgbClr val="A71D5D"/>
                </a:solidFill>
                <a:effectLst/>
                <a:latin typeface="D2Coding"/>
              </a:rPr>
              <a:t>var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originItem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document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getElementById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"item"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); 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// 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D2Coding"/>
              </a:rPr>
              <a:t>아이디가 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"item"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D2Coding"/>
              </a:rPr>
              <a:t>인 요소를 선택함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.</a:t>
            </a:r>
            <a:endParaRPr lang="ko-KR" altLang="en-US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ko-KR" altLang="en-US" b="0" i="1" dirty="0">
                <a:solidFill>
                  <a:srgbClr val="A71D5D"/>
                </a:solidFill>
                <a:effectLst/>
                <a:latin typeface="D2Coding"/>
              </a:rPr>
              <a:t>   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parent.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appendChild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originItem.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cloneNode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true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));   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// 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D2Coding"/>
              </a:rPr>
              <a:t>해당 노드를 복제하여 리스트의 맨 마지막에 추가함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.</a:t>
            </a:r>
            <a:endParaRPr lang="ko-KR" altLang="en-US" b="0" i="0" dirty="0">
              <a:solidFill>
                <a:srgbClr val="575757"/>
              </a:solidFill>
              <a:effectLst/>
              <a:latin typeface="D2Coding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37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https://www.w3schools.com/jsref/dom_obj_all.asp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6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(confirm(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운영체제를 알려드릴까요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?"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navigator.platform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2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4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64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핸드러를</a:t>
            </a:r>
            <a:r>
              <a:rPr lang="ko-KR" altLang="en-US" dirty="0"/>
              <a:t> 추가하게 되면 태그</a:t>
            </a:r>
            <a:r>
              <a:rPr lang="en-US" altLang="ko-KR" dirty="0"/>
              <a:t>, </a:t>
            </a:r>
            <a:r>
              <a:rPr lang="ko-KR" altLang="en-US" dirty="0"/>
              <a:t>요소에 속성이 추가되는 것으로 보기 힘들다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 ) onclick</a:t>
            </a:r>
          </a:p>
          <a:p>
            <a:r>
              <a:rPr lang="ko-KR" altLang="en-US" dirty="0"/>
              <a:t>자바스크립트에서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붙여서 사용가능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71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51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en-US" altLang="ko-KR" baseline="0" dirty="0"/>
              <a:t> </a:t>
            </a:r>
            <a:r>
              <a:rPr lang="ko-KR" altLang="en-US" baseline="0" dirty="0"/>
              <a:t>파일을 만든 후에 실습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85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9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SCRIPT</a:t>
            </a:r>
            <a:br>
              <a:rPr lang="en-US" altLang="ko-KR" dirty="0"/>
            </a:br>
            <a:r>
              <a:rPr lang="en-US" altLang="ko-KR" dirty="0"/>
              <a:t>BOM</a:t>
            </a:r>
            <a:r>
              <a:rPr lang="ko-KR" altLang="en-US" dirty="0"/>
              <a:t>과 </a:t>
            </a:r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F645B-2804-42CA-8ECF-507508F3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</a:t>
            </a:r>
            <a:r>
              <a:rPr lang="ko-KR" altLang="en-US" dirty="0"/>
              <a:t>객체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33101-A518-4FE4-AF66-46F85E419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4667"/>
            <a:ext cx="8915400" cy="4556555"/>
          </a:xfrm>
        </p:spPr>
        <p:txBody>
          <a:bodyPr/>
          <a:lstStyle/>
          <a:p>
            <a:r>
              <a:rPr lang="en-US" altLang="ko-KR" dirty="0" err="1"/>
              <a:t>window.document.write</a:t>
            </a:r>
            <a:r>
              <a:rPr lang="ko-KR" altLang="en-US" dirty="0"/>
              <a:t>를 이용하여</a:t>
            </a:r>
            <a:r>
              <a:rPr lang="en-US" altLang="ko-KR" dirty="0"/>
              <a:t> HTML</a:t>
            </a:r>
            <a:r>
              <a:rPr lang="ko-KR" altLang="en-US" dirty="0"/>
              <a:t>문서에 </a:t>
            </a:r>
            <a:r>
              <a:rPr lang="en-US" altLang="ko-KR" dirty="0"/>
              <a:t>“</a:t>
            </a:r>
            <a:r>
              <a:rPr lang="ko-KR" altLang="en-US" dirty="0"/>
              <a:t>안녕하세요</a:t>
            </a:r>
            <a:r>
              <a:rPr lang="en-US" altLang="ko-KR" dirty="0"/>
              <a:t>”</a:t>
            </a:r>
            <a:r>
              <a:rPr lang="ko-KR" altLang="en-US" dirty="0"/>
              <a:t>를 출력하세요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콘솔창에서 </a:t>
            </a:r>
            <a:r>
              <a:rPr lang="en-US" altLang="ko-KR" dirty="0" err="1"/>
              <a:t>window.history.back</a:t>
            </a:r>
            <a:r>
              <a:rPr lang="en-US" altLang="ko-KR" dirty="0"/>
              <a:t>(); </a:t>
            </a:r>
            <a:r>
              <a:rPr lang="ko-KR" altLang="en-US" dirty="0"/>
              <a:t>입력하여 뒤로 가지는지 </a:t>
            </a:r>
            <a:r>
              <a:rPr lang="ko-KR" altLang="en-US" dirty="0" err="1" smtClean="0"/>
              <a:t>확인하시오</a:t>
            </a:r>
            <a:endParaRPr lang="en-US" altLang="ko-KR" dirty="0" smtClean="0"/>
          </a:p>
          <a:p>
            <a:r>
              <a:rPr lang="en-US" altLang="ko-KR" dirty="0"/>
              <a:t>w</a:t>
            </a:r>
            <a:r>
              <a:rPr lang="en-US" altLang="ko-KR" dirty="0" smtClean="0"/>
              <a:t>indow</a:t>
            </a:r>
          </a:p>
          <a:p>
            <a:r>
              <a:rPr lang="en-US" altLang="ko-KR" dirty="0"/>
              <a:t>s</a:t>
            </a:r>
            <a:r>
              <a:rPr lang="en-US" altLang="ko-KR" dirty="0" smtClean="0"/>
              <a:t>creen</a:t>
            </a:r>
          </a:p>
          <a:p>
            <a:r>
              <a:rPr lang="en-US" altLang="ko-KR" dirty="0"/>
              <a:t>l</a:t>
            </a:r>
            <a:r>
              <a:rPr lang="en-US" altLang="ko-KR" dirty="0" smtClean="0"/>
              <a:t>ocation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06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13C55-0807-4C26-8163-3B29DE5A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Navigator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DE71E-2437-4C59-9677-91EBE4010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3200"/>
            <a:ext cx="8915400" cy="4438022"/>
          </a:xfrm>
        </p:spPr>
        <p:txBody>
          <a:bodyPr/>
          <a:lstStyle/>
          <a:p>
            <a:r>
              <a:rPr lang="ko-KR" altLang="en-US" dirty="0"/>
              <a:t> 브라우저 공급자 및 버전 정보 등을 포함한 브라우저에 대한 다양한 정보를 저장하는 객체</a:t>
            </a:r>
            <a:endParaRPr lang="en-US" altLang="ko-KR" dirty="0"/>
          </a:p>
          <a:p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navigator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D2Coding"/>
              </a:rPr>
              <a:t>appVersion</a:t>
            </a:r>
            <a:r>
              <a:rPr lang="en-US" altLang="ko-KR" dirty="0"/>
              <a:t> : </a:t>
            </a:r>
            <a:r>
              <a:rPr lang="ko-KR" altLang="en-US" dirty="0"/>
              <a:t>현재 브라우저 </a:t>
            </a:r>
            <a:r>
              <a:rPr lang="ko-KR" altLang="en-US" dirty="0" err="1"/>
              <a:t>버젼을</a:t>
            </a:r>
            <a:r>
              <a:rPr lang="ko-KR" altLang="en-US" dirty="0"/>
              <a:t> 알려줌</a:t>
            </a:r>
            <a:endParaRPr lang="en-US" altLang="ko-KR" dirty="0"/>
          </a:p>
          <a:p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navigator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D2Coding"/>
              </a:rPr>
              <a:t>platform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현재 운영체제의 </a:t>
            </a:r>
            <a:r>
              <a:rPr lang="ko-KR" altLang="en-US" dirty="0" err="1"/>
              <a:t>버젼을</a:t>
            </a:r>
            <a:r>
              <a:rPr lang="ko-KR" altLang="en-US" dirty="0"/>
              <a:t> 알려줌</a:t>
            </a:r>
            <a:endParaRPr lang="en-US" altLang="ko-KR" dirty="0"/>
          </a:p>
          <a:p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navigator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D2Coding"/>
              </a:rPr>
              <a:t>cookieEnabled</a:t>
            </a:r>
            <a:r>
              <a:rPr lang="en-US" altLang="ko-KR" dirty="0"/>
              <a:t> : </a:t>
            </a:r>
            <a:r>
              <a:rPr lang="ko-KR" altLang="en-US" dirty="0"/>
              <a:t>쿠키 사용여부를 알려줌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4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F645B-2804-42CA-8ECF-507508F3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</a:t>
            </a:r>
            <a:r>
              <a:rPr lang="ko-KR" altLang="en-US" dirty="0"/>
              <a:t>객체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33101-A518-4FE4-AF66-46F85E419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navigator.appVersion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navigator.platform</a:t>
            </a:r>
            <a:r>
              <a:rPr lang="ko-KR" altLang="en-US" dirty="0"/>
              <a:t>을 이용하여 현재의 브라우저 버전과 운영체제를 확인하세요</a:t>
            </a:r>
          </a:p>
        </p:txBody>
      </p:sp>
    </p:spTree>
    <p:extLst>
      <p:ext uri="{BB962C8B-B14F-4D97-AF65-F5344CB8AC3E}">
        <p14:creationId xmlns:p14="http://schemas.microsoft.com/office/powerpoint/2010/main" val="30939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52505-B1EA-48A4-A995-08178441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대화 상자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6CE28-196F-4074-9AE8-960DC25C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6267"/>
            <a:ext cx="8915400" cy="4454955"/>
          </a:xfrm>
        </p:spPr>
        <p:txBody>
          <a:bodyPr/>
          <a:lstStyle/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사용자에게 보여줄 수 있는 간단한 대화 상자를 만드는 메소드</a:t>
            </a:r>
            <a:endParaRPr lang="en-US" altLang="ko-KR" dirty="0"/>
          </a:p>
          <a:p>
            <a:r>
              <a:rPr lang="en-US" altLang="ko-KR" dirty="0"/>
              <a:t>alert()</a:t>
            </a:r>
          </a:p>
          <a:p>
            <a:r>
              <a:rPr lang="en-US" altLang="ko-KR" dirty="0"/>
              <a:t>confirm()</a:t>
            </a:r>
          </a:p>
          <a:p>
            <a:r>
              <a:rPr lang="en-US" altLang="ko-KR" dirty="0"/>
              <a:t>prompt()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0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4AE10-B2DB-4762-810D-F960CF12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타이머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365C1-9584-458F-B180-121A4E29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9333"/>
            <a:ext cx="8915400" cy="4471889"/>
          </a:xfrm>
        </p:spPr>
        <p:txBody>
          <a:bodyPr>
            <a:normAutofit/>
          </a:bodyPr>
          <a:lstStyle/>
          <a:p>
            <a:r>
              <a:rPr lang="ko-KR" altLang="en-US" dirty="0"/>
              <a:t>일정 시간이 지난 뒤에 함수를 호출하는 메소드</a:t>
            </a:r>
          </a:p>
          <a:p>
            <a:r>
              <a:rPr lang="en-US" altLang="ko-KR" dirty="0" err="1"/>
              <a:t>setTimeout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setInterval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설정된 함수의 호출을 취소하는 메소드 </a:t>
            </a:r>
          </a:p>
          <a:p>
            <a:r>
              <a:rPr lang="en-US" altLang="ko-KR" dirty="0" err="1"/>
              <a:t>clearTimeout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clearInterval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6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A8046-2E36-416F-9DED-7E2178D8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</a:t>
            </a:r>
            <a:r>
              <a:rPr lang="ko-KR" altLang="en-US" dirty="0"/>
              <a:t>객체 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0BCCA-AA37-48F7-931A-88836BC6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0187"/>
            <a:ext cx="8915400" cy="3777622"/>
          </a:xfrm>
        </p:spPr>
        <p:txBody>
          <a:bodyPr/>
          <a:lstStyle/>
          <a:p>
            <a:r>
              <a:rPr lang="en-US" altLang="ko-KR" dirty="0"/>
              <a:t>confirm() </a:t>
            </a:r>
            <a:r>
              <a:rPr lang="ko-KR" altLang="en-US" dirty="0"/>
              <a:t>이용하여 확인을 누르면 현재의 운영체제를 </a:t>
            </a:r>
            <a:r>
              <a:rPr lang="ko-KR" altLang="en-US" dirty="0" smtClean="0"/>
              <a:t>알려주세요</a:t>
            </a:r>
            <a:endParaRPr lang="en-US" altLang="ko-KR" dirty="0" smtClean="0"/>
          </a:p>
          <a:p>
            <a:r>
              <a:rPr lang="en-US" altLang="ko-KR" dirty="0" smtClean="0"/>
              <a:t>navigator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534CE5-2226-4528-A39A-C5CFEC7AD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81" y="2411595"/>
            <a:ext cx="4572000" cy="1495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227B31-3B99-4C69-8A99-6AE7F8EF4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381" y="2575895"/>
            <a:ext cx="2287588" cy="11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A8046-2E36-416F-9DED-7E2178D8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</a:t>
            </a:r>
            <a:r>
              <a:rPr lang="ko-KR" altLang="en-US" dirty="0"/>
              <a:t>객체 실습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0BCCA-AA37-48F7-931A-88836BC6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setInterval</a:t>
            </a:r>
            <a:r>
              <a:rPr lang="en-US" altLang="ko-KR" dirty="0"/>
              <a:t>() </a:t>
            </a:r>
            <a:r>
              <a:rPr lang="ko-KR" altLang="en-US" dirty="0"/>
              <a:t>이용하여 </a:t>
            </a:r>
            <a:r>
              <a:rPr lang="en-US" altLang="ko-KR" dirty="0"/>
              <a:t>“1</a:t>
            </a:r>
            <a:r>
              <a:rPr lang="ko-KR" altLang="en-US" dirty="0"/>
              <a:t>초가 지났습니다</a:t>
            </a:r>
            <a:r>
              <a:rPr lang="en-US" altLang="ko-KR" dirty="0"/>
              <a:t>”</a:t>
            </a:r>
            <a:r>
              <a:rPr lang="ko-KR" altLang="en-US" dirty="0"/>
              <a:t>를 출력하고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초가 지나면 </a:t>
            </a:r>
            <a:r>
              <a:rPr lang="en-US" altLang="ko-KR" dirty="0" err="1"/>
              <a:t>clearInterval</a:t>
            </a:r>
            <a:r>
              <a:rPr lang="en-US" altLang="ko-KR" dirty="0"/>
              <a:t>()</a:t>
            </a:r>
            <a:r>
              <a:rPr lang="ko-KR" altLang="en-US" dirty="0"/>
              <a:t>을 이용하여 작성한 </a:t>
            </a:r>
            <a:r>
              <a:rPr lang="en-US" altLang="ko-KR" dirty="0" err="1"/>
              <a:t>setInterval</a:t>
            </a:r>
            <a:r>
              <a:rPr lang="en-US" altLang="ko-KR" dirty="0"/>
              <a:t>() </a:t>
            </a:r>
            <a:r>
              <a:rPr lang="ko-KR" altLang="en-US" dirty="0"/>
              <a:t>가 종료 될 수 있도록 만드세요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04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kern="0" dirty="0">
                <a:solidFill>
                  <a:srgbClr val="000000"/>
                </a:solidFill>
              </a:rPr>
              <a:t>DOM(</a:t>
            </a:r>
            <a:r>
              <a:rPr lang="ko-KR" altLang="en-US" kern="0" dirty="0">
                <a:solidFill>
                  <a:srgbClr val="000000"/>
                </a:solidFill>
              </a:rPr>
              <a:t>문서객체모델</a:t>
            </a:r>
            <a:r>
              <a:rPr lang="en-US" altLang="ko-KR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081DC-C622-4630-B533-32768C79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모델</a:t>
            </a:r>
            <a:r>
              <a:rPr lang="en-US" altLang="ko-KR" dirty="0"/>
              <a:t>(DOM)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550FB-4433-4105-8847-24FBC357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5900"/>
            <a:ext cx="8915400" cy="4425322"/>
          </a:xfrm>
        </p:spPr>
        <p:txBody>
          <a:bodyPr/>
          <a:lstStyle/>
          <a:p>
            <a:r>
              <a:rPr lang="en-US" altLang="ko-KR" dirty="0"/>
              <a:t>BOM</a:t>
            </a:r>
            <a:r>
              <a:rPr lang="ko-KR" altLang="en-US" dirty="0"/>
              <a:t>중 </a:t>
            </a:r>
            <a:r>
              <a:rPr lang="en-US" altLang="ko-KR" dirty="0"/>
              <a:t>window</a:t>
            </a:r>
            <a:r>
              <a:rPr lang="ko-KR" altLang="en-US" dirty="0"/>
              <a:t>의 </a:t>
            </a:r>
            <a:r>
              <a:rPr lang="en-US" altLang="ko-KR" dirty="0"/>
              <a:t>document </a:t>
            </a:r>
            <a:r>
              <a:rPr lang="ko-KR" altLang="en-US" dirty="0"/>
              <a:t>객체의 모델을 의미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E84F2F-7563-45E0-8969-9E5DB4F90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39" y="1905000"/>
            <a:ext cx="7278741" cy="42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13" y="960672"/>
            <a:ext cx="9614646" cy="4953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모델</a:t>
            </a:r>
            <a:r>
              <a:rPr lang="en-US" altLang="ko-KR" dirty="0"/>
              <a:t>(DOM)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1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7867"/>
            <a:ext cx="8915400" cy="4353355"/>
          </a:xfrm>
        </p:spPr>
        <p:txBody>
          <a:bodyPr>
            <a:normAutofit/>
          </a:bodyPr>
          <a:lstStyle/>
          <a:p>
            <a:r>
              <a:rPr lang="en-US" altLang="ko-KR" sz="2400" kern="0" dirty="0">
                <a:solidFill>
                  <a:srgbClr val="000000"/>
                </a:solidFill>
              </a:rPr>
              <a:t>BOM(</a:t>
            </a:r>
            <a:r>
              <a:rPr lang="ko-KR" altLang="en-US" sz="2400" kern="0" dirty="0" err="1">
                <a:solidFill>
                  <a:srgbClr val="000000"/>
                </a:solidFill>
              </a:rPr>
              <a:t>브라우저객체모델</a:t>
            </a:r>
            <a:r>
              <a:rPr lang="en-US" altLang="ko-KR" sz="2400" kern="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2400" kern="0" dirty="0">
                <a:solidFill>
                  <a:srgbClr val="000000"/>
                </a:solidFill>
              </a:rPr>
              <a:t>DOM(</a:t>
            </a:r>
            <a:r>
              <a:rPr lang="ko-KR" altLang="en-US" sz="2400" kern="0" dirty="0" err="1">
                <a:solidFill>
                  <a:srgbClr val="000000"/>
                </a:solidFill>
              </a:rPr>
              <a:t>도큐먼트객체모델</a:t>
            </a:r>
            <a:r>
              <a:rPr lang="en-US" altLang="ko-KR" sz="2400" kern="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모델</a:t>
            </a:r>
            <a:r>
              <a:rPr lang="en-US" altLang="ko-KR" dirty="0"/>
              <a:t>(DOM)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2925" y="1380066"/>
            <a:ext cx="8915400" cy="4006222"/>
          </a:xfrm>
        </p:spPr>
        <p:txBody>
          <a:bodyPr/>
          <a:lstStyle/>
          <a:p>
            <a:r>
              <a:rPr lang="ko-KR" altLang="en-US" dirty="0"/>
              <a:t>문서 객체 모델</a:t>
            </a:r>
            <a:r>
              <a:rPr lang="en-US" altLang="ko-KR" dirty="0"/>
              <a:t>(DOM, Document Object Model)</a:t>
            </a:r>
            <a:r>
              <a:rPr lang="ko-KR" altLang="en-US" dirty="0"/>
              <a:t>은 </a:t>
            </a:r>
            <a:r>
              <a:rPr lang="en-US" altLang="ko-KR" dirty="0"/>
              <a:t>XML</a:t>
            </a:r>
            <a:r>
              <a:rPr lang="ko-KR" altLang="en-US" dirty="0"/>
              <a:t>이나 </a:t>
            </a:r>
            <a:r>
              <a:rPr lang="en-US" altLang="ko-KR" dirty="0"/>
              <a:t>HTML </a:t>
            </a:r>
            <a:r>
              <a:rPr lang="ko-KR" altLang="en-US" dirty="0"/>
              <a:t>문서에 접근하기 위한 일종의 인터페이스</a:t>
            </a:r>
            <a:endParaRPr lang="en-US" altLang="ko-KR" dirty="0"/>
          </a:p>
          <a:p>
            <a:r>
              <a:rPr lang="ko-KR" altLang="en-US" dirty="0"/>
              <a:t>이 객체 모델은 문서 내의 모든 요소를 정의하고</a:t>
            </a:r>
            <a:r>
              <a:rPr lang="en-US" altLang="ko-KR" dirty="0"/>
              <a:t>, </a:t>
            </a:r>
            <a:r>
              <a:rPr lang="ko-KR" altLang="en-US" dirty="0"/>
              <a:t>각각의 요소에 접근하는 방법을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:CSS</a:t>
            </a:r>
            <a:r>
              <a:rPr lang="ko-KR" altLang="en-US" dirty="0" err="1" smtClean="0"/>
              <a:t>선택자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376D27-414C-4FC5-B84C-DD0D18CEB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13" y="2904066"/>
            <a:ext cx="5157938" cy="23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자바스크립트를 이용한 객체 모델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608667"/>
            <a:ext cx="8915400" cy="4302555"/>
          </a:xfrm>
        </p:spPr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HTML </a:t>
            </a:r>
            <a:r>
              <a:rPr lang="ko-KR" altLang="en-US" dirty="0"/>
              <a:t>요소나 속성을 추가</a:t>
            </a:r>
            <a:endParaRPr lang="en-US" altLang="ko-KR" dirty="0"/>
          </a:p>
          <a:p>
            <a:r>
              <a:rPr lang="ko-KR" altLang="en-US" dirty="0"/>
              <a:t>존재하는 </a:t>
            </a:r>
            <a:r>
              <a:rPr lang="en-US" altLang="ko-KR" dirty="0"/>
              <a:t>HTML </a:t>
            </a:r>
            <a:r>
              <a:rPr lang="ko-KR" altLang="en-US" dirty="0"/>
              <a:t>요소나 속성을 제거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문서의 모든 </a:t>
            </a:r>
            <a:r>
              <a:rPr lang="en-US" altLang="ko-KR" dirty="0"/>
              <a:t>HTML </a:t>
            </a:r>
            <a:r>
              <a:rPr lang="ko-KR" altLang="en-US" dirty="0"/>
              <a:t>요소를 변경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문서의 모든 </a:t>
            </a:r>
            <a:r>
              <a:rPr lang="en-US" altLang="ko-KR" dirty="0"/>
              <a:t>HTML </a:t>
            </a:r>
            <a:r>
              <a:rPr lang="ko-KR" altLang="en-US" dirty="0"/>
              <a:t>속성을 변경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문서의 모든 </a:t>
            </a:r>
            <a:r>
              <a:rPr lang="en-US" altLang="ko-KR" dirty="0"/>
              <a:t>CSS </a:t>
            </a:r>
            <a:r>
              <a:rPr lang="ko-KR" altLang="en-US" dirty="0"/>
              <a:t>스타일을 변경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문서에 새로운 </a:t>
            </a:r>
            <a:r>
              <a:rPr lang="en-US" altLang="ko-KR" dirty="0"/>
              <a:t>HTML </a:t>
            </a:r>
            <a:r>
              <a:rPr lang="ko-KR" altLang="en-US" dirty="0"/>
              <a:t>이벤트를 추가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문서의 모든 </a:t>
            </a:r>
            <a:r>
              <a:rPr lang="en-US" altLang="ko-KR" dirty="0"/>
              <a:t>HTML </a:t>
            </a:r>
            <a:r>
              <a:rPr lang="ko-KR" altLang="en-US" dirty="0"/>
              <a:t>이벤트에 반응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94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10BD26-B63A-4A22-8C3A-F747BC66E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438"/>
          <a:stretch/>
        </p:blipFill>
        <p:spPr>
          <a:xfrm>
            <a:off x="1889966" y="2332296"/>
            <a:ext cx="9614646" cy="23557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Document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37734"/>
            <a:ext cx="8915400" cy="3777622"/>
          </a:xfrm>
        </p:spPr>
        <p:txBody>
          <a:bodyPr/>
          <a:lstStyle/>
          <a:p>
            <a:r>
              <a:rPr lang="ko-KR" altLang="en-US" dirty="0"/>
              <a:t>웹 페이지 그 자체를 의미</a:t>
            </a:r>
            <a:endParaRPr lang="en-US" altLang="ko-KR" dirty="0"/>
          </a:p>
          <a:p>
            <a:r>
              <a:rPr lang="ko-KR" altLang="en-US" dirty="0"/>
              <a:t>웹 페이지에 존재하는 </a:t>
            </a:r>
            <a:r>
              <a:rPr lang="en-US" altLang="ko-KR" dirty="0"/>
              <a:t>HTML </a:t>
            </a:r>
            <a:r>
              <a:rPr lang="ko-KR" altLang="en-US" dirty="0"/>
              <a:t>요소에 접근하고자 할 때는 반드시 </a:t>
            </a:r>
            <a:r>
              <a:rPr lang="en-US" altLang="ko-KR" dirty="0"/>
              <a:t>Document </a:t>
            </a:r>
            <a:r>
              <a:rPr lang="ko-KR" altLang="en-US" dirty="0"/>
              <a:t>객체부터 시작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F5800ED-FC49-4A35-9BE3-A575D88AA793}"/>
              </a:ext>
            </a:extLst>
          </p:cNvPr>
          <p:cNvSpPr/>
          <p:nvPr/>
        </p:nvSpPr>
        <p:spPr>
          <a:xfrm>
            <a:off x="6310860" y="2409650"/>
            <a:ext cx="2443397" cy="11242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39333"/>
            <a:ext cx="8915400" cy="4471889"/>
          </a:xfrm>
        </p:spPr>
        <p:txBody>
          <a:bodyPr/>
          <a:lstStyle/>
          <a:p>
            <a:r>
              <a:rPr lang="ko-KR" altLang="en-US" dirty="0"/>
              <a:t> </a:t>
            </a:r>
            <a:r>
              <a:rPr lang="en-US" altLang="ko-KR" dirty="0"/>
              <a:t>HTML </a:t>
            </a:r>
            <a:r>
              <a:rPr lang="ko-KR" altLang="en-US" dirty="0"/>
              <a:t>요소의 선택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HTML </a:t>
            </a:r>
            <a:r>
              <a:rPr lang="ko-KR" altLang="en-US" dirty="0"/>
              <a:t>요소의 생성  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HTML </a:t>
            </a:r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ko-KR" altLang="en-US" dirty="0"/>
              <a:t> 추가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HTML </a:t>
            </a:r>
            <a:r>
              <a:rPr lang="ko-KR" altLang="en-US" dirty="0"/>
              <a:t>객체의 선택 </a:t>
            </a:r>
            <a:r>
              <a:rPr lang="en-US" altLang="ko-KR" dirty="0"/>
              <a:t>: </a:t>
            </a:r>
            <a:r>
              <a:rPr lang="ko-KR" altLang="en-US" dirty="0"/>
              <a:t>각 태그이름으로 객체 선택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5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</a:t>
            </a:r>
            <a:r>
              <a:rPr lang="ko-KR" altLang="en-US" dirty="0"/>
              <a:t>메소드 </a:t>
            </a:r>
            <a:r>
              <a:rPr lang="en-US" altLang="ko-KR" dirty="0"/>
              <a:t>- </a:t>
            </a:r>
            <a:r>
              <a:rPr lang="ko-KR" altLang="en-US" dirty="0"/>
              <a:t>요소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5D0175-46C0-43C4-89C5-9FF33B926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document.getElementsBy</a:t>
            </a:r>
            <a:r>
              <a:rPr lang="en-US" altLang="ko-KR" dirty="0" err="1">
                <a:solidFill>
                  <a:srgbClr val="575757"/>
                </a:solidFill>
                <a:latin typeface="notokr"/>
                <a:ea typeface="HY그래픽" panose="02030600000101010101"/>
              </a:rPr>
              <a:t>TagName</a:t>
            </a:r>
            <a: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/</a:t>
            </a:r>
            <a:r>
              <a:rPr lang="en-US" altLang="ko-KR" dirty="0" err="1">
                <a:solidFill>
                  <a:srgbClr val="575757"/>
                </a:solidFill>
                <a:latin typeface="notokr"/>
                <a:ea typeface="HY그래픽" panose="02030600000101010101"/>
              </a:rPr>
              <a:t>ClassName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  <a:ea typeface="HY그래픽" panose="02030600000101010101"/>
            </a:endParaRPr>
          </a:p>
          <a:p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선택자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: CSS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선택자로 선택할 수 있다</a:t>
            </a:r>
            <a: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/>
            </a:r>
            <a:b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</a:br>
            <a: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body</a:t>
            </a:r>
            <a:r>
              <a:rPr lang="ko-KR" altLang="en-US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  </a:t>
            </a:r>
            <a: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.class-name  #id-name [</a:t>
            </a:r>
            <a:r>
              <a:rPr lang="ko-KR" altLang="en-US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속성이름</a:t>
            </a:r>
            <a: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=</a:t>
            </a:r>
            <a:r>
              <a:rPr lang="ko-KR" altLang="en-US" dirty="0" err="1">
                <a:solidFill>
                  <a:srgbClr val="575757"/>
                </a:solidFill>
                <a:latin typeface="notokr"/>
                <a:ea typeface="HY그래픽" panose="02030600000101010101"/>
              </a:rPr>
              <a:t>속성명</a:t>
            </a:r>
            <a: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] </a:t>
            </a:r>
            <a:b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</a:br>
            <a:r>
              <a:rPr lang="ko-KR" altLang="en-US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띄어쓰기 </a:t>
            </a:r>
            <a: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: </a:t>
            </a:r>
            <a:r>
              <a:rPr lang="ko-KR" altLang="en-US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자손</a:t>
            </a:r>
            <a: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, </a:t>
            </a:r>
            <a:r>
              <a:rPr lang="ko-KR" altLang="en-US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붙여쓰기 </a:t>
            </a:r>
            <a: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: </a:t>
            </a:r>
            <a:r>
              <a:rPr lang="ko-KR" altLang="en-US" dirty="0" err="1">
                <a:solidFill>
                  <a:srgbClr val="575757"/>
                </a:solidFill>
                <a:latin typeface="notokr"/>
                <a:ea typeface="HY그래픽" panose="02030600000101010101"/>
              </a:rPr>
              <a:t>붙여적힌</a:t>
            </a:r>
            <a:r>
              <a:rPr lang="ko-KR" altLang="en-US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 값들을 다 가지고 있는</a:t>
            </a:r>
            <a: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 </a:t>
            </a:r>
            <a:r>
              <a:rPr lang="ko-KR" altLang="en-US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요소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  <a:ea typeface="HY그래픽" panose="02030600000101010101"/>
            </a:endParaRPr>
          </a:p>
          <a:p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document.querySelectorAll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(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선택자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) 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		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해당 선택자로 선택되는 요소를 모두 선택함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.</a:t>
            </a:r>
          </a:p>
          <a:p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document.querySelector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(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선택자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)</a:t>
            </a:r>
          </a:p>
          <a:p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document.forms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과 같은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객체 집합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(object collection)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을 이용한 선택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  <a:ea typeface="HY그래픽" panose="02030600000101010101"/>
            </a:endParaRPr>
          </a:p>
          <a:p>
            <a:endParaRPr lang="ko-KR" altLang="en-US" dirty="0">
              <a:ea typeface="HY그래픽" panose="0203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5145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8FAB6-C3FD-45D3-812D-EBFC2F7B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HTMLCollection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1D7FB-0FAD-4A7E-BF26-8DB5F6A7F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933"/>
            <a:ext cx="8915400" cy="4370289"/>
          </a:xfrm>
        </p:spPr>
        <p:txBody>
          <a:bodyPr/>
          <a:lstStyle/>
          <a:p>
            <a:r>
              <a:rPr lang="ko-KR" altLang="en-US" dirty="0"/>
              <a:t>요소의 문서 내 순서대로 정렬된 배열과 유사한 객체</a:t>
            </a:r>
            <a:endParaRPr lang="en-US" altLang="ko-KR" dirty="0"/>
          </a:p>
          <a:p>
            <a:r>
              <a:rPr lang="ko-KR" altLang="en-US" dirty="0"/>
              <a:t>리스트에서 선택할 때 필요한 메서드와 속성을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인덱스</a:t>
            </a:r>
            <a:r>
              <a:rPr lang="en-US" altLang="ko-KR" dirty="0"/>
              <a:t>], item(</a:t>
            </a:r>
            <a:r>
              <a:rPr lang="ko-KR" altLang="en-US" dirty="0"/>
              <a:t>인덱스</a:t>
            </a:r>
            <a:r>
              <a:rPr lang="en-US" altLang="ko-KR" dirty="0"/>
              <a:t>) </a:t>
            </a:r>
            <a:r>
              <a:rPr lang="ko-KR" altLang="en-US" dirty="0"/>
              <a:t>를 통해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값을 들고 올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A65FFE-75C2-4A19-98D4-80D56F5B4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153" y="2524215"/>
            <a:ext cx="37623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4CD9-281F-45C2-AAC1-641AC7A5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</a:t>
            </a:r>
            <a:r>
              <a:rPr lang="ko-KR" altLang="en-US" dirty="0"/>
              <a:t>메소드 </a:t>
            </a:r>
            <a:r>
              <a:rPr lang="en-US" altLang="ko-KR" dirty="0"/>
              <a:t>- </a:t>
            </a:r>
            <a:r>
              <a:rPr lang="ko-KR" altLang="en-US" dirty="0"/>
              <a:t>요소</a:t>
            </a:r>
            <a:r>
              <a:rPr lang="en-US" altLang="ko-KR" dirty="0"/>
              <a:t> </a:t>
            </a:r>
            <a:r>
              <a:rPr lang="ko-KR" altLang="en-US" dirty="0"/>
              <a:t>선택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5E010-880F-4BB4-B347-02E4B5A4D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3867"/>
            <a:ext cx="8915400" cy="4607355"/>
          </a:xfrm>
        </p:spPr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 </a:t>
            </a:r>
            <a:r>
              <a:rPr lang="ko-KR" altLang="en-US" dirty="0"/>
              <a:t>홈페이지에서 뉴스</a:t>
            </a:r>
            <a:r>
              <a:rPr lang="en-US" altLang="ko-KR" dirty="0"/>
              <a:t>&amp;</a:t>
            </a:r>
            <a:r>
              <a:rPr lang="ko-KR" altLang="en-US" dirty="0"/>
              <a:t>이슈의 클래스네임을 확인한것처럼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ko-KR" altLang="en-US" b="1" dirty="0"/>
              <a:t>보도자료</a:t>
            </a:r>
            <a:r>
              <a:rPr lang="ko-KR" altLang="en-US" dirty="0"/>
              <a:t>의 클래스네임을 확인하고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console</a:t>
            </a:r>
            <a:r>
              <a:rPr lang="ko-KR" altLang="en-US" dirty="0"/>
              <a:t>창에서 제대로 들고 </a:t>
            </a:r>
            <a:r>
              <a:rPr lang="ko-KR" altLang="en-US" dirty="0" err="1"/>
              <a:t>올수있는지</a:t>
            </a:r>
            <a:r>
              <a:rPr lang="ko-KR" altLang="en-US" dirty="0"/>
              <a:t> 확인하세요</a:t>
            </a:r>
            <a:endParaRPr lang="en-US" altLang="ko-KR" dirty="0"/>
          </a:p>
          <a:p>
            <a:r>
              <a:rPr lang="en-US" altLang="ko-KR" dirty="0"/>
              <a:t>http://ncov.mohw.go.kr/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8751" b="24643"/>
          <a:stretch/>
        </p:blipFill>
        <p:spPr>
          <a:xfrm>
            <a:off x="938403" y="2827068"/>
            <a:ext cx="10914291" cy="28294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38F7BE-F5CD-4E67-8C31-0023615E7998}"/>
              </a:ext>
            </a:extLst>
          </p:cNvPr>
          <p:cNvSpPr/>
          <p:nvPr/>
        </p:nvSpPr>
        <p:spPr>
          <a:xfrm>
            <a:off x="4910667" y="3607544"/>
            <a:ext cx="745067" cy="35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2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4CD9-281F-45C2-AAC1-641AC7A5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</a:t>
            </a:r>
            <a:r>
              <a:rPr lang="ko-KR" altLang="en-US" dirty="0"/>
              <a:t>메소드 </a:t>
            </a:r>
            <a:r>
              <a:rPr lang="en-US" altLang="ko-KR" dirty="0"/>
              <a:t>- </a:t>
            </a:r>
            <a:r>
              <a:rPr lang="ko-KR" altLang="en-US" dirty="0"/>
              <a:t>요소</a:t>
            </a:r>
            <a:r>
              <a:rPr lang="en-US" altLang="ko-KR" dirty="0"/>
              <a:t> </a:t>
            </a:r>
            <a:r>
              <a:rPr lang="ko-KR" altLang="en-US" dirty="0"/>
              <a:t>선택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5E010-880F-4BB4-B347-02E4B5A4D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7831"/>
            <a:ext cx="8915400" cy="3789124"/>
          </a:xfrm>
        </p:spPr>
        <p:txBody>
          <a:bodyPr/>
          <a:lstStyle/>
          <a:p>
            <a:r>
              <a:rPr lang="ko-KR" altLang="en-US" dirty="0"/>
              <a:t>보도자료의 클래스네임을 확인하고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document.querySelector</a:t>
            </a:r>
            <a:r>
              <a:rPr lang="en-US" altLang="ko-KR" dirty="0"/>
              <a:t>()</a:t>
            </a:r>
            <a:r>
              <a:rPr lang="ko-KR" altLang="en-US" dirty="0"/>
              <a:t>를 이용하여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console</a:t>
            </a:r>
            <a:r>
              <a:rPr lang="ko-KR" altLang="en-US" dirty="0"/>
              <a:t>창에서 제대로 들고 </a:t>
            </a:r>
            <a:r>
              <a:rPr lang="ko-KR" altLang="en-US" dirty="0" err="1"/>
              <a:t>올수있는지</a:t>
            </a:r>
            <a:r>
              <a:rPr lang="ko-KR" altLang="en-US" dirty="0"/>
              <a:t> </a:t>
            </a:r>
            <a:r>
              <a:rPr lang="ko-KR" altLang="en-US" dirty="0" smtClean="0"/>
              <a:t>확인하세요</a:t>
            </a:r>
            <a:endParaRPr lang="en-US" altLang="ko-KR" dirty="0" smtClean="0"/>
          </a:p>
          <a:p>
            <a:r>
              <a:rPr lang="en-US" altLang="ko-KR" dirty="0" err="1" smtClean="0"/>
              <a:t>document.querySelectorAll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이용해서 클래스이름과 </a:t>
            </a:r>
            <a:r>
              <a:rPr lang="en-US" altLang="ko-KR" dirty="0" smtClean="0"/>
              <a:t>li </a:t>
            </a:r>
            <a:r>
              <a:rPr lang="ko-KR" altLang="en-US" dirty="0" smtClean="0"/>
              <a:t>태그 보도자료 안의 리스트를 </a:t>
            </a:r>
            <a:r>
              <a:rPr lang="ko-KR" altLang="en-US" dirty="0"/>
              <a:t>확</a:t>
            </a:r>
            <a:r>
              <a:rPr lang="ko-KR" altLang="en-US" dirty="0" smtClean="0"/>
              <a:t>인하세요</a:t>
            </a:r>
            <a:endParaRPr lang="en-US" altLang="ko-KR" dirty="0"/>
          </a:p>
          <a:p>
            <a:r>
              <a:rPr lang="en-US" altLang="ko-KR" dirty="0"/>
              <a:t>http://ncov.mohw.go.kr/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18" y="2982316"/>
            <a:ext cx="4401164" cy="952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869" y="3934949"/>
            <a:ext cx="5588213" cy="6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</a:t>
            </a:r>
            <a:r>
              <a:rPr lang="ko-KR" altLang="en-US" dirty="0"/>
              <a:t>메소드 </a:t>
            </a:r>
            <a:r>
              <a:rPr lang="en-US" altLang="ko-KR" dirty="0"/>
              <a:t>– </a:t>
            </a:r>
            <a:r>
              <a:rPr lang="ko-KR" altLang="en-US" dirty="0"/>
              <a:t>요소 생성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5D0175-46C0-43C4-89C5-9FF33B926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0133"/>
            <a:ext cx="8915400" cy="3777622"/>
          </a:xfrm>
        </p:spPr>
        <p:txBody>
          <a:bodyPr/>
          <a:lstStyle/>
          <a:p>
            <a:r>
              <a:rPr lang="en-US" altLang="ko-KR" dirty="0" err="1"/>
              <a:t>document.createElement</a:t>
            </a:r>
            <a:r>
              <a:rPr lang="en-US" altLang="ko-KR" dirty="0"/>
              <a:t>(HTML</a:t>
            </a:r>
            <a:r>
              <a:rPr lang="ko-KR" altLang="en-US" dirty="0"/>
              <a:t>요소</a:t>
            </a:r>
            <a:r>
              <a:rPr lang="en-US" altLang="ko-KR" dirty="0"/>
              <a:t>) : </a:t>
            </a:r>
            <a:r>
              <a:rPr lang="ko-KR" altLang="en-US" dirty="0"/>
              <a:t>지정된 </a:t>
            </a:r>
            <a:r>
              <a:rPr lang="en-US" altLang="ko-KR" dirty="0"/>
              <a:t>HTML </a:t>
            </a:r>
            <a:r>
              <a:rPr lang="ko-KR" altLang="en-US" dirty="0"/>
              <a:t>요소를 생성함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ko-KR" altLang="en-US" dirty="0"/>
              <a:t>텍스트</a:t>
            </a:r>
            <a:r>
              <a:rPr lang="en-US" altLang="ko-KR" dirty="0"/>
              <a:t>) : HTML </a:t>
            </a:r>
            <a:r>
              <a:rPr lang="ko-KR" altLang="en-US" dirty="0"/>
              <a:t>출력 스트림을 통해 텍스트를 출력함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407" y="2416574"/>
            <a:ext cx="4573142" cy="344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00B3-E449-4EB4-8153-FF811E8E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</a:t>
            </a:r>
            <a:r>
              <a:rPr lang="ko-KR" altLang="en-US" dirty="0"/>
              <a:t>메소드 </a:t>
            </a:r>
            <a:r>
              <a:rPr lang="en-US" altLang="ko-KR" dirty="0"/>
              <a:t>– </a:t>
            </a:r>
            <a:r>
              <a:rPr lang="ko-KR" altLang="en-US" dirty="0"/>
              <a:t>요소 생성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FB0B3-5A2A-4ADD-9F2A-2ED128CB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document.createElement</a:t>
            </a:r>
            <a:r>
              <a:rPr lang="en-US" altLang="ko-KR" dirty="0"/>
              <a:t>()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이용하여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61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9AB92-C655-47CA-BE57-FA591B6C6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kern="0" dirty="0">
                <a:solidFill>
                  <a:srgbClr val="000000"/>
                </a:solidFill>
              </a:rPr>
              <a:t>BOM(</a:t>
            </a:r>
            <a:r>
              <a:rPr lang="ko-KR" altLang="en-US" kern="0" dirty="0">
                <a:solidFill>
                  <a:srgbClr val="000000"/>
                </a:solidFill>
              </a:rPr>
              <a:t>브라우저객체모델</a:t>
            </a:r>
            <a:r>
              <a:rPr lang="en-US" altLang="ko-KR" kern="0" dirty="0">
                <a:solidFill>
                  <a:srgbClr val="000000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F5684A-D72B-4E15-AAF0-FE4DB49F98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5D531-5239-4785-8278-ACFE5C7A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문서객체모델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CCCB38-7B04-4885-9E37-0FAB9C3C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요소의 내용 변경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innerHTML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D2Coding"/>
              </a:rPr>
              <a:t>이 문장으로 바뀌었습니다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!"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</a:t>
            </a:r>
            <a:endParaRPr lang="ko-KR" altLang="en-US" dirty="0"/>
          </a:p>
          <a:p>
            <a:r>
              <a:rPr lang="en-US" altLang="ko-KR" dirty="0"/>
              <a:t>DOM </a:t>
            </a:r>
            <a:r>
              <a:rPr lang="ko-KR" altLang="en-US" dirty="0"/>
              <a:t>요소의 속성 변경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D2Coding"/>
              </a:rPr>
              <a:t>href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"/</a:t>
            </a:r>
            <a:r>
              <a:rPr lang="en-US" altLang="ko-KR" b="0" i="0" dirty="0" err="1">
                <a:solidFill>
                  <a:srgbClr val="0B6125"/>
                </a:solidFill>
                <a:effectLst/>
                <a:latin typeface="D2Coding"/>
              </a:rPr>
              <a:t>javascript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/intro"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</a:t>
            </a:r>
            <a:endParaRPr lang="en-US" altLang="ko-KR" dirty="0"/>
          </a:p>
          <a:p>
            <a:r>
              <a:rPr lang="en-US" altLang="ko-KR" dirty="0"/>
              <a:t>DOM </a:t>
            </a:r>
            <a:r>
              <a:rPr lang="ko-KR" altLang="en-US" dirty="0"/>
              <a:t>요소의 스타일 변경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D2Coding"/>
              </a:rPr>
              <a:t>style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D2Coding"/>
              </a:rPr>
              <a:t>color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"red"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</a:t>
            </a:r>
          </a:p>
          <a:p>
            <a:endParaRPr lang="en-US" altLang="ko-KR" dirty="0">
              <a:solidFill>
                <a:srgbClr val="575757"/>
              </a:solidFill>
              <a:latin typeface="D2Coding"/>
            </a:endParaRPr>
          </a:p>
          <a:p>
            <a:endParaRPr lang="en-US" altLang="ko-KR" dirty="0">
              <a:solidFill>
                <a:srgbClr val="575757"/>
              </a:solidFill>
              <a:latin typeface="D2Coding"/>
            </a:endParaRPr>
          </a:p>
          <a:p>
            <a:pPr lvl="1"/>
            <a:r>
              <a:rPr lang="en-US" altLang="ko-KR" dirty="0">
                <a:solidFill>
                  <a:srgbClr val="575757"/>
                </a:solidFill>
                <a:latin typeface="D2Coding"/>
              </a:rPr>
              <a:t>HTML </a:t>
            </a:r>
            <a:r>
              <a:rPr lang="ko-KR" altLang="en-US" dirty="0">
                <a:solidFill>
                  <a:srgbClr val="575757"/>
                </a:solidFill>
                <a:latin typeface="D2Coding"/>
              </a:rPr>
              <a:t>객체 </a:t>
            </a:r>
            <a:r>
              <a:rPr lang="en-US" altLang="ko-KR" dirty="0">
                <a:solidFill>
                  <a:srgbClr val="575757"/>
                </a:solidFill>
                <a:latin typeface="D2Coding"/>
              </a:rPr>
              <a:t>Collection</a:t>
            </a:r>
            <a:r>
              <a:rPr lang="ko-KR" altLang="en-US" dirty="0">
                <a:solidFill>
                  <a:srgbClr val="575757"/>
                </a:solidFill>
                <a:latin typeface="D2Coding"/>
              </a:rPr>
              <a:t>임을 알려주고 있다</a:t>
            </a:r>
            <a:r>
              <a:rPr lang="en-US" altLang="ko-KR" dirty="0">
                <a:solidFill>
                  <a:srgbClr val="575757"/>
                </a:solidFill>
                <a:latin typeface="D2Coding"/>
              </a:rPr>
              <a:t>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FACEB8-C1C4-4B26-B883-F160F510E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454447"/>
            <a:ext cx="5092950" cy="6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AC976-CBFA-4984-BDE1-E48297EA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요소 실습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en-US" altLang="ko-KR" dirty="0"/>
              <a:t>DOM </a:t>
            </a:r>
            <a:r>
              <a:rPr lang="ko-KR" altLang="en-US" dirty="0"/>
              <a:t>요소의 내용 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innerHTML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34999-A1F6-43DD-8D55-CE373C0E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querySelector</a:t>
            </a:r>
            <a:r>
              <a:rPr lang="ko-KR" altLang="en-US" dirty="0"/>
              <a:t>를 이용하여 클래스가 </a:t>
            </a:r>
            <a:r>
              <a:rPr lang="en-US" altLang="ko-KR" dirty="0" smtClean="0"/>
              <a:t>class-name </a:t>
            </a:r>
            <a:r>
              <a:rPr lang="ko-KR" altLang="en-US" dirty="0"/>
              <a:t>태그를 가져온 후 내용을 </a:t>
            </a:r>
            <a:r>
              <a:rPr lang="en-US" altLang="ko-KR" dirty="0"/>
              <a:t>“</a:t>
            </a:r>
            <a:r>
              <a:rPr lang="ko-KR" altLang="en-US" dirty="0"/>
              <a:t>클래스를 통해 수정된 내용입니다</a:t>
            </a:r>
            <a:r>
              <a:rPr lang="en-US" altLang="ko-KR" dirty="0"/>
              <a:t>”</a:t>
            </a:r>
            <a:r>
              <a:rPr lang="ko-KR" altLang="en-US" dirty="0"/>
              <a:t>내용 변경</a:t>
            </a:r>
            <a:endParaRPr lang="en-US" altLang="ko-KR" dirty="0"/>
          </a:p>
          <a:p>
            <a:r>
              <a:rPr lang="en-US" altLang="ko-KR" dirty="0" err="1"/>
              <a:t>querySelector</a:t>
            </a:r>
            <a:r>
              <a:rPr lang="ko-KR" altLang="en-US" dirty="0"/>
              <a:t>를 이용하여 </a:t>
            </a:r>
            <a:r>
              <a:rPr lang="en-US" altLang="ko-KR" dirty="0"/>
              <a:t>id</a:t>
            </a:r>
            <a:r>
              <a:rPr lang="ko-KR" altLang="en-US" dirty="0"/>
              <a:t>가</a:t>
            </a:r>
            <a:r>
              <a:rPr lang="en-US" altLang="ko-KR" dirty="0"/>
              <a:t> title </a:t>
            </a:r>
            <a:r>
              <a:rPr lang="ko-KR" altLang="en-US" dirty="0"/>
              <a:t>태그를 가져온 후 내용을 </a:t>
            </a:r>
            <a:r>
              <a:rPr lang="en-US" altLang="ko-KR" dirty="0"/>
              <a:t>“</a:t>
            </a:r>
            <a:r>
              <a:rPr lang="ko-KR" altLang="en-US" dirty="0"/>
              <a:t>아이디를 들고 와서 수정된 내용입니다</a:t>
            </a:r>
            <a:r>
              <a:rPr lang="en-US" altLang="ko-KR" dirty="0"/>
              <a:t>”</a:t>
            </a:r>
            <a:r>
              <a:rPr lang="ko-KR" altLang="en-US" dirty="0"/>
              <a:t>내용 변경</a:t>
            </a:r>
            <a:endParaRPr lang="en-US" altLang="ko-KR" dirty="0"/>
          </a:p>
          <a:p>
            <a:r>
              <a:rPr lang="en-US" altLang="ko-KR" dirty="0" err="1"/>
              <a:t>querySelectorAll</a:t>
            </a:r>
            <a:r>
              <a:rPr lang="ko-KR" altLang="en-US" dirty="0"/>
              <a:t>를 이용하여 </a:t>
            </a:r>
            <a:r>
              <a:rPr lang="en-US" altLang="ko-KR" dirty="0"/>
              <a:t>&lt;li&gt;</a:t>
            </a:r>
            <a:r>
              <a:rPr lang="ko-KR" altLang="en-US" dirty="0"/>
              <a:t>인 태그를 가져온 후 내용을 </a:t>
            </a:r>
            <a:r>
              <a:rPr lang="en-US" altLang="ko-KR" dirty="0"/>
              <a:t>“</a:t>
            </a:r>
            <a:r>
              <a:rPr lang="ko-KR" altLang="en-US" dirty="0"/>
              <a:t>요소들을 한번에 수정한 내용입니다</a:t>
            </a:r>
            <a:r>
              <a:rPr lang="en-US" altLang="ko-KR" dirty="0"/>
              <a:t>”</a:t>
            </a:r>
            <a:r>
              <a:rPr lang="ko-KR" altLang="en-US" dirty="0"/>
              <a:t>내용 변경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1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800E6-86EF-4B79-AAA0-B80F9724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요소 실습</a:t>
            </a:r>
            <a:r>
              <a:rPr lang="en-US" altLang="ko-KR" dirty="0"/>
              <a:t>2</a:t>
            </a:r>
            <a:br>
              <a:rPr lang="en-US" altLang="ko-KR" dirty="0"/>
            </a:br>
            <a:r>
              <a:rPr lang="en-US" altLang="ko-KR" dirty="0"/>
              <a:t>DOM </a:t>
            </a:r>
            <a:r>
              <a:rPr lang="ko-KR" altLang="en-US" dirty="0"/>
              <a:t>요소의 속성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CD2FB-552F-4516-BAEC-2C5C7715F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altLang="ko-KR" dirty="0" err="1"/>
              <a:t>querySelector</a:t>
            </a:r>
            <a:r>
              <a:rPr lang="ko-KR" altLang="en-US" dirty="0"/>
              <a:t>를 이용하여 </a:t>
            </a:r>
            <a:r>
              <a:rPr lang="en-US" altLang="ko-KR" dirty="0"/>
              <a:t>&lt;a&gt; </a:t>
            </a:r>
            <a:r>
              <a:rPr lang="ko-KR" altLang="en-US" dirty="0"/>
              <a:t>태그를 가져온 후 </a:t>
            </a:r>
            <a:r>
              <a:rPr lang="en-US" altLang="ko-KR" dirty="0" err="1"/>
              <a:t>href</a:t>
            </a:r>
            <a:r>
              <a:rPr lang="ko-KR" altLang="en-US" dirty="0"/>
              <a:t>를 </a:t>
            </a:r>
            <a:r>
              <a:rPr lang="ko-KR" altLang="en-US" dirty="0" smtClean="0"/>
              <a:t>다음홈페이지로 변경</a:t>
            </a:r>
            <a:endParaRPr lang="en-US" altLang="ko-KR" dirty="0"/>
          </a:p>
          <a:p>
            <a:r>
              <a:rPr lang="en-US" altLang="ko-KR" dirty="0" err="1"/>
              <a:t>querySelector</a:t>
            </a:r>
            <a:r>
              <a:rPr lang="ko-KR" altLang="en-US" dirty="0"/>
              <a:t>를 이용하여 </a:t>
            </a:r>
            <a:r>
              <a:rPr lang="en-US" altLang="ko-KR" dirty="0"/>
              <a:t>id</a:t>
            </a:r>
            <a:r>
              <a:rPr lang="ko-KR" altLang="en-US" dirty="0"/>
              <a:t>가</a:t>
            </a:r>
            <a:r>
              <a:rPr lang="en-US" altLang="ko-KR" dirty="0"/>
              <a:t> form</a:t>
            </a:r>
            <a:r>
              <a:rPr lang="ko-KR" altLang="en-US" dirty="0" smtClean="0"/>
              <a:t>인</a:t>
            </a:r>
            <a:r>
              <a:rPr lang="en-US" altLang="ko-KR" dirty="0"/>
              <a:t>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태그에서</a:t>
            </a:r>
            <a:r>
              <a:rPr lang="en-US" altLang="ko-KR" dirty="0" smtClean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태그를 가져온 </a:t>
            </a:r>
            <a:r>
              <a:rPr lang="ko-KR" altLang="en-US" dirty="0" smtClean="0"/>
              <a:t>후 </a:t>
            </a:r>
            <a:r>
              <a:rPr lang="ko-KR" altLang="en-US" dirty="0"/>
              <a:t>속성을 </a:t>
            </a:r>
            <a:r>
              <a:rPr lang="en-US" altLang="ko-KR" dirty="0"/>
              <a:t>disabled = true</a:t>
            </a:r>
            <a:r>
              <a:rPr lang="ko-KR" altLang="en-US" dirty="0"/>
              <a:t>로 변경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166" y="3370165"/>
            <a:ext cx="5321300" cy="15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8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40350-7B25-442E-AB9F-A9B5D858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요소 실습</a:t>
            </a:r>
            <a:r>
              <a:rPr lang="en-US" altLang="ko-KR" dirty="0"/>
              <a:t>3</a:t>
            </a:r>
            <a:br>
              <a:rPr lang="en-US" altLang="ko-KR" dirty="0"/>
            </a:br>
            <a:r>
              <a:rPr lang="en-US" altLang="ko-KR" dirty="0"/>
              <a:t>DOM </a:t>
            </a:r>
            <a:r>
              <a:rPr lang="ko-KR" altLang="en-US" dirty="0"/>
              <a:t>요소의 스타일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99D1C-810B-4868-9CC7-635DAD342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altLang="ko-KR" dirty="0" err="1"/>
              <a:t>querySelector</a:t>
            </a:r>
            <a:r>
              <a:rPr lang="ko-KR" altLang="en-US" dirty="0"/>
              <a:t>를 이용하여 클래스가 </a:t>
            </a:r>
            <a:r>
              <a:rPr lang="en-US" altLang="ko-KR" dirty="0" smtClean="0"/>
              <a:t>class-name</a:t>
            </a:r>
            <a:r>
              <a:rPr lang="ko-KR" altLang="en-US" dirty="0"/>
              <a:t>가져온 후 </a:t>
            </a:r>
            <a:r>
              <a:rPr lang="en-US" altLang="ko-KR" dirty="0" err="1" smtClean="0"/>
              <a:t>backgroundColor</a:t>
            </a:r>
            <a:r>
              <a:rPr lang="ko-KR" altLang="en-US" dirty="0"/>
              <a:t>를 </a:t>
            </a:r>
            <a:r>
              <a:rPr lang="en-US" altLang="ko-KR" dirty="0"/>
              <a:t>yellow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en-US" altLang="ko-KR" dirty="0" err="1"/>
              <a:t>querySelector</a:t>
            </a:r>
            <a:r>
              <a:rPr lang="ko-KR" altLang="en-US" dirty="0"/>
              <a:t>를 이용하여 </a:t>
            </a:r>
            <a:r>
              <a:rPr lang="en-US" altLang="ko-KR" dirty="0"/>
              <a:t>id</a:t>
            </a:r>
            <a:r>
              <a:rPr lang="ko-KR" altLang="en-US" dirty="0"/>
              <a:t>가</a:t>
            </a:r>
            <a:r>
              <a:rPr lang="en-US" altLang="ko-KR" dirty="0"/>
              <a:t> title </a:t>
            </a:r>
            <a:r>
              <a:rPr lang="ko-KR" altLang="en-US" dirty="0"/>
              <a:t>태그를 가져온 후 </a:t>
            </a:r>
            <a:r>
              <a:rPr lang="en-US" altLang="ko-KR" dirty="0" err="1" smtClean="0"/>
              <a:t>textDecoration</a:t>
            </a:r>
            <a:r>
              <a:rPr lang="en-US" altLang="ko-KR" dirty="0"/>
              <a:t>: line-through 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en-US" altLang="ko-KR" dirty="0" err="1"/>
              <a:t>querySelectorAll</a:t>
            </a:r>
            <a:r>
              <a:rPr lang="ko-KR" altLang="en-US" dirty="0"/>
              <a:t>를 이용하여 </a:t>
            </a:r>
            <a:r>
              <a:rPr lang="en-US" altLang="ko-KR" dirty="0"/>
              <a:t>&lt;li&gt; </a:t>
            </a:r>
            <a:r>
              <a:rPr lang="ko-KR" altLang="en-US" dirty="0"/>
              <a:t>가져온 후 </a:t>
            </a:r>
            <a:r>
              <a:rPr lang="en-US" altLang="ko-KR" dirty="0"/>
              <a:t>color</a:t>
            </a:r>
            <a:r>
              <a:rPr lang="ko-KR" altLang="en-US" dirty="0"/>
              <a:t>를 </a:t>
            </a:r>
            <a:r>
              <a:rPr lang="en-US" altLang="ko-KR" dirty="0"/>
              <a:t>blue</a:t>
            </a:r>
            <a:r>
              <a:rPr lang="ko-KR" altLang="en-US" dirty="0"/>
              <a:t>로 변경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26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A410F-0D48-44FA-9F81-CF9FA1C3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</a:t>
            </a:r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1A631-8698-47DC-B3EF-7675C2174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391" y="1591733"/>
            <a:ext cx="9621221" cy="3777622"/>
          </a:xfrm>
        </p:spPr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DOM</a:t>
            </a:r>
            <a:r>
              <a:rPr lang="ko-KR" altLang="en-US" dirty="0"/>
              <a:t>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노드</a:t>
            </a:r>
            <a:r>
              <a:rPr lang="en-US" altLang="ko-KR" dirty="0"/>
              <a:t>(node)</a:t>
            </a:r>
            <a:r>
              <a:rPr lang="ko-KR" altLang="en-US" dirty="0"/>
              <a:t>라고 불리는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계층적 단위에 정보를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동일한 내용이지만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NodeList</a:t>
            </a:r>
            <a:r>
              <a:rPr lang="ko-KR" altLang="en-US" dirty="0"/>
              <a:t>로 보여주고있다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0C1805-2581-4E00-8C43-71B71B58D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92" y="982133"/>
            <a:ext cx="6148000" cy="4293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83ACFC-74C8-46C0-95B5-01E4C7238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145" y="2773266"/>
            <a:ext cx="4844855" cy="7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7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A410F-0D48-44FA-9F81-CF9FA1C3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</a:t>
            </a:r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42A3918-7E7A-44D6-80C6-546F62F1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511CB99B-3ED9-4515-A115-74BE7E2F4D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44745"/>
              </p:ext>
            </p:extLst>
          </p:nvPr>
        </p:nvGraphicFramePr>
        <p:xfrm>
          <a:off x="2793360" y="1264555"/>
          <a:ext cx="8507104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897">
                  <a:extLst>
                    <a:ext uri="{9D8B030D-6E8A-4147-A177-3AD203B41FA5}">
                      <a16:colId xmlns:a16="http://schemas.microsoft.com/office/drawing/2014/main" val="498565612"/>
                    </a:ext>
                  </a:extLst>
                </a:gridCol>
                <a:gridCol w="6045207">
                  <a:extLst>
                    <a:ext uri="{9D8B030D-6E8A-4147-A177-3AD203B41FA5}">
                      <a16:colId xmlns:a16="http://schemas.microsoft.com/office/drawing/2014/main" val="2176523019"/>
                    </a:ext>
                  </a:extLst>
                </a:gridCol>
              </a:tblGrid>
              <a:tr h="376515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노드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66820372"/>
                  </a:ext>
                </a:extLst>
              </a:tr>
              <a:tr h="598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  <a:latin typeface="notokr"/>
                        </a:rPr>
                        <a:t>문서 노드</a:t>
                      </a:r>
                      <a:endParaRPr lang="en-US" altLang="ko-KR" dirty="0">
                        <a:effectLst/>
                        <a:latin typeface="notokr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effectLst/>
                          <a:latin typeface="notokr"/>
                        </a:rPr>
                        <a:t>(</a:t>
                      </a:r>
                      <a:r>
                        <a:rPr lang="en-US" dirty="0">
                          <a:effectLst/>
                          <a:latin typeface="notokr"/>
                        </a:rPr>
                        <a:t>document node)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  <a:latin typeface="notokr"/>
                        </a:rPr>
                        <a:t>HTML 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문서 전체를 나타내는 노드</a:t>
                      </a:r>
                      <a:endParaRPr lang="en-US" altLang="ko-KR" dirty="0">
                        <a:effectLst/>
                        <a:latin typeface="notokr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666970608"/>
                  </a:ext>
                </a:extLst>
              </a:tr>
              <a:tr h="598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  <a:latin typeface="notokr"/>
                        </a:rPr>
                        <a:t>요소 노드</a:t>
                      </a:r>
                      <a:endParaRPr lang="en-US" altLang="ko-KR" dirty="0">
                        <a:effectLst/>
                        <a:latin typeface="notokr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effectLst/>
                          <a:latin typeface="notokr"/>
                        </a:rPr>
                        <a:t>(</a:t>
                      </a:r>
                      <a:r>
                        <a:rPr lang="en-US" dirty="0">
                          <a:effectLst/>
                          <a:latin typeface="notokr"/>
                        </a:rPr>
                        <a:t>element node)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  <a:latin typeface="notokr"/>
                        </a:rPr>
                        <a:t>모든 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HTML 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요소는 요소 노드이며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,</a:t>
                      </a:r>
                    </a:p>
                    <a:p>
                      <a:pPr algn="l"/>
                      <a:r>
                        <a:rPr lang="ko-KR" altLang="en-US" dirty="0">
                          <a:effectLst/>
                          <a:latin typeface="notokr"/>
                        </a:rPr>
                        <a:t>속성 노드를 가질 수 있는 유일한 노드</a:t>
                      </a:r>
                      <a:endParaRPr lang="en-US" altLang="ko-KR" dirty="0">
                        <a:effectLst/>
                        <a:latin typeface="notokr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32085112"/>
                  </a:ext>
                </a:extLst>
              </a:tr>
              <a:tr h="1043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  <a:latin typeface="notokr"/>
                        </a:rPr>
                        <a:t>속성 노드</a:t>
                      </a:r>
                      <a:endParaRPr lang="en-US" altLang="ko-KR" dirty="0">
                        <a:effectLst/>
                        <a:latin typeface="notokr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effectLst/>
                          <a:latin typeface="notokr"/>
                        </a:rPr>
                        <a:t>(</a:t>
                      </a:r>
                      <a:r>
                        <a:rPr lang="en-US" dirty="0">
                          <a:effectLst/>
                          <a:latin typeface="notokr"/>
                        </a:rPr>
                        <a:t>attribute node)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effectLst/>
                          <a:latin typeface="notokr"/>
                        </a:rPr>
                        <a:t>모든 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HTML 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요소의 속성은 속성 노드이며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dirty="0">
                          <a:effectLst/>
                          <a:latin typeface="notokr"/>
                        </a:rPr>
                        <a:t>요소 노드에 관한 정보를 가지고 있음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dirty="0">
                          <a:effectLst/>
                          <a:latin typeface="notokr"/>
                        </a:rPr>
                        <a:t>단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,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 해당 요소 노드의 자식 노드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(child node)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에는 포함되지 않음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56195205"/>
                  </a:ext>
                </a:extLst>
              </a:tr>
              <a:tr h="598721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notokr"/>
                        </a:rPr>
                        <a:t>텍스트 노드</a:t>
                      </a:r>
                      <a:endParaRPr lang="en-US" altLang="ko-KR" dirty="0">
                        <a:effectLst/>
                        <a:latin typeface="notokr"/>
                      </a:endParaRPr>
                    </a:p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(</a:t>
                      </a:r>
                      <a:r>
                        <a:rPr lang="en-US" dirty="0">
                          <a:effectLst/>
                          <a:latin typeface="notokr"/>
                        </a:rPr>
                        <a:t>text node)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  <a:latin typeface="notokr"/>
                        </a:rPr>
                        <a:t>HTML 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문서의 모든 텍스트</a:t>
                      </a:r>
                      <a:endParaRPr lang="en-US" altLang="ko-KR" dirty="0">
                        <a:effectLst/>
                        <a:latin typeface="notokr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969690630"/>
                  </a:ext>
                </a:extLst>
              </a:tr>
              <a:tr h="598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  <a:latin typeface="notokr"/>
                        </a:rPr>
                        <a:t>주석 노드</a:t>
                      </a:r>
                      <a:endParaRPr lang="en-US" altLang="ko-KR" dirty="0">
                        <a:effectLst/>
                        <a:latin typeface="notokr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effectLst/>
                          <a:latin typeface="notokr"/>
                        </a:rPr>
                        <a:t>(</a:t>
                      </a:r>
                      <a:r>
                        <a:rPr lang="en-US" dirty="0">
                          <a:effectLst/>
                          <a:latin typeface="notokr"/>
                        </a:rPr>
                        <a:t>comment node)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  <a:latin typeface="notokr"/>
                        </a:rPr>
                        <a:t>HTML 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문서의 모든 주석은</a:t>
                      </a:r>
                      <a:endParaRPr lang="en-US" altLang="ko-KR" dirty="0">
                        <a:effectLst/>
                        <a:latin typeface="notokr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20145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8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5BEF1-4F7A-4ADF-8C80-9CB0A47A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HTMLCollection</a:t>
            </a:r>
            <a:r>
              <a:rPr lang="ko-KR" altLang="en-US" dirty="0"/>
              <a:t>과 </a:t>
            </a:r>
            <a:r>
              <a:rPr lang="en-US" altLang="ko-KR" dirty="0" err="1"/>
              <a:t>NodeList</a:t>
            </a:r>
            <a:r>
              <a:rPr lang="ko-KR" altLang="en-US" dirty="0"/>
              <a:t>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1BBFD-61AE-4783-A1BC-C33151FC6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2533"/>
            <a:ext cx="8915400" cy="4268689"/>
          </a:xfrm>
        </p:spPr>
        <p:txBody>
          <a:bodyPr/>
          <a:lstStyle/>
          <a:p>
            <a:r>
              <a:rPr lang="ko-KR" altLang="en-US" dirty="0">
                <a:effectLst/>
              </a:rPr>
              <a:t>공통점 </a:t>
            </a:r>
            <a:r>
              <a:rPr lang="en-US" altLang="ko-KR" dirty="0">
                <a:effectLst/>
              </a:rPr>
              <a:t>: DOM Nodes</a:t>
            </a:r>
            <a:r>
              <a:rPr lang="ko-KR" altLang="en-US" dirty="0">
                <a:effectLst/>
              </a:rPr>
              <a:t>의 모음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유사배열 자료형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인덱스로 값을 가져올 수 있고 </a:t>
            </a:r>
            <a:r>
              <a:rPr lang="en-US" altLang="ko-KR" dirty="0">
                <a:effectLst/>
              </a:rPr>
              <a:t>length</a:t>
            </a:r>
            <a:r>
              <a:rPr lang="ko-KR" altLang="en-US" dirty="0">
                <a:effectLst/>
              </a:rPr>
              <a:t>속성도 사용할 수 있다</a:t>
            </a:r>
            <a:r>
              <a:rPr lang="en-US" altLang="ko-KR" dirty="0">
                <a:effectLst/>
              </a:rPr>
              <a:t>. )</a:t>
            </a:r>
          </a:p>
          <a:p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차이점 </a:t>
            </a:r>
            <a:r>
              <a:rPr lang="en-US" altLang="ko-KR" dirty="0">
                <a:effectLst/>
              </a:rPr>
              <a:t>:</a:t>
            </a:r>
            <a:br>
              <a:rPr lang="en-US" altLang="ko-KR" dirty="0">
                <a:effectLst/>
              </a:rPr>
            </a:br>
            <a:r>
              <a:rPr lang="en-US" altLang="ko-KR" dirty="0" err="1">
                <a:effectLst/>
              </a:rPr>
              <a:t>HTMLCollection</a:t>
            </a:r>
            <a:r>
              <a:rPr lang="en-US" altLang="ko-KR" dirty="0">
                <a:effectLst/>
              </a:rPr>
              <a:t> - Element </a:t>
            </a:r>
            <a:r>
              <a:rPr lang="ko-KR" altLang="en-US" dirty="0">
                <a:effectLst/>
              </a:rPr>
              <a:t>타입의 노드만 저장됨</a:t>
            </a:r>
            <a:r>
              <a:rPr lang="en-US" altLang="ko-KR" dirty="0">
                <a:effectLst/>
              </a:rPr>
              <a:t/>
            </a:r>
            <a:br>
              <a:rPr lang="en-US" altLang="ko-KR" dirty="0">
                <a:effectLst/>
              </a:rPr>
            </a:br>
            <a:r>
              <a:rPr lang="en-US" altLang="ko-KR" dirty="0" err="1">
                <a:effectLst/>
              </a:rPr>
              <a:t>NodeList</a:t>
            </a:r>
            <a:r>
              <a:rPr lang="en-US" altLang="ko-KR" dirty="0">
                <a:effectLst/>
              </a:rPr>
              <a:t> - </a:t>
            </a:r>
            <a:r>
              <a:rPr lang="ko-KR" altLang="en-US" dirty="0">
                <a:effectLst/>
              </a:rPr>
              <a:t>모든 타입의 노드가 저장될 수 있음</a:t>
            </a:r>
            <a:r>
              <a:rPr lang="en-US" altLang="ko-KR" dirty="0">
                <a:effectLst/>
              </a:rPr>
              <a:t>(Element</a:t>
            </a:r>
            <a:r>
              <a:rPr lang="ko-KR" altLang="en-US" dirty="0">
                <a:effectLst/>
              </a:rPr>
              <a:t>노드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텍스트노드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속성노드</a:t>
            </a:r>
            <a:r>
              <a:rPr lang="ko-KR" altLang="en-US" dirty="0">
                <a:effectLst/>
              </a:rPr>
              <a:t> 등</a:t>
            </a:r>
            <a:r>
              <a:rPr lang="en-US" altLang="ko-KR" dirty="0">
                <a:effectLst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3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29306-B53E-4643-B988-B6BFCB67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</a:t>
            </a:r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FBC12-9ED3-45C5-A645-C65E783A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253067"/>
            <a:ext cx="8915400" cy="3777622"/>
          </a:xfrm>
        </p:spPr>
        <p:txBody>
          <a:bodyPr/>
          <a:lstStyle/>
          <a:p>
            <a:r>
              <a:rPr lang="ko-KR" altLang="en-US" dirty="0"/>
              <a:t>형제 노드</a:t>
            </a:r>
            <a:r>
              <a:rPr lang="en-US" altLang="ko-KR" dirty="0"/>
              <a:t>(sibling node)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같은 부모 노드를 가지는 모든 노드</a:t>
            </a:r>
            <a:endParaRPr lang="en-US" altLang="ko-KR" dirty="0"/>
          </a:p>
          <a:p>
            <a:r>
              <a:rPr lang="ko-KR" altLang="en-US" dirty="0"/>
              <a:t>조상 노드</a:t>
            </a:r>
            <a:r>
              <a:rPr lang="en-US" altLang="ko-KR" dirty="0"/>
              <a:t>(ancestor node)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 부모 노드를 포함해 계층적으로 현재 노드보다 상위에 존재하는 모든 노드</a:t>
            </a:r>
            <a:endParaRPr lang="en-US" altLang="ko-KR" dirty="0"/>
          </a:p>
          <a:p>
            <a:r>
              <a:rPr lang="ko-KR" altLang="en-US" dirty="0"/>
              <a:t>자손 노드</a:t>
            </a:r>
            <a:r>
              <a:rPr lang="en-US" altLang="ko-KR" dirty="0"/>
              <a:t>(descendant node)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자식 노드를 포함해 계층적으로 현재 노드보다 하위에 존재하는 모든 노드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177A86-DCFD-4727-87EB-C7F206733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333" y="2899897"/>
            <a:ext cx="3046961" cy="280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3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596F6-2108-4BFC-88F7-7974D7F2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노드로의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6636A-0AF6-48CD-98F8-CA05BAE88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22400"/>
            <a:ext cx="8915400" cy="3777622"/>
          </a:xfrm>
        </p:spPr>
        <p:txBody>
          <a:bodyPr/>
          <a:lstStyle/>
          <a:p>
            <a:r>
              <a:rPr lang="ko-KR" altLang="en-US" b="1" dirty="0"/>
              <a:t>요소 선택으로 인한 접근 </a:t>
            </a:r>
            <a:r>
              <a:rPr lang="en-US" altLang="ko-KR" b="1" dirty="0"/>
              <a:t>: </a:t>
            </a:r>
            <a:r>
              <a:rPr lang="en-US" altLang="ko-KR" b="1" i="0" dirty="0" err="1">
                <a:solidFill>
                  <a:srgbClr val="575757"/>
                </a:solidFill>
                <a:effectLst/>
                <a:latin typeface="notokr"/>
              </a:rPr>
              <a:t>document.querySelectorAll</a:t>
            </a:r>
            <a:r>
              <a:rPr lang="en-US" altLang="ko-KR" b="1" i="0" dirty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ko-KR" altLang="en-US" b="1" i="0" dirty="0" err="1">
                <a:solidFill>
                  <a:srgbClr val="575757"/>
                </a:solidFill>
                <a:effectLst/>
                <a:latin typeface="notokr"/>
              </a:rPr>
              <a:t>선택자</a:t>
            </a:r>
            <a:r>
              <a:rPr lang="en-US" altLang="ko-KR" b="1" i="0" dirty="0">
                <a:solidFill>
                  <a:srgbClr val="575757"/>
                </a:solidFill>
                <a:effectLst/>
                <a:latin typeface="notokr"/>
              </a:rPr>
              <a:t>)</a:t>
            </a:r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노드 간의 관계를 이용하여 접근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: 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</a:b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parentNode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부모 노드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/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childNodes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자식 노드 리스트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/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</a:b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firstChild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첫 번째 자식 노드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/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lastChild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마지막 자식 노드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/>
            </a:r>
            <a:br>
              <a:rPr lang="en-US" altLang="ko-KR" dirty="0">
                <a:solidFill>
                  <a:srgbClr val="575757"/>
                </a:solidFill>
                <a:latin typeface="notokr"/>
              </a:rPr>
            </a:b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nextSibling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형제 노드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/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previousSibling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이전 형제 노드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r>
              <a:rPr lang="ko-KR" altLang="en-US" dirty="0"/>
              <a:t>노드에 대한 정보 </a:t>
            </a:r>
            <a:r>
              <a:rPr lang="en-US" altLang="ko-KR" dirty="0"/>
              <a:t>: </a:t>
            </a:r>
            <a:r>
              <a:rPr lang="en-US" altLang="ko-KR" dirty="0" err="1"/>
              <a:t>nodeName</a:t>
            </a:r>
            <a:r>
              <a:rPr lang="en-US" altLang="ko-KR" dirty="0"/>
              <a:t>/ </a:t>
            </a:r>
            <a:r>
              <a:rPr lang="en-US" altLang="ko-KR" dirty="0" err="1"/>
              <a:t>nodeValue</a:t>
            </a:r>
            <a:r>
              <a:rPr lang="en-US" altLang="ko-KR" dirty="0"/>
              <a:t>/ </a:t>
            </a:r>
            <a:r>
              <a:rPr lang="en-US" altLang="ko-KR" dirty="0" err="1"/>
              <a:t>nodeType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8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AA8A5-8E2A-416F-A0A8-B3420E8B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노드로의 접근 실습 </a:t>
            </a:r>
            <a:r>
              <a:rPr lang="en-US" altLang="ko-KR" dirty="0"/>
              <a:t>1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5E7C-0CA2-463C-9146-2116D1F0E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0133"/>
            <a:ext cx="8915400" cy="4421089"/>
          </a:xfrm>
        </p:spPr>
        <p:txBody>
          <a:bodyPr/>
          <a:lstStyle/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노드 간의 관계를 이용하여 접근</a:t>
            </a: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en-US" altLang="ko-KR" dirty="0">
                <a:solidFill>
                  <a:srgbClr val="575757"/>
                </a:solidFill>
                <a:latin typeface="notokr"/>
              </a:rPr>
              <a:t>h1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 태그를 찾은 후 </a:t>
            </a:r>
            <a:r>
              <a:rPr lang="en-US" altLang="ko-KR" dirty="0" err="1">
                <a:solidFill>
                  <a:srgbClr val="575757"/>
                </a:solidFill>
                <a:latin typeface="notokr"/>
              </a:rPr>
              <a:t>childNode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를 이용하여 </a:t>
            </a:r>
            <a:r>
              <a:rPr lang="en-US" altLang="ko-KR" dirty="0" err="1" smtClean="0">
                <a:solidFill>
                  <a:srgbClr val="575757"/>
                </a:solidFill>
                <a:latin typeface="notokr"/>
              </a:rPr>
              <a:t>nodeValue</a:t>
            </a:r>
            <a:r>
              <a:rPr lang="ko-KR" altLang="en-US" dirty="0" smtClean="0">
                <a:solidFill>
                  <a:srgbClr val="575757"/>
                </a:solidFill>
                <a:latin typeface="notokr"/>
              </a:rPr>
              <a:t>의 값을 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출력하세요</a:t>
            </a: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en-US" altLang="ko-KR" dirty="0" smtClean="0">
                <a:solidFill>
                  <a:srgbClr val="575757"/>
                </a:solidFill>
                <a:latin typeface="notokr"/>
              </a:rPr>
              <a:t>li 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태그를 찾은 후 </a:t>
            </a:r>
            <a:r>
              <a:rPr lang="en-US" altLang="ko-KR" dirty="0" err="1">
                <a:solidFill>
                  <a:srgbClr val="575757"/>
                </a:solidFill>
                <a:latin typeface="notokr"/>
              </a:rPr>
              <a:t>parentNode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를 이용하여 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ul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을 찾은 후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nextElementSibling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을 이용하여 다음형제요소가 무엇인지 확인하세요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.</a:t>
            </a:r>
          </a:p>
          <a:p>
            <a:r>
              <a:rPr lang="en-US" altLang="ko-KR" dirty="0"/>
              <a:t>ul</a:t>
            </a:r>
            <a:r>
              <a:rPr lang="ko-KR" altLang="en-US" dirty="0"/>
              <a:t>태그를 찾은 후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firstChild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nextSibling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가 무엇인지 확인하세요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3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1DC54-74C2-4DDE-BBC1-60B3C459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BOM(</a:t>
            </a:r>
            <a:r>
              <a:rPr lang="ko-KR" altLang="en-US" dirty="0" err="1"/>
              <a:t>브라우저객체모델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CC1D8-CACC-40E5-8A5B-740538A9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180F75-F8C6-472E-A06E-D28F5344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093" y="1392969"/>
            <a:ext cx="5863011" cy="522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7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AA8A5-8E2A-416F-A0A8-B3420E8B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노드로의 접근 실습 </a:t>
            </a:r>
            <a:r>
              <a:rPr lang="en-US" altLang="ko-KR" dirty="0"/>
              <a:t>2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5E7C-0CA2-463C-9146-2116D1F0E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2400"/>
            <a:ext cx="8915400" cy="4488822"/>
          </a:xfrm>
        </p:spPr>
        <p:txBody>
          <a:bodyPr/>
          <a:lstStyle/>
          <a:p>
            <a:r>
              <a:rPr lang="ko-KR" altLang="en-US" dirty="0"/>
              <a:t>노드에 대한 정보 </a:t>
            </a:r>
            <a:r>
              <a:rPr lang="en-US" altLang="ko-KR" dirty="0"/>
              <a:t>: </a:t>
            </a:r>
            <a:r>
              <a:rPr lang="en-US" altLang="ko-KR" dirty="0" err="1"/>
              <a:t>nodeName</a:t>
            </a:r>
            <a:r>
              <a:rPr lang="en-US" altLang="ko-KR" dirty="0"/>
              <a:t>/ </a:t>
            </a:r>
            <a:r>
              <a:rPr lang="en-US" altLang="ko-KR" dirty="0" err="1"/>
              <a:t>nodeValue</a:t>
            </a:r>
            <a:endParaRPr lang="en-US" altLang="ko-KR" dirty="0"/>
          </a:p>
          <a:p>
            <a:r>
              <a:rPr lang="en-US" altLang="ko-KR" dirty="0"/>
              <a:t>ul</a:t>
            </a:r>
            <a:r>
              <a:rPr lang="ko-KR" altLang="en-US" dirty="0"/>
              <a:t> 태그의 </a:t>
            </a:r>
            <a:r>
              <a:rPr lang="en-US" altLang="ko-KR" dirty="0" err="1"/>
              <a:t>nodeName</a:t>
            </a:r>
            <a:r>
              <a:rPr lang="ko-KR" altLang="en-US" dirty="0"/>
              <a:t>을 확인하세요</a:t>
            </a:r>
            <a:endParaRPr lang="en-US" altLang="ko-KR" dirty="0"/>
          </a:p>
          <a:p>
            <a:r>
              <a:rPr lang="en-US" altLang="ko-KR" dirty="0"/>
              <a:t>h1 </a:t>
            </a:r>
            <a:r>
              <a:rPr lang="ko-KR" altLang="en-US" dirty="0"/>
              <a:t>태그의 </a:t>
            </a:r>
            <a:r>
              <a:rPr lang="en-US" altLang="ko-KR" dirty="0" err="1"/>
              <a:t>firstChild</a:t>
            </a:r>
            <a:r>
              <a:rPr lang="ko-KR" altLang="en-US" dirty="0"/>
              <a:t>를 이용하여 </a:t>
            </a:r>
            <a:r>
              <a:rPr lang="en-US" altLang="ko-KR" dirty="0" err="1"/>
              <a:t>nodeValue</a:t>
            </a:r>
            <a:r>
              <a:rPr lang="ko-KR" altLang="en-US" dirty="0"/>
              <a:t>값 </a:t>
            </a:r>
            <a:r>
              <a:rPr lang="en-US" altLang="ko-KR" dirty="0"/>
              <a:t>“</a:t>
            </a:r>
            <a:r>
              <a:rPr lang="en-US" altLang="ko-KR" dirty="0" err="1"/>
              <a:t>nodeValue</a:t>
            </a:r>
            <a:r>
              <a:rPr lang="en-US" altLang="ko-KR" dirty="0"/>
              <a:t> </a:t>
            </a:r>
            <a:r>
              <a:rPr lang="ko-KR" altLang="en-US" dirty="0"/>
              <a:t>값을 통해 내용을 바꾸었습니다</a:t>
            </a:r>
            <a:r>
              <a:rPr lang="en-US" altLang="ko-KR" dirty="0"/>
              <a:t>” </a:t>
            </a:r>
            <a:r>
              <a:rPr lang="ko-KR" altLang="en-US" dirty="0"/>
              <a:t>로 수정하세요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67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782D1-B9F7-4B59-BEE3-9FBFDAFD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68B95-3A33-4B14-84C9-B4B4E2F0F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Document.querySelectorAll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8E8F7B-13C1-4541-A55F-5D0430CD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76" y="1417984"/>
            <a:ext cx="480127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2F6B0-4541-4B4F-B4D5-51FCDE3C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노드의 관리 </a:t>
            </a:r>
            <a:r>
              <a:rPr lang="en-US" altLang="ko-KR" dirty="0"/>
              <a:t>–</a:t>
            </a:r>
            <a:r>
              <a:rPr lang="ko-KR" altLang="en-US" dirty="0"/>
              <a:t> 생성</a:t>
            </a:r>
            <a:r>
              <a:rPr lang="en-US" altLang="ko-KR" dirty="0"/>
              <a:t>,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kr"/>
              </a:rPr>
              <a:t> 추가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notokr"/>
              </a:rPr>
              <a:t>,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kr"/>
              </a:rPr>
              <a:t>제거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notokr"/>
              </a:rPr>
              <a:t>,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kr"/>
              </a:rPr>
              <a:t>복제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/>
            </a:r>
            <a:b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BDEB9-C39C-48B2-A9CC-C848751DE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37733"/>
            <a:ext cx="8915400" cy="515605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createElement</a:t>
            </a:r>
            <a:r>
              <a:rPr lang="en-US" altLang="ko-KR" dirty="0"/>
              <a:t>()  	</a:t>
            </a:r>
            <a:r>
              <a:rPr lang="ko-KR" altLang="en-US" dirty="0"/>
              <a:t>요소 생성</a:t>
            </a:r>
            <a:r>
              <a:rPr lang="en-US" altLang="ko-KR" dirty="0"/>
              <a:t>(</a:t>
            </a:r>
            <a:r>
              <a:rPr lang="ko-KR" altLang="en-US" dirty="0"/>
              <a:t>태그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createAttribute</a:t>
            </a:r>
            <a:r>
              <a:rPr lang="en-US" altLang="ko-KR" dirty="0"/>
              <a:t>() 	</a:t>
            </a:r>
            <a:r>
              <a:rPr lang="ko-KR" altLang="en-US" dirty="0"/>
              <a:t>속성 생성  </a:t>
            </a:r>
            <a:r>
              <a:rPr lang="en-US" altLang="ko-KR" dirty="0"/>
              <a:t>- </a:t>
            </a:r>
            <a:r>
              <a:rPr lang="en-US" altLang="ko-KR" dirty="0" err="1"/>
              <a:t>setAttributeNode</a:t>
            </a:r>
            <a:r>
              <a:rPr lang="en-US" altLang="ko-KR" dirty="0"/>
              <a:t>()</a:t>
            </a:r>
            <a:r>
              <a:rPr lang="ko-KR" altLang="en-US" dirty="0"/>
              <a:t>으로 추가가능</a:t>
            </a:r>
            <a:endParaRPr lang="en-US" altLang="ko-KR" dirty="0"/>
          </a:p>
          <a:p>
            <a:r>
              <a:rPr lang="en-US" altLang="ko-KR" dirty="0" err="1"/>
              <a:t>createTextNode</a:t>
            </a:r>
            <a:r>
              <a:rPr lang="en-US" altLang="ko-KR" dirty="0"/>
              <a:t>()	</a:t>
            </a:r>
            <a:r>
              <a:rPr lang="ko-KR" altLang="en-US" dirty="0"/>
              <a:t>텍스트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appendChild</a:t>
            </a:r>
            <a:r>
              <a:rPr lang="en-US" altLang="ko-KR" dirty="0"/>
              <a:t>()		</a:t>
            </a:r>
            <a:r>
              <a:rPr lang="ko-KR" altLang="en-US" dirty="0"/>
              <a:t>현재 노드 안에 </a:t>
            </a:r>
            <a:r>
              <a:rPr lang="ko-KR" altLang="en-US" dirty="0" err="1"/>
              <a:t>자식노드</a:t>
            </a:r>
            <a:r>
              <a:rPr lang="ko-KR" altLang="en-US" dirty="0"/>
              <a:t>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removeChild</a:t>
            </a:r>
            <a:r>
              <a:rPr lang="en-US" altLang="ko-KR" dirty="0"/>
              <a:t>()		</a:t>
            </a:r>
            <a:r>
              <a:rPr lang="ko-KR" altLang="en-US" dirty="0"/>
              <a:t>현재 노드 안에 </a:t>
            </a:r>
            <a:r>
              <a:rPr lang="ko-KR" altLang="en-US" dirty="0" err="1"/>
              <a:t>자식노드</a:t>
            </a:r>
            <a:r>
              <a:rPr lang="ko-KR" altLang="en-US" dirty="0"/>
              <a:t> 삭제</a:t>
            </a:r>
            <a:endParaRPr lang="en-US" altLang="ko-KR" dirty="0"/>
          </a:p>
          <a:p>
            <a:r>
              <a:rPr lang="en-US" altLang="ko-KR" dirty="0" err="1"/>
              <a:t>removeAttribute</a:t>
            </a:r>
            <a:r>
              <a:rPr lang="en-US" altLang="ko-KR" dirty="0"/>
              <a:t>()	</a:t>
            </a:r>
            <a:r>
              <a:rPr lang="ko-KR" altLang="en-US" dirty="0" err="1"/>
              <a:t>현재노드의</a:t>
            </a:r>
            <a:r>
              <a:rPr lang="ko-KR" altLang="en-US" dirty="0"/>
              <a:t> 속성 삭제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복제할 노드</a:t>
            </a:r>
            <a:r>
              <a:rPr lang="en-US" altLang="ko-KR" dirty="0"/>
              <a:t>.</a:t>
            </a:r>
            <a:r>
              <a:rPr lang="en-US" altLang="ko-KR" dirty="0" err="1"/>
              <a:t>cloneNode</a:t>
            </a:r>
            <a:r>
              <a:rPr lang="en-US" altLang="ko-KR" dirty="0"/>
              <a:t>(true/false) &gt; </a:t>
            </a:r>
            <a:r>
              <a:rPr lang="en-US" altLang="ko-KR" dirty="0" err="1"/>
              <a:t>appendChild</a:t>
            </a:r>
            <a:r>
              <a:rPr lang="ko-KR" altLang="en-US" dirty="0"/>
              <a:t>와 함께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기존의 존재하는 노드와 똑같은 새로운 노드를 생성하여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48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A3F6F-9A6D-423C-9FAD-07435CD7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노드의 관리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112FD-DB39-4CB4-9D1C-6CABC2CD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5467"/>
            <a:ext cx="8915400" cy="4505755"/>
          </a:xfrm>
        </p:spPr>
        <p:txBody>
          <a:bodyPr/>
          <a:lstStyle/>
          <a:p>
            <a:r>
              <a:rPr lang="ko-KR" altLang="en-US" dirty="0"/>
              <a:t>생성</a:t>
            </a:r>
            <a:r>
              <a:rPr lang="en-US" altLang="ko-KR" dirty="0"/>
              <a:t>,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 추가</a:t>
            </a:r>
            <a:endParaRPr lang="en-US" altLang="ko-KR" dirty="0">
              <a:solidFill>
                <a:srgbClr val="333333"/>
              </a:solidFill>
              <a:latin typeface="notokr"/>
            </a:endParaRPr>
          </a:p>
          <a:p>
            <a:r>
              <a:rPr lang="en-US" altLang="ko-KR" dirty="0" err="1"/>
              <a:t>createElement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을 이용하여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p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태그를 생성한후 </a:t>
            </a:r>
            <a:r>
              <a:rPr lang="en-US" altLang="ko-KR" dirty="0" err="1">
                <a:solidFill>
                  <a:srgbClr val="333333"/>
                </a:solidFill>
                <a:latin typeface="notokr"/>
              </a:rPr>
              <a:t>appendChild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() 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을 이용하여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body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에 추가하세요</a:t>
            </a:r>
            <a:endParaRPr lang="en-US" altLang="ko-KR" dirty="0">
              <a:solidFill>
                <a:srgbClr val="333333"/>
              </a:solidFill>
              <a:latin typeface="notokr"/>
            </a:endParaRPr>
          </a:p>
          <a:p>
            <a:r>
              <a:rPr lang="en-US" altLang="ko-KR" dirty="0" err="1"/>
              <a:t>createTextNode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를 이용하여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“</a:t>
            </a:r>
            <a:r>
              <a:rPr lang="en-US" altLang="ko-KR" dirty="0" err="1">
                <a:solidFill>
                  <a:srgbClr val="333333"/>
                </a:solidFill>
                <a:latin typeface="notokr"/>
              </a:rPr>
              <a:t>textnode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를 이용한 텍스트입니다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”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를 생성한후 </a:t>
            </a:r>
            <a:r>
              <a:rPr lang="en-US" altLang="ko-KR" dirty="0" err="1">
                <a:solidFill>
                  <a:srgbClr val="333333"/>
                </a:solidFill>
                <a:latin typeface="notokr"/>
              </a:rPr>
              <a:t>appendChild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() 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이용하여 생성한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p 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태그에 추가하세요</a:t>
            </a:r>
            <a:endParaRPr lang="en-US" altLang="ko-KR" dirty="0">
              <a:solidFill>
                <a:srgbClr val="333333"/>
              </a:solidFill>
              <a:latin typeface="notokr"/>
            </a:endParaRPr>
          </a:p>
          <a:p>
            <a:r>
              <a:rPr lang="en-US" altLang="ko-KR" dirty="0" err="1"/>
              <a:t>createAttribute</a:t>
            </a:r>
            <a:r>
              <a:rPr lang="en-US" altLang="ko-KR" dirty="0"/>
              <a:t>()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를 이용하여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value 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값을 </a:t>
            </a:r>
            <a:r>
              <a:rPr lang="en-US" altLang="ko-KR" dirty="0" err="1">
                <a:solidFill>
                  <a:srgbClr val="333333"/>
                </a:solidFill>
                <a:latin typeface="notokr"/>
              </a:rPr>
              <a:t>color:blur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로 작성 </a:t>
            </a:r>
            <a:r>
              <a:rPr lang="ko-KR" altLang="en-US" dirty="0" err="1">
                <a:solidFill>
                  <a:srgbClr val="333333"/>
                </a:solidFill>
                <a:latin typeface="notokr"/>
              </a:rPr>
              <a:t>한후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, </a:t>
            </a:r>
            <a:r>
              <a:rPr lang="en-US" altLang="ko-KR" dirty="0" err="1">
                <a:solidFill>
                  <a:srgbClr val="333333"/>
                </a:solidFill>
                <a:latin typeface="notokr"/>
              </a:rPr>
              <a:t>setAttributeNode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()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를 통해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p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태그에 추가하세요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2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A3F6F-9A6D-423C-9FAD-07435CD7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노드의 관리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112FD-DB39-4CB4-9D1C-6CABC2CD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7733"/>
            <a:ext cx="8915400" cy="4573489"/>
          </a:xfrm>
        </p:spPr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  <a:latin typeface="notokr"/>
              </a:rPr>
              <a:t>제거</a:t>
            </a:r>
            <a:endParaRPr lang="en-US" altLang="ko-KR" dirty="0">
              <a:solidFill>
                <a:srgbClr val="333333"/>
              </a:solidFill>
              <a:latin typeface="notokr"/>
            </a:endParaRPr>
          </a:p>
          <a:p>
            <a:r>
              <a:rPr lang="en-US" altLang="ko-KR" dirty="0" err="1"/>
              <a:t>removeAttribute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를 이용해서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style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을 삭제하세요</a:t>
            </a:r>
            <a:endParaRPr lang="en-US" altLang="ko-KR" dirty="0">
              <a:solidFill>
                <a:srgbClr val="333333"/>
              </a:solidFill>
              <a:latin typeface="notokr"/>
            </a:endParaRPr>
          </a:p>
          <a:p>
            <a:r>
              <a:rPr lang="en-US" altLang="ko-KR" dirty="0" err="1">
                <a:solidFill>
                  <a:srgbClr val="333333"/>
                </a:solidFill>
                <a:latin typeface="notokr"/>
              </a:rPr>
              <a:t>removeChild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을 이용해서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ul 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태그의 첫번째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li</a:t>
            </a:r>
            <a:r>
              <a:rPr lang="ko-KR" altLang="en-US" dirty="0" err="1">
                <a:solidFill>
                  <a:srgbClr val="333333"/>
                </a:solidFill>
                <a:latin typeface="notokr"/>
              </a:rPr>
              <a:t>를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 삭제하세요</a:t>
            </a:r>
            <a:endParaRPr lang="en-US" altLang="ko-KR" dirty="0">
              <a:solidFill>
                <a:srgbClr val="333333"/>
              </a:solidFill>
              <a:latin typeface="notokr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notokr"/>
              </a:rPr>
              <a:t>remove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를 이용해서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ul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태그를 삭제하세요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9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A3F6F-9A6D-423C-9FAD-07435CD7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노드의 관리 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112FD-DB39-4CB4-9D1C-6CABC2CD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3867"/>
            <a:ext cx="8915400" cy="4607355"/>
          </a:xfrm>
        </p:spPr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  <a:latin typeface="notokr"/>
              </a:rPr>
              <a:t>복제</a:t>
            </a:r>
            <a:endParaRPr lang="en-US" altLang="ko-KR" dirty="0">
              <a:solidFill>
                <a:srgbClr val="333333"/>
              </a:solidFill>
              <a:latin typeface="notokr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notokr"/>
              </a:rPr>
              <a:t>h1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 태그를 복제하여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body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에 추가하세요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.</a:t>
            </a:r>
          </a:p>
          <a:p>
            <a:r>
              <a:rPr lang="en-US" altLang="ko-KR" dirty="0" smtClean="0">
                <a:solidFill>
                  <a:srgbClr val="333333"/>
                </a:solidFill>
                <a:latin typeface="notokr"/>
              </a:rPr>
              <a:t>p</a:t>
            </a:r>
            <a:r>
              <a:rPr lang="ko-KR" altLang="en-US" dirty="0" smtClean="0">
                <a:solidFill>
                  <a:srgbClr val="333333"/>
                </a:solidFill>
                <a:latin typeface="notokr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태그를 복제하여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body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에 추가하세요</a:t>
            </a:r>
            <a:r>
              <a:rPr lang="en-US" altLang="ko-KR" dirty="0" smtClean="0">
                <a:solidFill>
                  <a:srgbClr val="333333"/>
                </a:solidFill>
                <a:latin typeface="notokr"/>
              </a:rPr>
              <a:t>.</a:t>
            </a:r>
          </a:p>
          <a:p>
            <a:endParaRPr lang="en-US" altLang="ko-KR" b="1" dirty="0">
              <a:solidFill>
                <a:srgbClr val="333333"/>
              </a:solidFill>
              <a:latin typeface="notokr"/>
            </a:endParaRPr>
          </a:p>
          <a:p>
            <a:r>
              <a:rPr lang="en-US" altLang="ko-KR" dirty="0" smtClean="0">
                <a:solidFill>
                  <a:srgbClr val="333333"/>
                </a:solidFill>
                <a:latin typeface="notokr"/>
              </a:rPr>
              <a:t>___.</a:t>
            </a:r>
            <a:r>
              <a:rPr lang="en-US" altLang="ko-KR" dirty="0" err="1" smtClean="0">
                <a:solidFill>
                  <a:srgbClr val="333333"/>
                </a:solidFill>
                <a:latin typeface="notokr"/>
              </a:rPr>
              <a:t>appendChild</a:t>
            </a:r>
            <a:r>
              <a:rPr lang="en-US" altLang="ko-KR" dirty="0" smtClean="0">
                <a:solidFill>
                  <a:srgbClr val="333333"/>
                </a:solidFill>
                <a:latin typeface="notokr"/>
              </a:rPr>
              <a:t>(___.</a:t>
            </a:r>
            <a:r>
              <a:rPr lang="en-US" altLang="ko-KR" dirty="0" err="1" smtClean="0">
                <a:solidFill>
                  <a:srgbClr val="333333"/>
                </a:solidFill>
                <a:latin typeface="notokr"/>
              </a:rPr>
              <a:t>cloneNode</a:t>
            </a:r>
            <a:r>
              <a:rPr lang="en-US" altLang="ko-KR" dirty="0" smtClean="0">
                <a:solidFill>
                  <a:srgbClr val="333333"/>
                </a:solidFill>
                <a:latin typeface="notokr"/>
              </a:rPr>
              <a:t>(true))</a:t>
            </a:r>
            <a:r>
              <a:rPr lang="ko-KR" altLang="en-US" b="1" dirty="0">
                <a:solidFill>
                  <a:srgbClr val="333333"/>
                </a:solidFill>
                <a:latin typeface="notokr"/>
              </a:rPr>
              <a:t/>
            </a:r>
            <a:br>
              <a:rPr lang="ko-KR" altLang="en-US" b="1" dirty="0">
                <a:solidFill>
                  <a:srgbClr val="333333"/>
                </a:solidFill>
                <a:latin typeface="notokr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0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9E47D-6648-49CA-861B-83A64151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노드의 조작 </a:t>
            </a:r>
            <a:r>
              <a:rPr lang="en-US" altLang="ko-KR" dirty="0"/>
              <a:t>–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kr"/>
              </a:rPr>
              <a:t>변경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notokr"/>
              </a:rPr>
              <a:t>,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kr"/>
              </a:rPr>
              <a:t>교체</a:t>
            </a:r>
            <a:br>
              <a:rPr lang="ko-KR" altLang="en-US" i="0" dirty="0">
                <a:solidFill>
                  <a:srgbClr val="333333"/>
                </a:solidFill>
                <a:effectLst/>
                <a:latin typeface="notokr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90700-7DA2-4061-A474-9DF88CC2C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8533"/>
            <a:ext cx="8915400" cy="4522689"/>
          </a:xfrm>
        </p:spPr>
        <p:txBody>
          <a:bodyPr/>
          <a:lstStyle/>
          <a:p>
            <a:r>
              <a:rPr lang="en-US" altLang="ko-KR" dirty="0" err="1"/>
              <a:t>textContent</a:t>
            </a:r>
            <a:r>
              <a:rPr lang="en-US" altLang="ko-KR" dirty="0"/>
              <a:t> : </a:t>
            </a:r>
            <a:r>
              <a:rPr lang="ko-KR" altLang="en-US" dirty="0"/>
              <a:t>노드의 글자변경</a:t>
            </a:r>
            <a:endParaRPr lang="en-US" altLang="ko-KR" dirty="0"/>
          </a:p>
          <a:p>
            <a:r>
              <a:rPr lang="en-US" altLang="ko-KR" dirty="0" err="1"/>
              <a:t>setAttribute</a:t>
            </a:r>
            <a:r>
              <a:rPr lang="en-US" altLang="ko-KR" dirty="0" smtClean="0"/>
              <a:t>(‘</a:t>
            </a:r>
            <a:r>
              <a:rPr lang="ko-KR" altLang="en-US" dirty="0" err="1" smtClean="0"/>
              <a:t>속성이름</a:t>
            </a:r>
            <a:r>
              <a:rPr lang="en-US" altLang="ko-KR" dirty="0" smtClean="0"/>
              <a:t>’,’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’) </a:t>
            </a:r>
            <a:r>
              <a:rPr lang="en-US" altLang="ko-KR" dirty="0"/>
              <a:t>: </a:t>
            </a:r>
            <a:r>
              <a:rPr lang="ko-KR" altLang="en-US" dirty="0"/>
              <a:t>노드의 속성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innerHTML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글자변경</a:t>
            </a:r>
            <a:endParaRPr lang="en-US" altLang="ko-KR" dirty="0"/>
          </a:p>
          <a:p>
            <a:r>
              <a:rPr lang="en-US" altLang="ko-KR" dirty="0"/>
              <a:t>style.(</a:t>
            </a:r>
            <a:r>
              <a:rPr lang="ko-KR" altLang="en-US" dirty="0"/>
              <a:t>스타일속성</a:t>
            </a:r>
            <a:r>
              <a:rPr lang="en-US" altLang="ko-KR" dirty="0"/>
              <a:t>) : </a:t>
            </a:r>
            <a:r>
              <a:rPr lang="ko-KR" altLang="en-US" dirty="0"/>
              <a:t>스타일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부모노드</a:t>
            </a:r>
            <a:r>
              <a:rPr lang="en-US" altLang="ko-KR" dirty="0"/>
              <a:t>.</a:t>
            </a:r>
            <a:r>
              <a:rPr lang="en-US" altLang="ko-KR" dirty="0" err="1"/>
              <a:t>replaceChild</a:t>
            </a:r>
            <a:r>
              <a:rPr lang="en-US" altLang="ko-KR" dirty="0"/>
              <a:t>(</a:t>
            </a:r>
            <a:r>
              <a:rPr lang="ko-KR" altLang="en-US" dirty="0"/>
              <a:t>새로운</a:t>
            </a:r>
            <a:r>
              <a:rPr lang="en-US" altLang="ko-KR" dirty="0"/>
              <a:t>, </a:t>
            </a:r>
            <a:r>
              <a:rPr lang="ko-KR" altLang="en-US" dirty="0"/>
              <a:t>기존</a:t>
            </a:r>
            <a:r>
              <a:rPr lang="en-US" altLang="ko-KR" dirty="0"/>
              <a:t>)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기존의 요소 노드를 새로운 요소 노드로 교체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66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336DB-A29B-4D48-91EE-CA459171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노드의 조작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EB0B5-1C31-45FC-86F5-B8925555E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  <a:latin typeface="notokr"/>
              </a:rPr>
              <a:t>변경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 </a:t>
            </a:r>
          </a:p>
          <a:p>
            <a:r>
              <a:rPr lang="en-US" altLang="ko-KR" dirty="0" err="1"/>
              <a:t>textContent</a:t>
            </a:r>
            <a:r>
              <a:rPr lang="ko-KR" altLang="en-US" dirty="0"/>
              <a:t>을 이용하여 </a:t>
            </a:r>
            <a:r>
              <a:rPr lang="en-US" altLang="ko-KR" dirty="0"/>
              <a:t>h1</a:t>
            </a:r>
            <a:r>
              <a:rPr lang="ko-KR" altLang="en-US" dirty="0"/>
              <a:t>의 내용을 </a:t>
            </a:r>
            <a:r>
              <a:rPr lang="en-US" altLang="ko-KR" dirty="0"/>
              <a:t>“ </a:t>
            </a:r>
            <a:r>
              <a:rPr lang="en-US" altLang="ko-KR" dirty="0" err="1"/>
              <a:t>textContent</a:t>
            </a:r>
            <a:r>
              <a:rPr lang="ko-KR" altLang="en-US" dirty="0"/>
              <a:t>로 바꾼 내용입니다</a:t>
            </a:r>
            <a:r>
              <a:rPr lang="en-US" altLang="ko-KR" dirty="0"/>
              <a:t>“ </a:t>
            </a:r>
            <a:r>
              <a:rPr lang="ko-KR" altLang="en-US" dirty="0"/>
              <a:t>로 수정하세요</a:t>
            </a:r>
            <a:endParaRPr lang="en-US" altLang="ko-KR" dirty="0"/>
          </a:p>
          <a:p>
            <a:r>
              <a:rPr lang="en-US" altLang="ko-KR" dirty="0" err="1"/>
              <a:t>setAttribute</a:t>
            </a:r>
            <a:r>
              <a:rPr lang="en-US" altLang="ko-KR" dirty="0"/>
              <a:t>()</a:t>
            </a:r>
            <a:r>
              <a:rPr lang="ko-KR" altLang="en-US" dirty="0"/>
              <a:t> 를 이용하여 </a:t>
            </a:r>
            <a:r>
              <a:rPr lang="en-US" altLang="ko-KR" dirty="0"/>
              <a:t>h1</a:t>
            </a:r>
            <a:r>
              <a:rPr lang="ko-KR" altLang="en-US" dirty="0"/>
              <a:t>의 </a:t>
            </a:r>
            <a:r>
              <a:rPr lang="en-US" altLang="ko-KR" dirty="0"/>
              <a:t>class </a:t>
            </a:r>
            <a:r>
              <a:rPr lang="ko-KR" altLang="en-US" dirty="0"/>
              <a:t>속성을 </a:t>
            </a:r>
            <a:r>
              <a:rPr lang="en-US" altLang="ko-KR" dirty="0" err="1"/>
              <a:t>classname</a:t>
            </a:r>
            <a:r>
              <a:rPr lang="ko-KR" altLang="en-US" dirty="0"/>
              <a:t>이라는 이름으로 추가하세요</a:t>
            </a:r>
            <a:endParaRPr lang="en-US" altLang="ko-KR" dirty="0"/>
          </a:p>
          <a:p>
            <a:r>
              <a:rPr lang="en-US" altLang="ko-KR" dirty="0" err="1"/>
              <a:t>style.color</a:t>
            </a:r>
            <a:r>
              <a:rPr lang="ko-KR" altLang="en-US" dirty="0"/>
              <a:t>를 이용하여 </a:t>
            </a:r>
            <a:r>
              <a:rPr lang="en-US" altLang="ko-KR" dirty="0"/>
              <a:t>h1</a:t>
            </a:r>
            <a:r>
              <a:rPr lang="ko-KR" altLang="en-US" dirty="0"/>
              <a:t>의 </a:t>
            </a:r>
            <a:r>
              <a:rPr lang="en-US" altLang="ko-KR" dirty="0"/>
              <a:t>color</a:t>
            </a:r>
            <a:r>
              <a:rPr lang="ko-KR" altLang="en-US" dirty="0"/>
              <a:t>를 </a:t>
            </a:r>
            <a:r>
              <a:rPr lang="en-US" altLang="ko-KR" dirty="0"/>
              <a:t>blue</a:t>
            </a:r>
            <a:r>
              <a:rPr lang="ko-KR" altLang="en-US" dirty="0"/>
              <a:t>로 수정하세요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4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336DB-A29B-4D48-91EE-CA459171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노드의 조작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EB0B5-1C31-45FC-86F5-B8925555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  <a:latin typeface="notokr"/>
              </a:rPr>
              <a:t>교체</a:t>
            </a:r>
            <a:endParaRPr lang="en-US" altLang="ko-KR" dirty="0">
              <a:solidFill>
                <a:srgbClr val="333333"/>
              </a:solidFill>
              <a:latin typeface="notokr"/>
            </a:endParaRPr>
          </a:p>
          <a:p>
            <a:r>
              <a:rPr lang="en-US" altLang="ko-KR" dirty="0" err="1"/>
              <a:t>createElement</a:t>
            </a:r>
            <a:r>
              <a:rPr lang="ko-KR" altLang="en-US" dirty="0"/>
              <a:t>를 이용하여 변수 </a:t>
            </a:r>
            <a:r>
              <a:rPr lang="en-US" altLang="ko-KR" dirty="0"/>
              <a:t>h3Element</a:t>
            </a:r>
            <a:r>
              <a:rPr lang="ko-KR" altLang="en-US" dirty="0"/>
              <a:t>에</a:t>
            </a:r>
            <a:r>
              <a:rPr lang="en-US" altLang="ko-KR" dirty="0"/>
              <a:t> h3</a:t>
            </a:r>
            <a:r>
              <a:rPr lang="ko-KR" altLang="en-US" dirty="0"/>
              <a:t>태그를 생성한 후 </a:t>
            </a:r>
            <a:r>
              <a:rPr lang="en-US" altLang="ko-KR" dirty="0" err="1"/>
              <a:t>textContent</a:t>
            </a:r>
            <a:r>
              <a:rPr lang="en-US" altLang="ko-KR" dirty="0"/>
              <a:t> </a:t>
            </a:r>
            <a:r>
              <a:rPr lang="ko-KR" altLang="en-US" dirty="0"/>
              <a:t>를 이용하여 </a:t>
            </a:r>
            <a:r>
              <a:rPr lang="en-US" altLang="ko-KR" dirty="0"/>
              <a:t>“</a:t>
            </a:r>
            <a:r>
              <a:rPr lang="ko-KR" altLang="en-US" dirty="0"/>
              <a:t>새로 교체하는 요소입니다</a:t>
            </a:r>
            <a:r>
              <a:rPr lang="en-US" altLang="ko-KR" dirty="0"/>
              <a:t>“ </a:t>
            </a:r>
            <a:r>
              <a:rPr lang="ko-KR" altLang="en-US" dirty="0"/>
              <a:t>작성합니다</a:t>
            </a:r>
            <a:endParaRPr lang="en-US" altLang="ko-KR" dirty="0"/>
          </a:p>
          <a:p>
            <a:r>
              <a:rPr lang="en-US" altLang="ko-KR" dirty="0" err="1"/>
              <a:t>replaceChild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() 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를 이용하여 </a:t>
            </a:r>
            <a:r>
              <a:rPr lang="en-US" altLang="ko-KR" dirty="0" err="1">
                <a:solidFill>
                  <a:srgbClr val="333333"/>
                </a:solidFill>
                <a:latin typeface="notokr"/>
              </a:rPr>
              <a:t>ol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태그 의 첫번째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li 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태그를  </a:t>
            </a:r>
            <a:r>
              <a:rPr lang="en-US" altLang="ko-KR" dirty="0"/>
              <a:t>h3Element</a:t>
            </a:r>
            <a:r>
              <a:rPr lang="ko-KR" altLang="en-US" dirty="0"/>
              <a:t>으로 바교체하세요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4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31AB5-E25C-45FF-8B50-DB5A2D37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9495B-C789-4608-B008-5DABF4375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12333"/>
            <a:ext cx="8915400" cy="4006222"/>
          </a:xfrm>
        </p:spPr>
        <p:txBody>
          <a:bodyPr/>
          <a:lstStyle/>
          <a:p>
            <a:r>
              <a:rPr lang="ko-KR" altLang="en-US" dirty="0"/>
              <a:t>아래 내용을 오른쪽과 같이 바꿔주세요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ED7698-5296-42A8-BCC3-9D98E813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164" y="1630301"/>
            <a:ext cx="3543795" cy="39629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CAFA20-50FA-4CE6-B5CA-9018C7704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472" y="750092"/>
            <a:ext cx="4204311" cy="45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BOM(</a:t>
            </a:r>
            <a:r>
              <a:rPr lang="ko-KR" altLang="en-US" dirty="0" err="1"/>
              <a:t>브라우저객체모델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22400"/>
            <a:ext cx="8915400" cy="4811490"/>
          </a:xfrm>
        </p:spPr>
        <p:txBody>
          <a:bodyPr>
            <a:normAutofit/>
          </a:bodyPr>
          <a:lstStyle/>
          <a:p>
            <a:r>
              <a:rPr lang="ko-KR" altLang="en-US" dirty="0"/>
              <a:t>브라우저의 정보에 접근하거나 브라우저의 여러 기능들을 제어하기 위한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객체 모델</a:t>
            </a:r>
            <a:endParaRPr lang="en-US" altLang="ko-KR" dirty="0"/>
          </a:p>
          <a:p>
            <a:r>
              <a:rPr lang="ko-KR" altLang="en-US" dirty="0"/>
              <a:t>브라우저 객체 모델</a:t>
            </a:r>
            <a:r>
              <a:rPr lang="en-US" altLang="ko-KR" dirty="0"/>
              <a:t>(BOM)</a:t>
            </a:r>
            <a:r>
              <a:rPr lang="ko-KR" altLang="en-US" dirty="0"/>
              <a:t>은 문서 객체 모델</a:t>
            </a:r>
            <a:r>
              <a:rPr lang="en-US" altLang="ko-KR" dirty="0"/>
              <a:t>(DOM)</a:t>
            </a:r>
            <a:r>
              <a:rPr lang="ko-KR" altLang="en-US" dirty="0"/>
              <a:t>과는 달리 </a:t>
            </a:r>
            <a:r>
              <a:rPr lang="en-US" altLang="ko-KR" dirty="0"/>
              <a:t>W3C</a:t>
            </a:r>
            <a:r>
              <a:rPr lang="ko-KR" altLang="en-US" dirty="0"/>
              <a:t>의 표준 객체 모델은 아님</a:t>
            </a:r>
            <a:endParaRPr lang="en-US" altLang="ko-KR" dirty="0"/>
          </a:p>
          <a:p>
            <a:r>
              <a:rPr lang="ko-KR" altLang="en-US" dirty="0"/>
              <a:t>자바스크립트가 브라우저의 기능적인 요소들을 직접 제어하고 관리할 방법을 제공</a:t>
            </a:r>
            <a:endParaRPr lang="en-US" altLang="ko-KR" dirty="0"/>
          </a:p>
          <a:p>
            <a:r>
              <a:rPr lang="ko-KR" altLang="en-US" dirty="0"/>
              <a:t>전역 객체</a:t>
            </a:r>
            <a:r>
              <a:rPr lang="en-US" altLang="ko-KR" dirty="0"/>
              <a:t>(global object)</a:t>
            </a:r>
            <a:r>
              <a:rPr lang="ko-KR" altLang="en-US" dirty="0"/>
              <a:t>로 사용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7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56920-F586-44C6-8C6D-EAF2DF24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객체 집합</a:t>
            </a:r>
            <a:r>
              <a:rPr lang="en-US" altLang="ko-KR" dirty="0"/>
              <a:t>(object collection)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FBC3B-DDF3-4BDF-879B-BED3F3B4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25600"/>
            <a:ext cx="8915400" cy="3777622"/>
          </a:xfrm>
        </p:spPr>
        <p:txBody>
          <a:bodyPr/>
          <a:lstStyle/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DOM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 제공하는 객체 집합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(object collection)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을 이용하여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요소를 선택 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 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가능</a:t>
            </a: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en-US" altLang="ko-KR" dirty="0" err="1">
                <a:solidFill>
                  <a:srgbClr val="575757"/>
                </a:solidFill>
                <a:latin typeface="notokr"/>
              </a:rPr>
              <a:t>document.forms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을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 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통해 전체 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form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에 접근 가능하다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.</a:t>
            </a: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5BC824-0FB1-4B38-8D8B-A22B8DD9F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883" y="2658534"/>
            <a:ext cx="5176366" cy="21486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0BFA56-AECE-417B-9A70-B07CBB3D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089" y="4730403"/>
            <a:ext cx="3895842" cy="67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E5F48-1D8D-456E-A0A0-5E3A5877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DOM </a:t>
            </a:r>
            <a:r>
              <a:rPr lang="ko-KR" altLang="en-US" dirty="0"/>
              <a:t>요소 중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		</a:t>
            </a:r>
            <a:r>
              <a:rPr lang="ko-KR" altLang="en-US" dirty="0"/>
              <a:t>요소</a:t>
            </a:r>
            <a:r>
              <a:rPr lang="en-US" altLang="ko-KR" dirty="0"/>
              <a:t>(Element)</a:t>
            </a:r>
            <a:r>
              <a:rPr lang="ko-KR" altLang="en-US" dirty="0"/>
              <a:t>객체의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73E5B-2456-4A51-A1B5-8D5959819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classList</a:t>
            </a:r>
            <a:r>
              <a:rPr lang="en-US" altLang="ko-KR" dirty="0"/>
              <a:t> : </a:t>
            </a:r>
            <a:r>
              <a:rPr lang="ko-KR" altLang="en-US" dirty="0"/>
              <a:t>요소의 </a:t>
            </a:r>
            <a:r>
              <a:rPr lang="en-US" altLang="ko-KR" dirty="0"/>
              <a:t>CSS </a:t>
            </a:r>
            <a:r>
              <a:rPr lang="ko-KR" altLang="en-US" dirty="0"/>
              <a:t>클래스 이름을 반환</a:t>
            </a:r>
          </a:p>
          <a:p>
            <a:r>
              <a:rPr lang="en-US" altLang="ko-KR" dirty="0" err="1"/>
              <a:t>classListDOMTokenList</a:t>
            </a:r>
            <a:r>
              <a:rPr lang="en-US" altLang="ko-KR" dirty="0"/>
              <a:t> </a:t>
            </a:r>
            <a:r>
              <a:rPr lang="ko-KR" altLang="en-US" dirty="0"/>
              <a:t>객체 반환</a:t>
            </a:r>
          </a:p>
          <a:p>
            <a:r>
              <a:rPr lang="ko-KR" altLang="en-US" dirty="0"/>
              <a:t>읽기 전용 </a:t>
            </a:r>
            <a:r>
              <a:rPr lang="en-US" altLang="ko-KR" dirty="0"/>
              <a:t>add(), remove() </a:t>
            </a:r>
            <a:r>
              <a:rPr lang="ko-KR" altLang="en-US" dirty="0"/>
              <a:t>메서드를 사용하여 </a:t>
            </a:r>
            <a:r>
              <a:rPr lang="en-US" altLang="ko-KR" dirty="0"/>
              <a:t>CSS </a:t>
            </a:r>
            <a:r>
              <a:rPr lang="ko-KR" altLang="en-US" dirty="0"/>
              <a:t>클래스 추가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38707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66F00-A9BF-48BB-A12A-049998CA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JQuery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7EC0F-C334-4699-A5B7-1D87F39C3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7867"/>
            <a:ext cx="8915400" cy="4353355"/>
          </a:xfrm>
        </p:spPr>
        <p:txBody>
          <a:bodyPr/>
          <a:lstStyle/>
          <a:p>
            <a:r>
              <a:rPr lang="ko-KR" altLang="en-US" dirty="0"/>
              <a:t>자바스크립트 언어를 간편하게 사용할 수 있도록 단순화시킨 오픈 소스 기반의 </a:t>
            </a:r>
            <a:r>
              <a:rPr lang="ko-KR" altLang="en-US" b="1" dirty="0"/>
              <a:t>자바스크립트 라이브러리</a:t>
            </a:r>
            <a:endParaRPr lang="en-US" altLang="ko-KR" b="1" dirty="0"/>
          </a:p>
          <a:p>
            <a:r>
              <a:rPr lang="ko-KR" altLang="en-US" dirty="0"/>
              <a:t>기존 </a:t>
            </a:r>
            <a:r>
              <a:rPr lang="en-US" altLang="ko-KR" dirty="0"/>
              <a:t>CSS Selectors</a:t>
            </a:r>
            <a:r>
              <a:rPr lang="ko-KR" altLang="en-US" dirty="0"/>
              <a:t> 기반</a:t>
            </a:r>
            <a:endParaRPr lang="en-US" altLang="ko-KR" dirty="0"/>
          </a:p>
          <a:p>
            <a:r>
              <a:rPr lang="ko-KR" altLang="en-US" dirty="0"/>
              <a:t>문서 객체 모델</a:t>
            </a:r>
            <a:r>
              <a:rPr lang="en-US" altLang="ko-KR" dirty="0"/>
              <a:t>(DOM)</a:t>
            </a:r>
            <a:r>
              <a:rPr lang="ko-KR" altLang="en-US" dirty="0"/>
              <a:t>과 이벤트에 관한 처리를 손쉽게 구현</a:t>
            </a:r>
            <a:endParaRPr lang="en-US" altLang="ko-KR" dirty="0"/>
          </a:p>
          <a:p>
            <a:pPr algn="l" latinLnBrk="1"/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$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1" dirty="0">
                <a:solidFill>
                  <a:srgbClr val="A71D5D"/>
                </a:solidFill>
                <a:effectLst/>
                <a:latin typeface="D2Coding"/>
              </a:rPr>
              <a:t>function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() {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      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$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"p"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).on(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"click"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, </a:t>
            </a:r>
            <a:r>
              <a:rPr lang="en-US" altLang="ko-KR" b="0" i="1" dirty="0">
                <a:solidFill>
                  <a:srgbClr val="A71D5D"/>
                </a:solidFill>
                <a:effectLst/>
                <a:latin typeface="D2Coding"/>
              </a:rPr>
              <a:t>function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() {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             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$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"p"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).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css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"color"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,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"red"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);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           });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       });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1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5B3C5-BE59-4142-A1D1-403D7003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78B8D-E751-4E16-8283-12F41ED9E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8533"/>
            <a:ext cx="8915400" cy="4522689"/>
          </a:xfrm>
        </p:spPr>
        <p:txBody>
          <a:bodyPr/>
          <a:lstStyle/>
          <a:p>
            <a:r>
              <a:rPr lang="ko-KR" altLang="en-US" dirty="0"/>
              <a:t>웹 브라우저의 창</a:t>
            </a:r>
            <a:r>
              <a:rPr lang="en-US" altLang="ko-KR" dirty="0"/>
              <a:t>(window)</a:t>
            </a:r>
            <a:r>
              <a:rPr lang="ko-KR" altLang="en-US" dirty="0"/>
              <a:t>을 나타내는 객체로</a:t>
            </a:r>
            <a:r>
              <a:rPr lang="en-US" altLang="ko-KR" dirty="0"/>
              <a:t>, </a:t>
            </a:r>
            <a:r>
              <a:rPr lang="ko-KR" altLang="en-US" dirty="0"/>
              <a:t>대부분의 웹 브라우저에서 지원</a:t>
            </a:r>
            <a:endParaRPr lang="en-US" altLang="ko-KR" dirty="0"/>
          </a:p>
          <a:p>
            <a:r>
              <a:rPr lang="ko-KR" altLang="en-US" dirty="0"/>
              <a:t>문서 객체 모델</a:t>
            </a:r>
            <a:r>
              <a:rPr lang="en-US" altLang="ko-KR" dirty="0"/>
              <a:t>(DOM)</a:t>
            </a:r>
            <a:r>
              <a:rPr lang="ko-KR" altLang="en-US" dirty="0"/>
              <a:t>의 요소들도 모두 </a:t>
            </a:r>
            <a:r>
              <a:rPr lang="en-US" altLang="ko-KR" dirty="0"/>
              <a:t>window </a:t>
            </a:r>
            <a:r>
              <a:rPr lang="ko-KR" altLang="en-US" dirty="0"/>
              <a:t>객체의 프로퍼티</a:t>
            </a:r>
            <a:endParaRPr lang="en-US" altLang="ko-KR" dirty="0"/>
          </a:p>
          <a:p>
            <a:r>
              <a:rPr lang="en-US" altLang="ko-KR" dirty="0"/>
              <a:t>window </a:t>
            </a:r>
            <a:r>
              <a:rPr lang="ko-KR" altLang="en-US" dirty="0"/>
              <a:t>객체의 모든 메소드나 프로퍼티를 사용할 때는 </a:t>
            </a:r>
            <a:r>
              <a:rPr lang="en-US" altLang="ko-KR" dirty="0"/>
              <a:t>window</a:t>
            </a:r>
            <a:r>
              <a:rPr lang="ko-KR" altLang="en-US" dirty="0"/>
              <a:t>라는 접두사를 생략가능</a:t>
            </a:r>
            <a:endParaRPr lang="en-US" altLang="ko-KR" dirty="0"/>
          </a:p>
          <a:p>
            <a:r>
              <a:rPr lang="en-US" altLang="ko-KR" dirty="0"/>
              <a:t>window </a:t>
            </a:r>
            <a:r>
              <a:rPr lang="ko-KR" altLang="en-US" dirty="0"/>
              <a:t>객체의 가장 중요한 프로퍼티 중 하나가 바로 </a:t>
            </a:r>
            <a:r>
              <a:rPr lang="en-US" altLang="ko-KR" b="1" dirty="0"/>
              <a:t>document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14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65B6E-15A6-437A-B488-D24352F2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Screen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9D329-4C76-475D-9FB4-16ABEF535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6267"/>
            <a:ext cx="8915400" cy="4454955"/>
          </a:xfrm>
        </p:spPr>
        <p:txBody>
          <a:bodyPr/>
          <a:lstStyle/>
          <a:p>
            <a:r>
              <a:rPr lang="ko-KR" altLang="en-US" dirty="0"/>
              <a:t>사용자의 디스플레이 화면에 대한 다양한 정보를 저장하는 객체</a:t>
            </a:r>
            <a:endParaRPr lang="en-US" altLang="ko-KR" dirty="0"/>
          </a:p>
          <a:p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screen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D2Coding"/>
              </a:rPr>
              <a:t>width</a:t>
            </a:r>
            <a:r>
              <a:rPr lang="en-US" altLang="ko-KR" dirty="0"/>
              <a:t> : </a:t>
            </a:r>
            <a:r>
              <a:rPr lang="ko-KR" altLang="en-US" dirty="0"/>
              <a:t>화면너비를 </a:t>
            </a:r>
            <a:r>
              <a:rPr lang="en-US" altLang="ko-KR" dirty="0"/>
              <a:t>px</a:t>
            </a:r>
            <a:r>
              <a:rPr lang="ko-KR" altLang="en-US" dirty="0"/>
              <a:t>단위로 반환</a:t>
            </a:r>
            <a:endParaRPr lang="en-US" altLang="ko-KR" dirty="0"/>
          </a:p>
          <a:p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screen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D2Coding"/>
              </a:rPr>
              <a:t>height</a:t>
            </a:r>
            <a:r>
              <a:rPr lang="en-US" altLang="ko-KR" dirty="0"/>
              <a:t> :</a:t>
            </a:r>
            <a:r>
              <a:rPr lang="ko-KR" altLang="en-US" dirty="0"/>
              <a:t> 화면높이를 </a:t>
            </a:r>
            <a:r>
              <a:rPr lang="en-US" altLang="ko-KR" dirty="0"/>
              <a:t>px</a:t>
            </a:r>
            <a:r>
              <a:rPr lang="ko-KR" altLang="en-US" dirty="0"/>
              <a:t>단위로 반환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7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Location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37733"/>
            <a:ext cx="8915400" cy="4573489"/>
          </a:xfrm>
        </p:spPr>
        <p:txBody>
          <a:bodyPr/>
          <a:lstStyle/>
          <a:p>
            <a:r>
              <a:rPr lang="ko-KR" altLang="en-US" dirty="0"/>
              <a:t>현재 브라우저에 표시된 </a:t>
            </a:r>
            <a:r>
              <a:rPr lang="en-US" altLang="ko-KR" dirty="0"/>
              <a:t>HTML </a:t>
            </a:r>
            <a:r>
              <a:rPr lang="ko-KR" altLang="en-US" dirty="0"/>
              <a:t>문서의 주소를 얻거나</a:t>
            </a:r>
            <a:r>
              <a:rPr lang="en-US" altLang="ko-KR" dirty="0"/>
              <a:t>, </a:t>
            </a:r>
            <a:r>
              <a:rPr lang="ko-KR" altLang="en-US" dirty="0"/>
              <a:t>브라우저에 새 문서를 불러올 때 사용</a:t>
            </a:r>
            <a:endParaRPr lang="en-US" altLang="ko-KR" dirty="0"/>
          </a:p>
          <a:p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location.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D2Coding"/>
              </a:rPr>
              <a:t>href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현재 문서의 전체 </a:t>
            </a:r>
            <a:r>
              <a:rPr lang="en-US" altLang="ko-KR" dirty="0"/>
              <a:t>URL </a:t>
            </a:r>
            <a:r>
              <a:rPr lang="ko-KR" altLang="en-US" dirty="0"/>
              <a:t>주소를 문자열로 반환</a:t>
            </a:r>
            <a:endParaRPr lang="en-US" altLang="ko-KR" dirty="0"/>
          </a:p>
          <a:p>
            <a:endParaRPr lang="en-US" altLang="ko-KR" b="0" i="0" dirty="0">
              <a:solidFill>
                <a:srgbClr val="B4371F"/>
              </a:solidFill>
              <a:effectLst/>
              <a:latin typeface="D2Coding"/>
            </a:endParaRPr>
          </a:p>
          <a:p>
            <a:endParaRPr lang="en-US" altLang="ko-KR" b="0" i="0" dirty="0">
              <a:solidFill>
                <a:srgbClr val="B4371F"/>
              </a:solidFill>
              <a:effectLst/>
              <a:latin typeface="D2Coding"/>
            </a:endParaRPr>
          </a:p>
          <a:p>
            <a:endParaRPr lang="en-US" altLang="ko-KR" b="0" i="0" dirty="0">
              <a:solidFill>
                <a:srgbClr val="B4371F"/>
              </a:solidFill>
              <a:effectLst/>
              <a:latin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38599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A9B95-F06D-4852-8B64-49288CBF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5E710-CAF1-45B1-B998-7C1983A26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5467"/>
            <a:ext cx="8915400" cy="4505755"/>
          </a:xfrm>
        </p:spPr>
        <p:txBody>
          <a:bodyPr/>
          <a:lstStyle/>
          <a:p>
            <a:r>
              <a:rPr lang="ko-KR" altLang="en-US" dirty="0"/>
              <a:t>브라우저의 히스토리 정보를 문서와 문서 상태 목록으로 저장하는 객체</a:t>
            </a:r>
            <a:endParaRPr lang="en-US" altLang="ko-KR" dirty="0"/>
          </a:p>
          <a:p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history.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D2Coding"/>
              </a:rPr>
              <a:t>length</a:t>
            </a:r>
            <a:r>
              <a:rPr lang="ko-KR" altLang="en-US" b="0" i="0" dirty="0">
                <a:solidFill>
                  <a:srgbClr val="B4371F"/>
                </a:solidFill>
                <a:effectLst/>
                <a:latin typeface="D2Coding"/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히스토리 목록의 개수를 반환</a:t>
            </a:r>
            <a:endParaRPr lang="en-US" altLang="ko-KR" dirty="0">
              <a:solidFill>
                <a:srgbClr val="B4371F"/>
              </a:solidFill>
              <a:latin typeface="D2Coding"/>
            </a:endParaRPr>
          </a:p>
          <a:p>
            <a:r>
              <a:rPr lang="en-US" altLang="ko-KR" b="0" i="0" dirty="0" err="1">
                <a:solidFill>
                  <a:srgbClr val="691C97"/>
                </a:solidFill>
                <a:effectLst/>
                <a:latin typeface="Nanum Gothic Coding"/>
              </a:rPr>
              <a:t>window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Nanum Gothic Coding"/>
              </a:rPr>
              <a:t>history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Nanum Gothic Coding"/>
              </a:rPr>
              <a:t>back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(); 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		</a:t>
            </a:r>
            <a:r>
              <a:rPr lang="en-US" altLang="ko-KR" dirty="0"/>
              <a:t>:</a:t>
            </a:r>
            <a:r>
              <a:rPr lang="ko-KR" altLang="en-US" dirty="0"/>
              <a:t>브라우저의 뒤로 가기와 앞으로 가기 버튼과 같은 동작</a:t>
            </a:r>
            <a:endParaRPr lang="en-US" altLang="ko-KR" dirty="0"/>
          </a:p>
          <a:p>
            <a:endParaRPr lang="en-US" altLang="ko-KR" b="0" i="0" dirty="0">
              <a:solidFill>
                <a:srgbClr val="B4371F"/>
              </a:solidFill>
              <a:effectLst/>
              <a:latin typeface="D2Coding"/>
            </a:endParaRPr>
          </a:p>
          <a:p>
            <a:endParaRPr lang="en-US" altLang="ko-KR" b="0" i="0" dirty="0">
              <a:solidFill>
                <a:srgbClr val="B4371F"/>
              </a:solidFill>
              <a:effectLst/>
              <a:latin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27806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3523</TotalTime>
  <Words>1325</Words>
  <Application>Microsoft Office PowerPoint</Application>
  <PresentationFormat>와이드스크린</PresentationFormat>
  <Paragraphs>271</Paragraphs>
  <Slides>53</Slides>
  <Notes>19</Notes>
  <HiddenSlides>5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7" baseType="lpstr">
      <vt:lpstr>D2Coding</vt:lpstr>
      <vt:lpstr>HY견고딕</vt:lpstr>
      <vt:lpstr>HY그래픽</vt:lpstr>
      <vt:lpstr>HY중고딕</vt:lpstr>
      <vt:lpstr>Microsoft GothicNeo</vt:lpstr>
      <vt:lpstr>Microsoft GothicNeo Light</vt:lpstr>
      <vt:lpstr>Nanum Gothic Coding</vt:lpstr>
      <vt:lpstr>notokr</vt:lpstr>
      <vt:lpstr>맑은 고딕</vt:lpstr>
      <vt:lpstr>Arial</vt:lpstr>
      <vt:lpstr>Century Gothic</vt:lpstr>
      <vt:lpstr>Consolas</vt:lpstr>
      <vt:lpstr>Wingdings 3</vt:lpstr>
      <vt:lpstr>줄기</vt:lpstr>
      <vt:lpstr>JAVA SCRIPT BOM과 DOM</vt:lpstr>
      <vt:lpstr>오늘 배울 내용</vt:lpstr>
      <vt:lpstr>BOM(브라우저객체모델)</vt:lpstr>
      <vt:lpstr>BOM(브라우저객체모델)</vt:lpstr>
      <vt:lpstr>BOM(브라우저객체모델)</vt:lpstr>
      <vt:lpstr>Window 객체</vt:lpstr>
      <vt:lpstr>Screen 객체</vt:lpstr>
      <vt:lpstr>Location 객체</vt:lpstr>
      <vt:lpstr>History 객체</vt:lpstr>
      <vt:lpstr>BOM객체 실습 1</vt:lpstr>
      <vt:lpstr>Navigator 객체</vt:lpstr>
      <vt:lpstr>BOM객체 실습 2</vt:lpstr>
      <vt:lpstr>대화 상자</vt:lpstr>
      <vt:lpstr>타이머</vt:lpstr>
      <vt:lpstr>BOM객체 실습 4</vt:lpstr>
      <vt:lpstr>BOM객체 실습 5</vt:lpstr>
      <vt:lpstr>DOM(문서객체모델)</vt:lpstr>
      <vt:lpstr>문서 객체 모델(DOM)이란?</vt:lpstr>
      <vt:lpstr>문서 객체 모델(DOM)이란?</vt:lpstr>
      <vt:lpstr>문서 객체 모델(DOM)이란?</vt:lpstr>
      <vt:lpstr>자바스크립트를 이용한 객체 모델 접근</vt:lpstr>
      <vt:lpstr>Document 객체</vt:lpstr>
      <vt:lpstr>Document 메소드</vt:lpstr>
      <vt:lpstr>Document 메소드 - 요소 선택</vt:lpstr>
      <vt:lpstr>HTMLCollection이란?</vt:lpstr>
      <vt:lpstr>Document 메소드 - 요소 선택 실습1</vt:lpstr>
      <vt:lpstr>Document 메소드 - 요소 선택 실습2</vt:lpstr>
      <vt:lpstr>Document 메소드 – 요소 생성</vt:lpstr>
      <vt:lpstr>Document 메소드 – 요소 생성 실습1</vt:lpstr>
      <vt:lpstr>DOM 요소 문서객체모델 – 요소(태그)</vt:lpstr>
      <vt:lpstr>DOM 요소 실습1 DOM 요소의 내용 변경 .innerHTML</vt:lpstr>
      <vt:lpstr>DOM 요소 실습2 DOM 요소의 속성 변경</vt:lpstr>
      <vt:lpstr>DOM 요소 실습3 DOM 요소의 스타일 변경</vt:lpstr>
      <vt:lpstr>노드 Node</vt:lpstr>
      <vt:lpstr>노드 Node</vt:lpstr>
      <vt:lpstr>HTMLCollection과 NodeList의 차이</vt:lpstr>
      <vt:lpstr>노드 Node</vt:lpstr>
      <vt:lpstr>노드로의 접근</vt:lpstr>
      <vt:lpstr>노드로의 접근 실습 1 </vt:lpstr>
      <vt:lpstr>노드로의 접근 실습 2 </vt:lpstr>
      <vt:lpstr>노드 리스트</vt:lpstr>
      <vt:lpstr>노드의 관리 – 생성, 추가, 제거, 복제 </vt:lpstr>
      <vt:lpstr>노드의 관리 실습 1</vt:lpstr>
      <vt:lpstr>노드의 관리 실습 2</vt:lpstr>
      <vt:lpstr>노드의 관리 실습 3</vt:lpstr>
      <vt:lpstr>노드의 조작 – 변경, 교체 </vt:lpstr>
      <vt:lpstr>노드의 조작 실습1</vt:lpstr>
      <vt:lpstr>노드의 조작 실습2</vt:lpstr>
      <vt:lpstr>종합실습1</vt:lpstr>
      <vt:lpstr>HTML 객체 집합(object collection)</vt:lpstr>
      <vt:lpstr>HTML DOM 요소 중       요소(Element)객체의 속성</vt:lpstr>
      <vt:lpstr>JQuery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GG</cp:lastModifiedBy>
  <cp:revision>73</cp:revision>
  <dcterms:created xsi:type="dcterms:W3CDTF">2022-01-26T22:21:15Z</dcterms:created>
  <dcterms:modified xsi:type="dcterms:W3CDTF">2023-03-14T02:38:13Z</dcterms:modified>
</cp:coreProperties>
</file>