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55"/>
  </p:notesMasterIdLst>
  <p:sldIdLst>
    <p:sldId id="256" r:id="rId2"/>
    <p:sldId id="277" r:id="rId3"/>
    <p:sldId id="378" r:id="rId4"/>
    <p:sldId id="393" r:id="rId5"/>
    <p:sldId id="331" r:id="rId6"/>
    <p:sldId id="398" r:id="rId7"/>
    <p:sldId id="347" r:id="rId8"/>
    <p:sldId id="332" r:id="rId9"/>
    <p:sldId id="396" r:id="rId10"/>
    <p:sldId id="336" r:id="rId11"/>
    <p:sldId id="337" r:id="rId12"/>
    <p:sldId id="348" r:id="rId13"/>
    <p:sldId id="349" r:id="rId14"/>
    <p:sldId id="350" r:id="rId15"/>
    <p:sldId id="399" r:id="rId16"/>
    <p:sldId id="351" r:id="rId17"/>
    <p:sldId id="397" r:id="rId18"/>
    <p:sldId id="352" r:id="rId19"/>
    <p:sldId id="370" r:id="rId20"/>
    <p:sldId id="372" r:id="rId21"/>
    <p:sldId id="373" r:id="rId22"/>
    <p:sldId id="379" r:id="rId23"/>
    <p:sldId id="375" r:id="rId24"/>
    <p:sldId id="376" r:id="rId25"/>
    <p:sldId id="383" r:id="rId26"/>
    <p:sldId id="384" r:id="rId27"/>
    <p:sldId id="386" r:id="rId28"/>
    <p:sldId id="377" r:id="rId29"/>
    <p:sldId id="385" r:id="rId30"/>
    <p:sldId id="371" r:id="rId31"/>
    <p:sldId id="387" r:id="rId32"/>
    <p:sldId id="388" r:id="rId33"/>
    <p:sldId id="389" r:id="rId34"/>
    <p:sldId id="380" r:id="rId35"/>
    <p:sldId id="381" r:id="rId36"/>
    <p:sldId id="382" r:id="rId37"/>
    <p:sldId id="390" r:id="rId38"/>
    <p:sldId id="391" r:id="rId39"/>
    <p:sldId id="392" r:id="rId40"/>
    <p:sldId id="400" r:id="rId41"/>
    <p:sldId id="394" r:id="rId42"/>
    <p:sldId id="395" r:id="rId43"/>
    <p:sldId id="401" r:id="rId44"/>
    <p:sldId id="404" r:id="rId45"/>
    <p:sldId id="403" r:id="rId46"/>
    <p:sldId id="405" r:id="rId47"/>
    <p:sldId id="406" r:id="rId48"/>
    <p:sldId id="407" r:id="rId49"/>
    <p:sldId id="408" r:id="rId50"/>
    <p:sldId id="409" r:id="rId51"/>
    <p:sldId id="410" r:id="rId52"/>
    <p:sldId id="411" r:id="rId53"/>
    <p:sldId id="280" r:id="rId54"/>
  </p:sldIdLst>
  <p:sldSz cx="9144000" cy="5143500" type="screen16x9"/>
  <p:notesSz cx="6858000" cy="9144000"/>
  <p:embeddedFontLst>
    <p:embeddedFont>
      <p:font typeface="나눔고딕" pitchFamily="2" charset="-127"/>
      <p:regular r:id="rId56"/>
      <p:bold r:id="rId57"/>
    </p:embeddedFont>
    <p:embeddedFont>
      <p:font typeface="나눔바른고딕" panose="020B0603020101020101" pitchFamily="50" charset="-127"/>
      <p:regular r:id="rId58"/>
      <p:bold r:id="rId59"/>
    </p:embeddedFont>
    <p:embeddedFont>
      <p:font typeface="맑은 고딕" panose="020B0503020000020004" pitchFamily="50" charset="-127"/>
      <p:regular r:id="rId60"/>
      <p:bold r:id="rId6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1859C"/>
    <a:srgbClr val="FF583B"/>
    <a:srgbClr val="F4F4F4"/>
    <a:srgbClr val="F7F7F7"/>
    <a:srgbClr val="FBFBFB"/>
    <a:srgbClr val="DC3434"/>
    <a:srgbClr val="F5F5F5"/>
    <a:srgbClr val="F2F2F2"/>
    <a:srgbClr val="F3F3F3"/>
    <a:srgbClr val="E008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09" autoAdjust="0"/>
    <p:restoredTop sz="96400" autoAdjust="0"/>
  </p:normalViewPr>
  <p:slideViewPr>
    <p:cSldViewPr>
      <p:cViewPr varScale="1">
        <p:scale>
          <a:sx n="145" d="100"/>
          <a:sy n="145" d="100"/>
        </p:scale>
        <p:origin x="594" y="12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0" d="100"/>
          <a:sy n="50" d="100"/>
        </p:scale>
        <p:origin x="-2760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font" Target="fonts/font3.fntdata"/><Relationship Id="rId5" Type="http://schemas.openxmlformats.org/officeDocument/2006/relationships/slide" Target="slides/slide4.xml"/><Relationship Id="rId61" Type="http://schemas.openxmlformats.org/officeDocument/2006/relationships/font" Target="fonts/font6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1.fntdata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4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2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font" Target="fonts/font5.fntdata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A71634-8475-469E-9C9C-C30064C50F8B}" type="datetimeFigureOut">
              <a:rPr lang="ko-KR" altLang="en-US" smtClean="0"/>
              <a:t>2022-02-24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8D7483-69EB-4418-A6B6-6020BC1BC4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37678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NS-R91557Ds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hlinkClick r:id="rId3"/>
              </a:rPr>
              <a:t>https://www.youtube.com/watch?v=NS-R91557Ds</a:t>
            </a:r>
            <a:endParaRPr lang="en-US" altLang="ko-KR" dirty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오늘은 배열을</a:t>
            </a:r>
            <a:r>
              <a:rPr lang="ko-KR" altLang="en-US" baseline="0" dirty="0"/>
              <a:t> </a:t>
            </a:r>
            <a:r>
              <a:rPr lang="ko-KR" altLang="en-US" baseline="0" dirty="0" err="1"/>
              <a:t>배워볼텐데</a:t>
            </a:r>
            <a:r>
              <a:rPr lang="ko-KR" altLang="en-US" baseline="0" dirty="0"/>
              <a:t> 그 전에 </a:t>
            </a:r>
            <a:r>
              <a:rPr lang="ko-KR" altLang="en-US" baseline="0" dirty="0" err="1"/>
              <a:t>영상하나를</a:t>
            </a:r>
            <a:r>
              <a:rPr lang="ko-KR" altLang="en-US" baseline="0" dirty="0"/>
              <a:t> 보고 가도록 </a:t>
            </a:r>
            <a:r>
              <a:rPr lang="ko-KR" altLang="en-US" baseline="0" dirty="0" err="1"/>
              <a:t>할꺼에요</a:t>
            </a:r>
            <a:endParaRPr lang="en-US" altLang="ko-KR" baseline="0" dirty="0"/>
          </a:p>
          <a:p>
            <a:r>
              <a:rPr lang="ko-KR" altLang="en-US" baseline="0" dirty="0"/>
              <a:t>혹시 스택과 큐에 대해서 </a:t>
            </a:r>
            <a:r>
              <a:rPr lang="ko-KR" altLang="en-US" baseline="0" dirty="0" err="1"/>
              <a:t>들어봤나요</a:t>
            </a:r>
            <a:r>
              <a:rPr lang="en-US" altLang="ko-KR" baseline="0" dirty="0"/>
              <a:t>? </a:t>
            </a:r>
            <a:r>
              <a:rPr lang="ko-KR" altLang="en-US" baseline="0" dirty="0"/>
              <a:t>들어보신 분도 </a:t>
            </a:r>
            <a:r>
              <a:rPr lang="ko-KR" altLang="en-US" baseline="0" dirty="0" err="1"/>
              <a:t>있을텐데</a:t>
            </a:r>
            <a:r>
              <a:rPr lang="ko-KR" altLang="en-US" baseline="0" dirty="0"/>
              <a:t> 이 영상을 한 번 보면서 스택과 큐가 무엇인지 한 번 보도록 하겠습니다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~~~</a:t>
            </a:r>
          </a:p>
          <a:p>
            <a:r>
              <a:rPr lang="en-US" altLang="ko-KR" baseline="0" dirty="0"/>
              <a:t>(</a:t>
            </a:r>
            <a:r>
              <a:rPr lang="ko-KR" altLang="en-US" baseline="0" dirty="0"/>
              <a:t>그림으로 그리면서 스택과 큐를 설명</a:t>
            </a:r>
            <a:r>
              <a:rPr lang="en-US" altLang="ko-KR" baseline="0" dirty="0"/>
              <a:t>)</a:t>
            </a:r>
          </a:p>
          <a:p>
            <a:r>
              <a:rPr lang="ko-KR" altLang="en-US" baseline="0" dirty="0"/>
              <a:t>이런 스택과 큐들을 보면 데이터가 일정한 규칙으로 조직하고 저장하는데 이렇게 처리하게 되면 좀더 많은 데이터를 효율적으로 표현할 수가 있게 되는데</a:t>
            </a:r>
            <a:endParaRPr lang="en-US" altLang="ko-KR" baseline="0" dirty="0"/>
          </a:p>
          <a:p>
            <a:r>
              <a:rPr lang="ko-KR" altLang="en-US" baseline="0" dirty="0"/>
              <a:t>이러한 구조를 자료구조</a:t>
            </a:r>
            <a:r>
              <a:rPr lang="en-US" altLang="ko-KR" baseline="0" dirty="0"/>
              <a:t>~</a:t>
            </a:r>
            <a:r>
              <a:rPr lang="ko-KR" altLang="en-US" baseline="0" dirty="0"/>
              <a:t>라고 합니다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오늘 우리가 배울 배열도 이 자료구조에 속하는데 여러분들이 프로그래머의 길로 나아가신다면 자료구조에 대해서도</a:t>
            </a:r>
            <a:endParaRPr lang="en-US" altLang="ko-KR" baseline="0" dirty="0"/>
          </a:p>
          <a:p>
            <a:r>
              <a:rPr lang="ko-KR" altLang="en-US" baseline="0" dirty="0"/>
              <a:t>공부를 하시면 좋을 것 같습니다</a:t>
            </a:r>
            <a:r>
              <a:rPr lang="en-US" altLang="ko-KR" baseline="0" dirty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92034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65682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65682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65682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65682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65682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6406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65682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862685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65682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65682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29102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656829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656829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349613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727275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732567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299357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849765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76176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343502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09288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867173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656829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05793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456669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455851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479525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419505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278060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03205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706122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31041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956665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656829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656829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656829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656829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656829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656829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656829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656829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001389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77139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918486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754481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5394140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65682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만약 </a:t>
            </a:r>
            <a:r>
              <a:rPr lang="ko-KR" altLang="en-US" dirty="0" err="1"/>
              <a:t>박효신이라는</a:t>
            </a:r>
            <a:r>
              <a:rPr lang="ko-KR" altLang="en-US" dirty="0"/>
              <a:t> 학생을 부를 때</a:t>
            </a:r>
            <a:r>
              <a:rPr lang="en-US" altLang="ko-KR" dirty="0"/>
              <a:t>, </a:t>
            </a:r>
            <a:r>
              <a:rPr lang="ko-KR" altLang="en-US" dirty="0"/>
              <a:t>무작위로 나열된 학생 명단에서 찾아내기란 어려운 일임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하지마</a:t>
            </a:r>
            <a:r>
              <a:rPr lang="en-US" altLang="ko-KR" dirty="0"/>
              <a:t>, </a:t>
            </a:r>
            <a:r>
              <a:rPr lang="ko-KR" altLang="en-US" dirty="0" err="1"/>
              <a:t>화면보시면</a:t>
            </a:r>
            <a:r>
              <a:rPr lang="ko-KR" altLang="en-US" dirty="0"/>
              <a:t> 알고 있듯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05496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84194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65682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51410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861D8-6508-491B-8C2C-F8B1F60BE4BB}" type="datetimeFigureOut">
              <a:rPr lang="ko-KR" altLang="en-US" smtClean="0"/>
              <a:t>2022-02-24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08D30-3D09-4D35-B4B6-A8E0F30728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0087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861D8-6508-491B-8C2C-F8B1F60BE4BB}" type="datetimeFigureOut">
              <a:rPr lang="ko-KR" altLang="en-US" smtClean="0"/>
              <a:t>2022-02-24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08D30-3D09-4D35-B4B6-A8E0F30728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4445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861D8-6508-491B-8C2C-F8B1F60BE4BB}" type="datetimeFigureOut">
              <a:rPr lang="ko-KR" altLang="en-US" smtClean="0"/>
              <a:t>2022-02-24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08D30-3D09-4D35-B4B6-A8E0F30728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1503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861D8-6508-491B-8C2C-F8B1F60BE4BB}" type="datetimeFigureOut">
              <a:rPr lang="ko-KR" altLang="en-US" smtClean="0"/>
              <a:t>2022-02-24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08D30-3D09-4D35-B4B6-A8E0F30728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0714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861D8-6508-491B-8C2C-F8B1F60BE4BB}" type="datetimeFigureOut">
              <a:rPr lang="ko-KR" altLang="en-US" smtClean="0"/>
              <a:t>2022-02-24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08D30-3D09-4D35-B4B6-A8E0F30728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3984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861D8-6508-491B-8C2C-F8B1F60BE4BB}" type="datetimeFigureOut">
              <a:rPr lang="ko-KR" altLang="en-US" smtClean="0"/>
              <a:t>2022-02-24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08D30-3D09-4D35-B4B6-A8E0F30728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5960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861D8-6508-491B-8C2C-F8B1F60BE4BB}" type="datetimeFigureOut">
              <a:rPr lang="ko-KR" altLang="en-US" smtClean="0"/>
              <a:t>2022-02-24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08D30-3D09-4D35-B4B6-A8E0F30728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1019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861D8-6508-491B-8C2C-F8B1F60BE4BB}" type="datetimeFigureOut">
              <a:rPr lang="ko-KR" altLang="en-US" smtClean="0"/>
              <a:t>2022-02-24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08D30-3D09-4D35-B4B6-A8E0F30728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3753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861D8-6508-491B-8C2C-F8B1F60BE4BB}" type="datetimeFigureOut">
              <a:rPr lang="ko-KR" altLang="en-US" smtClean="0"/>
              <a:t>2022-02-24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08D30-3D09-4D35-B4B6-A8E0F30728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6996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861D8-6508-491B-8C2C-F8B1F60BE4BB}" type="datetimeFigureOut">
              <a:rPr lang="ko-KR" altLang="en-US" smtClean="0"/>
              <a:t>2022-02-24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08D30-3D09-4D35-B4B6-A8E0F30728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6900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861D8-6508-491B-8C2C-F8B1F60BE4BB}" type="datetimeFigureOut">
              <a:rPr lang="ko-KR" altLang="en-US" smtClean="0"/>
              <a:t>2022-02-24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08D30-3D09-4D35-B4B6-A8E0F30728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2985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4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A861D8-6508-491B-8C2C-F8B1F60BE4BB}" type="datetimeFigureOut">
              <a:rPr lang="ko-KR" altLang="en-US" smtClean="0"/>
              <a:t>2022-02-24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508D30-3D09-4D35-B4B6-A8E0F30728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677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7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0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>
            <a:off x="2725758" y="1902486"/>
            <a:ext cx="3761184" cy="1074797"/>
            <a:chOff x="3020482" y="1902486"/>
            <a:chExt cx="3761184" cy="1074797"/>
          </a:xfrm>
        </p:grpSpPr>
        <p:sp>
          <p:nvSpPr>
            <p:cNvPr id="4" name="TextBox 3"/>
            <p:cNvSpPr txBox="1"/>
            <p:nvPr/>
          </p:nvSpPr>
          <p:spPr>
            <a:xfrm>
              <a:off x="3321318" y="1902486"/>
              <a:ext cx="169361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1859C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JAVA </a:t>
              </a:r>
              <a:r>
                <a:rPr lang="ko-KR" altLang="en-US" sz="10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1859C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기초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020482" y="2160468"/>
              <a:ext cx="37611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배열</a:t>
              </a:r>
            </a:p>
          </p:txBody>
        </p:sp>
        <p:cxnSp>
          <p:nvCxnSpPr>
            <p:cNvPr id="6" name="직선 연결선 5"/>
            <p:cNvCxnSpPr>
              <a:stCxn id="4" idx="2"/>
            </p:cNvCxnSpPr>
            <p:nvPr/>
          </p:nvCxnSpPr>
          <p:spPr>
            <a:xfrm>
              <a:off x="4168126" y="2156402"/>
              <a:ext cx="2195285" cy="0"/>
            </a:xfrm>
            <a:prstGeom prst="line">
              <a:avLst/>
            </a:prstGeom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>
            <a:xfrm>
              <a:off x="3380522" y="2156402"/>
              <a:ext cx="925218" cy="0"/>
            </a:xfrm>
            <a:prstGeom prst="line">
              <a:avLst/>
            </a:prstGeom>
            <a:ln w="5715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>
            <a:xfrm>
              <a:off x="3391181" y="2694574"/>
              <a:ext cx="2057671" cy="0"/>
            </a:xfrm>
            <a:prstGeom prst="line">
              <a:avLst/>
            </a:prstGeom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>
            <a:xfrm>
              <a:off x="5447719" y="2694574"/>
              <a:ext cx="925218" cy="0"/>
            </a:xfrm>
            <a:prstGeom prst="line">
              <a:avLst/>
            </a:prstGeom>
            <a:ln w="5715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338896" y="2700284"/>
              <a:ext cx="31120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KISM</a:t>
              </a:r>
              <a:endParaRPr lang="ko-KR" altLang="en-US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40604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2343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배열의 선언 및 생성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자바</a:t>
            </a: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84164" y="1072202"/>
            <a:ext cx="2358262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" name="TextBox 29"/>
          <p:cNvSpPr txBox="1"/>
          <p:nvPr/>
        </p:nvSpPr>
        <p:spPr>
          <a:xfrm>
            <a:off x="665732" y="583536"/>
            <a:ext cx="39324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(1) 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배열에 대한 </a:t>
            </a:r>
            <a:r>
              <a:rPr lang="ko-KR" altLang="en-US" sz="1600" b="1" dirty="0" err="1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레퍼런스</a:t>
            </a:r>
            <a:r>
              <a:rPr lang="ko-KR" altLang="en-US" sz="1600" b="1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변수 </a:t>
            </a:r>
            <a:r>
              <a:rPr lang="en-US" altLang="ko-KR" sz="1600" b="1" dirty="0" err="1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intArray</a:t>
            </a:r>
            <a:r>
              <a:rPr lang="en-US" altLang="ko-KR" sz="1600" b="1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600" b="1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선언</a:t>
            </a:r>
          </a:p>
        </p:txBody>
      </p:sp>
      <p:cxnSp>
        <p:nvCxnSpPr>
          <p:cNvPr id="31" name="직선 연결선 30"/>
          <p:cNvCxnSpPr/>
          <p:nvPr/>
        </p:nvCxnSpPr>
        <p:spPr>
          <a:xfrm>
            <a:off x="1308674" y="1440792"/>
            <a:ext cx="407538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그룹 31"/>
          <p:cNvGrpSpPr/>
          <p:nvPr/>
        </p:nvGrpSpPr>
        <p:grpSpPr>
          <a:xfrm>
            <a:off x="737170" y="1583668"/>
            <a:ext cx="958293" cy="285754"/>
            <a:chOff x="785782" y="2428866"/>
            <a:chExt cx="958293" cy="285754"/>
          </a:xfrm>
          <a:solidFill>
            <a:srgbClr val="31859C"/>
          </a:solidFill>
        </p:grpSpPr>
        <p:sp>
          <p:nvSpPr>
            <p:cNvPr id="37" name="모서리가 둥근 사각형 설명선 36"/>
            <p:cNvSpPr/>
            <p:nvPr/>
          </p:nvSpPr>
          <p:spPr>
            <a:xfrm rot="10800000">
              <a:off x="785782" y="2428866"/>
              <a:ext cx="958293" cy="285754"/>
            </a:xfrm>
            <a:prstGeom prst="wedgeRoundRectCallout">
              <a:avLst>
                <a:gd name="adj1" fmla="val -21848"/>
                <a:gd name="adj2" fmla="val 93138"/>
                <a:gd name="adj3" fmla="val 16667"/>
              </a:avLst>
            </a:prstGeom>
            <a:grpFill/>
            <a:ln>
              <a:solidFill>
                <a:srgbClr val="3185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857224" y="2428869"/>
              <a:ext cx="805029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배열 타입</a:t>
              </a:r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3012356" y="1648266"/>
            <a:ext cx="1214446" cy="461668"/>
            <a:chOff x="795308" y="2428866"/>
            <a:chExt cx="857420" cy="461668"/>
          </a:xfrm>
          <a:solidFill>
            <a:srgbClr val="31859C"/>
          </a:solidFill>
        </p:grpSpPr>
        <p:sp>
          <p:nvSpPr>
            <p:cNvPr id="40" name="모서리가 둥근 사각형 설명선 39"/>
            <p:cNvSpPr/>
            <p:nvPr/>
          </p:nvSpPr>
          <p:spPr>
            <a:xfrm rot="10800000">
              <a:off x="795308" y="2428866"/>
              <a:ext cx="857420" cy="428628"/>
            </a:xfrm>
            <a:prstGeom prst="wedgeRoundRectCallout">
              <a:avLst>
                <a:gd name="adj1" fmla="val 42689"/>
                <a:gd name="adj2" fmla="val 93138"/>
                <a:gd name="adj3" fmla="val 16667"/>
              </a:avLst>
            </a:prstGeom>
            <a:grpFill/>
            <a:ln>
              <a:solidFill>
                <a:srgbClr val="3185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821502" y="2428869"/>
              <a:ext cx="805029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배열에 대한</a:t>
              </a:r>
              <a:endParaRPr lang="en-US" altLang="ko-KR" sz="1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algn="ctr"/>
              <a:r>
                <a:rPr lang="ko-KR" altLang="en-US" sz="1200" dirty="0" err="1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레퍼런스</a:t>
              </a:r>
              <a:r>
                <a:rPr lang="ko-KR" altLang="en-US" sz="12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변수</a:t>
              </a:r>
              <a:endParaRPr lang="en-US" altLang="ko-KR" sz="1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cxnSp>
        <p:nvCxnSpPr>
          <p:cNvPr id="43" name="직선 연결선 42"/>
          <p:cNvCxnSpPr/>
          <p:nvPr/>
        </p:nvCxnSpPr>
        <p:spPr>
          <a:xfrm>
            <a:off x="2292276" y="1433952"/>
            <a:ext cx="1143008" cy="158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그룹 43"/>
          <p:cNvGrpSpPr/>
          <p:nvPr/>
        </p:nvGrpSpPr>
        <p:grpSpPr>
          <a:xfrm>
            <a:off x="1932236" y="1720274"/>
            <a:ext cx="958293" cy="285754"/>
            <a:chOff x="785782" y="2428866"/>
            <a:chExt cx="958293" cy="285754"/>
          </a:xfrm>
          <a:solidFill>
            <a:srgbClr val="31859C"/>
          </a:solidFill>
        </p:grpSpPr>
        <p:sp>
          <p:nvSpPr>
            <p:cNvPr id="45" name="모서리가 둥근 사각형 설명선 44"/>
            <p:cNvSpPr/>
            <p:nvPr/>
          </p:nvSpPr>
          <p:spPr>
            <a:xfrm rot="10800000">
              <a:off x="785782" y="2428866"/>
              <a:ext cx="958293" cy="285754"/>
            </a:xfrm>
            <a:prstGeom prst="wedgeRoundRectCallout">
              <a:avLst>
                <a:gd name="adj1" fmla="val 39058"/>
                <a:gd name="adj2" fmla="val 116967"/>
                <a:gd name="adj3" fmla="val 16667"/>
              </a:avLst>
            </a:prstGeom>
            <a:grpFill/>
            <a:ln>
              <a:solidFill>
                <a:srgbClr val="3185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857224" y="2428869"/>
              <a:ext cx="805029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배열 선언</a:t>
              </a:r>
            </a:p>
          </p:txBody>
        </p:sp>
      </p:grpSp>
      <p:cxnSp>
        <p:nvCxnSpPr>
          <p:cNvPr id="47" name="직선 연결선 46"/>
          <p:cNvCxnSpPr/>
          <p:nvPr/>
        </p:nvCxnSpPr>
        <p:spPr>
          <a:xfrm>
            <a:off x="1860798" y="1434522"/>
            <a:ext cx="285752" cy="158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4880574" y="1155040"/>
            <a:ext cx="1106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int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Array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49" name="그룹 48"/>
          <p:cNvGrpSpPr/>
          <p:nvPr/>
        </p:nvGrpSpPr>
        <p:grpSpPr>
          <a:xfrm>
            <a:off x="5952144" y="1155040"/>
            <a:ext cx="714380" cy="357190"/>
            <a:chOff x="5500694" y="2285992"/>
            <a:chExt cx="714380" cy="357190"/>
          </a:xfrm>
        </p:grpSpPr>
        <p:sp>
          <p:nvSpPr>
            <p:cNvPr id="50" name="직사각형 49"/>
            <p:cNvSpPr/>
            <p:nvPr/>
          </p:nvSpPr>
          <p:spPr>
            <a:xfrm>
              <a:off x="5500694" y="2285992"/>
              <a:ext cx="714380" cy="35719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175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51" name="타원 50"/>
            <p:cNvSpPr/>
            <p:nvPr/>
          </p:nvSpPr>
          <p:spPr>
            <a:xfrm>
              <a:off x="5786447" y="2393149"/>
              <a:ext cx="142876" cy="1428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pic>
        <p:nvPicPr>
          <p:cNvPr id="52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37236" y="3155304"/>
            <a:ext cx="2789484" cy="357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3" name="TextBox 52"/>
          <p:cNvSpPr txBox="1"/>
          <p:nvPr/>
        </p:nvSpPr>
        <p:spPr>
          <a:xfrm>
            <a:off x="665732" y="2512362"/>
            <a:ext cx="13115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(2) 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배열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생성</a:t>
            </a:r>
          </a:p>
        </p:txBody>
      </p:sp>
      <p:cxnSp>
        <p:nvCxnSpPr>
          <p:cNvPr id="54" name="직선 연결선 53"/>
          <p:cNvCxnSpPr/>
          <p:nvPr/>
        </p:nvCxnSpPr>
        <p:spPr>
          <a:xfrm>
            <a:off x="1308674" y="3441056"/>
            <a:ext cx="928694" cy="158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그룹 54"/>
          <p:cNvGrpSpPr/>
          <p:nvPr/>
        </p:nvGrpSpPr>
        <p:grpSpPr>
          <a:xfrm>
            <a:off x="665732" y="3726808"/>
            <a:ext cx="1214446" cy="461668"/>
            <a:chOff x="795308" y="2428866"/>
            <a:chExt cx="857420" cy="461668"/>
          </a:xfrm>
          <a:solidFill>
            <a:srgbClr val="31859C"/>
          </a:solidFill>
        </p:grpSpPr>
        <p:sp>
          <p:nvSpPr>
            <p:cNvPr id="56" name="모서리가 둥근 사각형 설명선 55"/>
            <p:cNvSpPr/>
            <p:nvPr/>
          </p:nvSpPr>
          <p:spPr>
            <a:xfrm rot="10800000">
              <a:off x="795308" y="2428866"/>
              <a:ext cx="857420" cy="428628"/>
            </a:xfrm>
            <a:prstGeom prst="wedgeRoundRectCallout">
              <a:avLst>
                <a:gd name="adj1" fmla="val -28256"/>
                <a:gd name="adj2" fmla="val 109025"/>
                <a:gd name="adj3" fmla="val 16667"/>
              </a:avLst>
            </a:prstGeom>
            <a:grpFill/>
            <a:ln>
              <a:solidFill>
                <a:srgbClr val="3185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821502" y="2428869"/>
              <a:ext cx="805029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배열에 대한</a:t>
              </a:r>
              <a:endParaRPr lang="en-US" altLang="ko-KR" sz="1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algn="ctr"/>
              <a:r>
                <a:rPr lang="ko-KR" altLang="en-US" sz="1200" dirty="0" err="1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레퍼런스</a:t>
              </a:r>
              <a:r>
                <a:rPr lang="ko-KR" altLang="en-US" sz="12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변수</a:t>
              </a:r>
              <a:endParaRPr lang="en-US" altLang="ko-KR" sz="1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cxnSp>
        <p:nvCxnSpPr>
          <p:cNvPr id="58" name="직선 연결선 57"/>
          <p:cNvCxnSpPr/>
          <p:nvPr/>
        </p:nvCxnSpPr>
        <p:spPr>
          <a:xfrm>
            <a:off x="2523120" y="3441056"/>
            <a:ext cx="500066" cy="158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그룹 58"/>
          <p:cNvGrpSpPr/>
          <p:nvPr/>
        </p:nvGrpSpPr>
        <p:grpSpPr>
          <a:xfrm>
            <a:off x="2023054" y="3655370"/>
            <a:ext cx="958293" cy="285754"/>
            <a:chOff x="785782" y="2428866"/>
            <a:chExt cx="958293" cy="285754"/>
          </a:xfrm>
          <a:solidFill>
            <a:srgbClr val="31859C"/>
          </a:solidFill>
        </p:grpSpPr>
        <p:sp>
          <p:nvSpPr>
            <p:cNvPr id="60" name="모서리가 둥근 사각형 설명선 59"/>
            <p:cNvSpPr/>
            <p:nvPr/>
          </p:nvSpPr>
          <p:spPr>
            <a:xfrm rot="10800000">
              <a:off x="785782" y="2428866"/>
              <a:ext cx="958293" cy="285754"/>
            </a:xfrm>
            <a:prstGeom prst="wedgeRoundRectCallout">
              <a:avLst>
                <a:gd name="adj1" fmla="val -26923"/>
                <a:gd name="adj2" fmla="val 113563"/>
                <a:gd name="adj3" fmla="val 16667"/>
              </a:avLst>
            </a:prstGeom>
            <a:grpFill/>
            <a:ln>
              <a:solidFill>
                <a:srgbClr val="3185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857224" y="2428869"/>
              <a:ext cx="805029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배열 생성</a:t>
              </a:r>
            </a:p>
          </p:txBody>
        </p:sp>
      </p:grpSp>
      <p:cxnSp>
        <p:nvCxnSpPr>
          <p:cNvPr id="62" name="직선 연결선 61"/>
          <p:cNvCxnSpPr/>
          <p:nvPr/>
        </p:nvCxnSpPr>
        <p:spPr>
          <a:xfrm>
            <a:off x="3094624" y="3441056"/>
            <a:ext cx="357190" cy="158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그룹 62"/>
          <p:cNvGrpSpPr/>
          <p:nvPr/>
        </p:nvGrpSpPr>
        <p:grpSpPr>
          <a:xfrm>
            <a:off x="3023186" y="3726808"/>
            <a:ext cx="642942" cy="285754"/>
            <a:chOff x="785782" y="2428866"/>
            <a:chExt cx="958293" cy="285754"/>
          </a:xfrm>
          <a:solidFill>
            <a:srgbClr val="31859C"/>
          </a:solidFill>
        </p:grpSpPr>
        <p:sp>
          <p:nvSpPr>
            <p:cNvPr id="64" name="모서리가 둥근 사각형 설명선 63"/>
            <p:cNvSpPr/>
            <p:nvPr/>
          </p:nvSpPr>
          <p:spPr>
            <a:xfrm rot="10800000">
              <a:off x="785782" y="2428866"/>
              <a:ext cx="958293" cy="285754"/>
            </a:xfrm>
            <a:prstGeom prst="wedgeRoundRectCallout">
              <a:avLst>
                <a:gd name="adj1" fmla="val 18872"/>
                <a:gd name="adj2" fmla="val 130584"/>
                <a:gd name="adj3" fmla="val 16667"/>
              </a:avLst>
            </a:prstGeom>
            <a:grpFill/>
            <a:ln>
              <a:solidFill>
                <a:srgbClr val="3185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857224" y="2428869"/>
              <a:ext cx="805029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타입</a:t>
              </a:r>
            </a:p>
          </p:txBody>
        </p:sp>
      </p:grpSp>
      <p:cxnSp>
        <p:nvCxnSpPr>
          <p:cNvPr id="66" name="직선 연결선 65"/>
          <p:cNvCxnSpPr/>
          <p:nvPr/>
        </p:nvCxnSpPr>
        <p:spPr>
          <a:xfrm>
            <a:off x="3523252" y="3441056"/>
            <a:ext cx="357190" cy="158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그룹 66"/>
          <p:cNvGrpSpPr/>
          <p:nvPr/>
        </p:nvGrpSpPr>
        <p:grpSpPr>
          <a:xfrm>
            <a:off x="3809004" y="3726808"/>
            <a:ext cx="1000132" cy="285754"/>
            <a:chOff x="785782" y="2428866"/>
            <a:chExt cx="958293" cy="285754"/>
          </a:xfrm>
          <a:solidFill>
            <a:srgbClr val="31859C"/>
          </a:solidFill>
        </p:grpSpPr>
        <p:sp>
          <p:nvSpPr>
            <p:cNvPr id="68" name="모서리가 둥근 사각형 설명선 67"/>
            <p:cNvSpPr/>
            <p:nvPr/>
          </p:nvSpPr>
          <p:spPr>
            <a:xfrm rot="10800000">
              <a:off x="785782" y="2428866"/>
              <a:ext cx="958293" cy="285754"/>
            </a:xfrm>
            <a:prstGeom prst="wedgeRoundRectCallout">
              <a:avLst>
                <a:gd name="adj1" fmla="val 55562"/>
                <a:gd name="adj2" fmla="val 133987"/>
                <a:gd name="adj3" fmla="val 16667"/>
              </a:avLst>
            </a:prstGeom>
            <a:grpFill/>
            <a:ln>
              <a:solidFill>
                <a:srgbClr val="3185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857224" y="2428869"/>
              <a:ext cx="822965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원소 개수</a:t>
              </a:r>
            </a:p>
          </p:txBody>
        </p:sp>
      </p:grpSp>
      <p:sp>
        <p:nvSpPr>
          <p:cNvPr id="70" name="TextBox 69"/>
          <p:cNvSpPr txBox="1"/>
          <p:nvPr/>
        </p:nvSpPr>
        <p:spPr>
          <a:xfrm>
            <a:off x="4880574" y="3083866"/>
            <a:ext cx="1106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int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Array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71" name="그룹 70"/>
          <p:cNvGrpSpPr/>
          <p:nvPr/>
        </p:nvGrpSpPr>
        <p:grpSpPr>
          <a:xfrm>
            <a:off x="5952144" y="3083866"/>
            <a:ext cx="714380" cy="357190"/>
            <a:chOff x="5500694" y="2285992"/>
            <a:chExt cx="714380" cy="357190"/>
          </a:xfrm>
        </p:grpSpPr>
        <p:sp>
          <p:nvSpPr>
            <p:cNvPr id="72" name="직사각형 71"/>
            <p:cNvSpPr/>
            <p:nvPr/>
          </p:nvSpPr>
          <p:spPr>
            <a:xfrm>
              <a:off x="5500694" y="2285992"/>
              <a:ext cx="714380" cy="35719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175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73" name="타원 72"/>
            <p:cNvSpPr/>
            <p:nvPr/>
          </p:nvSpPr>
          <p:spPr>
            <a:xfrm>
              <a:off x="5786447" y="2393149"/>
              <a:ext cx="142876" cy="1428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aphicFrame>
        <p:nvGraphicFramePr>
          <p:cNvPr id="74" name="표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9296241"/>
              </p:ext>
            </p:extLst>
          </p:nvPr>
        </p:nvGraphicFramePr>
        <p:xfrm>
          <a:off x="7023714" y="3083866"/>
          <a:ext cx="547670" cy="1643075"/>
        </p:xfrm>
        <a:graphic>
          <a:graphicData uri="http://schemas.openxmlformats.org/drawingml/2006/table">
            <a:tbl>
              <a:tblPr>
                <a:tableStyleId>{B301B821-A1FF-4177-AEE7-76D212191A09}</a:tableStyleId>
              </a:tblPr>
              <a:tblGrid>
                <a:gridCol w="5476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86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86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86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86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86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75" name="표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2534059"/>
              </p:ext>
            </p:extLst>
          </p:nvPr>
        </p:nvGraphicFramePr>
        <p:xfrm>
          <a:off x="7595218" y="3083866"/>
          <a:ext cx="928694" cy="1643075"/>
        </p:xfrm>
        <a:graphic>
          <a:graphicData uri="http://schemas.openxmlformats.org/drawingml/2006/table">
            <a:tbl>
              <a:tblPr>
                <a:tableStyleId>{46F890A9-2807-4EBB-B81D-B2AA78EC7F39}</a:tableStyleId>
              </a:tblPr>
              <a:tblGrid>
                <a:gridCol w="9286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86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intArray</a:t>
                      </a:r>
                      <a:r>
                        <a:rPr lang="en-US" altLang="ko-KR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[0]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861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intArray</a:t>
                      </a:r>
                      <a:r>
                        <a:rPr lang="en-US" altLang="ko-KR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[1]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861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intArray</a:t>
                      </a:r>
                      <a:r>
                        <a:rPr lang="en-US" altLang="ko-KR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[2]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861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intArray</a:t>
                      </a:r>
                      <a:r>
                        <a:rPr lang="en-US" altLang="ko-KR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[3]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861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intArray</a:t>
                      </a:r>
                      <a:r>
                        <a:rPr lang="en-US" altLang="ko-KR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[4]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76" name="직선 화살표 연결선 75"/>
          <p:cNvCxnSpPr>
            <a:stCxn id="73" idx="6"/>
          </p:cNvCxnSpPr>
          <p:nvPr/>
        </p:nvCxnSpPr>
        <p:spPr>
          <a:xfrm>
            <a:off x="6380773" y="3262461"/>
            <a:ext cx="6429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0629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33" grpId="0" animBg="1"/>
      <p:bldP spid="3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4360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배열의 선언 및 생성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자바</a:t>
            </a: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875400" y="639281"/>
            <a:ext cx="12747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주의사항</a:t>
            </a: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59128" y="1210785"/>
            <a:ext cx="2387533" cy="357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44814" y="3366667"/>
            <a:ext cx="2286016" cy="571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2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545210" y="3330948"/>
            <a:ext cx="2357454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7" name="TextBox 36"/>
          <p:cNvSpPr txBox="1"/>
          <p:nvPr/>
        </p:nvSpPr>
        <p:spPr>
          <a:xfrm>
            <a:off x="1830566" y="1567975"/>
            <a:ext cx="31630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컴파일오류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배열의 크기를 지정할 수 없음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860008" y="2770689"/>
            <a:ext cx="55322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배열에 대한 </a:t>
            </a:r>
            <a:r>
              <a:rPr lang="ko-KR" altLang="en-US" sz="2400" b="1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레퍼런스</a:t>
            </a:r>
            <a:r>
              <a:rPr lang="ko-KR" altLang="en-US" sz="2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변수 선언의 다른 방법</a:t>
            </a:r>
          </a:p>
        </p:txBody>
      </p:sp>
    </p:spTree>
    <p:extLst>
      <p:ext uri="{BB962C8B-B14F-4D97-AF65-F5344CB8AC3E}">
        <p14:creationId xmlns:p14="http://schemas.microsoft.com/office/powerpoint/2010/main" val="3735872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33" grpId="0" animBg="1"/>
      <p:bldP spid="3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4360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배열을 초기화하면서 생성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자바</a:t>
            </a: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29651" y="2137985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intArray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501221" y="2137985"/>
            <a:ext cx="714380" cy="35719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1786974" y="2245142"/>
            <a:ext cx="142876" cy="1428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1330851"/>
              </p:ext>
            </p:extLst>
          </p:nvPr>
        </p:nvGraphicFramePr>
        <p:xfrm>
          <a:off x="2572791" y="2137985"/>
          <a:ext cx="547670" cy="1643075"/>
        </p:xfrm>
        <a:graphic>
          <a:graphicData uri="http://schemas.openxmlformats.org/drawingml/2006/table">
            <a:tbl>
              <a:tblPr>
                <a:tableStyleId>{B301B821-A1FF-4177-AEE7-76D212191A09}</a:tableStyleId>
              </a:tblPr>
              <a:tblGrid>
                <a:gridCol w="5476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86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rgbClr val="FF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</a:t>
                      </a:r>
                      <a:endParaRPr lang="ko-KR" altLang="en-US" sz="1200" b="1" dirty="0">
                        <a:solidFill>
                          <a:srgbClr val="FF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86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rgbClr val="FF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sz="1200" b="1" dirty="0">
                        <a:solidFill>
                          <a:srgbClr val="FF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86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rgbClr val="FF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200" b="1" dirty="0">
                        <a:solidFill>
                          <a:srgbClr val="FF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86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rgbClr val="FF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200" b="1" dirty="0">
                        <a:solidFill>
                          <a:srgbClr val="FF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86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rgbClr val="FF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</a:t>
                      </a:r>
                      <a:endParaRPr lang="ko-KR" altLang="en-US" sz="1200" b="1" dirty="0">
                        <a:solidFill>
                          <a:srgbClr val="FF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5041557"/>
              </p:ext>
            </p:extLst>
          </p:nvPr>
        </p:nvGraphicFramePr>
        <p:xfrm>
          <a:off x="3144295" y="2137985"/>
          <a:ext cx="928694" cy="1643075"/>
        </p:xfrm>
        <a:graphic>
          <a:graphicData uri="http://schemas.openxmlformats.org/drawingml/2006/table">
            <a:tbl>
              <a:tblPr>
                <a:tableStyleId>{46F890A9-2807-4EBB-B81D-B2AA78EC7F39}</a:tableStyleId>
              </a:tblPr>
              <a:tblGrid>
                <a:gridCol w="9286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86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intArray</a:t>
                      </a:r>
                      <a:r>
                        <a:rPr lang="en-US" altLang="ko-KR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[0]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861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intArray</a:t>
                      </a:r>
                      <a:r>
                        <a:rPr lang="en-US" altLang="ko-KR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[1]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861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intArray</a:t>
                      </a:r>
                      <a:r>
                        <a:rPr lang="en-US" altLang="ko-KR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[2]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861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intArray</a:t>
                      </a:r>
                      <a:r>
                        <a:rPr lang="en-US" altLang="ko-KR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[3]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861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intArray</a:t>
                      </a:r>
                      <a:r>
                        <a:rPr lang="en-US" altLang="ko-KR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[4]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17" name="직선 화살표 연결선 16"/>
          <p:cNvCxnSpPr/>
          <p:nvPr/>
        </p:nvCxnSpPr>
        <p:spPr>
          <a:xfrm>
            <a:off x="1929850" y="2316580"/>
            <a:ext cx="6429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163892" y="2168698"/>
            <a:ext cx="1239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floatArray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521214" y="2168698"/>
            <a:ext cx="714380" cy="35719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5806967" y="2275855"/>
            <a:ext cx="142876" cy="1428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9530572"/>
              </p:ext>
            </p:extLst>
          </p:nvPr>
        </p:nvGraphicFramePr>
        <p:xfrm>
          <a:off x="6592784" y="2168698"/>
          <a:ext cx="547670" cy="1643075"/>
        </p:xfrm>
        <a:graphic>
          <a:graphicData uri="http://schemas.openxmlformats.org/drawingml/2006/table">
            <a:tbl>
              <a:tblPr>
                <a:tableStyleId>{B301B821-A1FF-4177-AEE7-76D212191A09}</a:tableStyleId>
              </a:tblPr>
              <a:tblGrid>
                <a:gridCol w="5476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86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rgbClr val="FF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0.01</a:t>
                      </a:r>
                      <a:endParaRPr lang="ko-KR" altLang="en-US" sz="1200" b="1" dirty="0">
                        <a:solidFill>
                          <a:srgbClr val="FF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86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rgbClr val="FF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0.02</a:t>
                      </a:r>
                      <a:endParaRPr lang="ko-KR" altLang="en-US" sz="1200" b="1" dirty="0">
                        <a:solidFill>
                          <a:srgbClr val="FF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86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rgbClr val="FF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0.03</a:t>
                      </a:r>
                      <a:endParaRPr lang="ko-KR" altLang="en-US" sz="1200" b="1" dirty="0">
                        <a:solidFill>
                          <a:srgbClr val="FF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86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rgbClr val="FF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0.04</a:t>
                      </a:r>
                      <a:endParaRPr lang="ko-KR" altLang="en-US" sz="1200" b="1" dirty="0">
                        <a:solidFill>
                          <a:srgbClr val="FF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86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rgbClr val="FF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0.05</a:t>
                      </a:r>
                      <a:endParaRPr lang="ko-KR" altLang="en-US" sz="1200" b="1" dirty="0">
                        <a:solidFill>
                          <a:srgbClr val="FF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049064"/>
              </p:ext>
            </p:extLst>
          </p:nvPr>
        </p:nvGraphicFramePr>
        <p:xfrm>
          <a:off x="7164288" y="2168698"/>
          <a:ext cx="1029773" cy="1643075"/>
        </p:xfrm>
        <a:graphic>
          <a:graphicData uri="http://schemas.openxmlformats.org/drawingml/2006/table">
            <a:tbl>
              <a:tblPr>
                <a:tableStyleId>{46F890A9-2807-4EBB-B81D-B2AA78EC7F39}</a:tableStyleId>
              </a:tblPr>
              <a:tblGrid>
                <a:gridCol w="10297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86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floatArray</a:t>
                      </a:r>
                      <a:r>
                        <a:rPr lang="en-US" altLang="ko-KR" sz="11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[0]</a:t>
                      </a:r>
                      <a:endParaRPr lang="ko-KR" altLang="en-US" sz="11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861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floatArray</a:t>
                      </a:r>
                      <a:r>
                        <a:rPr lang="en-US" altLang="ko-KR" sz="11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[1]</a:t>
                      </a:r>
                      <a:endParaRPr lang="ko-KR" altLang="en-US" sz="11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861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floatArray</a:t>
                      </a:r>
                      <a:r>
                        <a:rPr lang="en-US" altLang="ko-KR" sz="11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[2]</a:t>
                      </a:r>
                      <a:endParaRPr lang="ko-KR" altLang="en-US" sz="11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861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floatArray</a:t>
                      </a:r>
                      <a:r>
                        <a:rPr lang="en-US" altLang="ko-KR" sz="11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[3]</a:t>
                      </a:r>
                      <a:endParaRPr lang="ko-KR" altLang="en-US" sz="11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861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floatArray</a:t>
                      </a:r>
                      <a:r>
                        <a:rPr lang="en-US" altLang="ko-KR" sz="11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[4]</a:t>
                      </a:r>
                      <a:endParaRPr lang="ko-KR" altLang="en-US" sz="11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24" name="직선 화살표 연결선 23"/>
          <p:cNvCxnSpPr/>
          <p:nvPr/>
        </p:nvCxnSpPr>
        <p:spPr>
          <a:xfrm>
            <a:off x="5949843" y="2347293"/>
            <a:ext cx="6429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06987" y="908720"/>
            <a:ext cx="6844273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6255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33" grpId="0" animBg="1"/>
      <p:bldP spid="34" grpId="0" animBg="1"/>
      <p:bldP spid="12" grpId="0"/>
      <p:bldP spid="13" grpId="0" animBg="1"/>
      <p:bldP spid="18" grpId="0"/>
      <p:bldP spid="1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4360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배열을 초기화하면서 생성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자바</a:t>
            </a: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3124" y="627534"/>
            <a:ext cx="4741896" cy="1584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806974" y="1587295"/>
            <a:ext cx="2443180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9" name="직사각형 28"/>
          <p:cNvSpPr/>
          <p:nvPr/>
        </p:nvSpPr>
        <p:spPr>
          <a:xfrm>
            <a:off x="1700590" y="2499742"/>
            <a:ext cx="714380" cy="35719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1986343" y="2606899"/>
            <a:ext cx="142876" cy="1428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1700590" y="3075806"/>
            <a:ext cx="714380" cy="35719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175">
            <a:solidFill>
              <a:srgbClr val="E22B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1986343" y="3182963"/>
            <a:ext cx="142876" cy="1428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57582" y="2499742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intArray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57582" y="3075806"/>
            <a:ext cx="1086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myArray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37" name="표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1186750"/>
              </p:ext>
            </p:extLst>
          </p:nvPr>
        </p:nvGraphicFramePr>
        <p:xfrm>
          <a:off x="4139952" y="2564355"/>
          <a:ext cx="3929090" cy="370840"/>
        </p:xfrm>
        <a:graphic>
          <a:graphicData uri="http://schemas.openxmlformats.org/drawingml/2006/table">
            <a:tbl>
              <a:tblPr>
                <a:tableStyleId>{69012ECD-51FC-41F1-AA8D-1B2483CD663E}</a:tableStyleId>
              </a:tblPr>
              <a:tblGrid>
                <a:gridCol w="7858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58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58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58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58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8" name="직선 화살표 연결선 37"/>
          <p:cNvCxnSpPr>
            <a:stCxn id="30" idx="6"/>
          </p:cNvCxnSpPr>
          <p:nvPr/>
        </p:nvCxnSpPr>
        <p:spPr>
          <a:xfrm>
            <a:off x="2129219" y="2678337"/>
            <a:ext cx="1857387" cy="60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꺾인 연결선 38"/>
          <p:cNvCxnSpPr>
            <a:stCxn id="32" idx="6"/>
          </p:cNvCxnSpPr>
          <p:nvPr/>
        </p:nvCxnSpPr>
        <p:spPr>
          <a:xfrm flipV="1">
            <a:off x="2129219" y="2797066"/>
            <a:ext cx="1857387" cy="45733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직사각형 39"/>
          <p:cNvSpPr/>
          <p:nvPr/>
        </p:nvSpPr>
        <p:spPr>
          <a:xfrm>
            <a:off x="813694" y="637224"/>
            <a:ext cx="2500330" cy="4286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1700590" y="3795886"/>
            <a:ext cx="714380" cy="35719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2" name="타원 41"/>
          <p:cNvSpPr/>
          <p:nvPr/>
        </p:nvSpPr>
        <p:spPr>
          <a:xfrm>
            <a:off x="1986343" y="3903043"/>
            <a:ext cx="142876" cy="1428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700590" y="4403109"/>
            <a:ext cx="714380" cy="35719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175">
            <a:solidFill>
              <a:srgbClr val="E22B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4" name="타원 43"/>
          <p:cNvSpPr/>
          <p:nvPr/>
        </p:nvSpPr>
        <p:spPr>
          <a:xfrm>
            <a:off x="1986343" y="4515966"/>
            <a:ext cx="142876" cy="1428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57582" y="3795886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intArray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19109" y="4397038"/>
            <a:ext cx="1086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myArray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47" name="표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7425144"/>
              </p:ext>
            </p:extLst>
          </p:nvPr>
        </p:nvGraphicFramePr>
        <p:xfrm>
          <a:off x="4139952" y="3842672"/>
          <a:ext cx="3929090" cy="370840"/>
        </p:xfrm>
        <a:graphic>
          <a:graphicData uri="http://schemas.openxmlformats.org/drawingml/2006/table">
            <a:tbl>
              <a:tblPr>
                <a:tableStyleId>{69012ECD-51FC-41F1-AA8D-1B2483CD663E}</a:tableStyleId>
              </a:tblPr>
              <a:tblGrid>
                <a:gridCol w="7858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58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58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58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58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8" name="직선 화살표 연결선 47"/>
          <p:cNvCxnSpPr>
            <a:stCxn id="42" idx="6"/>
          </p:cNvCxnSpPr>
          <p:nvPr/>
        </p:nvCxnSpPr>
        <p:spPr>
          <a:xfrm>
            <a:off x="2129219" y="3974481"/>
            <a:ext cx="185738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꺾인 연결선 48"/>
          <p:cNvCxnSpPr>
            <a:stCxn id="44" idx="6"/>
          </p:cNvCxnSpPr>
          <p:nvPr/>
        </p:nvCxnSpPr>
        <p:spPr>
          <a:xfrm flipV="1">
            <a:off x="2129219" y="4063761"/>
            <a:ext cx="1857386" cy="52364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직사각형 49"/>
          <p:cNvSpPr/>
          <p:nvPr/>
        </p:nvSpPr>
        <p:spPr>
          <a:xfrm>
            <a:off x="813124" y="1203598"/>
            <a:ext cx="1428760" cy="214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813124" y="1779662"/>
            <a:ext cx="1428760" cy="214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149005" y="3845864"/>
            <a:ext cx="4286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E22B37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X</a:t>
            </a:r>
            <a:endParaRPr lang="ko-KR" altLang="en-US" sz="2000" b="1" dirty="0">
              <a:solidFill>
                <a:srgbClr val="E22B37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177713" y="3861253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6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167632" y="3861253"/>
            <a:ext cx="3241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9072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0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33" grpId="0" animBg="1"/>
      <p:bldP spid="34" grpId="0" animBg="1"/>
      <p:bldP spid="29" grpId="0" animBg="1"/>
      <p:bldP spid="30" grpId="0" animBg="1"/>
      <p:bldP spid="31" grpId="0" animBg="1"/>
      <p:bldP spid="32" grpId="0" animBg="1"/>
      <p:bldP spid="35" grpId="0"/>
      <p:bldP spid="36" grpId="0"/>
      <p:bldP spid="40" grpId="0" animBg="1"/>
      <p:bldP spid="41" grpId="0" animBg="1"/>
      <p:bldP spid="42" grpId="0" animBg="1"/>
      <p:bldP spid="43" grpId="0" animBg="1"/>
      <p:bldP spid="44" grpId="0" animBg="1"/>
      <p:bldP spid="45" grpId="0"/>
      <p:bldP spid="46" grpId="0"/>
      <p:bldP spid="50" grpId="0" animBg="1"/>
      <p:bldP spid="51" grpId="0" animBg="1"/>
      <p:bldP spid="52" grpId="0"/>
      <p:bldP spid="52" grpId="1"/>
      <p:bldP spid="53" grpId="0"/>
      <p:bldP spid="10" grpId="0"/>
      <p:bldP spid="10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4360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배열 접근 방법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자바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857224" y="967945"/>
            <a:ext cx="19672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rgbClr val="FF0000"/>
              </a:buClr>
              <a:buSzPct val="150000"/>
            </a:pPr>
            <a:r>
              <a:rPr lang="ko-KR" altLang="en-US" sz="2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배열</a:t>
            </a:r>
            <a:r>
              <a:rPr lang="en-US" altLang="ko-KR" sz="2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원소 접근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428728" y="1590069"/>
            <a:ext cx="2627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rgbClr val="4D9DCB"/>
              </a:buClr>
            </a:pP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반드시 배열 생성 후 접근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1428728" y="2872556"/>
            <a:ext cx="664373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4D9DCB"/>
              </a:buClr>
            </a:pP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배열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변수명과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400" b="1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[]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사이에 원소의 </a:t>
            </a:r>
            <a:r>
              <a:rPr lang="ko-KR" altLang="en-US" sz="2400" b="1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인덱스를 적어 접근</a:t>
            </a:r>
            <a:endParaRPr lang="en-US" altLang="ko-KR" sz="2400" b="1" dirty="0"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Clr>
                <a:srgbClr val="4D9DCB"/>
              </a:buClr>
              <a:buFontTx/>
              <a:buChar char="-"/>
            </a:pP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buClr>
                <a:srgbClr val="4D9DCB"/>
              </a:buClr>
            </a:pP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</a:t>
            </a:r>
            <a:r>
              <a:rPr lang="ko-KR" altLang="en-US" b="1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배열의 인덱스는 </a:t>
            </a:r>
            <a:r>
              <a:rPr lang="en-US" altLang="ko-KR" b="1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</a:t>
            </a:r>
            <a:r>
              <a:rPr lang="ko-KR" altLang="en-US" b="1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부터 시작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4000496" y="2299912"/>
            <a:ext cx="29079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intArray</a:t>
            </a:r>
            <a:r>
              <a:rPr lang="ko-KR" altLang="en-US" sz="16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 초기화되어 있지 않음</a:t>
            </a:r>
          </a:p>
        </p:txBody>
      </p:sp>
      <p:pic>
        <p:nvPicPr>
          <p:cNvPr id="5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35696" y="2080468"/>
            <a:ext cx="2160240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9" name="직선 연결선 58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6751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33" grpId="0" animBg="1"/>
      <p:bldP spid="3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4360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배열 접근 방법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자바</a:t>
            </a:r>
          </a:p>
        </p:txBody>
      </p:sp>
      <p:cxnSp>
        <p:nvCxnSpPr>
          <p:cNvPr id="14" name="직선 연결선 13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2791124"/>
              </p:ext>
            </p:extLst>
          </p:nvPr>
        </p:nvGraphicFramePr>
        <p:xfrm>
          <a:off x="2903985" y="3291830"/>
          <a:ext cx="333603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7206">
                  <a:extLst>
                    <a:ext uri="{9D8B030D-6E8A-4147-A177-3AD203B41FA5}">
                      <a16:colId xmlns:a16="http://schemas.microsoft.com/office/drawing/2014/main" val="3648247683"/>
                    </a:ext>
                  </a:extLst>
                </a:gridCol>
                <a:gridCol w="667206">
                  <a:extLst>
                    <a:ext uri="{9D8B030D-6E8A-4147-A177-3AD203B41FA5}">
                      <a16:colId xmlns:a16="http://schemas.microsoft.com/office/drawing/2014/main" val="2269443195"/>
                    </a:ext>
                  </a:extLst>
                </a:gridCol>
                <a:gridCol w="667206">
                  <a:extLst>
                    <a:ext uri="{9D8B030D-6E8A-4147-A177-3AD203B41FA5}">
                      <a16:colId xmlns:a16="http://schemas.microsoft.com/office/drawing/2014/main" val="2355823886"/>
                    </a:ext>
                  </a:extLst>
                </a:gridCol>
                <a:gridCol w="667206">
                  <a:extLst>
                    <a:ext uri="{9D8B030D-6E8A-4147-A177-3AD203B41FA5}">
                      <a16:colId xmlns:a16="http://schemas.microsoft.com/office/drawing/2014/main" val="4197002310"/>
                    </a:ext>
                  </a:extLst>
                </a:gridCol>
                <a:gridCol w="667206">
                  <a:extLst>
                    <a:ext uri="{9D8B030D-6E8A-4147-A177-3AD203B41FA5}">
                      <a16:colId xmlns:a16="http://schemas.microsoft.com/office/drawing/2014/main" val="14298368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31859C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rgbClr val="31859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31859C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rgbClr val="31859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31859C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rgbClr val="31859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31859C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rgbClr val="31859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31859C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rgbClr val="31859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0158906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6602" y="799003"/>
            <a:ext cx="4810796" cy="1124107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3089133" y="2896266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rgbClr val="4D9DCB"/>
              </a:buClr>
            </a:pP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737205" y="2896266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rgbClr val="4D9DCB"/>
              </a:buClr>
            </a:pP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412341" y="2896266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rgbClr val="4D9DCB"/>
              </a:buClr>
            </a:pP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074071" y="2896266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rgbClr val="4D9DCB"/>
              </a:buClr>
            </a:pP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753429" y="2896266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rgbClr val="4D9DCB"/>
              </a:buClr>
            </a:pP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970950" y="1419622"/>
            <a:ext cx="1613310" cy="503488"/>
          </a:xfrm>
          <a:prstGeom prst="rect">
            <a:avLst/>
          </a:prstGeom>
          <a:noFill/>
          <a:ln>
            <a:solidFill>
              <a:srgbClr val="3185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Rix고딕 B" panose="02020603020101020101" pitchFamily="18" charset="-127"/>
              <a:ea typeface="Rix고딕 B" panose="02020603020101020101" pitchFamily="18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848201" y="2807381"/>
            <a:ext cx="792088" cy="916497"/>
          </a:xfrm>
          <a:prstGeom prst="rect">
            <a:avLst/>
          </a:prstGeom>
          <a:noFill/>
          <a:ln>
            <a:solidFill>
              <a:srgbClr val="3185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Rix고딕 B" panose="02020603020101020101" pitchFamily="18" charset="-127"/>
              <a:ea typeface="Rix고딕 B" panose="02020603020101020101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487242" y="2896266"/>
            <a:ext cx="763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rgbClr val="4D9DCB"/>
              </a:buClr>
            </a:pP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Index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2267744" y="3080932"/>
            <a:ext cx="619373" cy="0"/>
          </a:xfrm>
          <a:prstGeom prst="straightConnector1">
            <a:avLst/>
          </a:prstGeom>
          <a:ln w="19050">
            <a:solidFill>
              <a:srgbClr val="3185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9710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33" grpId="0" animBg="1"/>
      <p:bldP spid="34" grpId="0" animBg="1"/>
      <p:bldP spid="6" grpId="0" animBg="1"/>
      <p:bldP spid="2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4360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배열의 크기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자바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73473" y="1670861"/>
            <a:ext cx="591059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rgbClr val="4D9DCB"/>
              </a:buClr>
            </a:pP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배열의 크기는 배열 </a:t>
            </a:r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레퍼런스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변수를 선언할 때 결정되지 않음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buClr>
                <a:srgbClr val="4D9DCB"/>
              </a:buClr>
              <a:buFont typeface="Wingdings" pitchFamily="2" charset="2"/>
              <a:buChar char="§"/>
            </a:pP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buClr>
                <a:srgbClr val="4D9DCB"/>
              </a:buClr>
            </a:pP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배열의 크기는 배열 생성 시에 결정되며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나중에 바꿀 수 없음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buClr>
                <a:srgbClr val="4D9DCB"/>
              </a:buClr>
              <a:buFont typeface="Wingdings" pitchFamily="2" charset="2"/>
              <a:buChar char="§"/>
            </a:pP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buClr>
                <a:srgbClr val="4D9DCB"/>
              </a:buClr>
            </a:pP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배열의 크기는 배열의 </a:t>
            </a:r>
            <a:r>
              <a:rPr lang="en-US" altLang="ko-KR" sz="2400" b="1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length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라는 필드에 저장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57224" y="967945"/>
            <a:ext cx="16273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rgbClr val="FF0000"/>
              </a:buClr>
              <a:buSzPct val="150000"/>
            </a:pPr>
            <a:r>
              <a:rPr lang="ko-KR" altLang="en-US" sz="2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배열의 크기</a:t>
            </a:r>
          </a:p>
        </p:txBody>
      </p:sp>
      <p:cxnSp>
        <p:nvCxnSpPr>
          <p:cNvPr id="14" name="직선 연결선 13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6002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33" grpId="0" animBg="1"/>
      <p:bldP spid="3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4360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배열의 크기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자바</a:t>
            </a:r>
          </a:p>
        </p:txBody>
      </p:sp>
      <p:cxnSp>
        <p:nvCxnSpPr>
          <p:cNvPr id="14" name="직선 연결선 13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2703" y="1262485"/>
            <a:ext cx="7972366" cy="609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5170370"/>
              </p:ext>
            </p:extLst>
          </p:nvPr>
        </p:nvGraphicFramePr>
        <p:xfrm>
          <a:off x="1524000" y="2787774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364824768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26944319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35582388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419700231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42983682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9912379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408294189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1341565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31859C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rgbClr val="31859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31859C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rgbClr val="31859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31859C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rgbClr val="31859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31859C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rgbClr val="31859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31859C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rgbClr val="31859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31859C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rgbClr val="31859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31859C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rgbClr val="31859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31859C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rgbClr val="31859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0158906"/>
                  </a:ext>
                </a:extLst>
              </a:tr>
            </a:tbl>
          </a:graphicData>
        </a:graphic>
      </p:graphicFrame>
      <p:cxnSp>
        <p:nvCxnSpPr>
          <p:cNvPr id="4" name="직선 연결선 3"/>
          <p:cNvCxnSpPr/>
          <p:nvPr/>
        </p:nvCxnSpPr>
        <p:spPr>
          <a:xfrm>
            <a:off x="1524000" y="3291830"/>
            <a:ext cx="0" cy="435265"/>
          </a:xfrm>
          <a:prstGeom prst="line">
            <a:avLst/>
          </a:prstGeom>
          <a:ln w="19050">
            <a:solidFill>
              <a:srgbClr val="3185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7620000" y="3291830"/>
            <a:ext cx="0" cy="435265"/>
          </a:xfrm>
          <a:prstGeom prst="line">
            <a:avLst/>
          </a:prstGeom>
          <a:ln w="19050">
            <a:solidFill>
              <a:srgbClr val="3185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>
            <a:off x="1524000" y="3509462"/>
            <a:ext cx="6096000" cy="0"/>
          </a:xfrm>
          <a:prstGeom prst="straightConnector1">
            <a:avLst/>
          </a:prstGeom>
          <a:ln w="12700">
            <a:solidFill>
              <a:srgbClr val="31859C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031307" y="3629478"/>
            <a:ext cx="10813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rgbClr val="FF0000"/>
              </a:buClr>
              <a:buSzPct val="150000"/>
            </a:pP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length</a:t>
            </a:r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619672" y="2342167"/>
            <a:ext cx="6399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rgbClr val="FF0000"/>
              </a:buClr>
              <a:buSzPct val="150000"/>
            </a:pPr>
            <a:r>
              <a:rPr lang="en-US" altLang="ko-KR" sz="2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[0]</a:t>
            </a:r>
            <a:endParaRPr lang="ko-KR" altLang="en-US" sz="24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370428" y="2342167"/>
            <a:ext cx="6399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rgbClr val="FF0000"/>
              </a:buClr>
              <a:buSzPct val="150000"/>
            </a:pPr>
            <a:r>
              <a:rPr lang="en-US" altLang="ko-KR" sz="2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[1]</a:t>
            </a:r>
            <a:endParaRPr lang="ko-KR" altLang="en-US" sz="24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121184" y="2342167"/>
            <a:ext cx="6399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rgbClr val="FF0000"/>
              </a:buClr>
              <a:buSzPct val="150000"/>
            </a:pPr>
            <a:r>
              <a:rPr lang="en-US" altLang="ko-KR" sz="2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[2]</a:t>
            </a:r>
            <a:endParaRPr lang="ko-KR" altLang="en-US" sz="24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871940" y="2342167"/>
            <a:ext cx="6399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rgbClr val="FF0000"/>
              </a:buClr>
              <a:buSzPct val="150000"/>
            </a:pPr>
            <a:r>
              <a:rPr lang="en-US" altLang="ko-KR" sz="2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[3]</a:t>
            </a:r>
            <a:endParaRPr lang="ko-KR" altLang="en-US" sz="24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622696" y="2342167"/>
            <a:ext cx="6399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rgbClr val="FF0000"/>
              </a:buClr>
              <a:buSzPct val="150000"/>
            </a:pPr>
            <a:r>
              <a:rPr lang="en-US" altLang="ko-KR" sz="2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[4]</a:t>
            </a:r>
            <a:endParaRPr lang="ko-KR" altLang="en-US" sz="24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373452" y="2342167"/>
            <a:ext cx="6399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rgbClr val="FF0000"/>
              </a:buClr>
              <a:buSzPct val="150000"/>
            </a:pPr>
            <a:r>
              <a:rPr lang="en-US" altLang="ko-KR" sz="2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[5]</a:t>
            </a:r>
            <a:endParaRPr lang="ko-KR" altLang="en-US" sz="24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124208" y="2342167"/>
            <a:ext cx="6399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rgbClr val="FF0000"/>
              </a:buClr>
              <a:buSzPct val="150000"/>
            </a:pPr>
            <a:r>
              <a:rPr lang="en-US" altLang="ko-KR" sz="2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[6]</a:t>
            </a:r>
            <a:endParaRPr lang="ko-KR" altLang="en-US" sz="24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874963" y="2342167"/>
            <a:ext cx="6399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rgbClr val="FF0000"/>
              </a:buClr>
              <a:buSzPct val="150000"/>
            </a:pPr>
            <a:r>
              <a:rPr lang="en-US" altLang="ko-KR" sz="2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[7]</a:t>
            </a:r>
            <a:endParaRPr lang="ko-KR" altLang="en-US" sz="24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78040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33" grpId="0" animBg="1"/>
      <p:bldP spid="3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4360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실습문제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자바</a:t>
            </a:r>
          </a:p>
        </p:txBody>
      </p:sp>
      <p:cxnSp>
        <p:nvCxnSpPr>
          <p:cNvPr id="9" name="직선 연결선 8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072971" y="763157"/>
            <a:ext cx="6698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4D9DCB"/>
              </a:buClr>
              <a:buFont typeface="Wingdings" pitchFamily="2" charset="2"/>
              <a:buChar char="§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정수형 데이터를 담을 수 있는 배열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array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선언하세요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072970" y="3220964"/>
            <a:ext cx="668987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4D9DCB"/>
              </a:buClr>
              <a:buFont typeface="Wingdings" pitchFamily="2" charset="2"/>
              <a:buChar char="§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각각의 인덱스에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1~20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까지의 </a:t>
            </a:r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랜덤수를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초기화하세요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072971" y="1769120"/>
            <a:ext cx="66988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4D9DCB"/>
              </a:buClr>
              <a:buFont typeface="Wingdings" pitchFamily="2" charset="2"/>
              <a:buChar char="§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정수형 데이터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10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개를 담을 수 있도록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array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배열을 생성하세요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375306" y="1215443"/>
            <a:ext cx="740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array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46" name="그룹 45"/>
          <p:cNvGrpSpPr/>
          <p:nvPr/>
        </p:nvGrpSpPr>
        <p:grpSpPr>
          <a:xfrm>
            <a:off x="4446876" y="1215443"/>
            <a:ext cx="714380" cy="357190"/>
            <a:chOff x="2251320" y="1982814"/>
            <a:chExt cx="714380" cy="357190"/>
          </a:xfrm>
        </p:grpSpPr>
        <p:sp>
          <p:nvSpPr>
            <p:cNvPr id="47" name="직사각형 46"/>
            <p:cNvSpPr/>
            <p:nvPr/>
          </p:nvSpPr>
          <p:spPr>
            <a:xfrm>
              <a:off x="2251320" y="1982814"/>
              <a:ext cx="714380" cy="35719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175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8" name="타원 47"/>
            <p:cNvSpPr/>
            <p:nvPr/>
          </p:nvSpPr>
          <p:spPr>
            <a:xfrm>
              <a:off x="2537073" y="2089971"/>
              <a:ext cx="142876" cy="1428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aphicFrame>
        <p:nvGraphicFramePr>
          <p:cNvPr id="50" name="표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6393334"/>
              </p:ext>
            </p:extLst>
          </p:nvPr>
        </p:nvGraphicFramePr>
        <p:xfrm>
          <a:off x="3614357" y="2355726"/>
          <a:ext cx="3929090" cy="365760"/>
        </p:xfrm>
        <a:graphic>
          <a:graphicData uri="http://schemas.openxmlformats.org/drawingml/2006/table">
            <a:tbl>
              <a:tblPr>
                <a:tableStyleId>{69012ECD-51FC-41F1-AA8D-1B2483CD663E}</a:tableStyleId>
              </a:tblPr>
              <a:tblGrid>
                <a:gridCol w="3929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29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29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29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29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29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9290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9290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9290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9290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63445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1" name="TextBox 50"/>
          <p:cNvSpPr txBox="1"/>
          <p:nvPr/>
        </p:nvSpPr>
        <p:spPr>
          <a:xfrm>
            <a:off x="1446243" y="2342854"/>
            <a:ext cx="740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array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52" name="그룹 51"/>
          <p:cNvGrpSpPr/>
          <p:nvPr/>
        </p:nvGrpSpPr>
        <p:grpSpPr>
          <a:xfrm>
            <a:off x="2517813" y="2342854"/>
            <a:ext cx="714380" cy="357190"/>
            <a:chOff x="2251320" y="1982814"/>
            <a:chExt cx="714380" cy="357190"/>
          </a:xfrm>
        </p:grpSpPr>
        <p:sp>
          <p:nvSpPr>
            <p:cNvPr id="53" name="직사각형 52"/>
            <p:cNvSpPr/>
            <p:nvPr/>
          </p:nvSpPr>
          <p:spPr>
            <a:xfrm>
              <a:off x="2251320" y="1982814"/>
              <a:ext cx="714380" cy="35719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175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54" name="타원 53"/>
            <p:cNvSpPr/>
            <p:nvPr/>
          </p:nvSpPr>
          <p:spPr>
            <a:xfrm>
              <a:off x="2537073" y="2089971"/>
              <a:ext cx="142876" cy="1428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cxnSp>
        <p:nvCxnSpPr>
          <p:cNvPr id="55" name="직선 화살표 연결선 54"/>
          <p:cNvCxnSpPr/>
          <p:nvPr/>
        </p:nvCxnSpPr>
        <p:spPr>
          <a:xfrm>
            <a:off x="2946442" y="2521449"/>
            <a:ext cx="6429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62" name="표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1366517"/>
              </p:ext>
            </p:extLst>
          </p:nvPr>
        </p:nvGraphicFramePr>
        <p:xfrm>
          <a:off x="3614355" y="3736019"/>
          <a:ext cx="4702060" cy="365760"/>
        </p:xfrm>
        <a:graphic>
          <a:graphicData uri="http://schemas.openxmlformats.org/drawingml/2006/table">
            <a:tbl>
              <a:tblPr>
                <a:tableStyleId>{69012ECD-51FC-41F1-AA8D-1B2483CD663E}</a:tableStyleId>
              </a:tblPr>
              <a:tblGrid>
                <a:gridCol w="4702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02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02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02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020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020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020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7020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7020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7020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634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13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7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17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16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19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3" name="TextBox 62"/>
          <p:cNvSpPr txBox="1"/>
          <p:nvPr/>
        </p:nvSpPr>
        <p:spPr>
          <a:xfrm>
            <a:off x="1446243" y="3723147"/>
            <a:ext cx="740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array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64" name="그룹 63"/>
          <p:cNvGrpSpPr/>
          <p:nvPr/>
        </p:nvGrpSpPr>
        <p:grpSpPr>
          <a:xfrm>
            <a:off x="2517813" y="3723147"/>
            <a:ext cx="714380" cy="357190"/>
            <a:chOff x="2251320" y="1982814"/>
            <a:chExt cx="714380" cy="357190"/>
          </a:xfrm>
        </p:grpSpPr>
        <p:sp>
          <p:nvSpPr>
            <p:cNvPr id="65" name="직사각형 64"/>
            <p:cNvSpPr/>
            <p:nvPr/>
          </p:nvSpPr>
          <p:spPr>
            <a:xfrm>
              <a:off x="2251320" y="1982814"/>
              <a:ext cx="714380" cy="35719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175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66" name="타원 65"/>
            <p:cNvSpPr/>
            <p:nvPr/>
          </p:nvSpPr>
          <p:spPr>
            <a:xfrm>
              <a:off x="2537073" y="2089971"/>
              <a:ext cx="142876" cy="1428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cxnSp>
        <p:nvCxnSpPr>
          <p:cNvPr id="67" name="직선 화살표 연결선 66"/>
          <p:cNvCxnSpPr/>
          <p:nvPr/>
        </p:nvCxnSpPr>
        <p:spPr>
          <a:xfrm>
            <a:off x="2946442" y="3901742"/>
            <a:ext cx="6429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0447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33" grpId="0" animBg="1"/>
      <p:bldP spid="34" grpId="0" animBg="1"/>
      <p:bldP spid="29" grpId="0"/>
      <p:bldP spid="30" grpId="0"/>
      <p:bldP spid="45" grpId="0"/>
      <p:bldP spid="51" grpId="0"/>
      <p:bldP spid="6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4360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실습문제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자바</a:t>
            </a:r>
          </a:p>
        </p:txBody>
      </p:sp>
      <p:cxnSp>
        <p:nvCxnSpPr>
          <p:cNvPr id="9" name="직선 연결선 8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1059650" y="1775886"/>
            <a:ext cx="66988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4D9DCB"/>
              </a:buClr>
              <a:buFont typeface="Wingdings" pitchFamily="2" charset="2"/>
              <a:buChar char="§"/>
            </a:pP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4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번째 인덱스에 들어있는 값과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9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번째 인덱스에 들어있는 값을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buClr>
                <a:srgbClr val="4D9DCB"/>
              </a:buClr>
            </a:pP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더하여 결과 값을 출력하세요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1059650" y="2933656"/>
            <a:ext cx="66988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4D9DCB"/>
              </a:buClr>
              <a:buFont typeface="Wingdings" pitchFamily="2" charset="2"/>
              <a:buChar char="§"/>
            </a:pP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각각의 인덱스에 들어있는 데이터를 모두 더하여 결과 값을 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buClr>
                <a:srgbClr val="4D9DCB"/>
              </a:buClr>
            </a:pP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출력하세요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1059650" y="895115"/>
            <a:ext cx="74888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4D9DCB"/>
              </a:buClr>
              <a:buFont typeface="Wingdings" pitchFamily="2" charset="2"/>
              <a:buChar char="§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배열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array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각각에 인덱스에 들어있는 모든 데이터를 출력하세요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059650" y="4091426"/>
            <a:ext cx="66988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4D9DCB"/>
              </a:buClr>
              <a:buFont typeface="Wingdings" pitchFamily="2" charset="2"/>
              <a:buChar char="§"/>
            </a:pP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배열 안에 있는 수의 평균을 구하여 출력하세요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8105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33" grpId="0" animBg="1"/>
      <p:bldP spid="34" grpId="0" animBg="1"/>
      <p:bldP spid="28" grpId="0"/>
      <p:bldP spid="31" grpId="0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16936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학습목표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자바</a:t>
            </a: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043608" y="1602254"/>
            <a:ext cx="705678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배열의 개념과 필요성을 설명할 수 있다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457200" indent="-457200">
              <a:buAutoNum type="arabicPeriod"/>
            </a:pPr>
            <a:endParaRPr lang="en-US" altLang="ko-KR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457200" indent="-457200">
              <a:buAutoNum type="arabicPeriod"/>
            </a:pP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배열을 선언하고 생성할 수 있다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457200" indent="-457200">
              <a:buAutoNum type="arabicPeriod"/>
            </a:pPr>
            <a:endParaRPr lang="en-US" altLang="ko-KR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457200" indent="-457200">
              <a:buAutoNum type="arabicPeriod"/>
            </a:pP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레퍼런스와 인덱스 개념을 설명할 수 있다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82544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33" grpId="0" animBg="1"/>
      <p:bldP spid="34" grpId="0" animBg="1"/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4360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실습문제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자바</a:t>
            </a:r>
          </a:p>
        </p:txBody>
      </p:sp>
      <p:cxnSp>
        <p:nvCxnSpPr>
          <p:cNvPr id="9" name="직선 연결선 8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79052" y="1125520"/>
            <a:ext cx="7421340" cy="977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rgbClr val="4D9DCB"/>
              </a:buClr>
              <a:buFont typeface="Wingdings" pitchFamily="2" charset="2"/>
              <a:buChar char="§"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1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차원 정수형 배열을 선언한 후 임의의 값으로 초기화 합니다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>
              <a:lnSpc>
                <a:spcPct val="150000"/>
              </a:lnSpc>
              <a:buClr>
                <a:srgbClr val="4D9DCB"/>
              </a:buClr>
              <a:buFont typeface="Wingdings" pitchFamily="2" charset="2"/>
              <a:buChar char="§"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배열의 값 중 짝수인 값만 출력하는 프로그램을 작성하세요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839" y="2473113"/>
            <a:ext cx="7906322" cy="103727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62474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33" grpId="0" animBg="1"/>
      <p:bldP spid="3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4360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실습문제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자바</a:t>
            </a:r>
          </a:p>
        </p:txBody>
      </p:sp>
      <p:cxnSp>
        <p:nvCxnSpPr>
          <p:cNvPr id="9" name="직선 연결선 8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2368" y="2427734"/>
            <a:ext cx="6396514" cy="133692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671473" y="1125519"/>
            <a:ext cx="8336145" cy="977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rgbClr val="4D9DCB"/>
              </a:buClr>
              <a:buFont typeface="Wingdings" pitchFamily="2" charset="2"/>
              <a:buChar char="§"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1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차원 정수형 배열을 선언한 후 임의의 값으로 초기화 합니다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>
              <a:lnSpc>
                <a:spcPct val="150000"/>
              </a:lnSpc>
              <a:buClr>
                <a:srgbClr val="4D9DCB"/>
              </a:buClr>
              <a:buFont typeface="Wingdings" pitchFamily="2" charset="2"/>
              <a:buChar char="§"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배열의 값 중 홀수인 값이 몇 개인지 출력하는 프로그램을 작성하세요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35741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33" grpId="0" animBg="1"/>
      <p:bldP spid="3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4360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실습문제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자바</a:t>
            </a:r>
          </a:p>
        </p:txBody>
      </p:sp>
      <p:cxnSp>
        <p:nvCxnSpPr>
          <p:cNvPr id="9" name="직선 연결선 8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71473" y="1125519"/>
            <a:ext cx="833614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rgbClr val="4D9DCB"/>
              </a:buClr>
              <a:buFont typeface="Wingdings" pitchFamily="2" charset="2"/>
              <a:buChar char="§"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1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차원 정수형 배열을 선언한 후 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  <a:buClr>
                <a:srgbClr val="4D9DCB"/>
              </a:buClr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10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개의 공간으로 생성합니다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>
              <a:lnSpc>
                <a:spcPct val="150000"/>
              </a:lnSpc>
              <a:buClr>
                <a:srgbClr val="4D9DCB"/>
              </a:buClr>
              <a:buFont typeface="Wingdings" pitchFamily="2" charset="2"/>
              <a:buChar char="§"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숫자를 입력 받아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배수인 숫자를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  <a:buClr>
                <a:srgbClr val="4D9DCB"/>
              </a:buClr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출력하는 프로그램을 작성하세요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6176" y="952033"/>
            <a:ext cx="2549809" cy="3539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173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33" grpId="0" animBg="1"/>
      <p:bldP spid="3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4360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실습문제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자바</a:t>
            </a:r>
          </a:p>
        </p:txBody>
      </p:sp>
      <p:cxnSp>
        <p:nvCxnSpPr>
          <p:cNvPr id="9" name="직선 연결선 8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9832" y="2298239"/>
            <a:ext cx="3024336" cy="201622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71473" y="1125519"/>
            <a:ext cx="833614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rgbClr val="4D9DCB"/>
              </a:buClr>
              <a:buFont typeface="Wingdings" pitchFamily="2" charset="2"/>
              <a:buChar char="§"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1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차원 정수형 배열을 선언한 후 임의의 값으로 초기화 합니다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>
              <a:lnSpc>
                <a:spcPct val="150000"/>
              </a:lnSpc>
              <a:buClr>
                <a:srgbClr val="4D9DCB"/>
              </a:buClr>
              <a:buFont typeface="Wingdings" pitchFamily="2" charset="2"/>
              <a:buChar char="§"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배열의 값 중 가장 큰 값을 찾아 출력하는 프로그램을 작성하세요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43443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33" grpId="0" animBg="1"/>
      <p:bldP spid="3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4360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실습문제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자바</a:t>
            </a:r>
          </a:p>
        </p:txBody>
      </p:sp>
      <p:cxnSp>
        <p:nvCxnSpPr>
          <p:cNvPr id="9" name="직선 연결선 8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71473" y="1125519"/>
            <a:ext cx="833614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rgbClr val="4D9DCB"/>
              </a:buClr>
              <a:buFont typeface="Wingdings" pitchFamily="2" charset="2"/>
              <a:buChar char="§"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1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차원 정수형 배열을 선언한 후 임의의 값으로 초기화 합니다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>
              <a:lnSpc>
                <a:spcPct val="150000"/>
              </a:lnSpc>
              <a:buClr>
                <a:srgbClr val="4D9DCB"/>
              </a:buClr>
              <a:buFont typeface="Wingdings" pitchFamily="2" charset="2"/>
              <a:buChar char="§"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배열의 값 중 가장 작은 값을 찾아 출력하는 프로그램을 작성하세요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3650" y="2298239"/>
            <a:ext cx="3020518" cy="201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59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33" grpId="0" animBg="1"/>
      <p:bldP spid="3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4360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실습문제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자바</a:t>
            </a:r>
          </a:p>
        </p:txBody>
      </p:sp>
      <p:cxnSp>
        <p:nvCxnSpPr>
          <p:cNvPr id="9" name="직선 연결선 8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63020" y="924044"/>
            <a:ext cx="81903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4D9DCB"/>
              </a:buClr>
              <a:buFont typeface="Wingdings" pitchFamily="2" charset="2"/>
              <a:buChar char="§"/>
            </a:pPr>
            <a:r>
              <a:rPr lang="ko-KR" altLang="en-US" dirty="0">
                <a:latin typeface="나눔바른고딕" pitchFamily="50" charset="-127"/>
                <a:ea typeface="나눔바른고딕" pitchFamily="50" charset="-127"/>
              </a:rPr>
              <a:t> 크기가 </a:t>
            </a:r>
            <a:r>
              <a:rPr lang="en-US" altLang="ko-KR" dirty="0">
                <a:latin typeface="나눔바른고딕" pitchFamily="50" charset="-127"/>
                <a:ea typeface="나눔바른고딕" pitchFamily="50" charset="-127"/>
              </a:rPr>
              <a:t>5</a:t>
            </a:r>
            <a:r>
              <a:rPr lang="ko-KR" altLang="en-US" dirty="0">
                <a:latin typeface="나눔바른고딕" pitchFamily="50" charset="-127"/>
                <a:ea typeface="나눔바른고딕" pitchFamily="50" charset="-127"/>
              </a:rPr>
              <a:t>인 정수형 배열을 생성한다</a:t>
            </a:r>
            <a:r>
              <a:rPr lang="en-US" altLang="ko-KR" dirty="0">
                <a:latin typeface="나눔바른고딕" pitchFamily="50" charset="-127"/>
                <a:ea typeface="나눔바른고딕" pitchFamily="50" charset="-127"/>
              </a:rPr>
              <a:t>.</a:t>
            </a:r>
          </a:p>
          <a:p>
            <a:pPr>
              <a:buClr>
                <a:srgbClr val="4D9DCB"/>
              </a:buClr>
              <a:buFont typeface="Wingdings" pitchFamily="2" charset="2"/>
              <a:buChar char="§"/>
            </a:pPr>
            <a:r>
              <a:rPr lang="ko-KR" altLang="en-US" dirty="0">
                <a:latin typeface="나눔바른고딕" pitchFamily="50" charset="-127"/>
                <a:ea typeface="나눔바른고딕" pitchFamily="50" charset="-127"/>
              </a:rPr>
              <a:t> 다음과 같이 정수형 배열에 </a:t>
            </a:r>
            <a:r>
              <a:rPr lang="en-US" altLang="ko-KR" dirty="0">
                <a:latin typeface="나눔바른고딕" pitchFamily="50" charset="-127"/>
                <a:ea typeface="나눔바른고딕" pitchFamily="50" charset="-127"/>
              </a:rPr>
              <a:t>5</a:t>
            </a:r>
            <a:r>
              <a:rPr lang="ko-KR" altLang="en-US" dirty="0">
                <a:latin typeface="나눔바른고딕" pitchFamily="50" charset="-127"/>
                <a:ea typeface="나눔바른고딕" pitchFamily="50" charset="-127"/>
              </a:rPr>
              <a:t>개의 점수를 입력하여 저장한다</a:t>
            </a:r>
            <a:r>
              <a:rPr lang="en-US" altLang="ko-KR" dirty="0">
                <a:latin typeface="나눔바른고딕" pitchFamily="50" charset="-127"/>
                <a:ea typeface="나눔바른고딕" pitchFamily="50" charset="-127"/>
              </a:rPr>
              <a:t>.</a:t>
            </a:r>
          </a:p>
          <a:p>
            <a:pPr>
              <a:buClr>
                <a:srgbClr val="4D9DCB"/>
              </a:buClr>
              <a:buFont typeface="Wingdings" pitchFamily="2" charset="2"/>
              <a:buChar char="§"/>
            </a:pPr>
            <a:r>
              <a:rPr lang="en-US" altLang="ko-KR" dirty="0"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dirty="0">
                <a:latin typeface="나눔바른고딕" pitchFamily="50" charset="-127"/>
                <a:ea typeface="나눔바른고딕" pitchFamily="50" charset="-127"/>
              </a:rPr>
              <a:t>입력된 점수를 모두 출력한다</a:t>
            </a:r>
            <a:r>
              <a:rPr lang="en-US" altLang="ko-KR" dirty="0">
                <a:latin typeface="나눔바른고딕" pitchFamily="50" charset="-127"/>
                <a:ea typeface="나눔바른고딕" pitchFamily="50" charset="-127"/>
              </a:rPr>
              <a:t>.</a:t>
            </a:r>
            <a:endParaRPr lang="ko-KR" altLang="en-US" dirty="0">
              <a:latin typeface="나눔바른고딕" pitchFamily="50" charset="-127"/>
              <a:ea typeface="나눔바른고딕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2037" y="1995686"/>
            <a:ext cx="3317177" cy="2484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756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33" grpId="0" animBg="1"/>
      <p:bldP spid="3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4360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실습문제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자바</a:t>
            </a:r>
          </a:p>
        </p:txBody>
      </p:sp>
      <p:cxnSp>
        <p:nvCxnSpPr>
          <p:cNvPr id="9" name="직선 연결선 8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63020" y="924044"/>
            <a:ext cx="8190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4D9DCB"/>
              </a:buClr>
              <a:buFont typeface="Wingdings" pitchFamily="2" charset="2"/>
              <a:buChar char="§"/>
            </a:pPr>
            <a:r>
              <a:rPr lang="ko-KR" altLang="en-US" dirty="0">
                <a:latin typeface="나눔바른고딕" pitchFamily="50" charset="-127"/>
                <a:ea typeface="나눔바른고딕" pitchFamily="50" charset="-127"/>
              </a:rPr>
              <a:t> 입력한 점수 중 최고 점수와 최저 점수를 출력하세요</a:t>
            </a:r>
            <a:r>
              <a:rPr lang="en-US" altLang="ko-KR" dirty="0">
                <a:latin typeface="나눔바른고딕" pitchFamily="50" charset="-127"/>
                <a:ea typeface="나눔바른고딕" pitchFamily="50" charset="-127"/>
              </a:rPr>
              <a:t>.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2037" y="1816927"/>
            <a:ext cx="3317177" cy="252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701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33" grpId="0" animBg="1"/>
      <p:bldP spid="3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4360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실습문제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자바</a:t>
            </a:r>
          </a:p>
        </p:txBody>
      </p:sp>
      <p:cxnSp>
        <p:nvCxnSpPr>
          <p:cNvPr id="9" name="직선 연결선 8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63020" y="924044"/>
            <a:ext cx="8190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4D9DCB"/>
              </a:buClr>
              <a:buFont typeface="Wingdings" pitchFamily="2" charset="2"/>
              <a:buChar char="§"/>
            </a:pPr>
            <a:r>
              <a:rPr lang="ko-KR" altLang="en-US" dirty="0">
                <a:latin typeface="나눔바른고딕" pitchFamily="50" charset="-127"/>
                <a:ea typeface="나눔바른고딕" pitchFamily="50" charset="-127"/>
              </a:rPr>
              <a:t> 입력한 점수의 총합과 평균을 출력하세요</a:t>
            </a:r>
            <a:r>
              <a:rPr lang="en-US" altLang="ko-KR" dirty="0">
                <a:latin typeface="나눔바른고딕" pitchFamily="50" charset="-127"/>
                <a:ea typeface="나눔바른고딕" pitchFamily="50" charset="-127"/>
              </a:rPr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9209" y="1491630"/>
            <a:ext cx="3062833" cy="3148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6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33" grpId="0" animBg="1"/>
      <p:bldP spid="3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4360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실습문제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자바</a:t>
            </a:r>
          </a:p>
        </p:txBody>
      </p:sp>
      <p:cxnSp>
        <p:nvCxnSpPr>
          <p:cNvPr id="9" name="직선 연결선 8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19486" y="946426"/>
            <a:ext cx="833614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rgbClr val="4D9DCB"/>
              </a:buClr>
              <a:buFont typeface="Wingdings" pitchFamily="2" charset="2"/>
              <a:buChar char="§"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1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차원 문자형 배열을 선언한 후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‘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’,’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박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＇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으로 초기화 합니다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>
              <a:lnSpc>
                <a:spcPct val="150000"/>
              </a:lnSpc>
              <a:buClr>
                <a:srgbClr val="4D9DCB"/>
              </a:buClr>
              <a:buFont typeface="Wingdings" pitchFamily="2" charset="2"/>
              <a:buChar char="§"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숫자를 </a:t>
            </a:r>
            <a:r>
              <a:rPr lang="ko-KR" altLang="en-US" sz="2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입력받아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짝수인 경우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“</a:t>
            </a:r>
            <a:r>
              <a:rPr lang="ko-KR" altLang="en-US" sz="2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수박수박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”,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홀수인 경우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“</a:t>
            </a:r>
            <a:r>
              <a:rPr lang="ko-KR" altLang="en-US" sz="2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수박수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“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를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  <a:buClr>
                <a:srgbClr val="4D9DCB"/>
              </a:buClr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출력하는 프로그램을 작성하세요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722" y="2571750"/>
            <a:ext cx="3151111" cy="187220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6056" y="2571750"/>
            <a:ext cx="3140875" cy="1872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8622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33" grpId="0" animBg="1"/>
      <p:bldP spid="3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4360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배열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자바</a:t>
            </a:r>
          </a:p>
        </p:txBody>
      </p:sp>
      <p:cxnSp>
        <p:nvCxnSpPr>
          <p:cNvPr id="9" name="직선 연결선 8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45625" y="1635646"/>
            <a:ext cx="351240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  <a:buClr>
                <a:srgbClr val="4D9DCB"/>
              </a:buClr>
            </a:pPr>
            <a:r>
              <a:rPr lang="en-US" altLang="ko-KR" sz="2000" dirty="0">
                <a:latin typeface="나눔바른고딕" pitchFamily="50" charset="-127"/>
                <a:ea typeface="나눔바른고딕" pitchFamily="50" charset="-127"/>
              </a:rPr>
              <a:t>1.  </a:t>
            </a:r>
            <a:r>
              <a:rPr lang="en-US" altLang="ko-KR" sz="2000" dirty="0" err="1">
                <a:latin typeface="나눔바른고딕" pitchFamily="50" charset="-127"/>
                <a:ea typeface="나눔바른고딕" pitchFamily="50" charset="-127"/>
              </a:rPr>
              <a:t>int</a:t>
            </a:r>
            <a:r>
              <a:rPr lang="en-US" altLang="ko-KR" sz="2000" dirty="0">
                <a:latin typeface="나눔바른고딕" pitchFamily="50" charset="-127"/>
                <a:ea typeface="나눔바른고딕" pitchFamily="50" charset="-127"/>
              </a:rPr>
              <a:t>[] = new float(3);</a:t>
            </a:r>
          </a:p>
          <a:p>
            <a:pPr>
              <a:lnSpc>
                <a:spcPct val="200000"/>
              </a:lnSpc>
              <a:buClr>
                <a:srgbClr val="4D9DCB"/>
              </a:buClr>
            </a:pPr>
            <a:r>
              <a:rPr lang="en-US" altLang="ko-KR" sz="2000" dirty="0">
                <a:latin typeface="나눔바른고딕" pitchFamily="50" charset="-127"/>
                <a:ea typeface="나눔바른고딕" pitchFamily="50" charset="-127"/>
              </a:rPr>
              <a:t>2.  </a:t>
            </a:r>
            <a:r>
              <a:rPr lang="en-US" altLang="ko-KR" sz="2000" dirty="0" err="1">
                <a:latin typeface="나눔바른고딕" pitchFamily="50" charset="-127"/>
                <a:ea typeface="나눔바른고딕" pitchFamily="50" charset="-127"/>
              </a:rPr>
              <a:t>int</a:t>
            </a:r>
            <a:r>
              <a:rPr lang="en-US" altLang="ko-KR" sz="2000" dirty="0">
                <a:latin typeface="나눔바른고딕" pitchFamily="50" charset="-127"/>
                <a:ea typeface="나눔바른고딕" pitchFamily="50" charset="-127"/>
              </a:rPr>
              <a:t>[] </a:t>
            </a:r>
            <a:r>
              <a:rPr lang="en-US" altLang="ko-KR" sz="2000" dirty="0" err="1">
                <a:latin typeface="나눔바른고딕" pitchFamily="50" charset="-127"/>
                <a:ea typeface="나눔바른고딕" pitchFamily="50" charset="-127"/>
              </a:rPr>
              <a:t>avg</a:t>
            </a:r>
            <a:r>
              <a:rPr lang="en-US" altLang="ko-KR" sz="2000" dirty="0">
                <a:latin typeface="나눔바른고딕" pitchFamily="50" charset="-127"/>
                <a:ea typeface="나눔바른고딕" pitchFamily="50" charset="-127"/>
              </a:rPr>
              <a:t> = new </a:t>
            </a:r>
            <a:r>
              <a:rPr lang="en-US" altLang="ko-KR" sz="2000" dirty="0" err="1">
                <a:latin typeface="나눔바른고딕" pitchFamily="50" charset="-127"/>
                <a:ea typeface="나눔바른고딕" pitchFamily="50" charset="-127"/>
              </a:rPr>
              <a:t>avg</a:t>
            </a:r>
            <a:r>
              <a:rPr lang="en-US" altLang="ko-KR" sz="2000" dirty="0">
                <a:latin typeface="나눔바른고딕" pitchFamily="50" charset="-127"/>
                <a:ea typeface="나눔바른고딕" pitchFamily="50" charset="-127"/>
              </a:rPr>
              <a:t>[2];</a:t>
            </a:r>
          </a:p>
          <a:p>
            <a:pPr>
              <a:lnSpc>
                <a:spcPct val="200000"/>
              </a:lnSpc>
              <a:buClr>
                <a:srgbClr val="4D9DCB"/>
              </a:buClr>
            </a:pPr>
            <a:r>
              <a:rPr lang="en-US" altLang="ko-KR" sz="2000" dirty="0">
                <a:latin typeface="나눔바른고딕" pitchFamily="50" charset="-127"/>
                <a:ea typeface="나눔바른고딕" pitchFamily="50" charset="-127"/>
              </a:rPr>
              <a:t>3.  </a:t>
            </a:r>
            <a:r>
              <a:rPr lang="en-US" altLang="ko-KR" sz="2000" dirty="0" err="1">
                <a:latin typeface="나눔바른고딕" pitchFamily="50" charset="-127"/>
                <a:ea typeface="나눔바른고딕" pitchFamily="50" charset="-127"/>
              </a:rPr>
              <a:t>int</a:t>
            </a:r>
            <a:r>
              <a:rPr lang="en-US" altLang="ko-KR" sz="2000" dirty="0">
                <a:latin typeface="나눔바른고딕" pitchFamily="50" charset="-127"/>
                <a:ea typeface="나눔바른고딕" pitchFamily="50" charset="-127"/>
              </a:rPr>
              <a:t>[3] </a:t>
            </a:r>
            <a:r>
              <a:rPr lang="en-US" altLang="ko-KR" sz="2000" dirty="0" err="1">
                <a:latin typeface="나눔바른고딕" pitchFamily="50" charset="-127"/>
                <a:ea typeface="나눔바른고딕" pitchFamily="50" charset="-127"/>
              </a:rPr>
              <a:t>avg</a:t>
            </a:r>
            <a:r>
              <a:rPr lang="en-US" altLang="ko-KR" sz="2000" dirty="0">
                <a:latin typeface="나눔바른고딕" pitchFamily="50" charset="-127"/>
                <a:ea typeface="나눔바른고딕" pitchFamily="50" charset="-127"/>
              </a:rPr>
              <a:t> = {10,5,4,};</a:t>
            </a:r>
          </a:p>
          <a:p>
            <a:pPr>
              <a:lnSpc>
                <a:spcPct val="200000"/>
              </a:lnSpc>
              <a:buClr>
                <a:srgbClr val="4D9DCB"/>
              </a:buClr>
            </a:pPr>
            <a:r>
              <a:rPr lang="en-US" altLang="ko-KR" sz="2000" dirty="0">
                <a:latin typeface="나눔바른고딕" pitchFamily="50" charset="-127"/>
                <a:ea typeface="나눔바른고딕" pitchFamily="50" charset="-127"/>
              </a:rPr>
              <a:t>4.  </a:t>
            </a:r>
            <a:r>
              <a:rPr lang="en-US" altLang="ko-KR" sz="2000" dirty="0" err="1">
                <a:latin typeface="나눔바른고딕" pitchFamily="50" charset="-127"/>
                <a:ea typeface="나눔바른고딕" pitchFamily="50" charset="-127"/>
              </a:rPr>
              <a:t>int</a:t>
            </a:r>
            <a:r>
              <a:rPr lang="en-US" altLang="ko-KR" sz="2000" dirty="0"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sz="2000" dirty="0" err="1">
                <a:latin typeface="나눔바른고딕" pitchFamily="50" charset="-127"/>
                <a:ea typeface="나눔바른고딕" pitchFamily="50" charset="-127"/>
              </a:rPr>
              <a:t>avg</a:t>
            </a:r>
            <a:r>
              <a:rPr lang="en-US" altLang="ko-KR" sz="2000" dirty="0">
                <a:latin typeface="나눔바른고딕" pitchFamily="50" charset="-127"/>
                <a:ea typeface="나눔바른고딕" pitchFamily="50" charset="-127"/>
              </a:rPr>
              <a:t>[] = new </a:t>
            </a:r>
            <a:r>
              <a:rPr lang="en-US" altLang="ko-KR" sz="2000" dirty="0" err="1">
                <a:latin typeface="나눔바른고딕" pitchFamily="50" charset="-127"/>
                <a:ea typeface="나눔바른고딕" pitchFamily="50" charset="-127"/>
              </a:rPr>
              <a:t>int</a:t>
            </a:r>
            <a:r>
              <a:rPr lang="en-US" altLang="ko-KR" sz="2000" dirty="0">
                <a:latin typeface="나눔바른고딕" pitchFamily="50" charset="-127"/>
                <a:ea typeface="나눔바른고딕" pitchFamily="50" charset="-127"/>
              </a:rPr>
              <a:t>[];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758187" y="1635646"/>
            <a:ext cx="351240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  <a:buClr>
                <a:srgbClr val="4D9DCB"/>
              </a:buClr>
            </a:pPr>
            <a:r>
              <a:rPr lang="en-US" altLang="ko-KR" sz="2000" dirty="0">
                <a:latin typeface="나눔바른고딕" pitchFamily="50" charset="-127"/>
                <a:ea typeface="나눔바른고딕" pitchFamily="50" charset="-127"/>
              </a:rPr>
              <a:t>5.  </a:t>
            </a:r>
            <a:r>
              <a:rPr lang="en-US" altLang="ko-KR" sz="2000" dirty="0" err="1">
                <a:latin typeface="나눔바른고딕" pitchFamily="50" charset="-127"/>
                <a:ea typeface="나눔바른고딕" pitchFamily="50" charset="-127"/>
              </a:rPr>
              <a:t>int</a:t>
            </a:r>
            <a:r>
              <a:rPr lang="en-US" altLang="ko-KR" sz="2000" dirty="0">
                <a:latin typeface="나눔바른고딕" pitchFamily="50" charset="-127"/>
                <a:ea typeface="나눔바른고딕" pitchFamily="50" charset="-127"/>
              </a:rPr>
              <a:t>[] </a:t>
            </a:r>
            <a:r>
              <a:rPr lang="en-US" altLang="ko-KR" sz="2000" dirty="0" err="1">
                <a:latin typeface="나눔바른고딕" pitchFamily="50" charset="-127"/>
                <a:ea typeface="나눔바른고딕" pitchFamily="50" charset="-127"/>
              </a:rPr>
              <a:t>avg</a:t>
            </a:r>
            <a:r>
              <a:rPr lang="en-US" altLang="ko-KR" sz="2000" dirty="0">
                <a:latin typeface="나눔바른고딕" pitchFamily="50" charset="-127"/>
                <a:ea typeface="나눔바른고딕" pitchFamily="50" charset="-127"/>
              </a:rPr>
              <a:t> = new </a:t>
            </a:r>
            <a:r>
              <a:rPr lang="en-US" altLang="ko-KR" sz="2000" dirty="0" err="1">
                <a:latin typeface="나눔바른고딕" pitchFamily="50" charset="-127"/>
                <a:ea typeface="나눔바른고딕" pitchFamily="50" charset="-127"/>
              </a:rPr>
              <a:t>int</a:t>
            </a:r>
            <a:r>
              <a:rPr lang="en-US" altLang="ko-KR" sz="2000" dirty="0">
                <a:latin typeface="나눔바른고딕" pitchFamily="50" charset="-127"/>
                <a:ea typeface="나눔바른고딕" pitchFamily="50" charset="-127"/>
              </a:rPr>
              <a:t>(4);</a:t>
            </a:r>
          </a:p>
          <a:p>
            <a:pPr>
              <a:lnSpc>
                <a:spcPct val="200000"/>
              </a:lnSpc>
              <a:buClr>
                <a:srgbClr val="4D9DCB"/>
              </a:buClr>
            </a:pPr>
            <a:r>
              <a:rPr lang="en-US" altLang="ko-KR" sz="2000" dirty="0">
                <a:latin typeface="나눔바른고딕" pitchFamily="50" charset="-127"/>
                <a:ea typeface="나눔바른고딕" pitchFamily="50" charset="-127"/>
              </a:rPr>
              <a:t>6.  </a:t>
            </a:r>
            <a:r>
              <a:rPr lang="en-US" altLang="ko-KR" sz="2000" dirty="0" err="1">
                <a:latin typeface="나눔바른고딕" pitchFamily="50" charset="-127"/>
                <a:ea typeface="나눔바른고딕" pitchFamily="50" charset="-127"/>
              </a:rPr>
              <a:t>int</a:t>
            </a:r>
            <a:r>
              <a:rPr lang="en-US" altLang="ko-KR" sz="2000" dirty="0"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sz="2000" dirty="0" err="1">
                <a:latin typeface="나눔바른고딕" pitchFamily="50" charset="-127"/>
                <a:ea typeface="나눔바른고딕" pitchFamily="50" charset="-127"/>
              </a:rPr>
              <a:t>avg</a:t>
            </a:r>
            <a:r>
              <a:rPr lang="en-US" altLang="ko-KR" sz="2000" dirty="0">
                <a:latin typeface="나눔바른고딕" pitchFamily="50" charset="-127"/>
                <a:ea typeface="나눔바른고딕" pitchFamily="50" charset="-127"/>
              </a:rPr>
              <a:t>[] = new </a:t>
            </a:r>
            <a:r>
              <a:rPr lang="en-US" altLang="ko-KR" sz="2000" dirty="0" err="1">
                <a:latin typeface="나눔바른고딕" pitchFamily="50" charset="-127"/>
                <a:ea typeface="나눔바른고딕" pitchFamily="50" charset="-127"/>
              </a:rPr>
              <a:t>int</a:t>
            </a:r>
            <a:r>
              <a:rPr lang="en-US" altLang="ko-KR" sz="2000" dirty="0">
                <a:latin typeface="나눔바른고딕" pitchFamily="50" charset="-127"/>
                <a:ea typeface="나눔바른고딕" pitchFamily="50" charset="-127"/>
              </a:rPr>
              <a:t>[3];</a:t>
            </a:r>
          </a:p>
          <a:p>
            <a:pPr>
              <a:lnSpc>
                <a:spcPct val="200000"/>
              </a:lnSpc>
              <a:buClr>
                <a:srgbClr val="4D9DCB"/>
              </a:buClr>
            </a:pPr>
            <a:r>
              <a:rPr lang="en-US" altLang="ko-KR" sz="2000" dirty="0">
                <a:latin typeface="나눔바른고딕" pitchFamily="50" charset="-127"/>
                <a:ea typeface="나눔바른고딕" pitchFamily="50" charset="-127"/>
              </a:rPr>
              <a:t>7.  </a:t>
            </a:r>
            <a:r>
              <a:rPr lang="en-US" altLang="ko-KR" sz="2000" dirty="0" err="1">
                <a:latin typeface="나눔바른고딕" pitchFamily="50" charset="-127"/>
                <a:ea typeface="나눔바른고딕" pitchFamily="50" charset="-127"/>
              </a:rPr>
              <a:t>int</a:t>
            </a:r>
            <a:r>
              <a:rPr lang="en-US" altLang="ko-KR" sz="2000" dirty="0">
                <a:latin typeface="나눔바른고딕" pitchFamily="50" charset="-127"/>
                <a:ea typeface="나눔바른고딕" pitchFamily="50" charset="-127"/>
              </a:rPr>
              <a:t>[] </a:t>
            </a:r>
            <a:r>
              <a:rPr lang="en-US" altLang="ko-KR" sz="2000" dirty="0" err="1">
                <a:latin typeface="나눔바른고딕" pitchFamily="50" charset="-127"/>
                <a:ea typeface="나눔바른고딕" pitchFamily="50" charset="-127"/>
              </a:rPr>
              <a:t>avg</a:t>
            </a:r>
            <a:r>
              <a:rPr lang="en-US" altLang="ko-KR" sz="2000" dirty="0">
                <a:latin typeface="나눔바른고딕" pitchFamily="50" charset="-127"/>
                <a:ea typeface="나눔바른고딕" pitchFamily="50" charset="-127"/>
              </a:rPr>
              <a:t> = {10,4,5,6};</a:t>
            </a:r>
          </a:p>
          <a:p>
            <a:pPr>
              <a:lnSpc>
                <a:spcPct val="200000"/>
              </a:lnSpc>
              <a:buClr>
                <a:srgbClr val="4D9DCB"/>
              </a:buClr>
            </a:pPr>
            <a:r>
              <a:rPr lang="en-US" altLang="ko-KR" sz="2000" dirty="0">
                <a:latin typeface="나눔바른고딕" pitchFamily="50" charset="-127"/>
                <a:ea typeface="나눔바른고딕" pitchFamily="50" charset="-127"/>
              </a:rPr>
              <a:t>8.  </a:t>
            </a:r>
            <a:r>
              <a:rPr lang="en-US" altLang="ko-KR" sz="2000" dirty="0" err="1">
                <a:latin typeface="나눔바른고딕" pitchFamily="50" charset="-127"/>
                <a:ea typeface="나눔바른고딕" pitchFamily="50" charset="-127"/>
              </a:rPr>
              <a:t>int</a:t>
            </a:r>
            <a:r>
              <a:rPr lang="en-US" altLang="ko-KR" sz="2000" dirty="0"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sz="2000" dirty="0" err="1">
                <a:latin typeface="나눔바른고딕" pitchFamily="50" charset="-127"/>
                <a:ea typeface="나눔바른고딕" pitchFamily="50" charset="-127"/>
              </a:rPr>
              <a:t>avg</a:t>
            </a:r>
            <a:r>
              <a:rPr lang="en-US" altLang="ko-KR" sz="2000" dirty="0">
                <a:latin typeface="나눔바른고딕" pitchFamily="50" charset="-127"/>
                <a:ea typeface="나눔바른고딕" pitchFamily="50" charset="-127"/>
              </a:rPr>
              <a:t>[3] = {8,9,5,1};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63020" y="787494"/>
            <a:ext cx="8190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4D9DCB"/>
              </a:buClr>
              <a:buFont typeface="Wingdings" pitchFamily="2" charset="2"/>
              <a:buChar char="§"/>
            </a:pPr>
            <a:r>
              <a:rPr lang="ko-KR" altLang="en-US" dirty="0">
                <a:latin typeface="나눔바른고딕" pitchFamily="50" charset="-127"/>
                <a:ea typeface="나눔바른고딕" pitchFamily="50" charset="-127"/>
              </a:rPr>
              <a:t> 다음 배열 선언 중에서 올바른 배열 선언 문장을 찾아 보시오</a:t>
            </a:r>
            <a:r>
              <a:rPr lang="en-US" altLang="ko-KR" dirty="0">
                <a:latin typeface="나눔바른고딕" pitchFamily="50" charset="-127"/>
                <a:ea typeface="나눔바른고딕" pitchFamily="50" charset="-127"/>
              </a:rPr>
              <a:t>.</a:t>
            </a:r>
            <a:endParaRPr lang="ko-KR" altLang="en-US" dirty="0">
              <a:latin typeface="나눔바른고딕" pitchFamily="50" charset="-127"/>
              <a:ea typeface="나눔바른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441469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33" grpId="0" animBg="1"/>
      <p:bldP spid="3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860008" y="26615"/>
            <a:ext cx="198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배열이란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자바</a:t>
            </a:r>
          </a:p>
        </p:txBody>
      </p:sp>
      <p:cxnSp>
        <p:nvCxnSpPr>
          <p:cNvPr id="15" name="직선 연결선 14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108" y="915566"/>
            <a:ext cx="3865264" cy="251613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635646"/>
            <a:ext cx="4329708" cy="2845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117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 animBg="1"/>
      <p:bldP spid="14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4360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실습문제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자바</a:t>
            </a:r>
          </a:p>
        </p:txBody>
      </p:sp>
      <p:cxnSp>
        <p:nvCxnSpPr>
          <p:cNvPr id="9" name="직선 연결선 8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63020" y="718244"/>
            <a:ext cx="81903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4D9DCB"/>
              </a:buClr>
              <a:buFont typeface="Wingdings" pitchFamily="2" charset="2"/>
              <a:buChar char="§"/>
            </a:pP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아래와 같이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name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배열을 생성하고 각각의 이름으로 초기화를 합니다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>
              <a:buClr>
                <a:srgbClr val="4D9DCB"/>
              </a:buClr>
              <a:buFont typeface="Wingdings" pitchFamily="2" charset="2"/>
              <a:buChar char="§"/>
            </a:pP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Scanner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 읽어 들인 이름이 몇 번째 인덱스에 저장되어 있는지 검색하는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buClr>
                <a:srgbClr val="4D9DCB"/>
              </a:buClr>
            </a:pP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프로그램을 작성하세요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1997" y="2067694"/>
            <a:ext cx="6000750" cy="1076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61707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33" grpId="0" animBg="1"/>
      <p:bldP spid="3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4360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실습문제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(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채점프로그램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1)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자바</a:t>
            </a:r>
          </a:p>
        </p:txBody>
      </p:sp>
      <p:cxnSp>
        <p:nvCxnSpPr>
          <p:cNvPr id="9" name="직선 연결선 8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97327" y="699542"/>
            <a:ext cx="84583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4D9DCB"/>
              </a:buClr>
              <a:buFont typeface="Wingdings" pitchFamily="2" charset="2"/>
              <a:buChar char="§"/>
            </a:pPr>
            <a:r>
              <a:rPr lang="en-US" altLang="ko-KR" sz="2000" dirty="0">
                <a:latin typeface="나눔바른고딕" pitchFamily="50" charset="-127"/>
                <a:ea typeface="나눔바른고딕" pitchFamily="50" charset="-127"/>
              </a:rPr>
              <a:t> 5</a:t>
            </a:r>
            <a:r>
              <a:rPr lang="ko-KR" altLang="en-US" sz="2000" dirty="0">
                <a:latin typeface="나눔바른고딕" pitchFamily="50" charset="-127"/>
                <a:ea typeface="나눔바른고딕" pitchFamily="50" charset="-127"/>
              </a:rPr>
              <a:t>개의 문제에 대한 답을 입력 받고 입력 받은 값을 출력해 보세요</a:t>
            </a:r>
            <a:r>
              <a:rPr lang="en-US" altLang="ko-KR" sz="2000" dirty="0">
                <a:latin typeface="나눔바른고딕" pitchFamily="50" charset="-127"/>
                <a:ea typeface="나눔바른고딕" pitchFamily="50" charset="-127"/>
              </a:rPr>
              <a:t>.</a:t>
            </a:r>
            <a:endParaRPr lang="ko-KR" altLang="en-US" sz="2000" dirty="0">
              <a:latin typeface="나눔바른고딕" pitchFamily="50" charset="-127"/>
              <a:ea typeface="나눔바른고딕" pitchFamily="50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860008" y="1256655"/>
            <a:ext cx="7482788" cy="3855963"/>
            <a:chOff x="409810" y="1203598"/>
            <a:chExt cx="9111700" cy="4695359"/>
          </a:xfrm>
        </p:grpSpPr>
        <p:pic>
          <p:nvPicPr>
            <p:cNvPr id="23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9810" y="1203598"/>
              <a:ext cx="4756870" cy="46953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" name="직사각형 23"/>
            <p:cNvSpPr/>
            <p:nvPr/>
          </p:nvSpPr>
          <p:spPr>
            <a:xfrm>
              <a:off x="1273906" y="2320677"/>
              <a:ext cx="3892775" cy="316835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고딕" pitchFamily="50" charset="-127"/>
                <a:ea typeface="나눔바른고딕" pitchFamily="50" charset="-127"/>
              </a:endParaRPr>
            </a:p>
          </p:txBody>
        </p:sp>
        <p:pic>
          <p:nvPicPr>
            <p:cNvPr id="25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94460" y="1962976"/>
              <a:ext cx="3827050" cy="317660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6879448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33" grpId="0" animBg="1"/>
      <p:bldP spid="3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4360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실습문제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(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채점프로그램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2)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자바</a:t>
            </a:r>
          </a:p>
        </p:txBody>
      </p:sp>
      <p:cxnSp>
        <p:nvCxnSpPr>
          <p:cNvPr id="9" name="직선 연결선 8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97327" y="699542"/>
            <a:ext cx="84583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4D9DCB"/>
              </a:buClr>
              <a:buFont typeface="Wingdings" pitchFamily="2" charset="2"/>
              <a:buChar char="§"/>
            </a:pPr>
            <a:r>
              <a:rPr lang="en-US" altLang="ko-KR" sz="2000" dirty="0"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sz="2000" dirty="0">
                <a:latin typeface="나눔바른고딕" pitchFamily="50" charset="-127"/>
                <a:ea typeface="나눔바른고딕" pitchFamily="50" charset="-127"/>
              </a:rPr>
              <a:t>다음과 같이 정답이 있을 때 사용자로부터 답을 입력 받아 결과를 </a:t>
            </a:r>
            <a:endParaRPr lang="en-US" altLang="ko-KR" sz="2000" dirty="0">
              <a:latin typeface="나눔바른고딕" pitchFamily="50" charset="-127"/>
              <a:ea typeface="나눔바른고딕" pitchFamily="50" charset="-127"/>
            </a:endParaRPr>
          </a:p>
          <a:p>
            <a:pPr>
              <a:buClr>
                <a:srgbClr val="4D9DCB"/>
              </a:buClr>
            </a:pPr>
            <a:r>
              <a:rPr lang="en-US" altLang="ko-KR" sz="2000" dirty="0">
                <a:latin typeface="나눔바른고딕" pitchFamily="50" charset="-127"/>
                <a:ea typeface="나눔바른고딕" pitchFamily="50" charset="-127"/>
              </a:rPr>
              <a:t>  </a:t>
            </a:r>
            <a:r>
              <a:rPr lang="ko-KR" altLang="en-US" sz="2000" dirty="0">
                <a:latin typeface="나눔바른고딕" pitchFamily="50" charset="-127"/>
                <a:ea typeface="나눔바른고딕" pitchFamily="50" charset="-127"/>
              </a:rPr>
              <a:t>출력하고</a:t>
            </a:r>
            <a:r>
              <a:rPr lang="en-US" altLang="ko-KR" sz="2000" dirty="0"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sz="2000" dirty="0">
                <a:latin typeface="나눔바른고딕" pitchFamily="50" charset="-127"/>
                <a:ea typeface="나눔바른고딕" pitchFamily="50" charset="-127"/>
              </a:rPr>
              <a:t>총점을 출력하는 프로그램을 작성하세요</a:t>
            </a:r>
            <a:r>
              <a:rPr lang="en-US" altLang="ko-KR" sz="2000" dirty="0">
                <a:latin typeface="나눔바른고딕" pitchFamily="50" charset="-127"/>
                <a:ea typeface="나눔바른고딕" pitchFamily="50" charset="-127"/>
              </a:rPr>
              <a:t>. (</a:t>
            </a:r>
            <a:r>
              <a:rPr lang="ko-KR" altLang="en-US" sz="2000" dirty="0">
                <a:latin typeface="나눔바른고딕" pitchFamily="50" charset="-127"/>
                <a:ea typeface="나눔바른고딕" pitchFamily="50" charset="-127"/>
              </a:rPr>
              <a:t>배점은 각</a:t>
            </a:r>
            <a:r>
              <a:rPr lang="en-US" altLang="ko-KR" sz="2000" dirty="0">
                <a:latin typeface="나눔바른고딕" pitchFamily="50" charset="-127"/>
                <a:ea typeface="나눔바른고딕" pitchFamily="50" charset="-127"/>
              </a:rPr>
              <a:t> 20</a:t>
            </a:r>
            <a:r>
              <a:rPr lang="ko-KR" altLang="en-US" sz="2000" dirty="0">
                <a:latin typeface="나눔바른고딕" pitchFamily="50" charset="-127"/>
                <a:ea typeface="나눔바른고딕" pitchFamily="50" charset="-127"/>
              </a:rPr>
              <a:t>점</a:t>
            </a:r>
            <a:r>
              <a:rPr lang="en-US" altLang="ko-KR" sz="2000" dirty="0">
                <a:latin typeface="나눔바른고딕" pitchFamily="50" charset="-127"/>
                <a:ea typeface="나눔바른고딕" pitchFamily="50" charset="-127"/>
              </a:rPr>
              <a:t>)</a:t>
            </a:r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2303140"/>
            <a:ext cx="2636209" cy="2572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2" name="표 11"/>
          <p:cNvGraphicFramePr>
            <a:graphicFrameLocks noGrp="1"/>
          </p:cNvGraphicFramePr>
          <p:nvPr/>
        </p:nvGraphicFramePr>
        <p:xfrm>
          <a:off x="1268753" y="1779662"/>
          <a:ext cx="6096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i="0" dirty="0">
                          <a:latin typeface="나눔고딕" pitchFamily="50" charset="-127"/>
                          <a:ea typeface="나눔고딕" pitchFamily="50" charset="-127"/>
                        </a:rPr>
                        <a:t>1</a:t>
                      </a:r>
                      <a:endParaRPr lang="ko-KR" altLang="en-US" sz="1800" b="1" i="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i="0" dirty="0">
                          <a:latin typeface="나눔고딕" pitchFamily="50" charset="-127"/>
                          <a:ea typeface="나눔고딕" pitchFamily="50" charset="-127"/>
                        </a:rPr>
                        <a:t>4</a:t>
                      </a:r>
                      <a:endParaRPr lang="ko-KR" altLang="en-US" sz="1800" b="1" i="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i="0" dirty="0">
                          <a:latin typeface="나눔고딕" pitchFamily="50" charset="-127"/>
                          <a:ea typeface="나눔고딕" pitchFamily="50" charset="-127"/>
                        </a:rPr>
                        <a:t>3</a:t>
                      </a:r>
                      <a:endParaRPr lang="ko-KR" altLang="en-US" sz="1800" b="1" i="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i="0" dirty="0">
                          <a:latin typeface="나눔고딕" pitchFamily="50" charset="-127"/>
                          <a:ea typeface="나눔고딕" pitchFamily="50" charset="-127"/>
                        </a:rPr>
                        <a:t>2</a:t>
                      </a:r>
                      <a:endParaRPr lang="ko-KR" altLang="en-US" sz="1800" b="1" i="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i="0" dirty="0">
                          <a:latin typeface="나눔고딕" pitchFamily="50" charset="-127"/>
                          <a:ea typeface="나눔고딕" pitchFamily="50" charset="-127"/>
                        </a:rPr>
                        <a:t>1</a:t>
                      </a:r>
                      <a:endParaRPr lang="ko-KR" altLang="en-US" sz="1800" b="1" i="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661035" y="1754261"/>
            <a:ext cx="39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바른고딕" pitchFamily="50" charset="-127"/>
                <a:ea typeface="나눔바른고딕" pitchFamily="50" charset="-127"/>
              </a:rPr>
              <a:t>답</a:t>
            </a:r>
          </a:p>
        </p:txBody>
      </p:sp>
    </p:spTree>
    <p:extLst>
      <p:ext uri="{BB962C8B-B14F-4D97-AF65-F5344CB8AC3E}">
        <p14:creationId xmlns:p14="http://schemas.microsoft.com/office/powerpoint/2010/main" val="2218608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33" grpId="0" animBg="1"/>
      <p:bldP spid="3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4360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실습문제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자바</a:t>
            </a:r>
          </a:p>
        </p:txBody>
      </p:sp>
      <p:cxnSp>
        <p:nvCxnSpPr>
          <p:cNvPr id="9" name="직선 연결선 8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76833" y="691604"/>
            <a:ext cx="8190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4D9DCB"/>
              </a:buClr>
              <a:buFont typeface="Wingdings" pitchFamily="2" charset="2"/>
              <a:buChar char="§"/>
            </a:pPr>
            <a:r>
              <a:rPr lang="en-US" altLang="ko-KR" sz="2000" dirty="0"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sz="2000" dirty="0">
                <a:latin typeface="나눔바른고딕" pitchFamily="50" charset="-127"/>
                <a:ea typeface="나눔바른고딕" pitchFamily="50" charset="-127"/>
              </a:rPr>
              <a:t>배열의 인덱스의 수 만큼 별을 출력해보세요</a:t>
            </a:r>
            <a:r>
              <a:rPr lang="en-US" altLang="ko-KR" sz="2000" dirty="0">
                <a:latin typeface="나눔바른고딕" pitchFamily="50" charset="-127"/>
                <a:ea typeface="나눔바른고딕" pitchFamily="50" charset="-127"/>
              </a:rPr>
              <a:t>.</a:t>
            </a:r>
            <a:endParaRPr lang="ko-KR" altLang="en-US" sz="2000" dirty="0">
              <a:latin typeface="나눔바른고딕" pitchFamily="50" charset="-127"/>
              <a:ea typeface="나눔바른고딕" pitchFamily="50" charset="-127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1491824"/>
            <a:ext cx="1985978" cy="28621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896" y="1491824"/>
            <a:ext cx="4772025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직사각형 9"/>
          <p:cNvSpPr/>
          <p:nvPr/>
        </p:nvSpPr>
        <p:spPr>
          <a:xfrm>
            <a:off x="1292975" y="2402170"/>
            <a:ext cx="4051945" cy="1584176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5124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33" grpId="0" animBg="1"/>
      <p:bldP spid="3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Java</a:t>
            </a:r>
            <a:endParaRPr lang="ko-KR" altLang="en-US" sz="12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60008" y="26615"/>
            <a:ext cx="4432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회원가입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로그인 프로그램 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step 1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8" name="Picture 2" descr="C:\Users\HHD\Downloads\인재개발원로고_가로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4816" y="4443958"/>
            <a:ext cx="1619672" cy="588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7586" y="1193765"/>
            <a:ext cx="4568828" cy="275596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52071046"/>
      </p:ext>
    </p:extLst>
  </p:cSld>
  <p:clrMapOvr>
    <a:masterClrMapping/>
  </p:clrMapOvr>
  <p:transition spd="slow">
    <p:push dir="u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그림 4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758" y="1049180"/>
            <a:ext cx="2830376" cy="3780341"/>
          </a:xfrm>
          <a:prstGeom prst="rect">
            <a:avLst/>
          </a:prstGeom>
        </p:spPr>
      </p:pic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Java</a:t>
            </a:r>
            <a:endParaRPr lang="ko-KR" altLang="en-US" sz="12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60008" y="26615"/>
            <a:ext cx="4432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회원가입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로그인 프로그램 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step 1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155413" y="1713432"/>
            <a:ext cx="648072" cy="432048"/>
          </a:xfrm>
          <a:prstGeom prst="rect">
            <a:avLst/>
          </a:prstGeom>
          <a:solidFill>
            <a:schemeClr val="bg1"/>
          </a:solidFill>
          <a:ln w="38100">
            <a:solidFill>
              <a:srgbClr val="3185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타원 3"/>
          <p:cNvSpPr/>
          <p:nvPr/>
        </p:nvSpPr>
        <p:spPr>
          <a:xfrm>
            <a:off x="4407441" y="1857448"/>
            <a:ext cx="144016" cy="144016"/>
          </a:xfrm>
          <a:prstGeom prst="ellipse">
            <a:avLst/>
          </a:prstGeom>
          <a:solidFill>
            <a:srgbClr val="3185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6" name="직선 화살표 연결선 5"/>
          <p:cNvCxnSpPr>
            <a:stCxn id="4" idx="6"/>
          </p:cNvCxnSpPr>
          <p:nvPr/>
        </p:nvCxnSpPr>
        <p:spPr>
          <a:xfrm>
            <a:off x="4551457" y="1929456"/>
            <a:ext cx="756084" cy="0"/>
          </a:xfrm>
          <a:prstGeom prst="straightConnector1">
            <a:avLst/>
          </a:prstGeom>
          <a:ln w="28575">
            <a:solidFill>
              <a:srgbClr val="31859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024064" y="2179933"/>
            <a:ext cx="11495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id_array</a:t>
            </a:r>
            <a:endParaRPr lang="en-US" altLang="ko-KR" sz="16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173415" y="2733061"/>
            <a:ext cx="648072" cy="432048"/>
          </a:xfrm>
          <a:prstGeom prst="rect">
            <a:avLst/>
          </a:prstGeom>
          <a:solidFill>
            <a:schemeClr val="bg1"/>
          </a:solidFill>
          <a:ln w="38100">
            <a:solidFill>
              <a:srgbClr val="3185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4425443" y="2877077"/>
            <a:ext cx="144016" cy="144016"/>
          </a:xfrm>
          <a:prstGeom prst="ellipse">
            <a:avLst/>
          </a:prstGeom>
          <a:solidFill>
            <a:srgbClr val="3185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9" name="직선 화살표 연결선 18"/>
          <p:cNvCxnSpPr>
            <a:stCxn id="18" idx="6"/>
          </p:cNvCxnSpPr>
          <p:nvPr/>
        </p:nvCxnSpPr>
        <p:spPr>
          <a:xfrm>
            <a:off x="4569459" y="2949085"/>
            <a:ext cx="738082" cy="0"/>
          </a:xfrm>
          <a:prstGeom prst="straightConnector1">
            <a:avLst/>
          </a:prstGeom>
          <a:ln w="28575">
            <a:solidFill>
              <a:srgbClr val="31859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011397" y="3199562"/>
            <a:ext cx="11495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pw_array</a:t>
            </a:r>
            <a:endParaRPr lang="en-US" altLang="ko-KR" sz="16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451557" y="1713432"/>
            <a:ext cx="648072" cy="432048"/>
          </a:xfrm>
          <a:prstGeom prst="rect">
            <a:avLst/>
          </a:prstGeom>
          <a:solidFill>
            <a:schemeClr val="bg1"/>
          </a:solidFill>
          <a:ln w="38100">
            <a:solidFill>
              <a:srgbClr val="3185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6099629" y="1713432"/>
            <a:ext cx="648072" cy="432048"/>
          </a:xfrm>
          <a:prstGeom prst="rect">
            <a:avLst/>
          </a:prstGeom>
          <a:solidFill>
            <a:schemeClr val="bg1"/>
          </a:solidFill>
          <a:ln w="38100">
            <a:solidFill>
              <a:srgbClr val="3185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6747701" y="1713432"/>
            <a:ext cx="648072" cy="432048"/>
          </a:xfrm>
          <a:prstGeom prst="rect">
            <a:avLst/>
          </a:prstGeom>
          <a:solidFill>
            <a:schemeClr val="bg1"/>
          </a:solidFill>
          <a:ln w="38100">
            <a:solidFill>
              <a:srgbClr val="3185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451557" y="2730005"/>
            <a:ext cx="648072" cy="432048"/>
          </a:xfrm>
          <a:prstGeom prst="rect">
            <a:avLst/>
          </a:prstGeom>
          <a:solidFill>
            <a:schemeClr val="bg1"/>
          </a:solidFill>
          <a:ln w="38100">
            <a:solidFill>
              <a:srgbClr val="3185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099629" y="2730005"/>
            <a:ext cx="648072" cy="432048"/>
          </a:xfrm>
          <a:prstGeom prst="rect">
            <a:avLst/>
          </a:prstGeom>
          <a:solidFill>
            <a:schemeClr val="bg1"/>
          </a:solidFill>
          <a:ln w="38100">
            <a:solidFill>
              <a:srgbClr val="3185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6747701" y="2730005"/>
            <a:ext cx="648072" cy="432048"/>
          </a:xfrm>
          <a:prstGeom prst="rect">
            <a:avLst/>
          </a:prstGeom>
          <a:solidFill>
            <a:schemeClr val="bg1"/>
          </a:solidFill>
          <a:ln w="38100">
            <a:solidFill>
              <a:srgbClr val="3185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584711" y="1779246"/>
            <a:ext cx="3813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[0]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232974" y="1779246"/>
            <a:ext cx="3813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[1]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881046" y="1775152"/>
            <a:ext cx="3813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[2]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584711" y="2791868"/>
            <a:ext cx="3813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[0]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232974" y="2791868"/>
            <a:ext cx="3813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[1]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881046" y="2787774"/>
            <a:ext cx="3813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[2]</a:t>
            </a:r>
          </a:p>
        </p:txBody>
      </p:sp>
      <p:sp>
        <p:nvSpPr>
          <p:cNvPr id="13" name="아래쪽 화살표 12"/>
          <p:cNvSpPr/>
          <p:nvPr/>
        </p:nvSpPr>
        <p:spPr>
          <a:xfrm>
            <a:off x="5626330" y="889952"/>
            <a:ext cx="216024" cy="360040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0" name="아래쪽 화살표 39"/>
          <p:cNvSpPr/>
          <p:nvPr/>
        </p:nvSpPr>
        <p:spPr>
          <a:xfrm rot="10800000">
            <a:off x="5626330" y="3368839"/>
            <a:ext cx="216024" cy="360040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1" name="아래쪽 화살표 40"/>
          <p:cNvSpPr/>
          <p:nvPr/>
        </p:nvSpPr>
        <p:spPr>
          <a:xfrm>
            <a:off x="6315652" y="869160"/>
            <a:ext cx="216024" cy="360040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2" name="아래쪽 화살표 41"/>
          <p:cNvSpPr/>
          <p:nvPr/>
        </p:nvSpPr>
        <p:spPr>
          <a:xfrm rot="10800000">
            <a:off x="6315652" y="3368838"/>
            <a:ext cx="216024" cy="360040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4" name="아래쪽 화살표 43"/>
          <p:cNvSpPr/>
          <p:nvPr/>
        </p:nvSpPr>
        <p:spPr>
          <a:xfrm>
            <a:off x="6963725" y="874204"/>
            <a:ext cx="216024" cy="360040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5" name="아래쪽 화살표 44"/>
          <p:cNvSpPr/>
          <p:nvPr/>
        </p:nvSpPr>
        <p:spPr>
          <a:xfrm rot="10800000">
            <a:off x="6963725" y="3373882"/>
            <a:ext cx="216024" cy="360040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38" name="Picture 2" descr="C:\Users\HHD\Downloads\인재개발원로고_가로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4816" y="4443958"/>
            <a:ext cx="1619672" cy="588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직사각형 11"/>
          <p:cNvSpPr/>
          <p:nvPr/>
        </p:nvSpPr>
        <p:spPr>
          <a:xfrm>
            <a:off x="706496" y="1410857"/>
            <a:ext cx="2830638" cy="110763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706496" y="2548528"/>
            <a:ext cx="2830638" cy="102098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706496" y="3593310"/>
            <a:ext cx="2830638" cy="102520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655103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  <p:bldP spid="44" grpId="0" animBg="1"/>
      <p:bldP spid="45" grpId="0" animBg="1"/>
      <p:bldP spid="12" grpId="0" animBg="1"/>
      <p:bldP spid="12" grpId="1" animBg="1"/>
      <p:bldP spid="49" grpId="0" animBg="1"/>
      <p:bldP spid="49" grpId="1" animBg="1"/>
      <p:bldP spid="50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Java</a:t>
            </a:r>
            <a:endParaRPr lang="ko-KR" altLang="en-US" sz="12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60008" y="26615"/>
            <a:ext cx="4432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회원가입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로그인 프로그램 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step 2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273551" y="2584380"/>
            <a:ext cx="648072" cy="432048"/>
          </a:xfrm>
          <a:prstGeom prst="rect">
            <a:avLst/>
          </a:prstGeom>
          <a:solidFill>
            <a:schemeClr val="bg1"/>
          </a:solidFill>
          <a:ln w="38100">
            <a:solidFill>
              <a:srgbClr val="3185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4525579" y="2728396"/>
            <a:ext cx="144016" cy="144016"/>
          </a:xfrm>
          <a:prstGeom prst="ellipse">
            <a:avLst/>
          </a:prstGeom>
          <a:solidFill>
            <a:srgbClr val="3185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0" name="직선 화살표 연결선 9"/>
          <p:cNvCxnSpPr>
            <a:stCxn id="9" idx="6"/>
          </p:cNvCxnSpPr>
          <p:nvPr/>
        </p:nvCxnSpPr>
        <p:spPr>
          <a:xfrm>
            <a:off x="4669595" y="2800404"/>
            <a:ext cx="756084" cy="0"/>
          </a:xfrm>
          <a:prstGeom prst="straightConnector1">
            <a:avLst/>
          </a:prstGeom>
          <a:ln w="28575">
            <a:solidFill>
              <a:srgbClr val="31859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142202" y="3050881"/>
            <a:ext cx="11495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id_array</a:t>
            </a:r>
            <a:endParaRPr lang="en-US" altLang="ko-KR" sz="16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291553" y="3604009"/>
            <a:ext cx="648072" cy="432048"/>
          </a:xfrm>
          <a:prstGeom prst="rect">
            <a:avLst/>
          </a:prstGeom>
          <a:solidFill>
            <a:schemeClr val="bg1"/>
          </a:solidFill>
          <a:ln w="38100">
            <a:solidFill>
              <a:srgbClr val="3185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4543581" y="3748025"/>
            <a:ext cx="144016" cy="144016"/>
          </a:xfrm>
          <a:prstGeom prst="ellipse">
            <a:avLst/>
          </a:prstGeom>
          <a:solidFill>
            <a:srgbClr val="3185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4" name="직선 화살표 연결선 13"/>
          <p:cNvCxnSpPr>
            <a:stCxn id="13" idx="6"/>
          </p:cNvCxnSpPr>
          <p:nvPr/>
        </p:nvCxnSpPr>
        <p:spPr>
          <a:xfrm>
            <a:off x="4687597" y="3820033"/>
            <a:ext cx="738082" cy="0"/>
          </a:xfrm>
          <a:prstGeom prst="straightConnector1">
            <a:avLst/>
          </a:prstGeom>
          <a:ln w="28575">
            <a:solidFill>
              <a:srgbClr val="31859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129535" y="4070510"/>
            <a:ext cx="11495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pw_array</a:t>
            </a:r>
            <a:endParaRPr lang="en-US" altLang="ko-KR" sz="16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569695" y="2584380"/>
            <a:ext cx="648072" cy="432048"/>
          </a:xfrm>
          <a:prstGeom prst="rect">
            <a:avLst/>
          </a:prstGeom>
          <a:solidFill>
            <a:schemeClr val="bg1"/>
          </a:solidFill>
          <a:ln w="38100">
            <a:solidFill>
              <a:srgbClr val="3185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217767" y="2584380"/>
            <a:ext cx="648072" cy="432048"/>
          </a:xfrm>
          <a:prstGeom prst="rect">
            <a:avLst/>
          </a:prstGeom>
          <a:solidFill>
            <a:schemeClr val="bg1"/>
          </a:solidFill>
          <a:ln w="38100">
            <a:solidFill>
              <a:srgbClr val="3185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865839" y="2584380"/>
            <a:ext cx="648072" cy="432048"/>
          </a:xfrm>
          <a:prstGeom prst="rect">
            <a:avLst/>
          </a:prstGeom>
          <a:solidFill>
            <a:schemeClr val="bg1"/>
          </a:solidFill>
          <a:ln w="38100">
            <a:solidFill>
              <a:srgbClr val="3185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569695" y="3600953"/>
            <a:ext cx="648072" cy="432048"/>
          </a:xfrm>
          <a:prstGeom prst="rect">
            <a:avLst/>
          </a:prstGeom>
          <a:solidFill>
            <a:schemeClr val="bg1"/>
          </a:solidFill>
          <a:ln w="38100">
            <a:solidFill>
              <a:srgbClr val="3185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217767" y="3600953"/>
            <a:ext cx="648072" cy="432048"/>
          </a:xfrm>
          <a:prstGeom prst="rect">
            <a:avLst/>
          </a:prstGeom>
          <a:solidFill>
            <a:schemeClr val="bg1"/>
          </a:solidFill>
          <a:ln w="38100">
            <a:solidFill>
              <a:srgbClr val="3185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865839" y="3600953"/>
            <a:ext cx="648072" cy="432048"/>
          </a:xfrm>
          <a:prstGeom prst="rect">
            <a:avLst/>
          </a:prstGeom>
          <a:solidFill>
            <a:schemeClr val="bg1"/>
          </a:solidFill>
          <a:ln w="38100">
            <a:solidFill>
              <a:srgbClr val="3185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5749715" y="478218"/>
            <a:ext cx="1584176" cy="432048"/>
          </a:xfrm>
          <a:prstGeom prst="rect">
            <a:avLst/>
          </a:prstGeom>
          <a:solidFill>
            <a:schemeClr val="bg1"/>
          </a:solidFill>
          <a:ln w="38100">
            <a:solidFill>
              <a:srgbClr val="3185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input_id</a:t>
            </a:r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749715" y="872032"/>
            <a:ext cx="1584176" cy="432048"/>
          </a:xfrm>
          <a:prstGeom prst="rect">
            <a:avLst/>
          </a:prstGeom>
          <a:solidFill>
            <a:schemeClr val="bg1"/>
          </a:solidFill>
          <a:ln w="38100">
            <a:solidFill>
              <a:srgbClr val="3185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input_pw</a:t>
            </a:r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5569695" y="2139702"/>
            <a:ext cx="648072" cy="210008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5" name="직선 화살표 연결선 4"/>
          <p:cNvCxnSpPr>
            <a:stCxn id="32" idx="0"/>
          </p:cNvCxnSpPr>
          <p:nvPr/>
        </p:nvCxnSpPr>
        <p:spPr>
          <a:xfrm flipV="1">
            <a:off x="5893731" y="1779662"/>
            <a:ext cx="0" cy="36004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701110" y="1436188"/>
            <a:ext cx="4913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==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6217767" y="2142260"/>
            <a:ext cx="648072" cy="210008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37" name="직선 화살표 연결선 36"/>
          <p:cNvCxnSpPr>
            <a:stCxn id="36" idx="0"/>
          </p:cNvCxnSpPr>
          <p:nvPr/>
        </p:nvCxnSpPr>
        <p:spPr>
          <a:xfrm flipV="1">
            <a:off x="6541803" y="1782220"/>
            <a:ext cx="0" cy="36004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349182" y="1438746"/>
            <a:ext cx="4913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==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6865839" y="2142260"/>
            <a:ext cx="648072" cy="210008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43" name="직선 화살표 연결선 42"/>
          <p:cNvCxnSpPr>
            <a:stCxn id="42" idx="0"/>
          </p:cNvCxnSpPr>
          <p:nvPr/>
        </p:nvCxnSpPr>
        <p:spPr>
          <a:xfrm flipV="1">
            <a:off x="7189875" y="1782220"/>
            <a:ext cx="0" cy="36004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997254" y="1438746"/>
            <a:ext cx="4913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==</a:t>
            </a:r>
          </a:p>
        </p:txBody>
      </p:sp>
      <p:pic>
        <p:nvPicPr>
          <p:cNvPr id="39" name="Picture 2" descr="C:\Users\HHD\Downloads\인재개발원로고_가로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4816" y="4443958"/>
            <a:ext cx="1619672" cy="588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TextBox 39"/>
          <p:cNvSpPr txBox="1"/>
          <p:nvPr/>
        </p:nvSpPr>
        <p:spPr>
          <a:xfrm>
            <a:off x="5702787" y="2645443"/>
            <a:ext cx="3813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[0]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350859" y="2645443"/>
            <a:ext cx="3813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[1]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6998931" y="2641349"/>
            <a:ext cx="3813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[2]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702787" y="3658065"/>
            <a:ext cx="3813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[0]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6350859" y="3658065"/>
            <a:ext cx="3813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[1]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6998931" y="3653971"/>
            <a:ext cx="3813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[2]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565" y="788937"/>
            <a:ext cx="2856403" cy="356562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394764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2" grpId="1" animBg="1"/>
      <p:bldP spid="35" grpId="0"/>
      <p:bldP spid="35" grpId="1"/>
      <p:bldP spid="36" grpId="0" animBg="1"/>
      <p:bldP spid="36" grpId="1" animBg="1"/>
      <p:bldP spid="38" grpId="0"/>
      <p:bldP spid="38" grpId="1"/>
      <p:bldP spid="42" grpId="0" animBg="1"/>
      <p:bldP spid="44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Java</a:t>
            </a:r>
            <a:endParaRPr lang="ko-KR" altLang="en-US" sz="12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60008" y="26615"/>
            <a:ext cx="4432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실습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(for-each)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latin typeface="나눔바른고딕" pitchFamily="50" charset="-127"/>
              <a:ea typeface="나눔바른고딕" pitchFamily="50" charset="-127"/>
            </a:endParaRPr>
          </a:p>
        </p:txBody>
      </p:sp>
      <p:pic>
        <p:nvPicPr>
          <p:cNvPr id="39" name="Picture 2" descr="C:\Users\HHD\Downloads\인재개발원로고_가로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4816" y="4443958"/>
            <a:ext cx="1619672" cy="588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TextBox 39"/>
          <p:cNvSpPr txBox="1"/>
          <p:nvPr/>
        </p:nvSpPr>
        <p:spPr>
          <a:xfrm>
            <a:off x="397327" y="685077"/>
            <a:ext cx="84249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4D9DCB"/>
              </a:buClr>
              <a:buFont typeface="Wingdings" pitchFamily="2" charset="2"/>
              <a:buChar char="§"/>
            </a:pPr>
            <a:r>
              <a:rPr lang="ko-KR" altLang="en-US" sz="2000" dirty="0">
                <a:latin typeface="나눔바른고딕" pitchFamily="50" charset="-127"/>
                <a:ea typeface="나눔바른고딕" pitchFamily="50" charset="-127"/>
              </a:rPr>
              <a:t> 정수형 데이터를 담을 수 있는 배열 </a:t>
            </a:r>
            <a:r>
              <a:rPr lang="en-US" altLang="ko-KR" sz="2000" dirty="0">
                <a:latin typeface="나눔바른고딕" pitchFamily="50" charset="-127"/>
                <a:ea typeface="나눔바른고딕" pitchFamily="50" charset="-127"/>
              </a:rPr>
              <a:t>array</a:t>
            </a:r>
            <a:r>
              <a:rPr lang="ko-KR" altLang="en-US" sz="2000" dirty="0">
                <a:latin typeface="나눔바른고딕" pitchFamily="50" charset="-127"/>
                <a:ea typeface="나눔바른고딕" pitchFamily="50" charset="-127"/>
              </a:rPr>
              <a:t>를 선언하세요</a:t>
            </a:r>
            <a:r>
              <a:rPr lang="en-US" altLang="ko-KR" sz="2000" dirty="0">
                <a:latin typeface="나눔바른고딕" pitchFamily="50" charset="-127"/>
                <a:ea typeface="나눔바른고딕" pitchFamily="50" charset="-127"/>
              </a:rPr>
              <a:t>.</a:t>
            </a:r>
            <a:endParaRPr lang="ko-KR" altLang="en-US" sz="2000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397326" y="1815313"/>
            <a:ext cx="841371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4D9DCB"/>
              </a:buClr>
              <a:buFont typeface="Wingdings" pitchFamily="2" charset="2"/>
              <a:buChar char="§"/>
            </a:pPr>
            <a:r>
              <a:rPr lang="ko-KR" altLang="en-US" sz="2000" dirty="0">
                <a:latin typeface="나눔바른고딕" pitchFamily="50" charset="-127"/>
                <a:ea typeface="나눔바른고딕" pitchFamily="50" charset="-127"/>
              </a:rPr>
              <a:t> 각각의 인덱스에 </a:t>
            </a:r>
            <a:r>
              <a:rPr lang="en-US" altLang="ko-KR" sz="2000" dirty="0">
                <a:latin typeface="나눔바른고딕" pitchFamily="50" charset="-127"/>
                <a:ea typeface="나눔바른고딕" pitchFamily="50" charset="-127"/>
              </a:rPr>
              <a:t>1</a:t>
            </a:r>
            <a:r>
              <a:rPr lang="ko-KR" altLang="en-US" sz="2000" dirty="0">
                <a:latin typeface="나눔바른고딕" pitchFamily="50" charset="-127"/>
                <a:ea typeface="나눔바른고딕" pitchFamily="50" charset="-127"/>
              </a:rPr>
              <a:t>부터 </a:t>
            </a:r>
            <a:r>
              <a:rPr lang="en-US" altLang="ko-KR" sz="2000" dirty="0">
                <a:latin typeface="나눔바른고딕" pitchFamily="50" charset="-127"/>
                <a:ea typeface="나눔바른고딕" pitchFamily="50" charset="-127"/>
              </a:rPr>
              <a:t>10</a:t>
            </a:r>
            <a:r>
              <a:rPr lang="ko-KR" altLang="en-US" sz="2000" dirty="0">
                <a:latin typeface="나눔바른고딕" pitchFamily="50" charset="-127"/>
                <a:ea typeface="나눔바른고딕" pitchFamily="50" charset="-127"/>
              </a:rPr>
              <a:t>까지 초기화 하세요</a:t>
            </a:r>
            <a:r>
              <a:rPr lang="en-US" altLang="ko-KR" sz="2000" dirty="0">
                <a:latin typeface="나눔바른고딕" pitchFamily="50" charset="-127"/>
                <a:ea typeface="나눔바른고딕" pitchFamily="50" charset="-127"/>
              </a:rPr>
              <a:t>.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397327" y="1250195"/>
            <a:ext cx="842493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4D9DCB"/>
              </a:buClr>
              <a:buFont typeface="Wingdings" pitchFamily="2" charset="2"/>
              <a:buChar char="§"/>
            </a:pPr>
            <a:r>
              <a:rPr lang="ko-KR" altLang="en-US" sz="2000" dirty="0">
                <a:latin typeface="나눔바른고딕" pitchFamily="50" charset="-127"/>
                <a:ea typeface="나눔바른고딕" pitchFamily="50" charset="-127"/>
              </a:rPr>
              <a:t> 정수형 데이터 </a:t>
            </a:r>
            <a:r>
              <a:rPr lang="en-US" altLang="ko-KR" sz="2000" dirty="0">
                <a:latin typeface="나눔바른고딕" pitchFamily="50" charset="-127"/>
                <a:ea typeface="나눔바른고딕" pitchFamily="50" charset="-127"/>
              </a:rPr>
              <a:t>10</a:t>
            </a:r>
            <a:r>
              <a:rPr lang="ko-KR" altLang="en-US" sz="2000" dirty="0">
                <a:latin typeface="나눔바른고딕" pitchFamily="50" charset="-127"/>
                <a:ea typeface="나눔바른고딕" pitchFamily="50" charset="-127"/>
              </a:rPr>
              <a:t>개를 담을 수 있도록 </a:t>
            </a:r>
            <a:r>
              <a:rPr lang="en-US" altLang="ko-KR" sz="2000" dirty="0">
                <a:latin typeface="나눔바른고딕" pitchFamily="50" charset="-127"/>
                <a:ea typeface="나눔바른고딕" pitchFamily="50" charset="-127"/>
              </a:rPr>
              <a:t>array</a:t>
            </a:r>
            <a:r>
              <a:rPr lang="ko-KR" altLang="en-US" sz="2000" dirty="0">
                <a:latin typeface="나눔바른고딕" pitchFamily="50" charset="-127"/>
                <a:ea typeface="나눔바른고딕" pitchFamily="50" charset="-127"/>
              </a:rPr>
              <a:t>배열을 생성하세요</a:t>
            </a:r>
            <a:r>
              <a:rPr lang="en-US" altLang="ko-KR" sz="2000" dirty="0">
                <a:latin typeface="나눔바른고딕" pitchFamily="50" charset="-127"/>
                <a:ea typeface="나눔바른고딕" pitchFamily="50" charset="-127"/>
              </a:rPr>
              <a:t>.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397327" y="3420251"/>
            <a:ext cx="943125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4D9DCB"/>
              </a:buClr>
              <a:buFont typeface="Wingdings" pitchFamily="2" charset="2"/>
              <a:buChar char="§"/>
            </a:pPr>
            <a:r>
              <a:rPr lang="ko-KR" altLang="en-US" sz="2000" dirty="0">
                <a:latin typeface="나눔바른고딕" pitchFamily="50" charset="-127"/>
                <a:ea typeface="나눔바른고딕" pitchFamily="50" charset="-127"/>
              </a:rPr>
              <a:t> 배열</a:t>
            </a:r>
            <a:r>
              <a:rPr lang="en-US" altLang="ko-KR" sz="2000" dirty="0">
                <a:latin typeface="나눔바른고딕" pitchFamily="50" charset="-127"/>
                <a:ea typeface="나눔바른고딕" pitchFamily="50" charset="-127"/>
              </a:rPr>
              <a:t>array</a:t>
            </a:r>
            <a:r>
              <a:rPr lang="ko-KR" altLang="en-US" sz="2000" dirty="0">
                <a:latin typeface="나눔바른고딕" pitchFamily="50" charset="-127"/>
                <a:ea typeface="나눔바른고딕" pitchFamily="50" charset="-127"/>
              </a:rPr>
              <a:t>의 각각에 인덱스에 들어있는 모든 데이터를 출력하세요</a:t>
            </a:r>
            <a:r>
              <a:rPr lang="en-US" altLang="ko-KR" sz="2000" dirty="0">
                <a:latin typeface="나눔바른고딕" pitchFamily="50" charset="-127"/>
                <a:ea typeface="나눔바른고딕" pitchFamily="50" charset="-127"/>
              </a:rPr>
              <a:t>.</a:t>
            </a:r>
          </a:p>
        </p:txBody>
      </p:sp>
      <p:graphicFrame>
        <p:nvGraphicFramePr>
          <p:cNvPr id="48" name="표 47"/>
          <p:cNvGraphicFramePr>
            <a:graphicFrameLocks noGrp="1"/>
          </p:cNvGraphicFramePr>
          <p:nvPr/>
        </p:nvGraphicFramePr>
        <p:xfrm>
          <a:off x="2896763" y="2687912"/>
          <a:ext cx="4702060" cy="365760"/>
        </p:xfrm>
        <a:graphic>
          <a:graphicData uri="http://schemas.openxmlformats.org/drawingml/2006/table">
            <a:tbl>
              <a:tblPr>
                <a:tableStyleId>{69012ECD-51FC-41F1-AA8D-1B2483CD663E}</a:tableStyleId>
              </a:tblPr>
              <a:tblGrid>
                <a:gridCol w="4702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02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02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02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020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020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020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7020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7020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7020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634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바른고딕" pitchFamily="50" charset="-127"/>
                          <a:ea typeface="나눔바른고딕" pitchFamily="50" charset="-127"/>
                        </a:rPr>
                        <a:t>1</a:t>
                      </a:r>
                      <a:endParaRPr lang="ko-KR" altLang="en-US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바른고딕" pitchFamily="50" charset="-127"/>
                          <a:ea typeface="나눔바른고딕" pitchFamily="50" charset="-127"/>
                        </a:rPr>
                        <a:t>2</a:t>
                      </a:r>
                      <a:endParaRPr lang="ko-KR" altLang="en-US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바른고딕" pitchFamily="50" charset="-127"/>
                          <a:ea typeface="나눔바른고딕" pitchFamily="50" charset="-127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바른고딕" pitchFamily="50" charset="-127"/>
                          <a:ea typeface="나눔바른고딕" pitchFamily="50" charset="-127"/>
                        </a:rPr>
                        <a:t>4</a:t>
                      </a:r>
                      <a:endParaRPr lang="ko-KR" altLang="en-US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바른고딕" pitchFamily="50" charset="-127"/>
                          <a:ea typeface="나눔바른고딕" pitchFamily="50" charset="-127"/>
                        </a:rPr>
                        <a:t>5</a:t>
                      </a:r>
                      <a:endParaRPr lang="ko-KR" altLang="en-US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바른고딕" pitchFamily="50" charset="-127"/>
                          <a:ea typeface="나눔바른고딕" pitchFamily="50" charset="-127"/>
                        </a:rPr>
                        <a:t>6</a:t>
                      </a:r>
                      <a:endParaRPr lang="ko-KR" altLang="en-US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바른고딕" pitchFamily="50" charset="-127"/>
                          <a:ea typeface="나눔바른고딕" pitchFamily="50" charset="-127"/>
                        </a:rPr>
                        <a:t>7</a:t>
                      </a:r>
                      <a:endParaRPr lang="ko-KR" altLang="en-US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바른고딕" pitchFamily="50" charset="-127"/>
                          <a:ea typeface="나눔바른고딕" pitchFamily="50" charset="-127"/>
                        </a:rPr>
                        <a:t>8</a:t>
                      </a:r>
                      <a:endParaRPr lang="ko-KR" altLang="en-US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나눔바른고딕" pitchFamily="50" charset="-127"/>
                          <a:ea typeface="나눔바른고딕" pitchFamily="50" charset="-127"/>
                        </a:rPr>
                        <a:t>9</a:t>
                      </a:r>
                      <a:endParaRPr lang="ko-KR" altLang="en-US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바른고딕" pitchFamily="50" charset="-127"/>
                          <a:ea typeface="나눔바른고딕" pitchFamily="50" charset="-127"/>
                        </a:rPr>
                        <a:t>10</a:t>
                      </a:r>
                      <a:endParaRPr lang="ko-KR" altLang="en-US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48"/>
          <p:cNvSpPr txBox="1"/>
          <p:nvPr/>
        </p:nvSpPr>
        <p:spPr>
          <a:xfrm>
            <a:off x="728651" y="2675040"/>
            <a:ext cx="805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나눔바른고딕" pitchFamily="50" charset="-127"/>
                <a:ea typeface="나눔바른고딕" pitchFamily="50" charset="-127"/>
              </a:rPr>
              <a:t>array</a:t>
            </a:r>
            <a:endParaRPr lang="ko-KR" altLang="en-US" sz="2000" dirty="0">
              <a:latin typeface="나눔바른고딕" pitchFamily="50" charset="-127"/>
              <a:ea typeface="나눔바른고딕" pitchFamily="50" charset="-127"/>
            </a:endParaRPr>
          </a:p>
        </p:txBody>
      </p:sp>
      <p:grpSp>
        <p:nvGrpSpPr>
          <p:cNvPr id="50" name="그룹 49"/>
          <p:cNvGrpSpPr/>
          <p:nvPr/>
        </p:nvGrpSpPr>
        <p:grpSpPr>
          <a:xfrm>
            <a:off x="1800221" y="2675040"/>
            <a:ext cx="714380" cy="357190"/>
            <a:chOff x="2251320" y="1982814"/>
            <a:chExt cx="714380" cy="357190"/>
          </a:xfrm>
        </p:grpSpPr>
        <p:sp>
          <p:nvSpPr>
            <p:cNvPr id="51" name="직사각형 50"/>
            <p:cNvSpPr/>
            <p:nvPr/>
          </p:nvSpPr>
          <p:spPr>
            <a:xfrm>
              <a:off x="2251320" y="1982814"/>
              <a:ext cx="714380" cy="35719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175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52" name="타원 51"/>
            <p:cNvSpPr/>
            <p:nvPr/>
          </p:nvSpPr>
          <p:spPr>
            <a:xfrm>
              <a:off x="2537073" y="2089971"/>
              <a:ext cx="142876" cy="1428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나눔바른고딕" pitchFamily="50" charset="-127"/>
                <a:ea typeface="나눔바른고딕" pitchFamily="50" charset="-127"/>
              </a:endParaRPr>
            </a:p>
          </p:txBody>
        </p:sp>
      </p:grpSp>
      <p:cxnSp>
        <p:nvCxnSpPr>
          <p:cNvPr id="53" name="직선 화살표 연결선 52"/>
          <p:cNvCxnSpPr/>
          <p:nvPr/>
        </p:nvCxnSpPr>
        <p:spPr>
          <a:xfrm>
            <a:off x="2228850" y="2875095"/>
            <a:ext cx="6429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73831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6" grpId="0"/>
      <p:bldP spid="47" grpId="0"/>
      <p:bldP spid="49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Java</a:t>
            </a:r>
            <a:endParaRPr lang="ko-KR" altLang="en-US" sz="12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60008" y="26615"/>
            <a:ext cx="4432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실습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(for-each)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latin typeface="나눔바른고딕" pitchFamily="50" charset="-127"/>
              <a:ea typeface="나눔바른고딕" pitchFamily="50" charset="-127"/>
            </a:endParaRPr>
          </a:p>
        </p:txBody>
      </p:sp>
      <p:pic>
        <p:nvPicPr>
          <p:cNvPr id="39" name="Picture 2" descr="C:\Users\HHD\Downloads\인재개발원로고_가로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4816" y="4443958"/>
            <a:ext cx="1619672" cy="588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611560" y="767915"/>
            <a:ext cx="4104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for-each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문 예제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05542" y="1229420"/>
            <a:ext cx="73491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4D9DCB"/>
              </a:buClr>
              <a:buFont typeface="Wingdings" pitchFamily="2" charset="2"/>
              <a:buChar char="§"/>
            </a:pPr>
            <a:r>
              <a:rPr lang="ko-KR" altLang="en-US" sz="2000" dirty="0">
                <a:latin typeface="나눔바른고딕" pitchFamily="50" charset="-127"/>
                <a:ea typeface="나눔바른고딕" pitchFamily="50" charset="-127"/>
              </a:rPr>
              <a:t>배열</a:t>
            </a:r>
            <a:r>
              <a:rPr lang="en-US" altLang="ko-KR" sz="2000" dirty="0">
                <a:latin typeface="나눔바른고딕" pitchFamily="50" charset="-127"/>
                <a:ea typeface="나눔바른고딕" pitchFamily="50" charset="-127"/>
              </a:rPr>
              <a:t>array</a:t>
            </a:r>
            <a:r>
              <a:rPr lang="ko-KR" altLang="en-US" sz="2000" dirty="0">
                <a:latin typeface="나눔바른고딕" pitchFamily="50" charset="-127"/>
                <a:ea typeface="나눔바른고딕" pitchFamily="50" charset="-127"/>
              </a:rPr>
              <a:t>의 각각에 인덱스에 들어있는 모든 데이터를 출력하세요</a:t>
            </a:r>
            <a:r>
              <a:rPr lang="en-US" altLang="ko-KR" sz="2000" dirty="0">
                <a:latin typeface="나눔바른고딕" pitchFamily="50" charset="-127"/>
                <a:ea typeface="나눔바른고딕" pitchFamily="50" charset="-127"/>
              </a:rPr>
              <a:t>.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907704" y="2610149"/>
            <a:ext cx="3400290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latin typeface="나눔바른고딕" pitchFamily="50" charset="-127"/>
                <a:ea typeface="나눔바른고딕" pitchFamily="50" charset="-127"/>
              </a:rPr>
              <a:t>for (             :                  ){</a:t>
            </a:r>
          </a:p>
          <a:p>
            <a:endParaRPr lang="en-US" altLang="ko-KR" dirty="0">
              <a:latin typeface="나눔바른고딕" pitchFamily="50" charset="-127"/>
              <a:ea typeface="나눔바른고딕" pitchFamily="50" charset="-127"/>
            </a:endParaRPr>
          </a:p>
          <a:p>
            <a:r>
              <a:rPr lang="en-US" altLang="ko-KR" dirty="0">
                <a:latin typeface="나눔바른고딕" pitchFamily="50" charset="-127"/>
                <a:ea typeface="나눔바른고딕" pitchFamily="50" charset="-127"/>
              </a:rPr>
              <a:t>	</a:t>
            </a:r>
            <a:r>
              <a:rPr lang="en-US" altLang="ko-KR" b="1" i="1" dirty="0" err="1">
                <a:latin typeface="나눔바른고딕" pitchFamily="50" charset="-127"/>
                <a:ea typeface="나눔바른고딕" pitchFamily="50" charset="-127"/>
              </a:rPr>
              <a:t>System.out.println</a:t>
            </a:r>
            <a:r>
              <a:rPr lang="en-US" altLang="ko-KR" b="1" i="1" dirty="0">
                <a:latin typeface="나눔바른고딕" pitchFamily="50" charset="-127"/>
                <a:ea typeface="나눔바른고딕" pitchFamily="50" charset="-127"/>
              </a:rPr>
              <a:t>(</a:t>
            </a:r>
            <a:r>
              <a:rPr lang="en-US" altLang="ko-KR" b="1" i="1" dirty="0" err="1">
                <a:latin typeface="나눔바른고딕" pitchFamily="50" charset="-127"/>
                <a:ea typeface="나눔바른고딕" pitchFamily="50" charset="-127"/>
              </a:rPr>
              <a:t>i</a:t>
            </a:r>
            <a:r>
              <a:rPr lang="en-US" altLang="ko-KR" b="1" i="1" dirty="0">
                <a:latin typeface="나눔바른고딕" pitchFamily="50" charset="-127"/>
                <a:ea typeface="나눔바른고딕" pitchFamily="50" charset="-127"/>
              </a:rPr>
              <a:t>);</a:t>
            </a:r>
          </a:p>
          <a:p>
            <a:endParaRPr lang="en-US" altLang="ko-KR" dirty="0">
              <a:latin typeface="나눔바른고딕" pitchFamily="50" charset="-127"/>
              <a:ea typeface="나눔바른고딕" pitchFamily="50" charset="-127"/>
            </a:endParaRPr>
          </a:p>
          <a:p>
            <a:r>
              <a:rPr lang="en-US" altLang="ko-KR" b="1" dirty="0">
                <a:latin typeface="나눔바른고딕" pitchFamily="50" charset="-127"/>
                <a:ea typeface="나눔바른고딕" pitchFamily="50" charset="-127"/>
              </a:rPr>
              <a:t>}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608329" y="2994342"/>
            <a:ext cx="16722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rgbClr val="31859C"/>
                </a:solidFill>
                <a:latin typeface="나눔바른고딕" pitchFamily="50" charset="-127"/>
                <a:ea typeface="나눔바른고딕" pitchFamily="50" charset="-127"/>
              </a:rPr>
              <a:t>실행할 </a:t>
            </a:r>
            <a:r>
              <a:rPr lang="ko-KR" altLang="en-US" dirty="0" err="1">
                <a:solidFill>
                  <a:srgbClr val="31859C"/>
                </a:solidFill>
                <a:latin typeface="나눔바른고딕" pitchFamily="50" charset="-127"/>
                <a:ea typeface="나눔바른고딕" pitchFamily="50" charset="-127"/>
              </a:rPr>
              <a:t>로직</a:t>
            </a:r>
            <a:br>
              <a:rPr lang="en-US" altLang="ko-KR" dirty="0">
                <a:solidFill>
                  <a:srgbClr val="31859C"/>
                </a:solidFill>
                <a:latin typeface="나눔바른고딕" pitchFamily="50" charset="-127"/>
                <a:ea typeface="나눔바른고딕" pitchFamily="50" charset="-127"/>
              </a:rPr>
            </a:br>
            <a:r>
              <a:rPr lang="en-US" altLang="ko-KR" dirty="0">
                <a:solidFill>
                  <a:srgbClr val="31859C"/>
                </a:solidFill>
                <a:latin typeface="나눔바른고딕" pitchFamily="50" charset="-127"/>
                <a:ea typeface="나눔바른고딕" pitchFamily="50" charset="-127"/>
              </a:rPr>
              <a:t>(</a:t>
            </a:r>
            <a:r>
              <a:rPr lang="ko-KR" altLang="en-US" dirty="0">
                <a:solidFill>
                  <a:srgbClr val="31859C"/>
                </a:solidFill>
                <a:latin typeface="나눔바른고딕" pitchFamily="50" charset="-127"/>
                <a:ea typeface="나눔바른고딕" pitchFamily="50" charset="-127"/>
              </a:rPr>
              <a:t>반복되는 부분</a:t>
            </a:r>
            <a:r>
              <a:rPr lang="en-US" altLang="ko-KR" dirty="0">
                <a:solidFill>
                  <a:srgbClr val="31859C"/>
                </a:solidFill>
                <a:latin typeface="나눔바른고딕" pitchFamily="50" charset="-127"/>
                <a:ea typeface="나눔바른고딕" pitchFamily="50" charset="-127"/>
              </a:rPr>
              <a:t>)</a:t>
            </a:r>
            <a:endParaRPr lang="ko-KR" altLang="en-US" dirty="0">
              <a:solidFill>
                <a:srgbClr val="31859C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805395" y="3135039"/>
            <a:ext cx="2647070" cy="427548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466986" y="2610148"/>
            <a:ext cx="5661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err="1">
                <a:latin typeface="나눔바른고딕" pitchFamily="50" charset="-127"/>
                <a:ea typeface="나눔바른고딕" pitchFamily="50" charset="-127"/>
              </a:rPr>
              <a:t>int</a:t>
            </a:r>
            <a:r>
              <a:rPr lang="en-US" altLang="ko-KR" b="1" dirty="0">
                <a:latin typeface="나눔바른고딕" pitchFamily="50" charset="-127"/>
                <a:ea typeface="나눔바른고딕" pitchFamily="50" charset="-127"/>
              </a:rPr>
              <a:t> i</a:t>
            </a:r>
            <a:endParaRPr lang="ko-KR" altLang="en-US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266369" y="2610148"/>
            <a:ext cx="7425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latin typeface="나눔바른고딕" pitchFamily="50" charset="-127"/>
                <a:ea typeface="나눔바른고딕" pitchFamily="50" charset="-127"/>
              </a:rPr>
              <a:t>array</a:t>
            </a:r>
            <a:endParaRPr lang="ko-KR" altLang="en-US" dirty="0">
              <a:latin typeface="나눔바른고딕" pitchFamily="50" charset="-127"/>
              <a:ea typeface="나눔바른고딕" pitchFamily="50" charset="-127"/>
            </a:endParaRPr>
          </a:p>
        </p:txBody>
      </p:sp>
      <p:graphicFrame>
        <p:nvGraphicFramePr>
          <p:cNvPr id="32" name="표 31"/>
          <p:cNvGraphicFramePr>
            <a:graphicFrameLocks noGrp="1"/>
          </p:cNvGraphicFramePr>
          <p:nvPr/>
        </p:nvGraphicFramePr>
        <p:xfrm>
          <a:off x="3485350" y="1738047"/>
          <a:ext cx="4702060" cy="365760"/>
        </p:xfrm>
        <a:graphic>
          <a:graphicData uri="http://schemas.openxmlformats.org/drawingml/2006/table">
            <a:tbl>
              <a:tblPr>
                <a:tableStyleId>{69012ECD-51FC-41F1-AA8D-1B2483CD663E}</a:tableStyleId>
              </a:tblPr>
              <a:tblGrid>
                <a:gridCol w="4702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02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02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02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020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020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020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7020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7020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7020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634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바른고딕" pitchFamily="50" charset="-127"/>
                          <a:ea typeface="나눔바른고딕" pitchFamily="50" charset="-127"/>
                        </a:rPr>
                        <a:t>1</a:t>
                      </a:r>
                      <a:endParaRPr lang="ko-KR" altLang="en-US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바른고딕" pitchFamily="50" charset="-127"/>
                          <a:ea typeface="나눔바른고딕" pitchFamily="50" charset="-127"/>
                        </a:rPr>
                        <a:t>2</a:t>
                      </a:r>
                      <a:endParaRPr lang="ko-KR" altLang="en-US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바른고딕" pitchFamily="50" charset="-127"/>
                          <a:ea typeface="나눔바른고딕" pitchFamily="50" charset="-127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바른고딕" pitchFamily="50" charset="-127"/>
                          <a:ea typeface="나눔바른고딕" pitchFamily="50" charset="-127"/>
                        </a:rPr>
                        <a:t>4</a:t>
                      </a:r>
                      <a:endParaRPr lang="ko-KR" altLang="en-US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바른고딕" pitchFamily="50" charset="-127"/>
                          <a:ea typeface="나눔바른고딕" pitchFamily="50" charset="-127"/>
                        </a:rPr>
                        <a:t>5</a:t>
                      </a:r>
                      <a:endParaRPr lang="ko-KR" altLang="en-US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바른고딕" pitchFamily="50" charset="-127"/>
                          <a:ea typeface="나눔바른고딕" pitchFamily="50" charset="-127"/>
                        </a:rPr>
                        <a:t>6</a:t>
                      </a:r>
                      <a:endParaRPr lang="ko-KR" altLang="en-US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바른고딕" pitchFamily="50" charset="-127"/>
                          <a:ea typeface="나눔바른고딕" pitchFamily="50" charset="-127"/>
                        </a:rPr>
                        <a:t>7</a:t>
                      </a:r>
                      <a:endParaRPr lang="ko-KR" altLang="en-US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바른고딕" pitchFamily="50" charset="-127"/>
                          <a:ea typeface="나눔바른고딕" pitchFamily="50" charset="-127"/>
                        </a:rPr>
                        <a:t>8</a:t>
                      </a:r>
                      <a:endParaRPr lang="ko-KR" altLang="en-US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나눔바른고딕" pitchFamily="50" charset="-127"/>
                          <a:ea typeface="나눔바른고딕" pitchFamily="50" charset="-127"/>
                        </a:rPr>
                        <a:t>9</a:t>
                      </a:r>
                      <a:endParaRPr lang="ko-KR" altLang="en-US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바른고딕" pitchFamily="50" charset="-127"/>
                          <a:ea typeface="나눔바른고딕" pitchFamily="50" charset="-127"/>
                        </a:rPr>
                        <a:t>10</a:t>
                      </a:r>
                      <a:endParaRPr lang="ko-KR" altLang="en-US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1317238" y="1725175"/>
            <a:ext cx="805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나눔바른고딕" pitchFamily="50" charset="-127"/>
                <a:ea typeface="나눔바른고딕" pitchFamily="50" charset="-127"/>
              </a:rPr>
              <a:t>array</a:t>
            </a:r>
            <a:endParaRPr lang="ko-KR" altLang="en-US" sz="2000" dirty="0">
              <a:latin typeface="나눔바른고딕" pitchFamily="50" charset="-127"/>
              <a:ea typeface="나눔바른고딕" pitchFamily="50" charset="-127"/>
            </a:endParaRPr>
          </a:p>
        </p:txBody>
      </p:sp>
      <p:grpSp>
        <p:nvGrpSpPr>
          <p:cNvPr id="36" name="그룹 35"/>
          <p:cNvGrpSpPr/>
          <p:nvPr/>
        </p:nvGrpSpPr>
        <p:grpSpPr>
          <a:xfrm>
            <a:off x="2388808" y="1725175"/>
            <a:ext cx="714380" cy="357190"/>
            <a:chOff x="2251320" y="1982814"/>
            <a:chExt cx="714380" cy="357190"/>
          </a:xfrm>
        </p:grpSpPr>
        <p:sp>
          <p:nvSpPr>
            <p:cNvPr id="37" name="직사각형 36"/>
            <p:cNvSpPr/>
            <p:nvPr/>
          </p:nvSpPr>
          <p:spPr>
            <a:xfrm>
              <a:off x="2251320" y="1982814"/>
              <a:ext cx="714380" cy="35719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175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38" name="타원 37"/>
            <p:cNvSpPr/>
            <p:nvPr/>
          </p:nvSpPr>
          <p:spPr>
            <a:xfrm>
              <a:off x="2537073" y="2089971"/>
              <a:ext cx="142876" cy="1428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나눔바른고딕" pitchFamily="50" charset="-127"/>
                <a:ea typeface="나눔바른고딕" pitchFamily="50" charset="-127"/>
              </a:endParaRPr>
            </a:p>
          </p:txBody>
        </p:sp>
      </p:grpSp>
      <p:cxnSp>
        <p:nvCxnSpPr>
          <p:cNvPr id="42" name="직선 화살표 연결선 41"/>
          <p:cNvCxnSpPr/>
          <p:nvPr/>
        </p:nvCxnSpPr>
        <p:spPr>
          <a:xfrm>
            <a:off x="2817437" y="1897323"/>
            <a:ext cx="6429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직선 화살표 연결선 4"/>
          <p:cNvCxnSpPr/>
          <p:nvPr/>
        </p:nvCxnSpPr>
        <p:spPr>
          <a:xfrm flipH="1">
            <a:off x="3033167" y="2082365"/>
            <a:ext cx="674738" cy="48486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/>
          <p:nvPr/>
        </p:nvCxnSpPr>
        <p:spPr>
          <a:xfrm flipH="1">
            <a:off x="3076044" y="2082365"/>
            <a:ext cx="1109979" cy="48486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/>
          <p:nvPr/>
        </p:nvCxnSpPr>
        <p:spPr>
          <a:xfrm flipH="1">
            <a:off x="3076044" y="2082364"/>
            <a:ext cx="1607877" cy="48486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/>
          <p:nvPr/>
        </p:nvCxnSpPr>
        <p:spPr>
          <a:xfrm flipH="1">
            <a:off x="3076044" y="2125285"/>
            <a:ext cx="2078732" cy="44194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/>
          <p:nvPr/>
        </p:nvCxnSpPr>
        <p:spPr>
          <a:xfrm flipH="1">
            <a:off x="3076044" y="2082364"/>
            <a:ext cx="2610537" cy="48486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/>
          <p:nvPr/>
        </p:nvCxnSpPr>
        <p:spPr>
          <a:xfrm flipH="1">
            <a:off x="3076044" y="2082364"/>
            <a:ext cx="3124572" cy="48486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/>
          <p:nvPr/>
        </p:nvCxnSpPr>
        <p:spPr>
          <a:xfrm flipH="1">
            <a:off x="3033167" y="2082364"/>
            <a:ext cx="3551782" cy="48486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/>
          <p:nvPr/>
        </p:nvCxnSpPr>
        <p:spPr>
          <a:xfrm flipH="1">
            <a:off x="3033167" y="2082364"/>
            <a:ext cx="3978992" cy="48486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/>
          <p:nvPr/>
        </p:nvCxnSpPr>
        <p:spPr>
          <a:xfrm flipH="1">
            <a:off x="3033167" y="2082364"/>
            <a:ext cx="4408794" cy="52778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/>
          <p:nvPr/>
        </p:nvCxnSpPr>
        <p:spPr>
          <a:xfrm flipH="1">
            <a:off x="3076044" y="2082364"/>
            <a:ext cx="4814934" cy="52778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19078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2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2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2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2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2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2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2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2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2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2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2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2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2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2" grpId="0"/>
      <p:bldP spid="24" grpId="0" animBg="1"/>
      <p:bldP spid="25" grpId="0"/>
      <p:bldP spid="26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4360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실습문제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(for-each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문 활용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)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자바</a:t>
            </a:r>
          </a:p>
        </p:txBody>
      </p:sp>
      <p:cxnSp>
        <p:nvCxnSpPr>
          <p:cNvPr id="9" name="직선 연결선 8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2368" y="2427734"/>
            <a:ext cx="6396514" cy="133692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671473" y="1125519"/>
            <a:ext cx="8336145" cy="977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rgbClr val="4D9DCB"/>
              </a:buClr>
              <a:buFont typeface="Wingdings" pitchFamily="2" charset="2"/>
              <a:buChar char="§"/>
            </a:pPr>
            <a:r>
              <a:rPr lang="en-US" altLang="ko-KR" sz="2000" dirty="0">
                <a:latin typeface="나눔바른고딕" pitchFamily="50" charset="-127"/>
                <a:ea typeface="나눔바른고딕" pitchFamily="50" charset="-127"/>
              </a:rPr>
              <a:t> 1</a:t>
            </a:r>
            <a:r>
              <a:rPr lang="ko-KR" altLang="en-US" sz="2000" dirty="0">
                <a:latin typeface="나눔바른고딕" pitchFamily="50" charset="-127"/>
                <a:ea typeface="나눔바른고딕" pitchFamily="50" charset="-127"/>
              </a:rPr>
              <a:t>차원 정수형 배열을 선언한 후 임의의 값으로 초기화 합니다</a:t>
            </a:r>
            <a:r>
              <a:rPr lang="en-US" altLang="ko-KR" sz="2000" dirty="0">
                <a:latin typeface="나눔바른고딕" pitchFamily="50" charset="-127"/>
                <a:ea typeface="나눔바른고딕" pitchFamily="50" charset="-127"/>
              </a:rPr>
              <a:t>.</a:t>
            </a:r>
          </a:p>
          <a:p>
            <a:pPr>
              <a:lnSpc>
                <a:spcPct val="150000"/>
              </a:lnSpc>
              <a:buClr>
                <a:srgbClr val="4D9DCB"/>
              </a:buClr>
              <a:buFont typeface="Wingdings" pitchFamily="2" charset="2"/>
              <a:buChar char="§"/>
            </a:pPr>
            <a:r>
              <a:rPr lang="en-US" altLang="ko-KR" sz="2000" dirty="0"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sz="2000" dirty="0">
                <a:latin typeface="나눔바른고딕" pitchFamily="50" charset="-127"/>
                <a:ea typeface="나눔바른고딕" pitchFamily="50" charset="-127"/>
              </a:rPr>
              <a:t>배열의 값 중 홀수인 값이 몇 개인지 출력하는 프로그램을 작성하세요</a:t>
            </a:r>
            <a:r>
              <a:rPr lang="en-US" altLang="ko-KR" sz="2000" dirty="0">
                <a:latin typeface="나눔바른고딕" pitchFamily="50" charset="-127"/>
                <a:ea typeface="나눔바른고딕" pitchFamily="50" charset="-127"/>
              </a:rPr>
              <a:t>.</a:t>
            </a:r>
            <a:endParaRPr lang="ko-KR" altLang="en-US" sz="2000" dirty="0">
              <a:latin typeface="나눔바른고딕" pitchFamily="50" charset="-127"/>
              <a:ea typeface="나눔바른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874514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33" grpId="0" animBg="1"/>
      <p:bldP spid="3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860008" y="26615"/>
            <a:ext cx="198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배열이란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자바</a:t>
            </a:r>
          </a:p>
        </p:txBody>
      </p:sp>
      <p:cxnSp>
        <p:nvCxnSpPr>
          <p:cNvPr id="15" name="직선 연결선 14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11560" y="809333"/>
            <a:ext cx="82751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rgbClr val="FF0000"/>
              </a:buClr>
              <a:buSzPct val="150000"/>
            </a:pPr>
            <a:r>
              <a:rPr lang="ko-KR" altLang="en-US" sz="2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자료구조</a:t>
            </a:r>
            <a:r>
              <a:rPr lang="en-US" altLang="ko-KR" sz="2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en-US" altLang="ko-KR" sz="2000" b="1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DataStructure</a:t>
            </a:r>
            <a:r>
              <a:rPr lang="en-US" altLang="ko-KR" sz="2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 : </a:t>
            </a:r>
            <a:r>
              <a:rPr lang="ko-KR" altLang="en-US" sz="2000" b="1" dirty="0"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대량 데이터를 효율적으로 관리하기 위한 메커니즘</a:t>
            </a:r>
          </a:p>
        </p:txBody>
      </p:sp>
      <p:sp>
        <p:nvSpPr>
          <p:cNvPr id="3" name="모서리가 둥근 직사각형 2"/>
          <p:cNvSpPr/>
          <p:nvPr/>
        </p:nvSpPr>
        <p:spPr>
          <a:xfrm>
            <a:off x="1619672" y="2719635"/>
            <a:ext cx="1224136" cy="495154"/>
          </a:xfrm>
          <a:prstGeom prst="roundRect">
            <a:avLst/>
          </a:prstGeom>
          <a:solidFill>
            <a:srgbClr val="3185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Array</a:t>
            </a:r>
            <a:endParaRPr lang="ko-KR" altLang="en-US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2589616" y="4245478"/>
            <a:ext cx="1224136" cy="495154"/>
          </a:xfrm>
          <a:prstGeom prst="roundRect">
            <a:avLst/>
          </a:prstGeom>
          <a:solidFill>
            <a:srgbClr val="3185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Stack</a:t>
            </a:r>
            <a:endParaRPr lang="ko-KR" altLang="en-US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3810304" y="1501126"/>
            <a:ext cx="1224136" cy="495154"/>
          </a:xfrm>
          <a:prstGeom prst="roundRect">
            <a:avLst/>
          </a:prstGeom>
          <a:solidFill>
            <a:srgbClr val="3185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Queue</a:t>
            </a:r>
            <a:endParaRPr lang="ko-KR" altLang="en-US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5904148" y="2715766"/>
            <a:ext cx="1224136" cy="495154"/>
          </a:xfrm>
          <a:prstGeom prst="roundRect">
            <a:avLst/>
          </a:prstGeom>
          <a:solidFill>
            <a:srgbClr val="3185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Tree</a:t>
            </a:r>
            <a:endParaRPr lang="ko-KR" altLang="en-US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5034440" y="4245478"/>
            <a:ext cx="1224136" cy="495154"/>
          </a:xfrm>
          <a:prstGeom prst="roundRect">
            <a:avLst/>
          </a:prstGeom>
          <a:solidFill>
            <a:srgbClr val="3185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List</a:t>
            </a:r>
            <a:endParaRPr lang="ko-KR" altLang="en-US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타원 3"/>
          <p:cNvSpPr/>
          <p:nvPr/>
        </p:nvSpPr>
        <p:spPr>
          <a:xfrm>
            <a:off x="3595535" y="2499742"/>
            <a:ext cx="1653674" cy="1472892"/>
          </a:xfrm>
          <a:prstGeom prst="ellipse">
            <a:avLst/>
          </a:prstGeom>
          <a:solidFill>
            <a:srgbClr val="FF58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Data</a:t>
            </a:r>
          </a:p>
          <a:p>
            <a:pPr algn="ctr"/>
            <a:r>
              <a:rPr lang="en-US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Structure</a:t>
            </a:r>
            <a:endParaRPr lang="ko-KR" altLang="en-US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6" name="직선 연결선 5"/>
          <p:cNvCxnSpPr>
            <a:endCxn id="3" idx="3"/>
          </p:cNvCxnSpPr>
          <p:nvPr/>
        </p:nvCxnSpPr>
        <p:spPr>
          <a:xfrm flipH="1" flipV="1">
            <a:off x="2843808" y="2967212"/>
            <a:ext cx="751727" cy="268976"/>
          </a:xfrm>
          <a:prstGeom prst="line">
            <a:avLst/>
          </a:prstGeom>
          <a:ln w="28575">
            <a:solidFill>
              <a:srgbClr val="3185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>
            <a:stCxn id="4" idx="0"/>
            <a:endCxn id="32" idx="2"/>
          </p:cNvCxnSpPr>
          <p:nvPr/>
        </p:nvCxnSpPr>
        <p:spPr>
          <a:xfrm flipV="1">
            <a:off x="4422372" y="1996280"/>
            <a:ext cx="0" cy="503462"/>
          </a:xfrm>
          <a:prstGeom prst="line">
            <a:avLst/>
          </a:prstGeom>
          <a:ln w="28575">
            <a:solidFill>
              <a:srgbClr val="3185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>
            <a:stCxn id="4" idx="6"/>
            <a:endCxn id="33" idx="1"/>
          </p:cNvCxnSpPr>
          <p:nvPr/>
        </p:nvCxnSpPr>
        <p:spPr>
          <a:xfrm flipV="1">
            <a:off x="5249209" y="2963343"/>
            <a:ext cx="654939" cy="272845"/>
          </a:xfrm>
          <a:prstGeom prst="line">
            <a:avLst/>
          </a:prstGeom>
          <a:ln w="28575">
            <a:solidFill>
              <a:srgbClr val="3185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>
            <a:stCxn id="4" idx="5"/>
            <a:endCxn id="34" idx="0"/>
          </p:cNvCxnSpPr>
          <p:nvPr/>
        </p:nvCxnSpPr>
        <p:spPr>
          <a:xfrm>
            <a:off x="5007034" y="3756934"/>
            <a:ext cx="639474" cy="488544"/>
          </a:xfrm>
          <a:prstGeom prst="line">
            <a:avLst/>
          </a:prstGeom>
          <a:ln w="28575">
            <a:solidFill>
              <a:srgbClr val="3185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>
            <a:stCxn id="4" idx="3"/>
            <a:endCxn id="31" idx="0"/>
          </p:cNvCxnSpPr>
          <p:nvPr/>
        </p:nvCxnSpPr>
        <p:spPr>
          <a:xfrm flipH="1">
            <a:off x="3201684" y="3756934"/>
            <a:ext cx="636026" cy="488544"/>
          </a:xfrm>
          <a:prstGeom prst="line">
            <a:avLst/>
          </a:prstGeom>
          <a:ln w="28575">
            <a:solidFill>
              <a:srgbClr val="3185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5037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583B"/>
                                      </p:to>
                                    </p:animClr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 animBg="1"/>
      <p:bldP spid="14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4360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이차원 배열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자바</a:t>
            </a:r>
          </a:p>
        </p:txBody>
      </p:sp>
      <p:cxnSp>
        <p:nvCxnSpPr>
          <p:cNvPr id="9" name="직선 연결선 8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906262" y="660823"/>
            <a:ext cx="23775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이차원 배열이란</a:t>
            </a:r>
            <a:r>
              <a:rPr lang="en-US" altLang="ko-KR" sz="2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</a:t>
            </a:r>
            <a:endParaRPr lang="ko-KR" altLang="en-US" sz="24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770270" y="1278684"/>
            <a:ext cx="4988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차원 </a:t>
            </a:r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배열안에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차원 배열이 있는 것이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차원 배열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1238932" y="3366368"/>
            <a:ext cx="2471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745108" y="3383388"/>
            <a:ext cx="766181" cy="352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2037721" y="3464569"/>
            <a:ext cx="180954" cy="17615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3644904" y="2297538"/>
            <a:ext cx="766181" cy="352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35" name="직선 연결선 34"/>
          <p:cNvCxnSpPr>
            <a:stCxn id="31" idx="6"/>
          </p:cNvCxnSpPr>
          <p:nvPr/>
        </p:nvCxnSpPr>
        <p:spPr>
          <a:xfrm flipV="1">
            <a:off x="2218675" y="3549888"/>
            <a:ext cx="849752" cy="27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3066213" y="2446999"/>
            <a:ext cx="2214" cy="22160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/>
          <p:nvPr/>
        </p:nvCxnSpPr>
        <p:spPr>
          <a:xfrm>
            <a:off x="3066213" y="2446999"/>
            <a:ext cx="43180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/>
          <p:nvPr/>
        </p:nvCxnSpPr>
        <p:spPr>
          <a:xfrm>
            <a:off x="3067935" y="2994288"/>
            <a:ext cx="43180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/>
          <p:nvPr/>
        </p:nvCxnSpPr>
        <p:spPr>
          <a:xfrm>
            <a:off x="3066213" y="3546490"/>
            <a:ext cx="43180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/>
          <p:nvPr/>
        </p:nvCxnSpPr>
        <p:spPr>
          <a:xfrm>
            <a:off x="3066213" y="4115229"/>
            <a:ext cx="43180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/>
          <p:nvPr/>
        </p:nvCxnSpPr>
        <p:spPr>
          <a:xfrm>
            <a:off x="3068427" y="4663060"/>
            <a:ext cx="43180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타원 41"/>
          <p:cNvSpPr/>
          <p:nvPr/>
        </p:nvSpPr>
        <p:spPr>
          <a:xfrm>
            <a:off x="3974043" y="2385616"/>
            <a:ext cx="180954" cy="17615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3644904" y="2802250"/>
            <a:ext cx="766181" cy="352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4" name="타원 43"/>
          <p:cNvSpPr/>
          <p:nvPr/>
        </p:nvSpPr>
        <p:spPr>
          <a:xfrm>
            <a:off x="3974043" y="2890328"/>
            <a:ext cx="180954" cy="17615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3656009" y="3366368"/>
            <a:ext cx="766181" cy="352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3979690" y="3458412"/>
            <a:ext cx="180954" cy="17615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3656191" y="3939073"/>
            <a:ext cx="766181" cy="352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3974043" y="4027151"/>
            <a:ext cx="180954" cy="17615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3649988" y="4486904"/>
            <a:ext cx="766181" cy="352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3979690" y="4574982"/>
            <a:ext cx="180954" cy="17615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51" name="직선 연결선 50"/>
          <p:cNvCxnSpPr/>
          <p:nvPr/>
        </p:nvCxnSpPr>
        <p:spPr>
          <a:xfrm>
            <a:off x="4018580" y="2473694"/>
            <a:ext cx="57172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4590309" y="2070772"/>
            <a:ext cx="0" cy="8195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/>
          <p:nvPr/>
        </p:nvCxnSpPr>
        <p:spPr>
          <a:xfrm>
            <a:off x="4590309" y="2070772"/>
            <a:ext cx="43009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/>
          <p:nvPr/>
        </p:nvCxnSpPr>
        <p:spPr>
          <a:xfrm>
            <a:off x="4590309" y="2890328"/>
            <a:ext cx="43009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/>
          <p:cNvSpPr/>
          <p:nvPr/>
        </p:nvSpPr>
        <p:spPr>
          <a:xfrm>
            <a:off x="5164421" y="1813444"/>
            <a:ext cx="766181" cy="352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56" name="직선 화살표 연결선 55"/>
          <p:cNvCxnSpPr/>
          <p:nvPr/>
        </p:nvCxnSpPr>
        <p:spPr>
          <a:xfrm>
            <a:off x="4590309" y="2473694"/>
            <a:ext cx="43009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/>
          <p:cNvSpPr/>
          <p:nvPr/>
        </p:nvSpPr>
        <p:spPr>
          <a:xfrm>
            <a:off x="5164420" y="2304394"/>
            <a:ext cx="766181" cy="352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5164419" y="2739707"/>
            <a:ext cx="766181" cy="352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59" name="직선 화살표 연결선 58"/>
          <p:cNvCxnSpPr/>
          <p:nvPr/>
        </p:nvCxnSpPr>
        <p:spPr>
          <a:xfrm flipH="1" flipV="1">
            <a:off x="5668477" y="3154562"/>
            <a:ext cx="144016" cy="78451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5160971" y="4046481"/>
            <a:ext cx="3748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배열의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번째 인덱스 배열의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번째 값</a:t>
            </a:r>
          </a:p>
        </p:txBody>
      </p:sp>
    </p:spTree>
    <p:extLst>
      <p:ext uri="{BB962C8B-B14F-4D97-AF65-F5344CB8AC3E}">
        <p14:creationId xmlns:p14="http://schemas.microsoft.com/office/powerpoint/2010/main" val="3039271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33" grpId="0" animBg="1"/>
      <p:bldP spid="34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4360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이차원 배열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자바</a:t>
            </a:r>
          </a:p>
        </p:txBody>
      </p:sp>
      <p:cxnSp>
        <p:nvCxnSpPr>
          <p:cNvPr id="9" name="직선 연결선 8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68420" y="733458"/>
            <a:ext cx="5090653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8" name="그룹 7"/>
          <p:cNvGrpSpPr/>
          <p:nvPr/>
        </p:nvGrpSpPr>
        <p:grpSpPr>
          <a:xfrm>
            <a:off x="879627" y="1741573"/>
            <a:ext cx="1979050" cy="426831"/>
            <a:chOff x="1325971" y="3284984"/>
            <a:chExt cx="1656153" cy="357190"/>
          </a:xfrm>
        </p:grpSpPr>
        <p:grpSp>
          <p:nvGrpSpPr>
            <p:cNvPr id="10" name="그룹 9"/>
            <p:cNvGrpSpPr/>
            <p:nvPr/>
          </p:nvGrpSpPr>
          <p:grpSpPr>
            <a:xfrm>
              <a:off x="2267744" y="3284984"/>
              <a:ext cx="714380" cy="357190"/>
              <a:chOff x="2267744" y="3140968"/>
              <a:chExt cx="714380" cy="357190"/>
            </a:xfrm>
          </p:grpSpPr>
          <p:sp>
            <p:nvSpPr>
              <p:cNvPr id="12" name="직사각형 11"/>
              <p:cNvSpPr/>
              <p:nvPr/>
            </p:nvSpPr>
            <p:spPr>
              <a:xfrm>
                <a:off x="2267744" y="3140968"/>
                <a:ext cx="714380" cy="35719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3175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13" name="타원 12"/>
              <p:cNvSpPr/>
              <p:nvPr/>
            </p:nvSpPr>
            <p:spPr>
              <a:xfrm>
                <a:off x="2553497" y="3248125"/>
                <a:ext cx="142876" cy="14287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1325971" y="3309040"/>
              <a:ext cx="866852" cy="3090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intArray</a:t>
              </a:r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5740828" y="1165506"/>
            <a:ext cx="23759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행 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열의 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차원 배열 생성</a:t>
            </a:r>
          </a:p>
        </p:txBody>
      </p:sp>
      <p:cxnSp>
        <p:nvCxnSpPr>
          <p:cNvPr id="15" name="직선 연결선 14"/>
          <p:cNvCxnSpPr/>
          <p:nvPr/>
        </p:nvCxnSpPr>
        <p:spPr>
          <a:xfrm>
            <a:off x="6028860" y="1095086"/>
            <a:ext cx="926984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표 15"/>
          <p:cNvGraphicFramePr>
            <a:graphicFrameLocks noGrp="1"/>
          </p:cNvGraphicFramePr>
          <p:nvPr/>
        </p:nvGraphicFramePr>
        <p:xfrm>
          <a:off x="3580588" y="2389642"/>
          <a:ext cx="648072" cy="2232249"/>
        </p:xfrm>
        <a:graphic>
          <a:graphicData uri="http://schemas.openxmlformats.org/drawingml/2006/table">
            <a:tbl>
              <a:tblPr>
                <a:tableStyleId>{B301B821-A1FF-4177-AEE7-76D212191A09}</a:tableStyleId>
              </a:tblPr>
              <a:tblGrid>
                <a:gridCol w="648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44083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rgbClr val="E22B37"/>
                        </a:solidFill>
                      </a:endParaRPr>
                    </a:p>
                  </a:txBody>
                  <a:tcPr marL="108203" marR="108203" marT="54102" marB="54102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4083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rgbClr val="E22B37"/>
                        </a:solidFill>
                      </a:endParaRPr>
                    </a:p>
                  </a:txBody>
                  <a:tcPr marL="108203" marR="108203" marT="54102" marB="54102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44083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rgbClr val="E22B37"/>
                        </a:solidFill>
                      </a:endParaRPr>
                    </a:p>
                  </a:txBody>
                  <a:tcPr marL="108203" marR="108203" marT="54102" marB="54102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17" name="직선 화살표 연결선 16"/>
          <p:cNvCxnSpPr>
            <a:stCxn id="13" idx="6"/>
          </p:cNvCxnSpPr>
          <p:nvPr/>
        </p:nvCxnSpPr>
        <p:spPr>
          <a:xfrm>
            <a:off x="2517215" y="1954985"/>
            <a:ext cx="991365" cy="5066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타원 17"/>
          <p:cNvSpPr/>
          <p:nvPr/>
        </p:nvSpPr>
        <p:spPr>
          <a:xfrm>
            <a:off x="3782984" y="2651481"/>
            <a:ext cx="169069" cy="16906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3782984" y="3443569"/>
            <a:ext cx="169069" cy="16906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3796612" y="4189842"/>
            <a:ext cx="169069" cy="16906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1" name="직선 화살표 연결선 20"/>
          <p:cNvCxnSpPr/>
          <p:nvPr/>
        </p:nvCxnSpPr>
        <p:spPr>
          <a:xfrm>
            <a:off x="3868620" y="2749682"/>
            <a:ext cx="1107716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>
            <a:off x="3868620" y="3541770"/>
            <a:ext cx="1107716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>
            <a:off x="3810240" y="4288043"/>
            <a:ext cx="1107716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5" name="표 24"/>
          <p:cNvGraphicFramePr>
            <a:graphicFrameLocks noGrp="1"/>
          </p:cNvGraphicFramePr>
          <p:nvPr/>
        </p:nvGraphicFramePr>
        <p:xfrm>
          <a:off x="5092756" y="2461650"/>
          <a:ext cx="1800200" cy="36576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900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883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6" name="표 25"/>
          <p:cNvGraphicFramePr>
            <a:graphicFrameLocks noGrp="1"/>
          </p:cNvGraphicFramePr>
          <p:nvPr/>
        </p:nvGraphicFramePr>
        <p:xfrm>
          <a:off x="2528862" y="2400966"/>
          <a:ext cx="979718" cy="2259016"/>
        </p:xfrm>
        <a:graphic>
          <a:graphicData uri="http://schemas.openxmlformats.org/drawingml/2006/table">
            <a:tbl>
              <a:tblPr>
                <a:tableStyleId>{5202B0CA-FC54-4496-8BCA-5EF66A818D29}</a:tableStyleId>
              </a:tblPr>
              <a:tblGrid>
                <a:gridCol w="9797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958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intArray</a:t>
                      </a:r>
                      <a:r>
                        <a:rPr lang="en-US" altLang="ko-KR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[0]</a:t>
                      </a:r>
                      <a:endParaRPr lang="ko-KR" altLang="en-US" sz="1200" b="1" dirty="0">
                        <a:solidFill>
                          <a:srgbClr val="E22B37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156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intArray</a:t>
                      </a:r>
                      <a:r>
                        <a:rPr lang="en-US" altLang="ko-KR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[1]</a:t>
                      </a:r>
                      <a:endParaRPr lang="ko-KR" altLang="en-US" sz="1200" b="1" dirty="0">
                        <a:solidFill>
                          <a:srgbClr val="E22B37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156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intArray</a:t>
                      </a:r>
                      <a:r>
                        <a:rPr lang="en-US" altLang="ko-KR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[2]</a:t>
                      </a:r>
                      <a:endParaRPr lang="ko-KR" altLang="en-US" sz="1200" b="1" dirty="0">
                        <a:solidFill>
                          <a:srgbClr val="E22B37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8" name="표 27"/>
          <p:cNvGraphicFramePr>
            <a:graphicFrameLocks noGrp="1"/>
          </p:cNvGraphicFramePr>
          <p:nvPr/>
        </p:nvGraphicFramePr>
        <p:xfrm>
          <a:off x="5092756" y="3325746"/>
          <a:ext cx="1800200" cy="36576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900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883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0" name="표 29"/>
          <p:cNvGraphicFramePr>
            <a:graphicFrameLocks noGrp="1"/>
          </p:cNvGraphicFramePr>
          <p:nvPr/>
        </p:nvGraphicFramePr>
        <p:xfrm>
          <a:off x="5092756" y="4189842"/>
          <a:ext cx="1800200" cy="36576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900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883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1" name="표 30"/>
          <p:cNvGraphicFramePr>
            <a:graphicFrameLocks noGrp="1"/>
          </p:cNvGraphicFramePr>
          <p:nvPr/>
        </p:nvGraphicFramePr>
        <p:xfrm>
          <a:off x="4788024" y="2126096"/>
          <a:ext cx="2448272" cy="298832"/>
        </p:xfrm>
        <a:graphic>
          <a:graphicData uri="http://schemas.openxmlformats.org/drawingml/2006/table">
            <a:tbl>
              <a:tblPr>
                <a:tableStyleId>{91EBBBCC-DAD2-459C-BE2E-F6DE35CF9A28}</a:tableStyleId>
              </a:tblPr>
              <a:tblGrid>
                <a:gridCol w="12241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88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intArray</a:t>
                      </a:r>
                      <a:r>
                        <a:rPr lang="en-US" altLang="ko-KR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[0][1]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intArray</a:t>
                      </a:r>
                      <a:r>
                        <a:rPr lang="en-US" altLang="ko-KR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[0][2]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2" name="표 31"/>
          <p:cNvGraphicFramePr>
            <a:graphicFrameLocks noGrp="1"/>
          </p:cNvGraphicFramePr>
          <p:nvPr/>
        </p:nvGraphicFramePr>
        <p:xfrm>
          <a:off x="4788024" y="2990192"/>
          <a:ext cx="2448272" cy="298832"/>
        </p:xfrm>
        <a:graphic>
          <a:graphicData uri="http://schemas.openxmlformats.org/drawingml/2006/table">
            <a:tbl>
              <a:tblPr>
                <a:tableStyleId>{91EBBBCC-DAD2-459C-BE2E-F6DE35CF9A28}</a:tableStyleId>
              </a:tblPr>
              <a:tblGrid>
                <a:gridCol w="12241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88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intArray</a:t>
                      </a:r>
                      <a:r>
                        <a:rPr lang="en-US" altLang="ko-KR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[1][1]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intArray</a:t>
                      </a:r>
                      <a:r>
                        <a:rPr lang="en-US" altLang="ko-KR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[1][2]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5" name="표 34"/>
          <p:cNvGraphicFramePr>
            <a:graphicFrameLocks noGrp="1"/>
          </p:cNvGraphicFramePr>
          <p:nvPr/>
        </p:nvGraphicFramePr>
        <p:xfrm>
          <a:off x="4788024" y="3854288"/>
          <a:ext cx="2448272" cy="298832"/>
        </p:xfrm>
        <a:graphic>
          <a:graphicData uri="http://schemas.openxmlformats.org/drawingml/2006/table">
            <a:tbl>
              <a:tblPr>
                <a:tableStyleId>{91EBBBCC-DAD2-459C-BE2E-F6DE35CF9A28}</a:tableStyleId>
              </a:tblPr>
              <a:tblGrid>
                <a:gridCol w="12241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88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intArray</a:t>
                      </a:r>
                      <a:r>
                        <a:rPr lang="en-US" altLang="ko-KR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[2][1]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intArray</a:t>
                      </a:r>
                      <a:r>
                        <a:rPr lang="en-US" altLang="ko-KR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[2][2]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2396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4360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이차원 배열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자바</a:t>
            </a:r>
          </a:p>
        </p:txBody>
      </p:sp>
      <p:cxnSp>
        <p:nvCxnSpPr>
          <p:cNvPr id="9" name="직선 연결선 8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표 30"/>
          <p:cNvGraphicFramePr>
            <a:graphicFrameLocks noGrp="1"/>
          </p:cNvGraphicFramePr>
          <p:nvPr/>
        </p:nvGraphicFramePr>
        <p:xfrm>
          <a:off x="5292080" y="797628"/>
          <a:ext cx="2448272" cy="298832"/>
        </p:xfrm>
        <a:graphic>
          <a:graphicData uri="http://schemas.openxmlformats.org/drawingml/2006/table">
            <a:tbl>
              <a:tblPr>
                <a:tableStyleId>{91EBBBCC-DAD2-459C-BE2E-F6DE35CF9A28}</a:tableStyleId>
              </a:tblPr>
              <a:tblGrid>
                <a:gridCol w="12241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88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intArray</a:t>
                      </a:r>
                      <a:r>
                        <a:rPr lang="en-US" altLang="ko-KR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[0][1]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intArray</a:t>
                      </a:r>
                      <a:r>
                        <a:rPr lang="en-US" altLang="ko-KR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[0][2]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32" name="그룹 68"/>
          <p:cNvGrpSpPr/>
          <p:nvPr/>
        </p:nvGrpSpPr>
        <p:grpSpPr>
          <a:xfrm>
            <a:off x="1182244" y="699542"/>
            <a:ext cx="2230418" cy="426831"/>
            <a:chOff x="1115616" y="3284984"/>
            <a:chExt cx="1866508" cy="357190"/>
          </a:xfrm>
        </p:grpSpPr>
        <p:grpSp>
          <p:nvGrpSpPr>
            <p:cNvPr id="35" name="그룹 48"/>
            <p:cNvGrpSpPr/>
            <p:nvPr/>
          </p:nvGrpSpPr>
          <p:grpSpPr>
            <a:xfrm>
              <a:off x="2267744" y="3284984"/>
              <a:ext cx="714380" cy="357190"/>
              <a:chOff x="2267744" y="3140968"/>
              <a:chExt cx="714380" cy="357190"/>
            </a:xfrm>
          </p:grpSpPr>
          <p:sp>
            <p:nvSpPr>
              <p:cNvPr id="37" name="직사각형 36"/>
              <p:cNvSpPr/>
              <p:nvPr/>
            </p:nvSpPr>
            <p:spPr>
              <a:xfrm>
                <a:off x="2267744" y="3140968"/>
                <a:ext cx="714380" cy="35719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3175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38" name="타원 37"/>
              <p:cNvSpPr/>
              <p:nvPr/>
            </p:nvSpPr>
            <p:spPr>
              <a:xfrm>
                <a:off x="2553497" y="3248125"/>
                <a:ext cx="142876" cy="14287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sp>
          <p:nvSpPr>
            <p:cNvPr id="36" name="TextBox 35"/>
            <p:cNvSpPr txBox="1"/>
            <p:nvPr/>
          </p:nvSpPr>
          <p:spPr>
            <a:xfrm>
              <a:off x="1115616" y="3284984"/>
              <a:ext cx="866852" cy="3090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intArray</a:t>
              </a:r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aphicFrame>
        <p:nvGraphicFramePr>
          <p:cNvPr id="39" name="표 38"/>
          <p:cNvGraphicFramePr>
            <a:graphicFrameLocks noGrp="1"/>
          </p:cNvGraphicFramePr>
          <p:nvPr/>
        </p:nvGraphicFramePr>
        <p:xfrm>
          <a:off x="4067944" y="1104423"/>
          <a:ext cx="648072" cy="2232249"/>
        </p:xfrm>
        <a:graphic>
          <a:graphicData uri="http://schemas.openxmlformats.org/drawingml/2006/table">
            <a:tbl>
              <a:tblPr>
                <a:tableStyleId>{B301B821-A1FF-4177-AEE7-76D212191A09}</a:tableStyleId>
              </a:tblPr>
              <a:tblGrid>
                <a:gridCol w="648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44083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rgbClr val="E22B37"/>
                        </a:solidFill>
                      </a:endParaRPr>
                    </a:p>
                  </a:txBody>
                  <a:tcPr marL="108203" marR="108203" marT="54102" marB="54102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4083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rgbClr val="E22B37"/>
                        </a:solidFill>
                      </a:endParaRPr>
                    </a:p>
                  </a:txBody>
                  <a:tcPr marL="108203" marR="108203" marT="54102" marB="54102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44083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rgbClr val="E22B37"/>
                        </a:solidFill>
                      </a:endParaRPr>
                    </a:p>
                  </a:txBody>
                  <a:tcPr marL="108203" marR="108203" marT="54102" marB="54102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40" name="직선 화살표 연결선 39"/>
          <p:cNvCxnSpPr>
            <a:stCxn id="38" idx="6"/>
          </p:cNvCxnSpPr>
          <p:nvPr/>
        </p:nvCxnSpPr>
        <p:spPr>
          <a:xfrm>
            <a:off x="3071199" y="912957"/>
            <a:ext cx="991365" cy="2134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타원 40"/>
          <p:cNvSpPr/>
          <p:nvPr/>
        </p:nvSpPr>
        <p:spPr>
          <a:xfrm>
            <a:off x="4270340" y="1366262"/>
            <a:ext cx="169069" cy="16906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2" name="타원 41"/>
          <p:cNvSpPr/>
          <p:nvPr/>
        </p:nvSpPr>
        <p:spPr>
          <a:xfrm>
            <a:off x="4270340" y="2158350"/>
            <a:ext cx="169069" cy="16906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4283968" y="2904623"/>
            <a:ext cx="169069" cy="16906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44" name="직선 화살표 연결선 43"/>
          <p:cNvCxnSpPr/>
          <p:nvPr/>
        </p:nvCxnSpPr>
        <p:spPr>
          <a:xfrm>
            <a:off x="4355976" y="1464463"/>
            <a:ext cx="1107716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/>
          <p:nvPr/>
        </p:nvCxnSpPr>
        <p:spPr>
          <a:xfrm>
            <a:off x="4355976" y="2256551"/>
            <a:ext cx="1107716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/>
          <p:nvPr/>
        </p:nvCxnSpPr>
        <p:spPr>
          <a:xfrm>
            <a:off x="4297596" y="3002824"/>
            <a:ext cx="1107716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47" name="표 46"/>
          <p:cNvGraphicFramePr>
            <a:graphicFrameLocks noGrp="1"/>
          </p:cNvGraphicFramePr>
          <p:nvPr/>
        </p:nvGraphicFramePr>
        <p:xfrm>
          <a:off x="5580112" y="1176431"/>
          <a:ext cx="1800200" cy="36576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900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883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8" name="표 47"/>
          <p:cNvGraphicFramePr>
            <a:graphicFrameLocks noGrp="1"/>
          </p:cNvGraphicFramePr>
          <p:nvPr/>
        </p:nvGraphicFramePr>
        <p:xfrm>
          <a:off x="3083531" y="1212436"/>
          <a:ext cx="979718" cy="2088231"/>
        </p:xfrm>
        <a:graphic>
          <a:graphicData uri="http://schemas.openxmlformats.org/drawingml/2006/table">
            <a:tbl>
              <a:tblPr>
                <a:tableStyleId>{5202B0CA-FC54-4496-8BCA-5EF66A818D29}</a:tableStyleId>
              </a:tblPr>
              <a:tblGrid>
                <a:gridCol w="9797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960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intArray</a:t>
                      </a:r>
                      <a:r>
                        <a:rPr lang="en-US" altLang="ko-KR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[0]</a:t>
                      </a:r>
                      <a:endParaRPr lang="ko-KR" altLang="en-US" sz="1200" b="1" dirty="0">
                        <a:solidFill>
                          <a:srgbClr val="E22B37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07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intArray</a:t>
                      </a:r>
                      <a:r>
                        <a:rPr lang="en-US" altLang="ko-KR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[1]</a:t>
                      </a:r>
                      <a:endParaRPr lang="ko-KR" altLang="en-US" sz="1200" b="1" dirty="0">
                        <a:solidFill>
                          <a:srgbClr val="E22B37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607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intArray</a:t>
                      </a:r>
                      <a:r>
                        <a:rPr lang="en-US" altLang="ko-KR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[2]</a:t>
                      </a:r>
                      <a:endParaRPr lang="ko-KR" altLang="en-US" sz="1200" b="1" dirty="0">
                        <a:solidFill>
                          <a:srgbClr val="E22B37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9" name="표 48"/>
          <p:cNvGraphicFramePr>
            <a:graphicFrameLocks noGrp="1"/>
          </p:cNvGraphicFramePr>
          <p:nvPr/>
        </p:nvGraphicFramePr>
        <p:xfrm>
          <a:off x="5292080" y="1661724"/>
          <a:ext cx="2448272" cy="298832"/>
        </p:xfrm>
        <a:graphic>
          <a:graphicData uri="http://schemas.openxmlformats.org/drawingml/2006/table">
            <a:tbl>
              <a:tblPr>
                <a:tableStyleId>{91EBBBCC-DAD2-459C-BE2E-F6DE35CF9A28}</a:tableStyleId>
              </a:tblPr>
              <a:tblGrid>
                <a:gridCol w="12241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88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intArray</a:t>
                      </a:r>
                      <a:r>
                        <a:rPr lang="en-US" altLang="ko-KR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[1][1]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intArray</a:t>
                      </a:r>
                      <a:r>
                        <a:rPr lang="en-US" altLang="ko-KR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[1][2]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0" name="표 49"/>
          <p:cNvGraphicFramePr>
            <a:graphicFrameLocks noGrp="1"/>
          </p:cNvGraphicFramePr>
          <p:nvPr/>
        </p:nvGraphicFramePr>
        <p:xfrm>
          <a:off x="5580112" y="2040527"/>
          <a:ext cx="1800200" cy="36576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900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883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1" name="표 50"/>
          <p:cNvGraphicFramePr>
            <a:graphicFrameLocks noGrp="1"/>
          </p:cNvGraphicFramePr>
          <p:nvPr/>
        </p:nvGraphicFramePr>
        <p:xfrm>
          <a:off x="5292080" y="2525820"/>
          <a:ext cx="2448272" cy="298832"/>
        </p:xfrm>
        <a:graphic>
          <a:graphicData uri="http://schemas.openxmlformats.org/drawingml/2006/table">
            <a:tbl>
              <a:tblPr>
                <a:tableStyleId>{91EBBBCC-DAD2-459C-BE2E-F6DE35CF9A28}</a:tableStyleId>
              </a:tblPr>
              <a:tblGrid>
                <a:gridCol w="12241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88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intArray</a:t>
                      </a:r>
                      <a:r>
                        <a:rPr lang="en-US" altLang="ko-KR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[2][1]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intArray</a:t>
                      </a:r>
                      <a:r>
                        <a:rPr lang="en-US" altLang="ko-KR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[2][2]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2" name="표 51"/>
          <p:cNvGraphicFramePr>
            <a:graphicFrameLocks noGrp="1"/>
          </p:cNvGraphicFramePr>
          <p:nvPr/>
        </p:nvGraphicFramePr>
        <p:xfrm>
          <a:off x="5580112" y="2904623"/>
          <a:ext cx="1800200" cy="36576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900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883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3" name="TextBox 52"/>
          <p:cNvSpPr txBox="1"/>
          <p:nvPr/>
        </p:nvSpPr>
        <p:spPr>
          <a:xfrm>
            <a:off x="706958" y="3363838"/>
            <a:ext cx="23407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rgbClr val="FF0000"/>
              </a:buClr>
              <a:buSzPct val="150000"/>
            </a:pPr>
            <a:r>
              <a:rPr lang="en-US" altLang="ko-KR" sz="2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r>
              <a:rPr lang="ko-KR" altLang="en-US" sz="2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차원 배열의 </a:t>
            </a:r>
            <a:r>
              <a:rPr lang="en-US" altLang="ko-KR" sz="2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length</a:t>
            </a:r>
            <a:endParaRPr lang="ko-KR" altLang="en-US" sz="20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1300978" y="3939902"/>
            <a:ext cx="664373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4D9DCB"/>
              </a:buClr>
            </a:pP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</a:t>
            </a:r>
            <a:r>
              <a:rPr lang="en-US" altLang="ko-KR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intArray.length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-&gt; 2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차원 배열의 행의 개수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 3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buClr>
                <a:srgbClr val="4D9DCB"/>
              </a:buClr>
              <a:buFont typeface="Wingdings" pitchFamily="2" charset="2"/>
              <a:buChar char="§"/>
            </a:pP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buClr>
                <a:srgbClr val="4D9DCB"/>
              </a:buClr>
            </a:pP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</a:t>
            </a:r>
            <a:r>
              <a:rPr lang="en-US" altLang="ko-KR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intArray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[1].length -&gt; 1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번째 행의 열의 개수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 2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3116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  <p:bldP spid="54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4360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이차원 배열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자바</a:t>
            </a:r>
          </a:p>
        </p:txBody>
      </p:sp>
      <p:cxnSp>
        <p:nvCxnSpPr>
          <p:cNvPr id="9" name="직선 연결선 8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971748" y="771550"/>
            <a:ext cx="67489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행 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열 크기의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2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차원 배열 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array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선언하고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1~25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까지 초기화 하세요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ex) array[0][0] = 1;    array[4][4]=25; </a:t>
            </a:r>
            <a:endParaRPr lang="ko-KR" altLang="en-US" dirty="0">
              <a:solidFill>
                <a:schemeClr val="accent2">
                  <a:lumMod val="7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29" name="표 28"/>
          <p:cNvGraphicFramePr>
            <a:graphicFrameLocks noGrp="1"/>
          </p:cNvGraphicFramePr>
          <p:nvPr/>
        </p:nvGraphicFramePr>
        <p:xfrm>
          <a:off x="1374372" y="1446441"/>
          <a:ext cx="6096000" cy="30243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048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i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2400" b="1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i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2400" b="1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i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sz="2400" b="1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i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</a:t>
                      </a:r>
                      <a:endParaRPr lang="ko-KR" altLang="en-US" sz="2400" b="1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1" i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</a:t>
                      </a:r>
                      <a:endParaRPr lang="ko-KR" altLang="en-US" sz="2400" b="1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48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i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6</a:t>
                      </a:r>
                      <a:endParaRPr lang="ko-KR" altLang="en-US" sz="2400" b="1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i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7</a:t>
                      </a:r>
                      <a:endParaRPr lang="ko-KR" altLang="en-US" sz="2400" b="1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i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8</a:t>
                      </a:r>
                      <a:endParaRPr lang="ko-KR" altLang="en-US" sz="2400" b="1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i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9</a:t>
                      </a:r>
                      <a:endParaRPr lang="ko-KR" altLang="en-US" sz="2400" b="1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i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10</a:t>
                      </a:r>
                      <a:endParaRPr lang="ko-KR" altLang="en-US" sz="2400" b="1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48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i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11</a:t>
                      </a:r>
                      <a:endParaRPr lang="ko-KR" altLang="en-US" sz="2400" b="1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i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12</a:t>
                      </a:r>
                      <a:endParaRPr lang="ko-KR" altLang="en-US" sz="2400" b="1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i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13</a:t>
                      </a:r>
                      <a:endParaRPr lang="ko-KR" altLang="en-US" sz="2400" b="1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i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14</a:t>
                      </a:r>
                      <a:endParaRPr lang="ko-KR" altLang="en-US" sz="2400" b="1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i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15</a:t>
                      </a:r>
                      <a:endParaRPr lang="ko-KR" altLang="en-US" sz="2400" b="1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48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i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16</a:t>
                      </a:r>
                      <a:endParaRPr lang="ko-KR" altLang="en-US" sz="2400" b="1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i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17</a:t>
                      </a:r>
                      <a:endParaRPr lang="ko-KR" altLang="en-US" sz="2400" b="1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i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18</a:t>
                      </a:r>
                      <a:endParaRPr lang="ko-KR" altLang="en-US" sz="2400" b="1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i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19</a:t>
                      </a:r>
                      <a:endParaRPr lang="ko-KR" altLang="en-US" sz="2400" b="1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i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</a:t>
                      </a:r>
                      <a:endParaRPr lang="ko-KR" altLang="en-US" sz="2400" b="1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48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i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21</a:t>
                      </a:r>
                      <a:endParaRPr lang="ko-KR" altLang="en-US" sz="2400" b="1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i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22</a:t>
                      </a:r>
                      <a:endParaRPr lang="ko-KR" altLang="en-US" sz="2400" b="1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i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23</a:t>
                      </a:r>
                      <a:endParaRPr lang="ko-KR" altLang="en-US" sz="2400" b="1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i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24</a:t>
                      </a:r>
                      <a:endParaRPr lang="ko-KR" altLang="en-US" sz="2400" b="1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i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25</a:t>
                      </a:r>
                      <a:endParaRPr lang="ko-KR" altLang="en-US" sz="2400" b="1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2299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4360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이차원 배열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_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출력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01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자바</a:t>
            </a:r>
          </a:p>
        </p:txBody>
      </p:sp>
      <p:cxnSp>
        <p:nvCxnSpPr>
          <p:cNvPr id="9" name="직선 연결선 8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_x206667952" descr="EMB000003b83319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202"/>
          <a:stretch/>
        </p:blipFill>
        <p:spPr bwMode="auto">
          <a:xfrm>
            <a:off x="971181" y="1566084"/>
            <a:ext cx="1353805" cy="239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2951208" y="846004"/>
            <a:ext cx="3241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Array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다음과 같이 출력하세요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dirty="0">
              <a:solidFill>
                <a:schemeClr val="accent2">
                  <a:lumMod val="7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4986" y="1491630"/>
            <a:ext cx="4983318" cy="21088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98040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33" grpId="0" animBg="1"/>
      <p:bldP spid="34" grpId="0" animBg="1"/>
      <p:bldP spid="10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4360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이차원 배열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자바</a:t>
            </a:r>
          </a:p>
        </p:txBody>
      </p:sp>
      <p:cxnSp>
        <p:nvCxnSpPr>
          <p:cNvPr id="9" name="직선 연결선 8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971748" y="771550"/>
            <a:ext cx="7087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행 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열 크기의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2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차원 배열 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array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선언하고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21 ~ 45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까지 초기화 하세요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dirty="0">
              <a:solidFill>
                <a:schemeClr val="accent2">
                  <a:lumMod val="7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29" name="표 28"/>
          <p:cNvGraphicFramePr>
            <a:graphicFrameLocks noGrp="1"/>
          </p:cNvGraphicFramePr>
          <p:nvPr/>
        </p:nvGraphicFramePr>
        <p:xfrm>
          <a:off x="1374372" y="1419622"/>
          <a:ext cx="6096000" cy="30243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048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i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21</a:t>
                      </a:r>
                      <a:endParaRPr lang="ko-KR" altLang="en-US" sz="2400" b="1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i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22</a:t>
                      </a:r>
                      <a:endParaRPr lang="ko-KR" altLang="en-US" sz="2400" b="1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i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23</a:t>
                      </a:r>
                      <a:endParaRPr lang="ko-KR" altLang="en-US" sz="2400" b="1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i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24</a:t>
                      </a:r>
                      <a:endParaRPr lang="ko-KR" altLang="en-US" sz="2400" b="1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i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25</a:t>
                      </a:r>
                      <a:endParaRPr lang="ko-KR" altLang="en-US" sz="2400" b="1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48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i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26</a:t>
                      </a:r>
                      <a:endParaRPr lang="ko-KR" altLang="en-US" sz="2400" b="1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i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27</a:t>
                      </a:r>
                      <a:endParaRPr lang="ko-KR" altLang="en-US" sz="2400" b="1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i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28</a:t>
                      </a:r>
                      <a:endParaRPr lang="ko-KR" altLang="en-US" sz="2400" b="1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i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29</a:t>
                      </a:r>
                      <a:endParaRPr lang="ko-KR" altLang="en-US" sz="2400" b="1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i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30</a:t>
                      </a:r>
                      <a:endParaRPr lang="ko-KR" altLang="en-US" sz="2400" b="1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48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i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31</a:t>
                      </a:r>
                      <a:endParaRPr lang="ko-KR" altLang="en-US" sz="2400" b="1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i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32</a:t>
                      </a:r>
                      <a:endParaRPr lang="ko-KR" altLang="en-US" sz="2400" b="1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i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33</a:t>
                      </a:r>
                      <a:endParaRPr lang="ko-KR" altLang="en-US" sz="2400" b="1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i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34</a:t>
                      </a:r>
                      <a:endParaRPr lang="ko-KR" altLang="en-US" sz="2400" b="1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i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35</a:t>
                      </a:r>
                      <a:endParaRPr lang="ko-KR" altLang="en-US" sz="2400" b="1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48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i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36</a:t>
                      </a:r>
                      <a:endParaRPr lang="ko-KR" altLang="en-US" sz="2400" b="1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i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37</a:t>
                      </a:r>
                      <a:endParaRPr lang="ko-KR" altLang="en-US" sz="2400" b="1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i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38</a:t>
                      </a:r>
                      <a:endParaRPr lang="ko-KR" altLang="en-US" sz="2400" b="1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i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39</a:t>
                      </a:r>
                      <a:endParaRPr lang="ko-KR" altLang="en-US" sz="2400" b="1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i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40</a:t>
                      </a:r>
                      <a:endParaRPr lang="ko-KR" altLang="en-US" sz="2400" b="1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48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i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41</a:t>
                      </a:r>
                      <a:endParaRPr lang="ko-KR" altLang="en-US" sz="2400" b="1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i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42</a:t>
                      </a:r>
                      <a:endParaRPr lang="ko-KR" altLang="en-US" sz="2400" b="1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i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43</a:t>
                      </a:r>
                      <a:endParaRPr lang="ko-KR" altLang="en-US" sz="2400" b="1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i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44</a:t>
                      </a:r>
                      <a:endParaRPr lang="ko-KR" altLang="en-US" sz="2400" b="1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i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45</a:t>
                      </a:r>
                      <a:endParaRPr lang="ko-KR" altLang="en-US" sz="2400" b="1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9263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33" grpId="0" animBg="1"/>
      <p:bldP spid="34" grpId="0" animBg="1"/>
      <p:bldP spid="28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4360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이차원 배열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자바</a:t>
            </a:r>
          </a:p>
        </p:txBody>
      </p:sp>
      <p:cxnSp>
        <p:nvCxnSpPr>
          <p:cNvPr id="9" name="직선 연결선 8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_x206667952" descr="EMB000003b8331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181" y="1566084"/>
            <a:ext cx="7201638" cy="239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2951208" y="846004"/>
            <a:ext cx="3241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Array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다음과 같이 출력하세요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dirty="0">
              <a:solidFill>
                <a:schemeClr val="accent2">
                  <a:lumMod val="7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24558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33" grpId="0" animBg="1"/>
      <p:bldP spid="34" grpId="0" animBg="1"/>
      <p:bldP spid="10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4360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이차원 배열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_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출력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02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자바</a:t>
            </a:r>
          </a:p>
        </p:txBody>
      </p:sp>
      <p:cxnSp>
        <p:nvCxnSpPr>
          <p:cNvPr id="9" name="직선 연결선 8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951208" y="846004"/>
            <a:ext cx="3241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Array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다음과 같이 출력하세요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dirty="0">
              <a:solidFill>
                <a:schemeClr val="accent2">
                  <a:lumMod val="7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8" name="_x206669152" descr="EMB000003b8331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695" y="1851670"/>
            <a:ext cx="7114610" cy="2394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4502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33" grpId="0" animBg="1"/>
      <p:bldP spid="34" grpId="0" animBg="1"/>
      <p:bldP spid="11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4360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이차원 배열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_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출력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03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자바</a:t>
            </a:r>
          </a:p>
        </p:txBody>
      </p:sp>
      <p:cxnSp>
        <p:nvCxnSpPr>
          <p:cNvPr id="9" name="직선 연결선 8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951208" y="846004"/>
            <a:ext cx="3241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Array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다음과 같이 출력하세요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dirty="0">
              <a:solidFill>
                <a:schemeClr val="accent2">
                  <a:lumMod val="7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3768" y="1581738"/>
            <a:ext cx="5645537" cy="2399682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999791" y="1681402"/>
            <a:ext cx="1146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숫자진행방향</a:t>
            </a:r>
          </a:p>
        </p:txBody>
      </p:sp>
      <p:grpSp>
        <p:nvGrpSpPr>
          <p:cNvPr id="7" name="그룹 6"/>
          <p:cNvGrpSpPr/>
          <p:nvPr/>
        </p:nvGrpSpPr>
        <p:grpSpPr>
          <a:xfrm>
            <a:off x="1010369" y="2171225"/>
            <a:ext cx="1125312" cy="1220708"/>
            <a:chOff x="1010369" y="2171225"/>
            <a:chExt cx="1125312" cy="1220708"/>
          </a:xfrm>
        </p:grpSpPr>
        <p:cxnSp>
          <p:nvCxnSpPr>
            <p:cNvPr id="39" name="직선 화살표 연결선 38"/>
            <p:cNvCxnSpPr/>
            <p:nvPr/>
          </p:nvCxnSpPr>
          <p:spPr>
            <a:xfrm flipH="1">
              <a:off x="1010369" y="2781579"/>
              <a:ext cx="1124364" cy="0"/>
            </a:xfrm>
            <a:prstGeom prst="straightConnector1">
              <a:avLst/>
            </a:prstGeom>
            <a:ln w="38100">
              <a:solidFill>
                <a:srgbClr val="BE4743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화살표 연결선 39"/>
            <p:cNvCxnSpPr/>
            <p:nvPr/>
          </p:nvCxnSpPr>
          <p:spPr>
            <a:xfrm flipH="1">
              <a:off x="1010369" y="3069611"/>
              <a:ext cx="1124364" cy="0"/>
            </a:xfrm>
            <a:prstGeom prst="straightConnector1">
              <a:avLst/>
            </a:prstGeom>
            <a:ln w="38100">
              <a:solidFill>
                <a:srgbClr val="BE4743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화살표 연결선 40"/>
            <p:cNvCxnSpPr/>
            <p:nvPr/>
          </p:nvCxnSpPr>
          <p:spPr>
            <a:xfrm flipH="1">
              <a:off x="1010369" y="3391933"/>
              <a:ext cx="1124364" cy="0"/>
            </a:xfrm>
            <a:prstGeom prst="straightConnector1">
              <a:avLst/>
            </a:prstGeom>
            <a:ln w="38100">
              <a:solidFill>
                <a:srgbClr val="BE4743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/>
            <p:cNvCxnSpPr/>
            <p:nvPr/>
          </p:nvCxnSpPr>
          <p:spPr>
            <a:xfrm flipH="1">
              <a:off x="1011317" y="2470687"/>
              <a:ext cx="1124364" cy="0"/>
            </a:xfrm>
            <a:prstGeom prst="straightConnector1">
              <a:avLst/>
            </a:prstGeom>
            <a:ln w="38100">
              <a:solidFill>
                <a:srgbClr val="BE4743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화살표 연결선 42"/>
            <p:cNvCxnSpPr/>
            <p:nvPr/>
          </p:nvCxnSpPr>
          <p:spPr>
            <a:xfrm flipH="1">
              <a:off x="1010369" y="2171225"/>
              <a:ext cx="1124364" cy="0"/>
            </a:xfrm>
            <a:prstGeom prst="straightConnector1">
              <a:avLst/>
            </a:prstGeom>
            <a:ln w="38100">
              <a:solidFill>
                <a:srgbClr val="BE4743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89342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33" grpId="0" animBg="1"/>
      <p:bldP spid="34" grpId="0" animBg="1"/>
      <p:bldP spid="11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4360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이차원 배열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_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출력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04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자바</a:t>
            </a:r>
          </a:p>
        </p:txBody>
      </p:sp>
      <p:cxnSp>
        <p:nvCxnSpPr>
          <p:cNvPr id="9" name="직선 연결선 8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951208" y="846004"/>
            <a:ext cx="3241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Array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다음과 같이 출력하세요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dirty="0">
              <a:solidFill>
                <a:schemeClr val="accent2">
                  <a:lumMod val="7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8761" y="1581738"/>
            <a:ext cx="5646485" cy="2204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535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33" grpId="0" animBg="1"/>
      <p:bldP spid="34" grpId="0" animBg="1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198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배열의 필요성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자바</a:t>
            </a: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39552" y="594518"/>
            <a:ext cx="35509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○○사의 회원정보관리 프로그램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60008" y="1136680"/>
            <a:ext cx="6575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이름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779251" y="1136680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주소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520642" y="1136680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성별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347864" y="1149714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나이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71600" y="1600203"/>
            <a:ext cx="5503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String name = new Scanner(System.in).</a:t>
            </a:r>
            <a:r>
              <a:rPr lang="en-US" altLang="ko-KR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nextLine</a:t>
            </a:r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();</a:t>
            </a:r>
            <a:endParaRPr lang="ko-KR" altLang="en-US" dirty="0" err="1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71600" y="1967253"/>
            <a:ext cx="5778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String address = new Scanner(System.in).</a:t>
            </a:r>
            <a:r>
              <a:rPr lang="en-US" altLang="ko-KR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nextLine</a:t>
            </a:r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();</a:t>
            </a:r>
            <a:endParaRPr lang="ko-KR" altLang="en-US" dirty="0" err="1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71600" y="2334303"/>
            <a:ext cx="5712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String gender = new Scanner(System.in). </a:t>
            </a:r>
            <a:r>
              <a:rPr lang="en-US" altLang="ko-KR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nextLine</a:t>
            </a:r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();</a:t>
            </a:r>
            <a:endParaRPr lang="ko-KR" altLang="en-US" dirty="0" err="1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71600" y="2701353"/>
            <a:ext cx="5360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String age = new Scanner(System.in). </a:t>
            </a:r>
            <a:r>
              <a:rPr lang="en-US" altLang="ko-KR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nextLine</a:t>
            </a:r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();</a:t>
            </a:r>
            <a:endParaRPr lang="ko-KR" altLang="en-US" dirty="0" err="1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027" name="Picture 3" descr="C:\Users\LSJ\Desktop\user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1967253"/>
            <a:ext cx="1092981" cy="837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3" descr="C:\Users\LSJ\Desktop\user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4156" y="3613654"/>
            <a:ext cx="1092981" cy="837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/>
          <p:cNvSpPr txBox="1"/>
          <p:nvPr/>
        </p:nvSpPr>
        <p:spPr>
          <a:xfrm>
            <a:off x="960461" y="3346314"/>
            <a:ext cx="5725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String name1 = new Scanner(System.in). </a:t>
            </a:r>
            <a:r>
              <a:rPr lang="en-US" altLang="ko-KR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nextLine</a:t>
            </a:r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();</a:t>
            </a:r>
            <a:endParaRPr lang="ko-KR" altLang="en-US" dirty="0" err="1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60461" y="3713364"/>
            <a:ext cx="5964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String address1 = new Scanner(System.in). </a:t>
            </a:r>
            <a:r>
              <a:rPr lang="en-US" altLang="ko-KR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nextLine</a:t>
            </a:r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();</a:t>
            </a:r>
            <a:endParaRPr lang="ko-KR" altLang="en-US" dirty="0" err="1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960461" y="4080414"/>
            <a:ext cx="5853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String gender1 = new Scanner(System.in). </a:t>
            </a:r>
            <a:r>
              <a:rPr lang="en-US" altLang="ko-KR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nextLine</a:t>
            </a:r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();</a:t>
            </a:r>
            <a:endParaRPr lang="ko-KR" altLang="en-US" dirty="0" err="1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960461" y="4447464"/>
            <a:ext cx="5530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String age1 = new Scanner(System.in). </a:t>
            </a:r>
            <a:r>
              <a:rPr lang="en-US" altLang="ko-KR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nextLine</a:t>
            </a:r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();</a:t>
            </a:r>
            <a:endParaRPr lang="ko-KR" altLang="en-US" dirty="0" err="1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타원형 설명선 9"/>
          <p:cNvSpPr/>
          <p:nvPr/>
        </p:nvSpPr>
        <p:spPr>
          <a:xfrm>
            <a:off x="6967335" y="843558"/>
            <a:ext cx="1802833" cy="1263661"/>
          </a:xfrm>
          <a:prstGeom prst="wedgeEllipseCallout">
            <a:avLst>
              <a:gd name="adj1" fmla="val -32451"/>
              <a:gd name="adj2" fmla="val 54308"/>
            </a:avLst>
          </a:prstGeom>
          <a:solidFill>
            <a:srgbClr val="3185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한 명의 유저가 개인정보를 </a:t>
            </a:r>
            <a:endParaRPr lang="en-US" altLang="ko-KR" sz="14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입력합니다</a:t>
            </a:r>
            <a:r>
              <a:rPr lang="en-US" altLang="ko-KR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sz="14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2" name="타원형 설명선 31"/>
          <p:cNvSpPr/>
          <p:nvPr/>
        </p:nvSpPr>
        <p:spPr>
          <a:xfrm>
            <a:off x="6990698" y="2499742"/>
            <a:ext cx="1779470" cy="1263661"/>
          </a:xfrm>
          <a:prstGeom prst="wedgeEllipseCallout">
            <a:avLst>
              <a:gd name="adj1" fmla="val -32451"/>
              <a:gd name="adj2" fmla="val 54308"/>
            </a:avLst>
          </a:prstGeom>
          <a:solidFill>
            <a:srgbClr val="3185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두 명의 유저가 개인정보를 </a:t>
            </a:r>
            <a:endParaRPr lang="en-US" altLang="ko-KR" sz="14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입력합니다</a:t>
            </a:r>
            <a:r>
              <a:rPr lang="en-US" altLang="ko-KR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sz="14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-89855" y="-86601"/>
            <a:ext cx="9270367" cy="5322647"/>
          </a:xfrm>
          <a:prstGeom prst="rect">
            <a:avLst/>
          </a:prstGeom>
          <a:solidFill>
            <a:schemeClr val="tx1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37" name="그룹 36"/>
          <p:cNvGrpSpPr/>
          <p:nvPr/>
        </p:nvGrpSpPr>
        <p:grpSpPr>
          <a:xfrm>
            <a:off x="694426" y="843558"/>
            <a:ext cx="4575495" cy="922143"/>
            <a:chOff x="-581300" y="2670500"/>
            <a:chExt cx="4575495" cy="922143"/>
          </a:xfrm>
        </p:grpSpPr>
        <p:grpSp>
          <p:nvGrpSpPr>
            <p:cNvPr id="35" name="그룹 34"/>
            <p:cNvGrpSpPr/>
            <p:nvPr/>
          </p:nvGrpSpPr>
          <p:grpSpPr>
            <a:xfrm>
              <a:off x="-581300" y="2670500"/>
              <a:ext cx="4575495" cy="922143"/>
              <a:chOff x="611560" y="1052749"/>
              <a:chExt cx="4575495" cy="922143"/>
            </a:xfrm>
          </p:grpSpPr>
          <p:sp>
            <p:nvSpPr>
              <p:cNvPr id="13" name="한쪽 모서리는 잘리고 다른 쪽 모서리는 둥근 사각형 12"/>
              <p:cNvSpPr/>
              <p:nvPr/>
            </p:nvSpPr>
            <p:spPr>
              <a:xfrm>
                <a:off x="611560" y="1052749"/>
                <a:ext cx="4575495" cy="922143"/>
              </a:xfrm>
              <a:prstGeom prst="snipRoundRect">
                <a:avLst/>
              </a:prstGeom>
              <a:solidFill>
                <a:srgbClr val="31859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1444380" y="1305957"/>
                <a:ext cx="3520516" cy="461665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40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그럼 </a:t>
                </a:r>
                <a:r>
                  <a:rPr lang="en-US" altLang="ko-KR" sz="240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n</a:t>
                </a:r>
                <a:r>
                  <a:rPr lang="ko-KR" altLang="en-US" sz="240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번째 의 유저정보는</a:t>
                </a:r>
                <a:r>
                  <a:rPr lang="en-US" altLang="ko-KR" sz="240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?</a:t>
                </a:r>
                <a:endParaRPr lang="ko-KR" altLang="en-US" sz="2400" dirty="0" err="1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sp>
          <p:nvSpPr>
            <p:cNvPr id="36" name="TextBox 35"/>
            <p:cNvSpPr txBox="1"/>
            <p:nvPr/>
          </p:nvSpPr>
          <p:spPr>
            <a:xfrm>
              <a:off x="-425268" y="2924922"/>
              <a:ext cx="686406" cy="461665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-US" altLang="ko-KR" sz="2400" i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Q.1</a:t>
              </a:r>
              <a:endParaRPr lang="ko-KR" altLang="en-US" sz="2400" i="1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45" name="그룹 44"/>
          <p:cNvGrpSpPr/>
          <p:nvPr/>
        </p:nvGrpSpPr>
        <p:grpSpPr>
          <a:xfrm>
            <a:off x="5973290" y="1508640"/>
            <a:ext cx="1684726" cy="1337536"/>
            <a:chOff x="5973290" y="1508640"/>
            <a:chExt cx="1684726" cy="1337536"/>
          </a:xfrm>
        </p:grpSpPr>
        <p:pic>
          <p:nvPicPr>
            <p:cNvPr id="1028" name="Picture 4" descr="C:\Users\LSJ\Desktop\users1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55500" y="1508640"/>
              <a:ext cx="1076951" cy="825663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42" name="그룹 41"/>
            <p:cNvGrpSpPr/>
            <p:nvPr/>
          </p:nvGrpSpPr>
          <p:grpSpPr>
            <a:xfrm>
              <a:off x="5973290" y="2393783"/>
              <a:ext cx="1684726" cy="452393"/>
              <a:chOff x="-668384" y="2060113"/>
              <a:chExt cx="1684726" cy="45239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41" name="대각선 방향의 모서리가 잘린 사각형 40"/>
              <p:cNvSpPr/>
              <p:nvPr/>
            </p:nvSpPr>
            <p:spPr>
              <a:xfrm>
                <a:off x="-668384" y="2060113"/>
                <a:ext cx="1684726" cy="452393"/>
              </a:xfrm>
              <a:prstGeom prst="snip2DiagRect">
                <a:avLst/>
              </a:prstGeom>
              <a:solidFill>
                <a:srgbClr val="31859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-600269" y="2151919"/>
                <a:ext cx="1576072" cy="307777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40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신입 개발자 김미희</a:t>
                </a:r>
              </a:p>
            </p:txBody>
          </p:sp>
        </p:grpSp>
      </p:grpSp>
      <p:grpSp>
        <p:nvGrpSpPr>
          <p:cNvPr id="44" name="그룹 43"/>
          <p:cNvGrpSpPr/>
          <p:nvPr/>
        </p:nvGrpSpPr>
        <p:grpSpPr>
          <a:xfrm>
            <a:off x="6829440" y="794573"/>
            <a:ext cx="1940727" cy="940513"/>
            <a:chOff x="6829440" y="794573"/>
            <a:chExt cx="1940727" cy="940513"/>
          </a:xfrm>
        </p:grpSpPr>
        <p:sp>
          <p:nvSpPr>
            <p:cNvPr id="43" name="타원형 설명선 42"/>
            <p:cNvSpPr/>
            <p:nvPr/>
          </p:nvSpPr>
          <p:spPr>
            <a:xfrm>
              <a:off x="6829440" y="794573"/>
              <a:ext cx="1940727" cy="940513"/>
            </a:xfrm>
            <a:prstGeom prst="wedgeEllipseCallout">
              <a:avLst>
                <a:gd name="adj1" fmla="val -37924"/>
                <a:gd name="adj2" fmla="val 52968"/>
              </a:avLst>
            </a:prstGeom>
            <a:solidFill>
              <a:srgbClr val="3185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040621" y="1080163"/>
              <a:ext cx="1553117" cy="369332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변수 </a:t>
              </a:r>
              <a:r>
                <a:rPr lang="en-US" altLang="ko-KR" dirty="0" err="1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nameN</a:t>
              </a:r>
              <a:r>
                <a:rPr lang="en-US" altLang="ko-KR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?</a:t>
              </a:r>
              <a:endParaRPr lang="ko-KR" altLang="en-US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54" name="그룹 53"/>
          <p:cNvGrpSpPr/>
          <p:nvPr/>
        </p:nvGrpSpPr>
        <p:grpSpPr>
          <a:xfrm>
            <a:off x="694425" y="3076860"/>
            <a:ext cx="4741671" cy="1188220"/>
            <a:chOff x="-581300" y="2670500"/>
            <a:chExt cx="4741671" cy="1188220"/>
          </a:xfrm>
        </p:grpSpPr>
        <p:grpSp>
          <p:nvGrpSpPr>
            <p:cNvPr id="55" name="그룹 54"/>
            <p:cNvGrpSpPr/>
            <p:nvPr/>
          </p:nvGrpSpPr>
          <p:grpSpPr>
            <a:xfrm>
              <a:off x="-581300" y="2670500"/>
              <a:ext cx="4741671" cy="1188220"/>
              <a:chOff x="611560" y="1052749"/>
              <a:chExt cx="4741671" cy="1188220"/>
            </a:xfrm>
          </p:grpSpPr>
          <p:sp>
            <p:nvSpPr>
              <p:cNvPr id="57" name="한쪽 모서리는 잘리고 다른 쪽 모서리는 둥근 사각형 56"/>
              <p:cNvSpPr/>
              <p:nvPr/>
            </p:nvSpPr>
            <p:spPr>
              <a:xfrm>
                <a:off x="611560" y="1052749"/>
                <a:ext cx="4741671" cy="1188220"/>
              </a:xfrm>
              <a:prstGeom prst="snipRoundRect">
                <a:avLst/>
              </a:prstGeom>
              <a:solidFill>
                <a:srgbClr val="31859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1423474" y="1231360"/>
                <a:ext cx="3749744" cy="830997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40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그럼 </a:t>
                </a:r>
                <a:r>
                  <a:rPr lang="ko-KR" altLang="en-US" sz="2400" dirty="0" err="1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반복문을</a:t>
                </a:r>
                <a:r>
                  <a:rPr lang="ko-KR" altLang="en-US" sz="240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 사용해서 모든 </a:t>
                </a:r>
                <a:endParaRPr lang="en-US" altLang="ko-KR" sz="2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  <a:p>
                <a:r>
                  <a:rPr lang="ko-KR" altLang="en-US" sz="240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유저의 </a:t>
                </a:r>
                <a:r>
                  <a:rPr lang="ko-KR" altLang="en-US" sz="2400" dirty="0" err="1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정보을</a:t>
                </a:r>
                <a:r>
                  <a:rPr lang="ko-KR" altLang="en-US" sz="240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 바꿔보세요</a:t>
                </a:r>
                <a:r>
                  <a:rPr lang="en-US" altLang="ko-KR" sz="240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.</a:t>
                </a:r>
                <a:endParaRPr lang="ko-KR" altLang="en-US" sz="2400" dirty="0" err="1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sp>
          <p:nvSpPr>
            <p:cNvPr id="56" name="TextBox 55"/>
            <p:cNvSpPr txBox="1"/>
            <p:nvPr/>
          </p:nvSpPr>
          <p:spPr>
            <a:xfrm>
              <a:off x="-446174" y="3030005"/>
              <a:ext cx="686406" cy="461665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-US" altLang="ko-KR" sz="2400" i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Q.2</a:t>
              </a:r>
              <a:endParaRPr lang="ko-KR" altLang="en-US" sz="2400" i="1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59" name="그룹 58"/>
          <p:cNvGrpSpPr/>
          <p:nvPr/>
        </p:nvGrpSpPr>
        <p:grpSpPr>
          <a:xfrm>
            <a:off x="5932751" y="3109928"/>
            <a:ext cx="1684726" cy="1337536"/>
            <a:chOff x="5973290" y="1508640"/>
            <a:chExt cx="1684726" cy="1337536"/>
          </a:xfrm>
        </p:grpSpPr>
        <p:pic>
          <p:nvPicPr>
            <p:cNvPr id="60" name="Picture 4" descr="C:\Users\LSJ\Desktop\users1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55500" y="1508640"/>
              <a:ext cx="1076951" cy="825663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61" name="그룹 60"/>
            <p:cNvGrpSpPr/>
            <p:nvPr/>
          </p:nvGrpSpPr>
          <p:grpSpPr>
            <a:xfrm>
              <a:off x="5973290" y="2393783"/>
              <a:ext cx="1684726" cy="452393"/>
              <a:chOff x="-668384" y="2060113"/>
              <a:chExt cx="1684726" cy="45239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62" name="대각선 방향의 모서리가 잘린 사각형 61"/>
              <p:cNvSpPr/>
              <p:nvPr/>
            </p:nvSpPr>
            <p:spPr>
              <a:xfrm>
                <a:off x="-668384" y="2060113"/>
                <a:ext cx="1684726" cy="452393"/>
              </a:xfrm>
              <a:prstGeom prst="snip2DiagRect">
                <a:avLst/>
              </a:prstGeom>
              <a:solidFill>
                <a:srgbClr val="31859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-600269" y="2151919"/>
                <a:ext cx="1576072" cy="307777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40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신입 개발자 </a:t>
                </a:r>
                <a:r>
                  <a:rPr lang="ko-KR" altLang="en-US" sz="1400" dirty="0" err="1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임명진</a:t>
                </a:r>
                <a:endPara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</p:grpSp>
      <p:grpSp>
        <p:nvGrpSpPr>
          <p:cNvPr id="64" name="그룹 63"/>
          <p:cNvGrpSpPr/>
          <p:nvPr/>
        </p:nvGrpSpPr>
        <p:grpSpPr>
          <a:xfrm>
            <a:off x="6775114" y="2287451"/>
            <a:ext cx="2227912" cy="1194395"/>
            <a:chOff x="6542256" y="540691"/>
            <a:chExt cx="2227912" cy="1194395"/>
          </a:xfrm>
        </p:grpSpPr>
        <p:sp>
          <p:nvSpPr>
            <p:cNvPr id="65" name="타원형 설명선 64"/>
            <p:cNvSpPr/>
            <p:nvPr/>
          </p:nvSpPr>
          <p:spPr>
            <a:xfrm>
              <a:off x="6542256" y="540691"/>
              <a:ext cx="2227912" cy="1194395"/>
            </a:xfrm>
            <a:prstGeom prst="wedgeEllipseCallout">
              <a:avLst>
                <a:gd name="adj1" fmla="val -38135"/>
                <a:gd name="adj2" fmla="val 51992"/>
              </a:avLst>
            </a:prstGeom>
            <a:solidFill>
              <a:srgbClr val="3185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6655873" y="676223"/>
              <a:ext cx="2031325" cy="92333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음</a:t>
              </a:r>
              <a:r>
                <a:rPr lang="en-US" altLang="ko-KR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.. n</a:t>
              </a:r>
              <a:r>
                <a:rPr lang="ko-KR" altLang="en-US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번째 </a:t>
              </a:r>
              <a:endPara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algn="ctr"/>
              <a:r>
                <a:rPr lang="ko-KR" altLang="en-US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데이터를 좀 더 쉽게 </a:t>
              </a:r>
              <a:endPara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algn="ctr"/>
              <a:r>
                <a:rPr lang="ko-KR" altLang="en-US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관리할 수 없을까</a:t>
              </a:r>
              <a:r>
                <a:rPr lang="en-US" altLang="ko-KR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?</a:t>
              </a:r>
              <a:endParaRPr lang="ko-KR" altLang="en-US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32390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33" grpId="0" animBg="1"/>
      <p:bldP spid="34" grpId="0" animBg="1"/>
      <p:bldP spid="5" grpId="0"/>
      <p:bldP spid="14" grpId="0"/>
      <p:bldP spid="15" grpId="0"/>
      <p:bldP spid="16" grpId="0"/>
      <p:bldP spid="17" grpId="0"/>
      <p:bldP spid="7" grpId="0"/>
      <p:bldP spid="19" grpId="0"/>
      <p:bldP spid="20" grpId="0"/>
      <p:bldP spid="21" grpId="0"/>
      <p:bldP spid="26" grpId="0"/>
      <p:bldP spid="27" grpId="0"/>
      <p:bldP spid="29" grpId="0"/>
      <p:bldP spid="30" grpId="0"/>
      <p:bldP spid="10" grpId="0" animBg="1"/>
      <p:bldP spid="32" grpId="0" animBg="1"/>
      <p:bldP spid="12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4360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이차원 배열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_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출력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05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자바</a:t>
            </a:r>
          </a:p>
        </p:txBody>
      </p:sp>
      <p:cxnSp>
        <p:nvCxnSpPr>
          <p:cNvPr id="9" name="직선 연결선 8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951208" y="846004"/>
            <a:ext cx="3241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Array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다음과 같이 출력하세요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dirty="0">
              <a:solidFill>
                <a:schemeClr val="accent2">
                  <a:lumMod val="7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5004" y="1585212"/>
            <a:ext cx="5594000" cy="2201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839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33" grpId="0" animBg="1"/>
      <p:bldP spid="34" grpId="0" animBg="1"/>
      <p:bldP spid="11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4360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이차원 배열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자바</a:t>
            </a:r>
          </a:p>
        </p:txBody>
      </p:sp>
      <p:cxnSp>
        <p:nvCxnSpPr>
          <p:cNvPr id="9" name="직선 연결선 8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951208" y="846004"/>
            <a:ext cx="3241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Array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다음과 같이 출력하세요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dirty="0">
              <a:solidFill>
                <a:schemeClr val="accent2">
                  <a:lumMod val="7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5004" y="1585211"/>
            <a:ext cx="5654584" cy="2201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8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33" grpId="0" animBg="1"/>
      <p:bldP spid="34" grpId="0" animBg="1"/>
      <p:bldP spid="11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4360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이차원 배열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자바</a:t>
            </a:r>
          </a:p>
        </p:txBody>
      </p:sp>
      <p:cxnSp>
        <p:nvCxnSpPr>
          <p:cNvPr id="9" name="직선 연결선 8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2216" y="3065098"/>
            <a:ext cx="3699619" cy="1915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2" name="표 11"/>
          <p:cNvGraphicFramePr>
            <a:graphicFrameLocks noGrp="1"/>
          </p:cNvGraphicFramePr>
          <p:nvPr/>
        </p:nvGraphicFramePr>
        <p:xfrm>
          <a:off x="2403593" y="1125124"/>
          <a:ext cx="60960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i="0" dirty="0">
                          <a:latin typeface="나눔고딕" pitchFamily="50" charset="-127"/>
                          <a:ea typeface="나눔고딕" pitchFamily="50" charset="-127"/>
                        </a:rPr>
                        <a:t>4</a:t>
                      </a:r>
                      <a:endParaRPr lang="ko-KR" altLang="en-US" sz="1800" b="1" i="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i="0" dirty="0">
                          <a:latin typeface="나눔고딕" pitchFamily="50" charset="-127"/>
                          <a:ea typeface="나눔고딕" pitchFamily="50" charset="-127"/>
                        </a:rPr>
                        <a:t>5</a:t>
                      </a:r>
                      <a:endParaRPr lang="ko-KR" altLang="en-US" sz="1800" b="1" i="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i="0" dirty="0">
                          <a:latin typeface="나눔고딕" pitchFamily="50" charset="-127"/>
                          <a:ea typeface="나눔고딕" pitchFamily="50" charset="-127"/>
                        </a:rPr>
                        <a:t>4</a:t>
                      </a:r>
                      <a:endParaRPr lang="ko-KR" altLang="en-US" sz="1800" b="1" i="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i="0" dirty="0">
                          <a:latin typeface="나눔고딕" pitchFamily="50" charset="-127"/>
                          <a:ea typeface="나눔고딕" pitchFamily="50" charset="-127"/>
                        </a:rPr>
                        <a:t>1</a:t>
                      </a:r>
                      <a:endParaRPr lang="ko-KR" altLang="en-US" sz="1800" b="1" i="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i="0" dirty="0">
                          <a:latin typeface="나눔고딕" pitchFamily="50" charset="-127"/>
                          <a:ea typeface="나눔고딕" pitchFamily="50" charset="-127"/>
                        </a:rPr>
                        <a:t>2</a:t>
                      </a:r>
                      <a:endParaRPr lang="ko-KR" altLang="en-US" sz="1800" b="1" i="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i="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i="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i="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i="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i="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i="0" dirty="0">
                          <a:latin typeface="나눔고딕" pitchFamily="50" charset="-127"/>
                          <a:ea typeface="나눔고딕" pitchFamily="50" charset="-127"/>
                        </a:rPr>
                        <a:t>10</a:t>
                      </a:r>
                      <a:endParaRPr lang="ko-KR" altLang="en-US" sz="1800" b="1" i="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i="0" dirty="0">
                          <a:latin typeface="나눔고딕" pitchFamily="50" charset="-127"/>
                          <a:ea typeface="나눔고딕" pitchFamily="50" charset="-127"/>
                        </a:rPr>
                        <a:t>20</a:t>
                      </a:r>
                      <a:endParaRPr lang="ko-KR" altLang="en-US" sz="1800" b="1" i="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i="0" dirty="0">
                          <a:latin typeface="나눔고딕" pitchFamily="50" charset="-127"/>
                          <a:ea typeface="나눔고딕" pitchFamily="50" charset="-127"/>
                        </a:rPr>
                        <a:t>30</a:t>
                      </a:r>
                      <a:endParaRPr lang="ko-KR" altLang="en-US" sz="1800" b="1" i="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i="0" dirty="0">
                          <a:latin typeface="나눔고딕" pitchFamily="50" charset="-127"/>
                          <a:ea typeface="나눔고딕" pitchFamily="50" charset="-127"/>
                        </a:rPr>
                        <a:t>20</a:t>
                      </a:r>
                      <a:endParaRPr lang="ko-KR" altLang="en-US" sz="1800" b="1" i="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i="0" dirty="0">
                          <a:latin typeface="나눔고딕" pitchFamily="50" charset="-127"/>
                          <a:ea typeface="나눔고딕" pitchFamily="50" charset="-127"/>
                        </a:rPr>
                        <a:t>20</a:t>
                      </a:r>
                      <a:endParaRPr lang="ko-KR" altLang="en-US" sz="1800" b="1" i="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13" name="직선 화살표 연결선 12"/>
          <p:cNvCxnSpPr/>
          <p:nvPr/>
        </p:nvCxnSpPr>
        <p:spPr>
          <a:xfrm>
            <a:off x="1691680" y="1273416"/>
            <a:ext cx="720080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>
            <a:off x="1691680" y="1654665"/>
            <a:ext cx="720080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115616" y="1088750"/>
            <a:ext cx="39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답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01931" y="1469999"/>
            <a:ext cx="1079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입력한 값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504508" y="542071"/>
            <a:ext cx="61350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다음과 같이 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행 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열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배열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answer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만들고 다음과 같이 초기화 하세요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sz="1600" dirty="0">
              <a:solidFill>
                <a:schemeClr val="accent2">
                  <a:lumMod val="7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253122" y="2480323"/>
            <a:ext cx="46378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값을 입력 받아 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번째 행에 저장하고</a:t>
            </a:r>
            <a:endParaRPr lang="en-US" altLang="ko-KR" sz="1600" dirty="0">
              <a:solidFill>
                <a:schemeClr val="accent2">
                  <a:lumMod val="7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맞으면 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O, 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틀리면 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X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출력하세요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6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총점을 출력하세요</a:t>
            </a:r>
            <a:r>
              <a:rPr lang="en-US" altLang="ko-KR" sz="16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sz="1600" dirty="0"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1691680" y="2031309"/>
            <a:ext cx="720080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000199" y="1846643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배점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43749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33" grpId="0" animBg="1"/>
      <p:bldP spid="34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3851920" y="1995686"/>
            <a:ext cx="1872208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788024" y="1666434"/>
            <a:ext cx="1693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감사합니다</a:t>
            </a:r>
            <a:endParaRPr lang="ko-KR" altLang="en-US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320143" y="1820323"/>
            <a:ext cx="614671" cy="354092"/>
          </a:xfrm>
          <a:prstGeom prst="rect">
            <a:avLst/>
          </a:prstGeom>
          <a:solidFill>
            <a:srgbClr val="3185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237012" y="1857186"/>
            <a:ext cx="780932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자바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347864" y="2195890"/>
            <a:ext cx="3528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* </a:t>
            </a:r>
            <a:r>
              <a: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다음 시간에 배울 내용</a:t>
            </a:r>
            <a:endParaRPr lang="en-US" altLang="ko-KR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- </a:t>
            </a:r>
            <a:r>
              <a: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정렬</a:t>
            </a:r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  <a:r>
              <a: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이진탐색</a:t>
            </a:r>
            <a:endParaRPr lang="en-US" altLang="ko-KR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54899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860008" y="26615"/>
            <a:ext cx="198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배열의 필요성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자바</a:t>
            </a:r>
          </a:p>
        </p:txBody>
      </p:sp>
      <p:cxnSp>
        <p:nvCxnSpPr>
          <p:cNvPr id="15" name="직선 연결선 14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72968" y="643693"/>
            <a:ext cx="15552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rgbClr val="FF0000"/>
              </a:buClr>
              <a:buSzPct val="150000"/>
            </a:pPr>
            <a:r>
              <a:rPr lang="ko-KR" altLang="en-US" sz="2400" b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무작위명단</a:t>
            </a:r>
            <a:endParaRPr lang="ko-KR" altLang="en-US" sz="2400" b="1" dirty="0">
              <a:solidFill>
                <a:srgbClr val="31859C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531452" y="1131590"/>
            <a:ext cx="2038266" cy="3600400"/>
          </a:xfrm>
          <a:prstGeom prst="roundRect">
            <a:avLst/>
          </a:prstGeom>
          <a:solidFill>
            <a:srgbClr val="3185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Rix고딕 B" panose="02020603020101020101" pitchFamily="18" charset="-127"/>
              <a:ea typeface="Rix고딕 B" panose="02020603020101020101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057550" y="1374790"/>
            <a:ext cx="9637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rgbClr val="FF0000"/>
              </a:buClr>
              <a:buSzPct val="150000"/>
            </a:pPr>
            <a:r>
              <a:rPr lang="ko-KR" altLang="en-US" sz="24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신</a:t>
            </a:r>
            <a:r>
              <a:rPr lang="en-US" altLang="ko-KR" sz="24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</a:t>
            </a:r>
            <a:r>
              <a:rPr lang="ko-KR" altLang="en-US" sz="24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재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310022" y="1884769"/>
            <a:ext cx="458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rgbClr val="FF0000"/>
              </a:buClr>
              <a:buSzPct val="150000"/>
            </a:pPr>
            <a:r>
              <a:rPr lang="en-US" altLang="ko-KR" sz="24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…</a:t>
            </a:r>
            <a:endParaRPr lang="ko-KR" altLang="en-US" sz="24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057550" y="2394748"/>
            <a:ext cx="9637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rgbClr val="FF0000"/>
              </a:buClr>
              <a:buSzPct val="150000"/>
            </a:pPr>
            <a:r>
              <a:rPr lang="ko-KR" altLang="en-US" sz="24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</a:t>
            </a:r>
            <a:r>
              <a:rPr lang="en-US" altLang="ko-KR" sz="24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</a:t>
            </a:r>
            <a:r>
              <a:rPr lang="ko-KR" altLang="en-US" sz="24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재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310022" y="2904727"/>
            <a:ext cx="458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rgbClr val="FF0000"/>
              </a:buClr>
              <a:buSzPct val="150000"/>
            </a:pPr>
            <a:r>
              <a:rPr lang="en-US" altLang="ko-KR" sz="24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…</a:t>
            </a:r>
            <a:endParaRPr lang="ko-KR" altLang="en-US" sz="24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057550" y="3414706"/>
            <a:ext cx="9637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rgbClr val="FF0000"/>
              </a:buClr>
              <a:buSzPct val="150000"/>
            </a:pPr>
            <a:r>
              <a:rPr lang="ko-KR" altLang="en-US" sz="24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박</a:t>
            </a:r>
            <a:r>
              <a:rPr lang="en-US" altLang="ko-KR" sz="24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</a:t>
            </a:r>
            <a:r>
              <a:rPr lang="ko-KR" altLang="en-US" sz="24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신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57550" y="3924687"/>
            <a:ext cx="9637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rgbClr val="FF0000"/>
              </a:buClr>
              <a:buSzPct val="150000"/>
            </a:pPr>
            <a:r>
              <a:rPr lang="ko-KR" altLang="en-US" sz="24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김</a:t>
            </a:r>
            <a:r>
              <a:rPr lang="en-US" altLang="ko-KR" sz="24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</a:t>
            </a:r>
            <a:r>
              <a:rPr lang="ko-KR" altLang="en-US" sz="24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명</a:t>
            </a:r>
          </a:p>
        </p:txBody>
      </p:sp>
      <p:sp>
        <p:nvSpPr>
          <p:cNvPr id="3" name="오른쪽 화살표 2"/>
          <p:cNvSpPr/>
          <p:nvPr/>
        </p:nvSpPr>
        <p:spPr>
          <a:xfrm>
            <a:off x="3217790" y="2427734"/>
            <a:ext cx="432048" cy="576064"/>
          </a:xfrm>
          <a:prstGeom prst="rightArrow">
            <a:avLst/>
          </a:prstGeom>
          <a:solidFill>
            <a:srgbClr val="3185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Rix고딕 B" panose="02020603020101020101" pitchFamily="18" charset="-127"/>
              <a:ea typeface="Rix고딕 B" panose="02020603020101020101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247612" y="643693"/>
            <a:ext cx="24481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rgbClr val="FF0000"/>
              </a:buClr>
              <a:buSzPct val="150000"/>
            </a:pPr>
            <a:r>
              <a:rPr lang="ko-KR" altLang="en-US" sz="2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학년</a:t>
            </a:r>
            <a:r>
              <a:rPr lang="en-US" altLang="ko-KR" sz="2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sz="2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반</a:t>
            </a:r>
            <a:r>
              <a:rPr lang="en-US" altLang="ko-KR" sz="2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sz="2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출석 번호</a:t>
            </a:r>
            <a:endParaRPr lang="ko-KR" altLang="en-US" sz="2400" b="1" dirty="0">
              <a:solidFill>
                <a:srgbClr val="31859C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4180926" y="1131590"/>
            <a:ext cx="4581479" cy="3600400"/>
          </a:xfrm>
          <a:prstGeom prst="roundRect">
            <a:avLst/>
          </a:prstGeom>
          <a:solidFill>
            <a:srgbClr val="3185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Rix고딕 B" panose="02020603020101020101" pitchFamily="18" charset="-127"/>
              <a:ea typeface="Rix고딕 B" panose="02020603020101020101" pitchFamily="18" charset="-127"/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4530246" y="1482655"/>
            <a:ext cx="3882838" cy="2898270"/>
          </a:xfrm>
          <a:prstGeom prst="roundRect">
            <a:avLst/>
          </a:prstGeom>
          <a:solidFill>
            <a:srgbClr val="F4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Rix고딕 B" panose="02020603020101020101" pitchFamily="18" charset="-127"/>
              <a:ea typeface="Rix고딕 B" panose="02020603020101020101" pitchFamily="18" charset="-127"/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4819486" y="1939738"/>
            <a:ext cx="939605" cy="2059936"/>
          </a:xfrm>
          <a:prstGeom prst="roundRect">
            <a:avLst/>
          </a:prstGeom>
          <a:solidFill>
            <a:srgbClr val="3185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Rix고딕 B" panose="02020603020101020101" pitchFamily="18" charset="-127"/>
              <a:ea typeface="Rix고딕 B" panose="02020603020101020101" pitchFamily="18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500206" y="1104415"/>
            <a:ext cx="7922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rgbClr val="FF0000"/>
              </a:buClr>
              <a:buSzPct val="150000"/>
            </a:pPr>
            <a:r>
              <a:rPr lang="en-US" altLang="ko-KR" sz="20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sz="20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학년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4819486" y="1505695"/>
            <a:ext cx="7922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rgbClr val="FF0000"/>
              </a:buClr>
              <a:buSzPct val="150000"/>
            </a:pPr>
            <a:r>
              <a:rPr lang="en-US" altLang="ko-KR" sz="2000" b="1" dirty="0"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r>
              <a:rPr lang="ko-KR" altLang="en-US" sz="2000" b="1" dirty="0"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학년</a:t>
            </a:r>
          </a:p>
        </p:txBody>
      </p:sp>
      <p:sp>
        <p:nvSpPr>
          <p:cNvPr id="47" name="모서리가 둥근 직사각형 46"/>
          <p:cNvSpPr/>
          <p:nvPr/>
        </p:nvSpPr>
        <p:spPr>
          <a:xfrm>
            <a:off x="5980909" y="1939738"/>
            <a:ext cx="939605" cy="2059936"/>
          </a:xfrm>
          <a:prstGeom prst="roundRect">
            <a:avLst/>
          </a:prstGeom>
          <a:solidFill>
            <a:srgbClr val="3185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Rix고딕 B" panose="02020603020101020101" pitchFamily="18" charset="-127"/>
              <a:ea typeface="Rix고딕 B" panose="02020603020101020101" pitchFamily="18" charset="-127"/>
            </a:endParaRPr>
          </a:p>
        </p:txBody>
      </p:sp>
      <p:sp>
        <p:nvSpPr>
          <p:cNvPr id="48" name="모서리가 둥근 직사각형 47"/>
          <p:cNvSpPr/>
          <p:nvPr/>
        </p:nvSpPr>
        <p:spPr>
          <a:xfrm>
            <a:off x="7142332" y="1939738"/>
            <a:ext cx="939605" cy="2059936"/>
          </a:xfrm>
          <a:prstGeom prst="roundRect">
            <a:avLst/>
          </a:prstGeom>
          <a:solidFill>
            <a:srgbClr val="3185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Rix고딕 B" panose="02020603020101020101" pitchFamily="18" charset="-127"/>
              <a:ea typeface="Rix고딕 B" panose="02020603020101020101" pitchFamily="18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010049" y="1965247"/>
            <a:ext cx="5629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rgbClr val="FF0000"/>
              </a:buClr>
              <a:buSzPct val="150000"/>
            </a:pPr>
            <a:r>
              <a:rPr lang="en-US" altLang="ko-KR" sz="20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sz="20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반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6186961" y="1965247"/>
            <a:ext cx="5629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rgbClr val="FF0000"/>
              </a:buClr>
              <a:buSzPct val="150000"/>
            </a:pPr>
            <a:r>
              <a:rPr lang="en-US" altLang="ko-KR" sz="20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r>
              <a:rPr lang="ko-KR" altLang="en-US" sz="20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반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7330646" y="1965247"/>
            <a:ext cx="5629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rgbClr val="FF0000"/>
              </a:buClr>
              <a:buSzPct val="150000"/>
            </a:pPr>
            <a:r>
              <a:rPr lang="en-US" altLang="ko-KR" sz="20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r>
              <a:rPr lang="ko-KR" altLang="en-US" sz="20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반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6129937" y="2397380"/>
            <a:ext cx="7040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rgbClr val="FF0000"/>
              </a:buClr>
              <a:buSzPct val="150000"/>
            </a:pPr>
            <a:r>
              <a:rPr lang="ko-KR" altLang="en-US" sz="16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</a:t>
            </a:r>
            <a:r>
              <a:rPr lang="en-US" altLang="ko-KR" sz="16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</a:t>
            </a:r>
            <a:r>
              <a:rPr lang="ko-KR" altLang="en-US" sz="16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원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6129937" y="2758048"/>
            <a:ext cx="7040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rgbClr val="FF0000"/>
              </a:buClr>
              <a:buSzPct val="150000"/>
            </a:pPr>
            <a:r>
              <a:rPr lang="ko-KR" altLang="en-US" sz="16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박</a:t>
            </a:r>
            <a:r>
              <a:rPr lang="en-US" altLang="ko-KR" sz="16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</a:t>
            </a:r>
            <a:r>
              <a:rPr lang="ko-KR" altLang="en-US" sz="16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천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6274207" y="3118716"/>
            <a:ext cx="4154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rgbClr val="FF0000"/>
              </a:buClr>
              <a:buSzPct val="150000"/>
            </a:pPr>
            <a:r>
              <a:rPr lang="en-US" altLang="ko-KR" sz="20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…</a:t>
            </a:r>
            <a:endParaRPr lang="ko-KR" altLang="en-US" sz="20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976695" y="3518826"/>
            <a:ext cx="9909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rgbClr val="FF0000"/>
              </a:buClr>
              <a:buSzPct val="150000"/>
            </a:pPr>
            <a:r>
              <a:rPr lang="en-US" altLang="ko-KR" sz="16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15 </a:t>
            </a:r>
            <a:r>
              <a:rPr lang="ko-KR" altLang="en-US" sz="16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박</a:t>
            </a:r>
            <a:r>
              <a:rPr lang="en-US" altLang="ko-KR" sz="16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</a:t>
            </a:r>
            <a:r>
              <a:rPr lang="ko-KR" altLang="en-US" sz="16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신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074094" y="3366392"/>
            <a:ext cx="930637" cy="509979"/>
          </a:xfrm>
          <a:prstGeom prst="rect">
            <a:avLst/>
          </a:prstGeom>
          <a:noFill/>
          <a:ln w="28575">
            <a:solidFill>
              <a:srgbClr val="FF58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Rix고딕 B" panose="02020603020101020101" pitchFamily="18" charset="-127"/>
              <a:ea typeface="Rix고딕 B" panose="02020603020101020101" pitchFamily="18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067610" y="3500088"/>
            <a:ext cx="821152" cy="348323"/>
          </a:xfrm>
          <a:prstGeom prst="rect">
            <a:avLst/>
          </a:prstGeom>
          <a:noFill/>
          <a:ln w="28575">
            <a:solidFill>
              <a:srgbClr val="FF58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Rix고딕 B" panose="02020603020101020101" pitchFamily="18" charset="-127"/>
              <a:ea typeface="Rix고딕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81560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 animBg="1"/>
      <p:bldP spid="14" grpId="0" animBg="1"/>
      <p:bldP spid="3" grpId="0" animBg="1"/>
      <p:bldP spid="33" grpId="0"/>
      <p:bldP spid="34" grpId="0" animBg="1"/>
      <p:bldP spid="41" grpId="0" animBg="1"/>
      <p:bldP spid="42" grpId="0" animBg="1"/>
      <p:bldP spid="44" grpId="0"/>
      <p:bldP spid="45" grpId="0"/>
      <p:bldP spid="47" grpId="0" animBg="1"/>
      <p:bldP spid="48" grpId="0" animBg="1"/>
      <p:bldP spid="49" grpId="0"/>
      <p:bldP spid="50" grpId="0"/>
      <p:bldP spid="51" grpId="0"/>
      <p:bldP spid="52" grpId="0"/>
      <p:bldP spid="53" grpId="0"/>
      <p:bldP spid="54" grpId="0"/>
      <p:bldP spid="55" grpId="0"/>
      <p:bldP spid="4" grpId="0" animBg="1"/>
      <p:bldP spid="5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860008" y="26615"/>
            <a:ext cx="198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배열이란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자바</a:t>
            </a:r>
          </a:p>
        </p:txBody>
      </p:sp>
      <p:cxnSp>
        <p:nvCxnSpPr>
          <p:cNvPr id="15" name="직선 연결선 14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11560" y="809333"/>
            <a:ext cx="82386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rgbClr val="FF0000"/>
              </a:buClr>
              <a:buSzPct val="150000"/>
            </a:pPr>
            <a:r>
              <a:rPr lang="ko-KR" altLang="en-US" sz="2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배열</a:t>
            </a:r>
            <a:r>
              <a:rPr lang="en-US" altLang="ko-KR" sz="2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(array) : </a:t>
            </a:r>
            <a:r>
              <a:rPr lang="ko-KR" altLang="en-US" sz="2400" b="1" dirty="0"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같은 타입의 여러 변수를 하나의 묶음으로 다루는 것</a:t>
            </a:r>
          </a:p>
        </p:txBody>
      </p:sp>
      <p:grpSp>
        <p:nvGrpSpPr>
          <p:cNvPr id="8" name="그룹 7"/>
          <p:cNvGrpSpPr/>
          <p:nvPr/>
        </p:nvGrpSpPr>
        <p:grpSpPr>
          <a:xfrm>
            <a:off x="1299521" y="1495459"/>
            <a:ext cx="6215106" cy="788259"/>
            <a:chOff x="1428728" y="2214554"/>
            <a:chExt cx="6215106" cy="788259"/>
          </a:xfrm>
        </p:grpSpPr>
        <p:sp>
          <p:nvSpPr>
            <p:cNvPr id="9" name="TextBox 8"/>
            <p:cNvSpPr txBox="1"/>
            <p:nvPr/>
          </p:nvSpPr>
          <p:spPr>
            <a:xfrm>
              <a:off x="1428728" y="2214554"/>
              <a:ext cx="59154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Clr>
                  <a:srgbClr val="4D9DCB"/>
                </a:buClr>
              </a:pPr>
              <a:r>
                <a:rPr lang="ko-KR" altLang="en-US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인덱스와 인덱스에 대응하는 데이터들로 이루어진 </a:t>
              </a:r>
              <a:r>
                <a:rPr lang="ko-KR" altLang="en-US" sz="2400" b="1" dirty="0">
                  <a:solidFill>
                    <a:srgbClr val="FF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자료 구조</a:t>
              </a:r>
              <a:endParaRPr lang="ko-KR" altLang="en-US" b="1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1785918" y="2664259"/>
              <a:ext cx="585791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buClr>
                  <a:schemeClr val="accent6"/>
                </a:buClr>
              </a:pPr>
              <a:r>
                <a:rPr lang="en-US" altLang="ko-KR" sz="1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- </a:t>
              </a:r>
              <a:r>
                <a:rPr lang="ko-KR" altLang="en-US" sz="1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배열을 이용하면 한 번에 많은 메모리 공간 선언 가능 </a:t>
              </a:r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1263802" y="2337884"/>
            <a:ext cx="6643734" cy="1034665"/>
            <a:chOff x="1428728" y="3000372"/>
            <a:chExt cx="6643734" cy="1034665"/>
          </a:xfrm>
        </p:grpSpPr>
        <p:sp>
          <p:nvSpPr>
            <p:cNvPr id="17" name="직사각형 16"/>
            <p:cNvSpPr/>
            <p:nvPr/>
          </p:nvSpPr>
          <p:spPr>
            <a:xfrm>
              <a:off x="1428728" y="3000372"/>
              <a:ext cx="664373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buClr>
                  <a:srgbClr val="4D9DCB"/>
                </a:buClr>
              </a:pPr>
              <a:r>
                <a:rPr lang="ko-KR" altLang="en-US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같은 종류의 데이터들이 </a:t>
              </a:r>
              <a:r>
                <a:rPr lang="ko-KR" altLang="en-US" sz="2400" b="1" dirty="0">
                  <a:solidFill>
                    <a:srgbClr val="FF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순차적으로 저장</a:t>
              </a:r>
              <a:r>
                <a:rPr lang="ko-KR" altLang="en-US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되는 공간 </a:t>
              </a: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1785918" y="3450262"/>
              <a:ext cx="542928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buClr>
                  <a:schemeClr val="accent6"/>
                </a:buClr>
              </a:pPr>
              <a:r>
                <a:rPr lang="en-US" altLang="ko-KR" sz="1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- </a:t>
              </a:r>
              <a:r>
                <a:rPr lang="ko-KR" altLang="en-US" sz="1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데이터들이 순차적으로 저장됨</a:t>
              </a:r>
            </a:p>
            <a:p>
              <a:pPr>
                <a:buClr>
                  <a:schemeClr val="accent6"/>
                </a:buClr>
              </a:pPr>
              <a:r>
                <a:rPr lang="en-US" altLang="ko-KR" sz="1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- </a:t>
              </a:r>
              <a:r>
                <a:rPr lang="ko-KR" altLang="en-US" sz="16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반복문을</a:t>
              </a:r>
              <a:r>
                <a:rPr lang="ko-KR" altLang="en-US" sz="1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 이용하여 처리하기에 적합한 자료 구조 </a:t>
              </a:r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1263802" y="3507854"/>
            <a:ext cx="6572296" cy="941965"/>
            <a:chOff x="1428728" y="4286256"/>
            <a:chExt cx="6572296" cy="941965"/>
          </a:xfrm>
        </p:grpSpPr>
        <p:sp>
          <p:nvSpPr>
            <p:cNvPr id="20" name="직사각형 19"/>
            <p:cNvSpPr/>
            <p:nvPr/>
          </p:nvSpPr>
          <p:spPr>
            <a:xfrm>
              <a:off x="1428728" y="4286256"/>
              <a:ext cx="134844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Clr>
                  <a:srgbClr val="4D9DCB"/>
                </a:buClr>
              </a:pPr>
              <a:r>
                <a:rPr lang="ko-KR" altLang="en-US" b="1" dirty="0">
                  <a:solidFill>
                    <a:srgbClr val="FF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배열 인덱스 </a:t>
              </a: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1785918" y="4643446"/>
              <a:ext cx="6215106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buClr>
                  <a:schemeClr val="accent6"/>
                </a:buClr>
              </a:pPr>
              <a:r>
                <a:rPr lang="en-US" altLang="ko-KR" sz="1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- </a:t>
              </a:r>
              <a:r>
                <a:rPr lang="en-US" altLang="ko-KR" sz="1600" b="1" dirty="0">
                  <a:solidFill>
                    <a:srgbClr val="FF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0</a:t>
              </a:r>
              <a:r>
                <a:rPr lang="ko-KR" altLang="en-US" sz="1600" b="1" dirty="0">
                  <a:solidFill>
                    <a:srgbClr val="FF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부터 시작</a:t>
              </a:r>
              <a:r>
                <a:rPr lang="ko-KR" altLang="en-US" sz="1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</a:p>
            <a:p>
              <a:pPr>
                <a:buClr>
                  <a:schemeClr val="accent6"/>
                </a:buClr>
              </a:pPr>
              <a:r>
                <a:rPr lang="en-US" altLang="ko-KR" sz="1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- </a:t>
              </a:r>
              <a:r>
                <a:rPr lang="ko-KR" altLang="en-US" sz="1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인덱스는 배열의 시작 위치에서부터 데이터가 있는</a:t>
              </a:r>
              <a:r>
                <a:rPr lang="en-US" altLang="ko-KR" sz="1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 </a:t>
              </a:r>
              <a:r>
                <a:rPr lang="ko-KR" altLang="en-US" sz="1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상대적인 위치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00925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 animBg="1"/>
      <p:bldP spid="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32799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배열의 필요성 및 배열의 구조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자바</a:t>
            </a: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0" y="387860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615243" y="555526"/>
            <a:ext cx="31021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(1) 10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개의 정수형 변수를 선언하는 경우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615243" y="912716"/>
            <a:ext cx="3249608" cy="3385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6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int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i0, i1, i2, i3, i4, i5, i6, i7, i8, i9;</a:t>
            </a:r>
            <a:endParaRPr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85" name="그룹 84"/>
          <p:cNvGrpSpPr/>
          <p:nvPr/>
        </p:nvGrpSpPr>
        <p:grpSpPr>
          <a:xfrm>
            <a:off x="972433" y="1412782"/>
            <a:ext cx="1071570" cy="276999"/>
            <a:chOff x="1000100" y="2285992"/>
            <a:chExt cx="1071570" cy="276999"/>
          </a:xfrm>
        </p:grpSpPr>
        <p:sp>
          <p:nvSpPr>
            <p:cNvPr id="86" name="TextBox 85"/>
            <p:cNvSpPr txBox="1"/>
            <p:nvPr/>
          </p:nvSpPr>
          <p:spPr>
            <a:xfrm>
              <a:off x="1428728" y="2285992"/>
              <a:ext cx="642942" cy="26161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4</a:t>
              </a:r>
              <a:endParaRPr lang="ko-KR" altLang="en-US" sz="11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1000100" y="2285992"/>
              <a:ext cx="31931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i0</a:t>
              </a:r>
              <a:endPara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88" name="그룹 87"/>
          <p:cNvGrpSpPr/>
          <p:nvPr/>
        </p:nvGrpSpPr>
        <p:grpSpPr>
          <a:xfrm>
            <a:off x="2258317" y="1727639"/>
            <a:ext cx="1071570" cy="276999"/>
            <a:chOff x="2428860" y="2643182"/>
            <a:chExt cx="1071570" cy="276999"/>
          </a:xfrm>
        </p:grpSpPr>
        <p:sp>
          <p:nvSpPr>
            <p:cNvPr id="89" name="TextBox 88"/>
            <p:cNvSpPr txBox="1"/>
            <p:nvPr/>
          </p:nvSpPr>
          <p:spPr>
            <a:xfrm>
              <a:off x="2857488" y="2643182"/>
              <a:ext cx="642942" cy="26161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55</a:t>
              </a:r>
              <a:endParaRPr lang="ko-KR" altLang="en-US" sz="11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2428860" y="2643182"/>
              <a:ext cx="31931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i1</a:t>
              </a:r>
              <a:endPara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91" name="그룹 90"/>
          <p:cNvGrpSpPr/>
          <p:nvPr/>
        </p:nvGrpSpPr>
        <p:grpSpPr>
          <a:xfrm>
            <a:off x="1043871" y="2042496"/>
            <a:ext cx="1071570" cy="276999"/>
            <a:chOff x="1071538" y="3000372"/>
            <a:chExt cx="1071570" cy="276999"/>
          </a:xfrm>
        </p:grpSpPr>
        <p:sp>
          <p:nvSpPr>
            <p:cNvPr id="92" name="TextBox 91"/>
            <p:cNvSpPr txBox="1"/>
            <p:nvPr/>
          </p:nvSpPr>
          <p:spPr>
            <a:xfrm>
              <a:off x="1500166" y="3000372"/>
              <a:ext cx="642942" cy="26161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32</a:t>
              </a:r>
              <a:endParaRPr lang="ko-KR" altLang="en-US" sz="11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1071538" y="3000372"/>
              <a:ext cx="31931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i2</a:t>
              </a:r>
              <a:endPara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94" name="그룹 93"/>
          <p:cNvGrpSpPr/>
          <p:nvPr/>
        </p:nvGrpSpPr>
        <p:grpSpPr>
          <a:xfrm>
            <a:off x="2258317" y="2357353"/>
            <a:ext cx="1071570" cy="276999"/>
            <a:chOff x="2357422" y="3286124"/>
            <a:chExt cx="1071570" cy="276999"/>
          </a:xfrm>
        </p:grpSpPr>
        <p:sp>
          <p:nvSpPr>
            <p:cNvPr id="95" name="TextBox 94"/>
            <p:cNvSpPr txBox="1"/>
            <p:nvPr/>
          </p:nvSpPr>
          <p:spPr>
            <a:xfrm>
              <a:off x="2786050" y="3286124"/>
              <a:ext cx="642942" cy="26161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28</a:t>
              </a:r>
              <a:endParaRPr lang="ko-KR" altLang="en-US" sz="11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2357422" y="3286124"/>
              <a:ext cx="31931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i3</a:t>
              </a:r>
              <a:endPara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97" name="그룹 96"/>
          <p:cNvGrpSpPr/>
          <p:nvPr/>
        </p:nvGrpSpPr>
        <p:grpSpPr>
          <a:xfrm>
            <a:off x="829557" y="2672210"/>
            <a:ext cx="1071570" cy="276999"/>
            <a:chOff x="857224" y="3714752"/>
            <a:chExt cx="1071570" cy="276999"/>
          </a:xfrm>
        </p:grpSpPr>
        <p:sp>
          <p:nvSpPr>
            <p:cNvPr id="98" name="TextBox 97"/>
            <p:cNvSpPr txBox="1"/>
            <p:nvPr/>
          </p:nvSpPr>
          <p:spPr>
            <a:xfrm>
              <a:off x="1285852" y="3714752"/>
              <a:ext cx="642942" cy="26161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35</a:t>
              </a:r>
              <a:endParaRPr lang="ko-KR" altLang="en-US" sz="11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857224" y="3714752"/>
              <a:ext cx="31931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i4</a:t>
              </a:r>
              <a:endPara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00" name="그룹 99"/>
          <p:cNvGrpSpPr/>
          <p:nvPr/>
        </p:nvGrpSpPr>
        <p:grpSpPr>
          <a:xfrm>
            <a:off x="2115441" y="2987067"/>
            <a:ext cx="1071570" cy="276999"/>
            <a:chOff x="2143108" y="4000504"/>
            <a:chExt cx="1071570" cy="276999"/>
          </a:xfrm>
        </p:grpSpPr>
        <p:sp>
          <p:nvSpPr>
            <p:cNvPr id="101" name="TextBox 100"/>
            <p:cNvSpPr txBox="1"/>
            <p:nvPr/>
          </p:nvSpPr>
          <p:spPr>
            <a:xfrm>
              <a:off x="2571736" y="4000504"/>
              <a:ext cx="642942" cy="26161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</a:t>
              </a:r>
              <a:endParaRPr lang="ko-KR" altLang="en-US" sz="11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2143108" y="4000504"/>
              <a:ext cx="31931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i5</a:t>
              </a:r>
              <a:endPara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03" name="그룹 102"/>
          <p:cNvGrpSpPr/>
          <p:nvPr/>
        </p:nvGrpSpPr>
        <p:grpSpPr>
          <a:xfrm>
            <a:off x="829557" y="3301924"/>
            <a:ext cx="1071570" cy="276999"/>
            <a:chOff x="857224" y="4500570"/>
            <a:chExt cx="1071570" cy="276999"/>
          </a:xfrm>
        </p:grpSpPr>
        <p:sp>
          <p:nvSpPr>
            <p:cNvPr id="104" name="TextBox 103"/>
            <p:cNvSpPr txBox="1"/>
            <p:nvPr/>
          </p:nvSpPr>
          <p:spPr>
            <a:xfrm>
              <a:off x="1285852" y="4500570"/>
              <a:ext cx="642942" cy="26161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99</a:t>
              </a:r>
              <a:endParaRPr lang="ko-KR" altLang="en-US" sz="11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857224" y="4500570"/>
              <a:ext cx="31931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i6</a:t>
              </a:r>
              <a:endPara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06" name="그룹 105"/>
          <p:cNvGrpSpPr/>
          <p:nvPr/>
        </p:nvGrpSpPr>
        <p:grpSpPr>
          <a:xfrm>
            <a:off x="2115441" y="3616781"/>
            <a:ext cx="1071570" cy="276999"/>
            <a:chOff x="2143108" y="4786322"/>
            <a:chExt cx="1071570" cy="276999"/>
          </a:xfrm>
        </p:grpSpPr>
        <p:sp>
          <p:nvSpPr>
            <p:cNvPr id="107" name="TextBox 106"/>
            <p:cNvSpPr txBox="1"/>
            <p:nvPr/>
          </p:nvSpPr>
          <p:spPr>
            <a:xfrm>
              <a:off x="2571736" y="4786322"/>
              <a:ext cx="642942" cy="26161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13</a:t>
              </a:r>
              <a:endParaRPr lang="ko-KR" altLang="en-US" sz="11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2143108" y="4786322"/>
              <a:ext cx="31931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i7</a:t>
              </a:r>
              <a:endPara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09" name="그룹 108"/>
          <p:cNvGrpSpPr/>
          <p:nvPr/>
        </p:nvGrpSpPr>
        <p:grpSpPr>
          <a:xfrm>
            <a:off x="972433" y="3931638"/>
            <a:ext cx="1071570" cy="276999"/>
            <a:chOff x="1000100" y="5214950"/>
            <a:chExt cx="1071570" cy="276999"/>
          </a:xfrm>
        </p:grpSpPr>
        <p:sp>
          <p:nvSpPr>
            <p:cNvPr id="110" name="TextBox 109"/>
            <p:cNvSpPr txBox="1"/>
            <p:nvPr/>
          </p:nvSpPr>
          <p:spPr>
            <a:xfrm>
              <a:off x="1428728" y="5214950"/>
              <a:ext cx="642942" cy="26161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43</a:t>
              </a:r>
              <a:endParaRPr lang="ko-KR" altLang="en-US" sz="11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1000100" y="5214950"/>
              <a:ext cx="31931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i8</a:t>
              </a:r>
              <a:endPara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12" name="그룹 111"/>
          <p:cNvGrpSpPr/>
          <p:nvPr/>
        </p:nvGrpSpPr>
        <p:grpSpPr>
          <a:xfrm>
            <a:off x="2258317" y="4246492"/>
            <a:ext cx="1071570" cy="276999"/>
            <a:chOff x="2285984" y="5429264"/>
            <a:chExt cx="1071570" cy="276999"/>
          </a:xfrm>
        </p:grpSpPr>
        <p:sp>
          <p:nvSpPr>
            <p:cNvPr id="113" name="TextBox 112"/>
            <p:cNvSpPr txBox="1"/>
            <p:nvPr/>
          </p:nvSpPr>
          <p:spPr>
            <a:xfrm>
              <a:off x="2714612" y="5429264"/>
              <a:ext cx="642942" cy="26161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65</a:t>
              </a:r>
              <a:endParaRPr lang="ko-KR" altLang="en-US" sz="11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2285984" y="5429264"/>
              <a:ext cx="31931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i9</a:t>
              </a:r>
              <a:endPara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115" name="TextBox 114"/>
          <p:cNvSpPr txBox="1"/>
          <p:nvPr/>
        </p:nvSpPr>
        <p:spPr>
          <a:xfrm>
            <a:off x="4544333" y="555526"/>
            <a:ext cx="36231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(2) 10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개의 정수로 구성된 배열을 선언하는 경우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4687209" y="912716"/>
            <a:ext cx="3571900" cy="3385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6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int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[] </a:t>
            </a:r>
            <a:r>
              <a:rPr lang="en-US" altLang="ko-KR" sz="16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= new </a:t>
            </a:r>
            <a:r>
              <a:rPr lang="en-US" altLang="ko-KR" sz="16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int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[10];</a:t>
            </a:r>
            <a:endParaRPr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5258713" y="1412782"/>
            <a:ext cx="247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18" name="그룹 117"/>
          <p:cNvGrpSpPr/>
          <p:nvPr/>
        </p:nvGrpSpPr>
        <p:grpSpPr>
          <a:xfrm>
            <a:off x="5473027" y="1412782"/>
            <a:ext cx="571504" cy="285752"/>
            <a:chOff x="5500694" y="2285992"/>
            <a:chExt cx="714380" cy="357190"/>
          </a:xfrm>
        </p:grpSpPr>
        <p:sp>
          <p:nvSpPr>
            <p:cNvPr id="119" name="직사각형 118"/>
            <p:cNvSpPr/>
            <p:nvPr/>
          </p:nvSpPr>
          <p:spPr>
            <a:xfrm>
              <a:off x="5500694" y="2285992"/>
              <a:ext cx="714380" cy="35719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175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20" name="타원 119"/>
            <p:cNvSpPr/>
            <p:nvPr/>
          </p:nvSpPr>
          <p:spPr>
            <a:xfrm>
              <a:off x="5786447" y="2393149"/>
              <a:ext cx="142876" cy="1428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aphicFrame>
        <p:nvGraphicFramePr>
          <p:cNvPr id="121" name="표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4218056"/>
              </p:ext>
            </p:extLst>
          </p:nvPr>
        </p:nvGraphicFramePr>
        <p:xfrm>
          <a:off x="7596336" y="1646548"/>
          <a:ext cx="547670" cy="3286150"/>
        </p:xfrm>
        <a:graphic>
          <a:graphicData uri="http://schemas.openxmlformats.org/drawingml/2006/table">
            <a:tbl>
              <a:tblPr>
                <a:tableStyleId>{B301B821-A1FF-4177-AEE7-76D212191A09}</a:tableStyleId>
              </a:tblPr>
              <a:tblGrid>
                <a:gridCol w="5476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86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86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55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86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32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86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28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86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35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86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86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99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86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13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86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43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86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65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cxnSp>
        <p:nvCxnSpPr>
          <p:cNvPr id="122" name="꺾인 연결선 121"/>
          <p:cNvCxnSpPr>
            <a:stCxn id="120" idx="6"/>
          </p:cNvCxnSpPr>
          <p:nvPr/>
        </p:nvCxnSpPr>
        <p:spPr>
          <a:xfrm>
            <a:off x="5815930" y="1555659"/>
            <a:ext cx="1443047" cy="14287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23" name="표 1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9934314"/>
              </p:ext>
            </p:extLst>
          </p:nvPr>
        </p:nvGraphicFramePr>
        <p:xfrm>
          <a:off x="7167708" y="1646548"/>
          <a:ext cx="547670" cy="3286150"/>
        </p:xfrm>
        <a:graphic>
          <a:graphicData uri="http://schemas.openxmlformats.org/drawingml/2006/table">
            <a:tbl>
              <a:tblPr>
                <a:tableStyleId>{B301B821-A1FF-4177-AEE7-76D212191A09}</a:tableStyleId>
              </a:tblPr>
              <a:tblGrid>
                <a:gridCol w="5476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86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</a:t>
                      </a:r>
                      <a:r>
                        <a:rPr lang="en-US" altLang="ko-KR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[0]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861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</a:t>
                      </a:r>
                      <a:r>
                        <a:rPr lang="en-US" altLang="ko-KR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[1]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861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</a:t>
                      </a:r>
                      <a:r>
                        <a:rPr lang="en-US" altLang="ko-KR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[2]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861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</a:t>
                      </a:r>
                      <a:r>
                        <a:rPr lang="en-US" altLang="ko-KR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[3]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861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</a:t>
                      </a:r>
                      <a:r>
                        <a:rPr lang="en-US" altLang="ko-KR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[4]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861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</a:t>
                      </a:r>
                      <a:r>
                        <a:rPr lang="en-US" altLang="ko-KR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[5]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861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</a:t>
                      </a:r>
                      <a:r>
                        <a:rPr lang="en-US" altLang="ko-KR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[6]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861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</a:t>
                      </a:r>
                      <a:r>
                        <a:rPr lang="en-US" altLang="ko-KR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[7]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861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</a:t>
                      </a:r>
                      <a:r>
                        <a:rPr lang="en-US" altLang="ko-KR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[8]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861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</a:t>
                      </a:r>
                      <a:r>
                        <a:rPr lang="en-US" altLang="ko-KR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[9]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pic>
        <p:nvPicPr>
          <p:cNvPr id="12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10284" y="4219481"/>
            <a:ext cx="2268493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78968" y="4659982"/>
            <a:ext cx="4143404" cy="32195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223139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33" grpId="0" animBg="1"/>
      <p:bldP spid="3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2343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배열의 선언 및 생성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자바</a:t>
            </a: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1591964" y="2253097"/>
            <a:ext cx="59673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int</a:t>
            </a:r>
            <a:r>
              <a:rPr lang="en-US" altLang="ko-KR" sz="3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[] numbers = </a:t>
            </a:r>
            <a:r>
              <a:rPr lang="en-US" altLang="ko-KR" sz="36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new</a:t>
            </a:r>
            <a:r>
              <a:rPr lang="en-US" altLang="ko-KR" sz="3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36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int</a:t>
            </a:r>
            <a:r>
              <a:rPr lang="en-US" altLang="ko-KR" sz="3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[4];</a:t>
            </a:r>
            <a:endParaRPr lang="ko-KR" altLang="en-US" sz="3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54" name="직선 연결선 53"/>
          <p:cNvCxnSpPr/>
          <p:nvPr/>
        </p:nvCxnSpPr>
        <p:spPr>
          <a:xfrm>
            <a:off x="1693380" y="2859782"/>
            <a:ext cx="500875" cy="158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/>
          <p:nvPr/>
        </p:nvCxnSpPr>
        <p:spPr>
          <a:xfrm>
            <a:off x="2298190" y="2858988"/>
            <a:ext cx="282274" cy="158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/>
          <p:cNvCxnSpPr/>
          <p:nvPr/>
        </p:nvCxnSpPr>
        <p:spPr>
          <a:xfrm>
            <a:off x="5049558" y="2857400"/>
            <a:ext cx="842235" cy="158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/>
          <p:cNvCxnSpPr/>
          <p:nvPr/>
        </p:nvCxnSpPr>
        <p:spPr>
          <a:xfrm>
            <a:off x="2762298" y="2858988"/>
            <a:ext cx="1805408" cy="158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" name="그룹 76"/>
          <p:cNvGrpSpPr/>
          <p:nvPr/>
        </p:nvGrpSpPr>
        <p:grpSpPr>
          <a:xfrm>
            <a:off x="1137944" y="3089742"/>
            <a:ext cx="958293" cy="285754"/>
            <a:chOff x="785782" y="2428866"/>
            <a:chExt cx="958293" cy="285754"/>
          </a:xfrm>
          <a:solidFill>
            <a:srgbClr val="31859C"/>
          </a:solidFill>
        </p:grpSpPr>
        <p:sp>
          <p:nvSpPr>
            <p:cNvPr id="78" name="모서리가 둥근 사각형 설명선 77"/>
            <p:cNvSpPr/>
            <p:nvPr/>
          </p:nvSpPr>
          <p:spPr>
            <a:xfrm rot="10800000">
              <a:off x="785782" y="2428866"/>
              <a:ext cx="958293" cy="285754"/>
            </a:xfrm>
            <a:prstGeom prst="wedgeRoundRectCallout">
              <a:avLst>
                <a:gd name="adj1" fmla="val -21848"/>
                <a:gd name="adj2" fmla="val 93138"/>
                <a:gd name="adj3" fmla="val 16667"/>
              </a:avLst>
            </a:prstGeom>
            <a:grpFill/>
            <a:ln>
              <a:solidFill>
                <a:srgbClr val="3185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857224" y="2428869"/>
              <a:ext cx="805029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배열 타입</a:t>
              </a:r>
            </a:p>
          </p:txBody>
        </p:sp>
      </p:grpSp>
      <p:grpSp>
        <p:nvGrpSpPr>
          <p:cNvPr id="80" name="그룹 79"/>
          <p:cNvGrpSpPr/>
          <p:nvPr/>
        </p:nvGrpSpPr>
        <p:grpSpPr>
          <a:xfrm rot="10800000">
            <a:off x="2739859" y="1644108"/>
            <a:ext cx="1214446" cy="461665"/>
            <a:chOff x="795308" y="2412344"/>
            <a:chExt cx="857420" cy="461665"/>
          </a:xfrm>
          <a:solidFill>
            <a:srgbClr val="31859C"/>
          </a:solidFill>
        </p:grpSpPr>
        <p:sp>
          <p:nvSpPr>
            <p:cNvPr id="81" name="모서리가 둥근 사각형 설명선 80"/>
            <p:cNvSpPr/>
            <p:nvPr/>
          </p:nvSpPr>
          <p:spPr>
            <a:xfrm rot="10800000">
              <a:off x="795308" y="2428866"/>
              <a:ext cx="857420" cy="428628"/>
            </a:xfrm>
            <a:prstGeom prst="wedgeRoundRectCallout">
              <a:avLst>
                <a:gd name="adj1" fmla="val 42689"/>
                <a:gd name="adj2" fmla="val 93138"/>
                <a:gd name="adj3" fmla="val 16667"/>
              </a:avLst>
            </a:prstGeom>
            <a:grpFill/>
            <a:ln>
              <a:solidFill>
                <a:srgbClr val="3185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 rot="10800000">
              <a:off x="821502" y="2412344"/>
              <a:ext cx="805029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배열에 대한</a:t>
              </a:r>
              <a:endParaRPr lang="en-US" altLang="ko-KR" sz="1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algn="ctr"/>
              <a:r>
                <a:rPr lang="ko-KR" altLang="en-US" sz="1200" dirty="0" err="1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레퍼런스</a:t>
              </a:r>
              <a:r>
                <a:rPr lang="ko-KR" altLang="en-US" sz="12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변수</a:t>
              </a:r>
              <a:endParaRPr lang="en-US" altLang="ko-KR" sz="1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83" name="그룹 82"/>
          <p:cNvGrpSpPr/>
          <p:nvPr/>
        </p:nvGrpSpPr>
        <p:grpSpPr>
          <a:xfrm>
            <a:off x="2364332" y="3089743"/>
            <a:ext cx="958293" cy="285754"/>
            <a:chOff x="785782" y="2428866"/>
            <a:chExt cx="958293" cy="285754"/>
          </a:xfrm>
          <a:solidFill>
            <a:srgbClr val="31859C"/>
          </a:solidFill>
        </p:grpSpPr>
        <p:sp>
          <p:nvSpPr>
            <p:cNvPr id="84" name="모서리가 둥근 사각형 설명선 83"/>
            <p:cNvSpPr/>
            <p:nvPr/>
          </p:nvSpPr>
          <p:spPr>
            <a:xfrm rot="10800000">
              <a:off x="785782" y="2428866"/>
              <a:ext cx="958293" cy="285754"/>
            </a:xfrm>
            <a:prstGeom prst="wedgeRoundRectCallout">
              <a:avLst>
                <a:gd name="adj1" fmla="val 39058"/>
                <a:gd name="adj2" fmla="val 116967"/>
                <a:gd name="adj3" fmla="val 16667"/>
              </a:avLst>
            </a:prstGeom>
            <a:grpFill/>
            <a:ln>
              <a:solidFill>
                <a:srgbClr val="3185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857224" y="2428869"/>
              <a:ext cx="805029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배열 선언</a:t>
              </a:r>
            </a:p>
          </p:txBody>
        </p:sp>
      </p:grpSp>
      <p:cxnSp>
        <p:nvCxnSpPr>
          <p:cNvPr id="86" name="직선 연결선 85"/>
          <p:cNvCxnSpPr/>
          <p:nvPr/>
        </p:nvCxnSpPr>
        <p:spPr>
          <a:xfrm>
            <a:off x="6074506" y="2859782"/>
            <a:ext cx="500875" cy="158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/>
          <p:cNvCxnSpPr/>
          <p:nvPr/>
        </p:nvCxnSpPr>
        <p:spPr>
          <a:xfrm>
            <a:off x="6757147" y="2859782"/>
            <a:ext cx="376315" cy="158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0" name="그룹 99"/>
          <p:cNvGrpSpPr/>
          <p:nvPr/>
        </p:nvGrpSpPr>
        <p:grpSpPr>
          <a:xfrm>
            <a:off x="4913028" y="3089743"/>
            <a:ext cx="958293" cy="285754"/>
            <a:chOff x="785782" y="2428866"/>
            <a:chExt cx="958293" cy="285754"/>
          </a:xfrm>
          <a:solidFill>
            <a:srgbClr val="31859C"/>
          </a:solidFill>
        </p:grpSpPr>
        <p:sp>
          <p:nvSpPr>
            <p:cNvPr id="101" name="모서리가 둥근 사각형 설명선 100"/>
            <p:cNvSpPr/>
            <p:nvPr/>
          </p:nvSpPr>
          <p:spPr>
            <a:xfrm rot="10800000">
              <a:off x="785782" y="2428866"/>
              <a:ext cx="958293" cy="285754"/>
            </a:xfrm>
            <a:prstGeom prst="wedgeRoundRectCallout">
              <a:avLst>
                <a:gd name="adj1" fmla="val -21848"/>
                <a:gd name="adj2" fmla="val 93138"/>
                <a:gd name="adj3" fmla="val 16667"/>
              </a:avLst>
            </a:prstGeom>
            <a:grpFill/>
            <a:ln>
              <a:solidFill>
                <a:srgbClr val="3185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857224" y="2428869"/>
              <a:ext cx="805029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배열 생성</a:t>
              </a:r>
            </a:p>
          </p:txBody>
        </p:sp>
      </p:grpSp>
      <p:grpSp>
        <p:nvGrpSpPr>
          <p:cNvPr id="106" name="그룹 105"/>
          <p:cNvGrpSpPr/>
          <p:nvPr/>
        </p:nvGrpSpPr>
        <p:grpSpPr>
          <a:xfrm>
            <a:off x="6257222" y="3046752"/>
            <a:ext cx="958293" cy="285754"/>
            <a:chOff x="785782" y="2428866"/>
            <a:chExt cx="958293" cy="285754"/>
          </a:xfrm>
          <a:solidFill>
            <a:srgbClr val="31859C"/>
          </a:solidFill>
        </p:grpSpPr>
        <p:sp>
          <p:nvSpPr>
            <p:cNvPr id="107" name="모서리가 둥근 사각형 설명선 106"/>
            <p:cNvSpPr/>
            <p:nvPr/>
          </p:nvSpPr>
          <p:spPr>
            <a:xfrm rot="10800000">
              <a:off x="785782" y="2428866"/>
              <a:ext cx="958293" cy="285754"/>
            </a:xfrm>
            <a:prstGeom prst="wedgeRoundRectCallout">
              <a:avLst>
                <a:gd name="adj1" fmla="val -21848"/>
                <a:gd name="adj2" fmla="val 93138"/>
                <a:gd name="adj3" fmla="val 16667"/>
              </a:avLst>
            </a:prstGeom>
            <a:grpFill/>
            <a:ln>
              <a:solidFill>
                <a:srgbClr val="3185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857224" y="2428869"/>
              <a:ext cx="805029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배열 크기</a:t>
              </a:r>
            </a:p>
          </p:txBody>
        </p:sp>
      </p:grpSp>
      <p:grpSp>
        <p:nvGrpSpPr>
          <p:cNvPr id="109" name="그룹 108"/>
          <p:cNvGrpSpPr/>
          <p:nvPr/>
        </p:nvGrpSpPr>
        <p:grpSpPr>
          <a:xfrm rot="10800000">
            <a:off x="5264098" y="1644108"/>
            <a:ext cx="1214446" cy="461665"/>
            <a:chOff x="795308" y="2412344"/>
            <a:chExt cx="857420" cy="461665"/>
          </a:xfrm>
          <a:solidFill>
            <a:srgbClr val="31859C"/>
          </a:solidFill>
        </p:grpSpPr>
        <p:sp>
          <p:nvSpPr>
            <p:cNvPr id="110" name="모서리가 둥근 사각형 설명선 109"/>
            <p:cNvSpPr/>
            <p:nvPr/>
          </p:nvSpPr>
          <p:spPr>
            <a:xfrm rot="10800000">
              <a:off x="795308" y="2428866"/>
              <a:ext cx="857420" cy="428628"/>
            </a:xfrm>
            <a:prstGeom prst="wedgeRoundRectCallout">
              <a:avLst>
                <a:gd name="adj1" fmla="val 42689"/>
                <a:gd name="adj2" fmla="val 93138"/>
                <a:gd name="adj3" fmla="val 16667"/>
              </a:avLst>
            </a:prstGeom>
            <a:grpFill/>
            <a:ln>
              <a:solidFill>
                <a:srgbClr val="3185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11" name="TextBox 110"/>
            <p:cNvSpPr txBox="1"/>
            <p:nvPr/>
          </p:nvSpPr>
          <p:spPr>
            <a:xfrm rot="10800000">
              <a:off x="821502" y="2412344"/>
              <a:ext cx="805029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선언한 배열</a:t>
              </a:r>
              <a:endParaRPr lang="en-US" altLang="ko-KR" sz="1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algn="ctr"/>
              <a:r>
                <a:rPr lang="ko-KR" altLang="en-US" sz="12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타입과 동일</a:t>
              </a:r>
              <a:endParaRPr lang="en-US" altLang="ko-KR" sz="1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86658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33" grpId="0" animBg="1"/>
      <p:bldP spid="34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1859C"/>
        </a:solidFill>
        <a:ln>
          <a:noFill/>
        </a:ln>
      </a:spPr>
      <a:bodyPr rtlCol="0" anchor="ctr"/>
      <a:lstStyle>
        <a:defPPr algn="ctr">
          <a:defRPr dirty="0">
            <a:solidFill>
              <a:schemeClr val="bg1"/>
            </a:solidFill>
            <a:latin typeface="Rix고딕 B" panose="02020603020101020101" pitchFamily="18" charset="-127"/>
            <a:ea typeface="Rix고딕 B" panose="02020603020101020101" pitchFamily="18" charset="-12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marL="457200" indent="-457200">
          <a:buAutoNum type="arabicPeriod"/>
          <a:defRPr sz="2400" dirty="0" err="1" smtClean="0">
            <a:ln>
              <a:solidFill>
                <a:schemeClr val="bg1">
                  <a:alpha val="0"/>
                </a:schemeClr>
              </a:solidFill>
            </a:ln>
            <a:solidFill>
              <a:schemeClr val="tx1">
                <a:lumMod val="85000"/>
                <a:lumOff val="15000"/>
              </a:schemeClr>
            </a:solidFill>
            <a:latin typeface="Rix고딕 B" panose="02020603020101020101" pitchFamily="18" charset="-127"/>
            <a:ea typeface="Rix고딕 B" panose="02020603020101020101" pitchFamily="18" charset="-127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7453</TotalTime>
  <Words>2063</Words>
  <Application>Microsoft Office PowerPoint</Application>
  <PresentationFormat>화면 슬라이드 쇼(16:9)</PresentationFormat>
  <Paragraphs>619</Paragraphs>
  <Slides>53</Slides>
  <Notes>52</Notes>
  <HiddenSlides>10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53</vt:i4>
      </vt:variant>
    </vt:vector>
  </HeadingPairs>
  <TitlesOfParts>
    <vt:vector size="60" baseType="lpstr">
      <vt:lpstr>맑은 고딕</vt:lpstr>
      <vt:lpstr>Wingdings</vt:lpstr>
      <vt:lpstr>나눔바른고딕</vt:lpstr>
      <vt:lpstr>Rix고딕 B</vt:lpstr>
      <vt:lpstr>Arial</vt:lpstr>
      <vt:lpstr>나눔고딕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이예은</dc:creator>
  <cp:lastModifiedBy>임 승환</cp:lastModifiedBy>
  <cp:revision>583</cp:revision>
  <dcterms:created xsi:type="dcterms:W3CDTF">2015-03-17T10:14:13Z</dcterms:created>
  <dcterms:modified xsi:type="dcterms:W3CDTF">2022-02-24T03:12:15Z</dcterms:modified>
</cp:coreProperties>
</file>