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6"/>
  </p:notesMasterIdLst>
  <p:sldIdLst>
    <p:sldId id="326" r:id="rId2"/>
    <p:sldId id="337" r:id="rId3"/>
    <p:sldId id="420" r:id="rId4"/>
    <p:sldId id="390" r:id="rId5"/>
    <p:sldId id="419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335" r:id="rId21"/>
    <p:sldId id="436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98" r:id="rId31"/>
    <p:sldId id="397" r:id="rId32"/>
    <p:sldId id="349" r:id="rId33"/>
    <p:sldId id="421" r:id="rId34"/>
    <p:sldId id="399" r:id="rId35"/>
    <p:sldId id="351" r:id="rId36"/>
    <p:sldId id="353" r:id="rId37"/>
    <p:sldId id="356" r:id="rId38"/>
    <p:sldId id="357" r:id="rId39"/>
    <p:sldId id="358" r:id="rId40"/>
    <p:sldId id="359" r:id="rId41"/>
    <p:sldId id="360" r:id="rId42"/>
    <p:sldId id="383" r:id="rId43"/>
    <p:sldId id="388" r:id="rId44"/>
    <p:sldId id="385" r:id="rId45"/>
    <p:sldId id="386" r:id="rId46"/>
    <p:sldId id="387" r:id="rId47"/>
    <p:sldId id="382" r:id="rId48"/>
    <p:sldId id="391" r:id="rId49"/>
    <p:sldId id="381" r:id="rId50"/>
    <p:sldId id="384" r:id="rId51"/>
    <p:sldId id="361" r:id="rId52"/>
    <p:sldId id="362" r:id="rId53"/>
    <p:sldId id="363" r:id="rId54"/>
    <p:sldId id="395" r:id="rId55"/>
    <p:sldId id="396" r:id="rId56"/>
    <p:sldId id="364" r:id="rId57"/>
    <p:sldId id="365" r:id="rId58"/>
    <p:sldId id="366" r:id="rId59"/>
    <p:sldId id="389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5" r:id="rId68"/>
    <p:sldId id="376" r:id="rId69"/>
    <p:sldId id="378" r:id="rId70"/>
    <p:sldId id="400" r:id="rId71"/>
    <p:sldId id="401" r:id="rId72"/>
    <p:sldId id="402" r:id="rId73"/>
    <p:sldId id="374" r:id="rId74"/>
    <p:sldId id="380" r:id="rId75"/>
  </p:sldIdLst>
  <p:sldSz cx="9144000" cy="5143500" type="screen16x9"/>
  <p:notesSz cx="6858000" cy="9144000"/>
  <p:embeddedFontLst>
    <p:embeddedFont>
      <p:font typeface="10X10" panose="020B0600000101010101" charset="-127"/>
      <p:regular r:id="rId77"/>
    </p:embeddedFont>
    <p:embeddedFont>
      <p:font typeface="10X10 Bold" panose="020B0600000101010101" charset="-127"/>
      <p:regular r:id="rId78"/>
    </p:embeddedFont>
    <p:embeddedFont>
      <p:font typeface="나눔고딕 ExtraBold" panose="020B0600000101010101" charset="-127"/>
      <p:bold r:id="rId79"/>
    </p:embeddedFont>
    <p:embeddedFont>
      <p:font typeface="나눔명조 ExtraBold" panose="020B0600000101010101" charset="-127"/>
      <p:bold r:id="rId80"/>
    </p:embeddedFont>
    <p:embeddedFont>
      <p:font typeface="나눔스퀘어라운드 ExtraBold" panose="020B0600000101010101" charset="-127"/>
      <p:bold r:id="rId81"/>
    </p:embeddedFont>
    <p:embeddedFont>
      <p:font typeface="나눔바른고딕" panose="020B0603020101020101" pitchFamily="50" charset="-127"/>
      <p:regular r:id="rId82"/>
      <p:bold r:id="rId83"/>
    </p:embeddedFont>
    <p:embeddedFont>
      <p:font typeface="나눔스퀘어" panose="020B0600000101010101" pitchFamily="50" charset="-127"/>
      <p:regular r:id="rId84"/>
    </p:embeddedFont>
    <p:embeddedFont>
      <p:font typeface="나눔스퀘어 Bold" panose="020B0600000101010101" pitchFamily="50" charset="-127"/>
      <p:bold r:id="rId85"/>
    </p:embeddedFont>
    <p:embeddedFont>
      <p:font typeface="맑은 고딕" panose="020B0503020000020004" pitchFamily="50" charset="-127"/>
      <p:regular r:id="rId86"/>
      <p:bold r:id="rId8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3B"/>
    <a:srgbClr val="31859C"/>
    <a:srgbClr val="E00868"/>
    <a:srgbClr val="F7F7F7"/>
    <a:srgbClr val="F5F5F5"/>
    <a:srgbClr val="FBFBFB"/>
    <a:srgbClr val="F4F4F4"/>
    <a:srgbClr val="DC3434"/>
    <a:srgbClr val="F2F2F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75610" autoAdjust="0"/>
  </p:normalViewPr>
  <p:slideViewPr>
    <p:cSldViewPr>
      <p:cViewPr varScale="1">
        <p:scale>
          <a:sx n="151" d="100"/>
          <a:sy n="151" d="100"/>
        </p:scale>
        <p:origin x="528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8.fntdata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7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1.fntdata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79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08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5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68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0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38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14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1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8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30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99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84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05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72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56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75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37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38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52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Float</a:t>
            </a:r>
            <a:r>
              <a:rPr lang="ko-KR" altLang="en-US" dirty="0"/>
              <a:t>에 </a:t>
            </a:r>
            <a:r>
              <a:rPr lang="en-US" altLang="ko-KR" dirty="0"/>
              <a:t>f</a:t>
            </a:r>
            <a:r>
              <a:rPr lang="ko-KR" altLang="en-US" dirty="0"/>
              <a:t>를 </a:t>
            </a:r>
            <a:r>
              <a:rPr lang="ko-KR" altLang="en-US" dirty="0" err="1"/>
              <a:t>붙히는</a:t>
            </a:r>
            <a:r>
              <a:rPr lang="ko-KR" altLang="en-US" dirty="0"/>
              <a:t> 이유는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61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3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956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27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42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%-</a:t>
            </a:r>
            <a:r>
              <a:rPr lang="ko-KR" altLang="en-US" dirty="0"/>
              <a:t>나머지에 주의를 주고 칠판에 판서를 통해 나누기와 나머지가 어떤 것을 가리키는지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62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40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자바에서는 </a:t>
            </a:r>
            <a:r>
              <a:rPr lang="en-US" altLang="ko-KR" dirty="0"/>
              <a:t>32</a:t>
            </a:r>
            <a:r>
              <a:rPr lang="ko-KR" altLang="en-US" dirty="0"/>
              <a:t>비트 이하의 </a:t>
            </a:r>
            <a:r>
              <a:rPr lang="ko-KR" altLang="en-US" dirty="0" err="1"/>
              <a:t>자료형</a:t>
            </a:r>
            <a:r>
              <a:rPr lang="en-US" altLang="ko-KR" dirty="0"/>
              <a:t>(byte, short)</a:t>
            </a:r>
            <a:r>
              <a:rPr lang="ko-KR" altLang="en-US" dirty="0"/>
              <a:t>들 간의 연산을 수행할 때 결과가 </a:t>
            </a:r>
            <a:r>
              <a:rPr lang="en-US" altLang="ko-KR" dirty="0"/>
              <a:t>16</a:t>
            </a:r>
            <a:r>
              <a:rPr lang="ko-KR" altLang="en-US" dirty="0"/>
              <a:t>비트 이상인 </a:t>
            </a:r>
            <a:r>
              <a:rPr lang="en-US" altLang="ko-KR" dirty="0"/>
              <a:t>32,767</a:t>
            </a:r>
            <a:r>
              <a:rPr lang="ko-KR" altLang="en-US" dirty="0"/>
              <a:t>이상의 값이 나올 확률이 매우 높기 때문에 연산의 결과가 무조건 </a:t>
            </a:r>
            <a:r>
              <a:rPr lang="en-US" altLang="ko-KR" dirty="0"/>
              <a:t>32</a:t>
            </a:r>
            <a:r>
              <a:rPr lang="ko-KR" altLang="en-US" dirty="0"/>
              <a:t>비트인 </a:t>
            </a:r>
            <a:r>
              <a:rPr lang="en-US" altLang="ko-KR" dirty="0" err="1"/>
              <a:t>int</a:t>
            </a:r>
            <a:r>
              <a:rPr lang="ko-KR" altLang="en-US" dirty="0"/>
              <a:t>형이 된다</a:t>
            </a:r>
            <a:r>
              <a:rPr lang="en-US" altLang="ko-KR" dirty="0"/>
              <a:t>. </a:t>
            </a:r>
            <a:r>
              <a:rPr lang="ko-KR" altLang="en-US" dirty="0"/>
              <a:t>이것을 우린 </a:t>
            </a:r>
            <a:r>
              <a:rPr lang="ko-KR" altLang="en-US" dirty="0" err="1"/>
              <a:t>기본자료형의</a:t>
            </a:r>
            <a:r>
              <a:rPr lang="ko-KR" altLang="en-US" dirty="0"/>
              <a:t> </a:t>
            </a:r>
            <a:r>
              <a:rPr lang="en-US" altLang="ko-KR" dirty="0"/>
              <a:t>Promotion(</a:t>
            </a:r>
            <a:r>
              <a:rPr lang="ko-KR" altLang="en-US" dirty="0"/>
              <a:t>자동승격</a:t>
            </a:r>
            <a:r>
              <a:rPr lang="en-US" altLang="ko-KR" dirty="0"/>
              <a:t>)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16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56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JDK(Java Development Kit): JRE + </a:t>
            </a:r>
            <a:r>
              <a:rPr lang="ko-KR" altLang="en-US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개발을 위해 필요한 도구</a:t>
            </a:r>
            <a:r>
              <a:rPr lang="en-US" altLang="ko-KR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n-US" altLang="ko-KR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</a:t>
            </a:r>
            <a:r>
              <a:rPr lang="ko-KR" altLang="en-US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포함한다</a:t>
            </a:r>
            <a:r>
              <a:rPr lang="en-US" altLang="ko-KR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 -&gt; </a:t>
            </a:r>
            <a:r>
              <a:rPr lang="ko-KR" altLang="en-US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통합</a:t>
            </a:r>
            <a:r>
              <a:rPr lang="en-US" altLang="ko-KR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환경</a:t>
            </a:r>
          </a:p>
          <a:p>
            <a:r>
              <a:rPr lang="en-US" altLang="ko-KR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JRE(Java Runtime Environment): </a:t>
            </a:r>
            <a:r>
              <a:rPr lang="ko-KR" altLang="en-US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 </a:t>
            </a:r>
            <a:r>
              <a:rPr lang="ko-KR" altLang="en-US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실행환경</a:t>
            </a:r>
            <a:endParaRPr lang="en-US" altLang="ko-KR" sz="105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05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en-US" altLang="ko-KR" sz="105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05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</a:t>
            </a:r>
            <a:r>
              <a:rPr lang="ko-KR" altLang="en-US" sz="105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운영체제에서든</a:t>
            </a:r>
            <a:r>
              <a:rPr lang="ko-KR" altLang="en-US" sz="105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 시킬 수 있다</a:t>
            </a:r>
            <a:r>
              <a:rPr lang="en-US" altLang="ko-KR" sz="105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05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430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altLang="ko-KR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</a:t>
            </a:r>
            <a:r>
              <a:rPr lang="en-US" altLang="ko-KR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Scanner(System.</a:t>
            </a:r>
            <a:r>
              <a:rPr lang="en-US" altLang="ko-KR" sz="1200" b="1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입력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sc.nextInt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hour;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minute;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second;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hour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/(60*60);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 (60*60);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minute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/60;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totalSecond%60;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(hour+"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"+minute+"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"+second+"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변수의 선언 배우면서 대입연산자 배움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218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9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33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120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7211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823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336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44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042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042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72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899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9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436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879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449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393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371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700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722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01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9493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217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altLang="ko-KR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</a:t>
            </a:r>
            <a:r>
              <a:rPr lang="en-US" altLang="ko-KR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Scanner(System.</a:t>
            </a:r>
            <a:r>
              <a:rPr lang="en-US" altLang="ko-KR" sz="1200" b="1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노동시간을 입력하세요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 = </a:t>
            </a:r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sc.nextInt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max = 8;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 임금은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"+(</a:t>
            </a:r>
            <a:r>
              <a:rPr lang="en-US" altLang="ko-K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)(number&gt;</a:t>
            </a:r>
            <a:r>
              <a:rPr lang="en-US" altLang="ko-K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max?max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*5000+(number-max)*5000*1.5:number*5000)+"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원 입니다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3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331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7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8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Java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688AED-A350-49AF-AA95-BBBF8FD06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664035"/>
            <a:ext cx="1763688" cy="4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55526"/>
            <a:ext cx="2034933" cy="28968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환경구축하기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– JDK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67744" y="568170"/>
            <a:ext cx="515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로그인하면 바로 다운로드 진행됩니다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971" y="1023200"/>
            <a:ext cx="5179381" cy="39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081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환경구축하기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– JDK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D38A931-852D-4302-809D-C5412283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02" y="1203598"/>
            <a:ext cx="5058395" cy="27990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A4AD6F-0DA5-4C69-8C69-9C90C8E31762}"/>
              </a:ext>
            </a:extLst>
          </p:cNvPr>
          <p:cNvSpPr/>
          <p:nvPr/>
        </p:nvSpPr>
        <p:spPr>
          <a:xfrm>
            <a:off x="5364089" y="3696125"/>
            <a:ext cx="792088" cy="243777"/>
          </a:xfrm>
          <a:prstGeom prst="rect">
            <a:avLst/>
          </a:prstGeom>
          <a:noFill/>
          <a:ln w="571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48316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환경구축하기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– JDK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713157"/>
            <a:ext cx="4705350" cy="36004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76056" y="4011910"/>
            <a:ext cx="864096" cy="230448"/>
          </a:xfrm>
          <a:prstGeom prst="rect">
            <a:avLst/>
          </a:prstGeom>
          <a:noFill/>
          <a:ln w="571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9201" y="4456774"/>
            <a:ext cx="4525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별도의 설정없이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버튼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click!</a:t>
            </a:r>
          </a:p>
        </p:txBody>
      </p:sp>
    </p:spTree>
    <p:extLst>
      <p:ext uri="{BB962C8B-B14F-4D97-AF65-F5344CB8AC3E}">
        <p14:creationId xmlns:p14="http://schemas.microsoft.com/office/powerpoint/2010/main" val="35182109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환경구축하기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– eclipse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89D77B4-FC6B-4A61-B061-73D6C1EE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93" y="556142"/>
            <a:ext cx="6132214" cy="45475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B49F8A-84EA-429B-9AB1-6B7EAA3D7D15}"/>
              </a:ext>
            </a:extLst>
          </p:cNvPr>
          <p:cNvSpPr/>
          <p:nvPr/>
        </p:nvSpPr>
        <p:spPr>
          <a:xfrm>
            <a:off x="2555776" y="741641"/>
            <a:ext cx="792088" cy="243777"/>
          </a:xfrm>
          <a:prstGeom prst="rect">
            <a:avLst/>
          </a:prstGeom>
          <a:noFill/>
          <a:ln w="571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85A11F-52E0-4FF2-A99A-050A3141C613}"/>
              </a:ext>
            </a:extLst>
          </p:cNvPr>
          <p:cNvSpPr/>
          <p:nvPr/>
        </p:nvSpPr>
        <p:spPr>
          <a:xfrm>
            <a:off x="2680000" y="1895925"/>
            <a:ext cx="2900112" cy="243777"/>
          </a:xfrm>
          <a:prstGeom prst="rect">
            <a:avLst/>
          </a:prstGeom>
          <a:noFill/>
          <a:ln w="571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07413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환경구축하기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– eclipse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6CB33EF-9C79-4D4E-B9A4-05E589B8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09" y="555526"/>
            <a:ext cx="7172582" cy="42975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1907704" y="4083918"/>
            <a:ext cx="1296144" cy="432048"/>
          </a:xfrm>
          <a:prstGeom prst="rect">
            <a:avLst/>
          </a:prstGeom>
          <a:noFill/>
          <a:ln w="571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4225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772383"/>
            <a:ext cx="6130605" cy="412790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환경구축하기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– eclipse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075908" y="1851670"/>
            <a:ext cx="992036" cy="432048"/>
          </a:xfrm>
          <a:prstGeom prst="rect">
            <a:avLst/>
          </a:prstGeom>
          <a:noFill/>
          <a:ln w="571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651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555526"/>
            <a:ext cx="4329337" cy="452144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환경구축하기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– eclipse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16125" y="2137419"/>
            <a:ext cx="4216048" cy="652597"/>
          </a:xfrm>
          <a:prstGeom prst="rect">
            <a:avLst/>
          </a:prstGeom>
          <a:noFill/>
          <a:ln w="571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29948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5526"/>
            <a:ext cx="5648325" cy="43529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환경구축하기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– eclipse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19672" y="3795887"/>
            <a:ext cx="4216048" cy="576064"/>
          </a:xfrm>
          <a:prstGeom prst="rect">
            <a:avLst/>
          </a:prstGeom>
          <a:noFill/>
          <a:ln w="571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6691" y="2606921"/>
            <a:ext cx="36182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중간에 라이선스 동의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뜨면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accept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클릭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분정도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소요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13307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58571"/>
            <a:ext cx="4463697" cy="459307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환경구축하기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– eclipse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347065" y="3579863"/>
            <a:ext cx="2910955" cy="432048"/>
          </a:xfrm>
          <a:prstGeom prst="rect">
            <a:avLst/>
          </a:prstGeom>
          <a:noFill/>
          <a:ln w="571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3311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200150"/>
            <a:ext cx="5972175" cy="2743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환경구축하기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– eclipse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525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7" y="26615"/>
            <a:ext cx="550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프로그래밍 언어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(Programming Language)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B33B5B8B-B3CA-4348-9EE0-1B7F4BD52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68" y="2185679"/>
            <a:ext cx="1390542" cy="1474575"/>
          </a:xfrm>
          <a:prstGeom prst="rect">
            <a:avLst/>
          </a:prstGeom>
        </p:spPr>
      </p:pic>
      <p:sp>
        <p:nvSpPr>
          <p:cNvPr id="40" name="말풍선: 타원형 39">
            <a:extLst>
              <a:ext uri="{FF2B5EF4-FFF2-40B4-BE49-F238E27FC236}">
                <a16:creationId xmlns:a16="http://schemas.microsoft.com/office/drawing/2014/main" id="{7910D134-B38E-49D8-880E-8D17B36F5BA9}"/>
              </a:ext>
            </a:extLst>
          </p:cNvPr>
          <p:cNvSpPr/>
          <p:nvPr/>
        </p:nvSpPr>
        <p:spPr>
          <a:xfrm>
            <a:off x="443098" y="1217712"/>
            <a:ext cx="1728192" cy="804692"/>
          </a:xfrm>
          <a:prstGeom prst="wedgeEllipseCallout">
            <a:avLst>
              <a:gd name="adj1" fmla="val 30608"/>
              <a:gd name="adj2" fmla="val 5145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더하기 </a:t>
            </a:r>
            <a:r>
              <a:rPr lang="en-US" altLang="ko-KR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r>
              <a:rPr lang="ko-KR" altLang="en-US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구해줘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6D18AF7-4CBD-41E6-9694-5E5F971FA6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05" y="2025222"/>
            <a:ext cx="1635032" cy="1635032"/>
          </a:xfrm>
          <a:prstGeom prst="rect">
            <a:avLst/>
          </a:prstGeom>
        </p:spPr>
      </p:pic>
      <p:sp>
        <p:nvSpPr>
          <p:cNvPr id="42" name="말풍선: 타원형 41">
            <a:extLst>
              <a:ext uri="{FF2B5EF4-FFF2-40B4-BE49-F238E27FC236}">
                <a16:creationId xmlns:a16="http://schemas.microsoft.com/office/drawing/2014/main" id="{95C4E0A6-900B-4392-8949-E6A6D16F7534}"/>
              </a:ext>
            </a:extLst>
          </p:cNvPr>
          <p:cNvSpPr/>
          <p:nvPr/>
        </p:nvSpPr>
        <p:spPr>
          <a:xfrm flipH="1">
            <a:off x="6588224" y="1080987"/>
            <a:ext cx="1983369" cy="780961"/>
          </a:xfrm>
          <a:prstGeom prst="wedgeEllipseCallout">
            <a:avLst>
              <a:gd name="adj1" fmla="val 31353"/>
              <a:gd name="adj2" fmla="val 5436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1100 0011</a:t>
            </a:r>
          </a:p>
          <a:p>
            <a:pPr algn="ctr"/>
            <a:r>
              <a:rPr lang="en-US" altLang="ko-KR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1010 1001</a:t>
            </a:r>
            <a:endParaRPr lang="ko-KR" altLang="en-US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2F5F36-2BC6-4361-8D04-6442D7E7EB07}"/>
              </a:ext>
            </a:extLst>
          </p:cNvPr>
          <p:cNvSpPr txBox="1"/>
          <p:nvPr/>
        </p:nvSpPr>
        <p:spPr>
          <a:xfrm>
            <a:off x="1115616" y="3823529"/>
            <a:ext cx="209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사람의 언어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A5A950-1FCD-4603-B1E8-A11599E1796C}"/>
              </a:ext>
            </a:extLst>
          </p:cNvPr>
          <p:cNvSpPr txBox="1"/>
          <p:nvPr/>
        </p:nvSpPr>
        <p:spPr>
          <a:xfrm>
            <a:off x="5940152" y="3823529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기계어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(C, C++, Java, Python)</a:t>
            </a:r>
            <a:endParaRPr lang="ko-KR" altLang="en-US" sz="1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5" name="화살표: 왼쪽/오른쪽 44">
            <a:extLst>
              <a:ext uri="{FF2B5EF4-FFF2-40B4-BE49-F238E27FC236}">
                <a16:creationId xmlns:a16="http://schemas.microsoft.com/office/drawing/2014/main" id="{F98B46C2-A390-4458-AED1-65B113A3BCDC}"/>
              </a:ext>
            </a:extLst>
          </p:cNvPr>
          <p:cNvSpPr/>
          <p:nvPr/>
        </p:nvSpPr>
        <p:spPr>
          <a:xfrm>
            <a:off x="3379414" y="2622925"/>
            <a:ext cx="2096026" cy="198760"/>
          </a:xfrm>
          <a:prstGeom prst="leftRightArrow">
            <a:avLst/>
          </a:prstGeom>
          <a:solidFill>
            <a:srgbClr val="467D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C699B4-0C4F-4C65-A3C1-7D2F9D527BF9}"/>
              </a:ext>
            </a:extLst>
          </p:cNvPr>
          <p:cNvSpPr txBox="1"/>
          <p:nvPr/>
        </p:nvSpPr>
        <p:spPr>
          <a:xfrm>
            <a:off x="3059833" y="2211710"/>
            <a:ext cx="2808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프로그래밍 언어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중간다리역할</a:t>
            </a: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BA73801A-5E95-4B3C-AB0F-07CB5C4F6EC9}"/>
              </a:ext>
            </a:extLst>
          </p:cNvPr>
          <p:cNvSpPr/>
          <p:nvPr/>
        </p:nvSpPr>
        <p:spPr>
          <a:xfrm>
            <a:off x="3207539" y="1131590"/>
            <a:ext cx="2304256" cy="804692"/>
          </a:xfrm>
          <a:prstGeom prst="wedgeEllipseCallout">
            <a:avLst>
              <a:gd name="adj1" fmla="val 2059"/>
              <a:gd name="adj2" fmla="val 57176"/>
            </a:avLst>
          </a:prstGeom>
          <a:solidFill>
            <a:schemeClr val="bg1"/>
          </a:solidFill>
          <a:ln w="38100">
            <a:solidFill>
              <a:srgbClr val="467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System.out.println</a:t>
            </a:r>
            <a:r>
              <a:rPr lang="en-US" altLang="ko-KR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(3+7);</a:t>
            </a:r>
          </a:p>
        </p:txBody>
      </p:sp>
    </p:spTree>
    <p:extLst>
      <p:ext uri="{BB962C8B-B14F-4D97-AF65-F5344CB8AC3E}">
        <p14:creationId xmlns:p14="http://schemas.microsoft.com/office/powerpoint/2010/main" val="3932480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진행 방향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85653" y="1190043"/>
            <a:ext cx="1224136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25813" y="1190043"/>
            <a:ext cx="1224136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55535" y="1179652"/>
            <a:ext cx="1224136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35872" y="1179652"/>
            <a:ext cx="1224136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35872" y="2284481"/>
            <a:ext cx="1224136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99246" y="2276490"/>
            <a:ext cx="1224136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객체지향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76428" y="3420733"/>
            <a:ext cx="1224136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추상클래스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76428" y="2284481"/>
            <a:ext cx="1242586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콜렉션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35873" y="3427677"/>
            <a:ext cx="1224135" cy="6411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융합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07363" y="2284481"/>
            <a:ext cx="1242586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59501" y="3420733"/>
            <a:ext cx="1242586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JDBC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20914" y="3422581"/>
            <a:ext cx="1242586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</a:t>
            </a:r>
          </a:p>
        </p:txBody>
      </p:sp>
      <p:cxnSp>
        <p:nvCxnSpPr>
          <p:cNvPr id="4" name="직선 화살표 연결선 3"/>
          <p:cNvCxnSpPr>
            <a:stCxn id="2" idx="3"/>
            <a:endCxn id="8" idx="1"/>
          </p:cNvCxnSpPr>
          <p:nvPr/>
        </p:nvCxnSpPr>
        <p:spPr>
          <a:xfrm>
            <a:off x="2409789" y="1514079"/>
            <a:ext cx="2160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869053" y="1517578"/>
            <a:ext cx="2160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802564" y="1517578"/>
            <a:ext cx="2160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2401137" y="3755160"/>
            <a:ext cx="2333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853109" y="3755160"/>
            <a:ext cx="2160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312373" y="3758659"/>
            <a:ext cx="2160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642288" y="1821215"/>
            <a:ext cx="0" cy="4632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083911" y="1180875"/>
            <a:ext cx="1224136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33088" y="3420733"/>
            <a:ext cx="1242586" cy="64807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343954" y="1503688"/>
            <a:ext cx="2160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787274" y="3744769"/>
            <a:ext cx="2160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296569" y="2591354"/>
            <a:ext cx="2389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844994" y="2600526"/>
            <a:ext cx="2389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362597" y="2600526"/>
            <a:ext cx="2389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751906" y="2932553"/>
            <a:ext cx="0" cy="4632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862BD4-3F5E-4D6F-B1F3-7F157E7C3390}"/>
              </a:ext>
            </a:extLst>
          </p:cNvPr>
          <p:cNvSpPr/>
          <p:nvPr/>
        </p:nvSpPr>
        <p:spPr>
          <a:xfrm>
            <a:off x="5559551" y="2276490"/>
            <a:ext cx="122413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Festival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64CA87-2B06-4F65-8CBF-399C54E550B2}"/>
              </a:ext>
            </a:extLst>
          </p:cNvPr>
          <p:cNvCxnSpPr/>
          <p:nvPr/>
        </p:nvCxnSpPr>
        <p:spPr>
          <a:xfrm flipH="1">
            <a:off x="6764381" y="2600526"/>
            <a:ext cx="23891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626C76EE-64B1-40BC-9A01-C639397A92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664035"/>
            <a:ext cx="1763688" cy="4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3783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688AED-A350-49AF-AA95-BBBF8FD06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664035"/>
            <a:ext cx="1763688" cy="4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2035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59632" y="1707654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변수의 의미를 이해한다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타입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가지가 무엇인지 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 규칙을 이해한다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3058" y="1011381"/>
            <a:ext cx="7802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변수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(variable)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사전적 의미로는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변화를 줄 수 있는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변할 수 있는 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프로그래밍에서는 데이터를 담을 수 있는 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공간</a:t>
            </a:r>
          </a:p>
        </p:txBody>
      </p:sp>
      <p:pic>
        <p:nvPicPr>
          <p:cNvPr id="26" name="Picture 2" descr="C:\Users\LSJ\Downloads\noun_1077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39"/>
          <a:stretch/>
        </p:blipFill>
        <p:spPr bwMode="auto">
          <a:xfrm>
            <a:off x="3132838" y="2355726"/>
            <a:ext cx="257906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686925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선언하는 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7515" y="1866605"/>
            <a:ext cx="4397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 a  =  3;</a:t>
            </a:r>
            <a:endParaRPr lang="ko-KR" altLang="en-US" sz="72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6376" y="2691177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6000" b="1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 descr="C:\Users\LSJ\Downloads\noun_1077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9"/>
          <a:stretch/>
        </p:blipFill>
        <p:spPr bwMode="auto">
          <a:xfrm>
            <a:off x="5356118" y="1762624"/>
            <a:ext cx="2579068" cy="217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37715" y="3895110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60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왼쪽으로 구부러진 화살표 10"/>
          <p:cNvSpPr/>
          <p:nvPr/>
        </p:nvSpPr>
        <p:spPr>
          <a:xfrm rot="16200000" flipV="1">
            <a:off x="6891070" y="1110971"/>
            <a:ext cx="972108" cy="2021460"/>
          </a:xfrm>
          <a:prstGeom prst="curvedLeftArrow">
            <a:avLst>
              <a:gd name="adj1" fmla="val 25000"/>
              <a:gd name="adj2" fmla="val 47789"/>
              <a:gd name="adj3" fmla="val 25000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11560" y="2931790"/>
            <a:ext cx="1080120" cy="1436218"/>
            <a:chOff x="611560" y="2931790"/>
            <a:chExt cx="1080120" cy="143621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611560" y="2931790"/>
              <a:ext cx="108012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75055" y="3906343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815459" y="2931790"/>
            <a:ext cx="1016625" cy="1436218"/>
            <a:chOff x="618191" y="2931790"/>
            <a:chExt cx="1016625" cy="1436218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781967" y="2931790"/>
              <a:ext cx="70571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18191" y="3906343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변수명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967832" y="2931790"/>
            <a:ext cx="553803" cy="1424985"/>
            <a:chOff x="755576" y="2931790"/>
            <a:chExt cx="786476" cy="1424985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755576" y="2931790"/>
              <a:ext cx="786476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39294" y="3895110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</a:t>
              </a: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2896591" y="2931790"/>
            <a:ext cx="739305" cy="1424985"/>
            <a:chOff x="792489" y="2931790"/>
            <a:chExt cx="739305" cy="1424985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860729" y="2931790"/>
              <a:ext cx="595289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2489" y="3895110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대입</a:t>
              </a: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1151620" y="2931790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3857532" y="886871"/>
            <a:ext cx="1624163" cy="1183154"/>
            <a:chOff x="3857532" y="886871"/>
            <a:chExt cx="1624163" cy="1183154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4521635" y="2070025"/>
              <a:ext cx="261593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857532" y="886871"/>
              <a:ext cx="1624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문장 마무리</a:t>
              </a:r>
              <a:endPara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V="1">
              <a:off x="4644008" y="1421953"/>
              <a:ext cx="0" cy="64807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07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  <p:bldP spid="2" grpId="0"/>
      <p:bldP spid="6" grpId="0"/>
      <p:bldP spid="12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3058" y="1011381"/>
            <a:ext cx="67361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상수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(constant)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사전적 의미로는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불변하는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변하지 않는 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프로그래밍에서는 데이터를 담을 수 있는 공간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번 넣으면 변하지 않는 수를 넣는데 사용 </a:t>
            </a:r>
          </a:p>
        </p:txBody>
      </p:sp>
      <p:pic>
        <p:nvPicPr>
          <p:cNvPr id="3074" name="Picture 2" descr="C:\Users\LSJ\Downloads\noun_25152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9"/>
          <a:stretch/>
        </p:blipFill>
        <p:spPr bwMode="auto">
          <a:xfrm>
            <a:off x="3707904" y="2787775"/>
            <a:ext cx="186635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9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686925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 선언하는 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071" y="2427734"/>
            <a:ext cx="50690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583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</a:t>
            </a:r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6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  = 3;</a:t>
            </a:r>
            <a:endParaRPr lang="ko-KR" altLang="en-US" sz="60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6376" y="2691177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6000" b="1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 descr="C:\Users\LSJ\Downloads\noun_1077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9"/>
          <a:stretch/>
        </p:blipFill>
        <p:spPr bwMode="auto">
          <a:xfrm>
            <a:off x="5356118" y="1762624"/>
            <a:ext cx="2579068" cy="217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28097" y="3937054"/>
            <a:ext cx="635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60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왼쪽으로 구부러진 화살표 10"/>
          <p:cNvSpPr/>
          <p:nvPr/>
        </p:nvSpPr>
        <p:spPr>
          <a:xfrm rot="16200000" flipV="1">
            <a:off x="6891070" y="1110971"/>
            <a:ext cx="972108" cy="2021460"/>
          </a:xfrm>
          <a:prstGeom prst="curvedLeftArrow">
            <a:avLst>
              <a:gd name="adj1" fmla="val 25000"/>
              <a:gd name="adj2" fmla="val 47789"/>
              <a:gd name="adj3" fmla="val 25000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60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  <p:bldP spid="2" grpId="0"/>
      <p:bldP spid="6" grpId="0"/>
      <p:bldP spid="12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규칙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520" y="686925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사용 불가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 descr="http://cfs5.tistory.com/image/12/tistory/2008/04/29/09/51/48167128633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474"/>
            <a:ext cx="7848365" cy="35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5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규칙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30631" y="1203598"/>
            <a:ext cx="63834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대소문자가 구분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되며 길이에 제한이 없다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True;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true;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서로 다르다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시작 할 수 없다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1a = 0;</a:t>
            </a: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특수문자는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‘_’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‘$’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허용한다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_a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허용되지만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허용되지 않는다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7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규칙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15616" y="1203598"/>
            <a:ext cx="70535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외에 필수적인 것은 아니지만 자바 프로그래머들에게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권장하는 규칙들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이름의 첫 글자는 항상 소문자로 시작한다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이름이 여러 단어로 이루어진 경우 단어의 첫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글자를 대문자로 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lastIndexOf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; ,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stringBuffer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644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7" y="26615"/>
            <a:ext cx="550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?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60B875-D5CE-4027-99C5-F9FDD4ADC22B}"/>
              </a:ext>
            </a:extLst>
          </p:cNvPr>
          <p:cNvSpPr txBox="1"/>
          <p:nvPr/>
        </p:nvSpPr>
        <p:spPr>
          <a:xfrm>
            <a:off x="2699792" y="2086104"/>
            <a:ext cx="627249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1991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SUN Microsystems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에서 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3185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제임스 </a:t>
            </a:r>
            <a:r>
              <a:rPr lang="ko-KR" altLang="en-US" sz="2000" dirty="0" err="1">
                <a:solidFill>
                  <a:srgbClr val="3185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고슬링에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의해 개발된 </a:t>
            </a:r>
            <a:r>
              <a:rPr lang="ko-KR" altLang="en-US" sz="2000" dirty="0">
                <a:solidFill>
                  <a:srgbClr val="3185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객체지향 언어</a:t>
            </a:r>
          </a:p>
        </p:txBody>
      </p:sp>
      <p:pic>
        <p:nvPicPr>
          <p:cNvPr id="1038" name="Picture 14" descr="Java Logo PNG Transparent &amp; SVG Vector - Freebie Supply">
            <a:extLst>
              <a:ext uri="{FF2B5EF4-FFF2-40B4-BE49-F238E27FC236}">
                <a16:creationId xmlns:a16="http://schemas.microsoft.com/office/drawing/2014/main" id="{E6A7969D-0C6A-4140-8682-09E5EBDE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" y="1138234"/>
            <a:ext cx="3743807" cy="28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자바 고슬링에 대한 이미지 검색결과">
            <a:extLst>
              <a:ext uri="{FF2B5EF4-FFF2-40B4-BE49-F238E27FC236}">
                <a16:creationId xmlns:a16="http://schemas.microsoft.com/office/drawing/2014/main" id="{824D6034-5354-4BAE-B5C3-70086289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06001"/>
            <a:ext cx="2762770" cy="253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14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규칙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1852464"/>
            <a:ext cx="8244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b="1" dirty="0">
                <a:latin typeface="나눔스퀘어" pitchFamily="50" charset="-127"/>
                <a:ea typeface="나눔스퀘어" pitchFamily="50" charset="-127"/>
              </a:rPr>
              <a:t>User   Name </a:t>
            </a:r>
          </a:p>
          <a:p>
            <a:pPr fontAlgn="base"/>
            <a:r>
              <a:rPr lang="en-US" altLang="ko-KR" sz="2800" b="1" dirty="0">
                <a:latin typeface="나눔스퀘어" pitchFamily="50" charset="-127"/>
                <a:ea typeface="나눔스퀘어" pitchFamily="50" charset="-127"/>
              </a:rPr>
              <a:t>3dimension </a:t>
            </a:r>
          </a:p>
          <a:p>
            <a:pPr fontAlgn="base"/>
            <a:r>
              <a:rPr lang="en-US" altLang="ko-KR" sz="2800" b="1" dirty="0" err="1">
                <a:latin typeface="나눔스퀘어" pitchFamily="50" charset="-127"/>
                <a:ea typeface="나눔스퀘어" pitchFamily="50" charset="-127"/>
              </a:rPr>
              <a:t>appleTree</a:t>
            </a:r>
            <a:endParaRPr lang="en-US" altLang="ko-KR" sz="2800" b="1" dirty="0">
              <a:latin typeface="나눔스퀘어" pitchFamily="50" charset="-127"/>
              <a:ea typeface="나눔스퀘어" pitchFamily="50" charset="-127"/>
            </a:endParaRPr>
          </a:p>
          <a:p>
            <a:pPr fontAlgn="base"/>
            <a:r>
              <a:rPr lang="en-US" altLang="ko-KR" sz="2800" b="1" dirty="0">
                <a:latin typeface="나눔스퀘어" pitchFamily="50" charset="-127"/>
                <a:ea typeface="나눔스퀘어" pitchFamily="50" charset="-127"/>
              </a:rPr>
              <a:t>this </a:t>
            </a:r>
          </a:p>
          <a:p>
            <a:pPr fontAlgn="base"/>
            <a:r>
              <a:rPr lang="en-US" altLang="ko-KR" sz="2800" b="1" dirty="0">
                <a:latin typeface="나눔스퀘어" pitchFamily="50" charset="-127"/>
                <a:ea typeface="나눔스퀘어" pitchFamily="50" charset="-127"/>
              </a:rPr>
              <a:t>#value </a:t>
            </a:r>
          </a:p>
        </p:txBody>
      </p:sp>
      <p:sp>
        <p:nvSpPr>
          <p:cNvPr id="8" name="제목 12"/>
          <p:cNvSpPr txBox="1">
            <a:spLocks/>
          </p:cNvSpPr>
          <p:nvPr/>
        </p:nvSpPr>
        <p:spPr>
          <a:xfrm>
            <a:off x="799117" y="980109"/>
            <a:ext cx="6516798" cy="800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100">
                <a:latin typeface="나눔스퀘어 Bold" pitchFamily="50" charset="-127"/>
                <a:ea typeface="나눔스퀘어 Bold" pitchFamily="50" charset="-127"/>
              </a:rPr>
              <a:t>O,X </a:t>
            </a:r>
            <a:r>
              <a:rPr lang="ko-KR" altLang="en-US" sz="4100">
                <a:latin typeface="나눔스퀘어 Bold" pitchFamily="50" charset="-127"/>
                <a:ea typeface="나눔스퀘어 Bold" pitchFamily="50" charset="-127"/>
              </a:rPr>
              <a:t>퀴즈</a:t>
            </a:r>
            <a:endParaRPr lang="ko-KR" altLang="en-US" sz="41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1852464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" pitchFamily="50" charset="-127"/>
                <a:ea typeface="나눔스퀘어" pitchFamily="50" charset="-127"/>
              </a:rPr>
              <a:t>(               X               )</a:t>
            </a:r>
            <a:endParaRPr lang="ko-KR" altLang="en-US" sz="28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2265348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" pitchFamily="50" charset="-127"/>
                <a:ea typeface="나눔스퀘어" pitchFamily="50" charset="-127"/>
              </a:rPr>
              <a:t>(               X               )</a:t>
            </a:r>
            <a:endParaRPr lang="ko-KR" altLang="en-US" sz="28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1840" y="2697396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" pitchFamily="50" charset="-127"/>
                <a:ea typeface="나눔스퀘어" pitchFamily="50" charset="-127"/>
              </a:rPr>
              <a:t>(               O               )</a:t>
            </a:r>
            <a:endParaRPr lang="ko-KR" altLang="en-US" sz="28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840" y="3129444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" pitchFamily="50" charset="-127"/>
                <a:ea typeface="나눔스퀘어" pitchFamily="50" charset="-127"/>
              </a:rPr>
              <a:t>(               X               )</a:t>
            </a:r>
            <a:endParaRPr lang="ko-KR" altLang="en-US" sz="28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3580656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" pitchFamily="50" charset="-127"/>
                <a:ea typeface="나눔스퀘어" pitchFamily="50" charset="-127"/>
              </a:rPr>
              <a:t>(               X               )</a:t>
            </a:r>
            <a:endParaRPr lang="ko-KR" altLang="en-US" sz="28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99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9" grpId="0"/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java ë°ì´í° íìì ëí ì´ë¯¸ì§ ê²ìê²°ê³¼">
            <a:extLst>
              <a:ext uri="{FF2B5EF4-FFF2-40B4-BE49-F238E27FC236}">
                <a16:creationId xmlns:a16="http://schemas.microsoft.com/office/drawing/2014/main" id="{984202C8-29D7-7C0B-422A-C5C34DC2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30" y="986408"/>
            <a:ext cx="8855631" cy="357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9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80885"/>
              </p:ext>
            </p:extLst>
          </p:nvPr>
        </p:nvGraphicFramePr>
        <p:xfrm>
          <a:off x="1427820" y="1275606"/>
          <a:ext cx="628836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4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1byte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2byte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4byte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8byte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논리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boolean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</a:t>
                      </a: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정수</a:t>
                      </a: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byte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short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실수</a:t>
                      </a:r>
                    </a:p>
                  </a:txBody>
                  <a:tcPr anchor="ctr"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double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655080" y="1851670"/>
            <a:ext cx="1296144" cy="648072"/>
          </a:xfrm>
          <a:prstGeom prst="rect">
            <a:avLst/>
          </a:prstGeom>
          <a:noFill/>
          <a:ln w="3810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928" y="2427734"/>
            <a:ext cx="1296144" cy="648072"/>
          </a:xfrm>
          <a:prstGeom prst="rect">
            <a:avLst/>
          </a:prstGeom>
          <a:noFill/>
          <a:ln w="3810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20072" y="3003798"/>
            <a:ext cx="1296144" cy="648072"/>
          </a:xfrm>
          <a:prstGeom prst="rect">
            <a:avLst/>
          </a:prstGeom>
          <a:noFill/>
          <a:ln w="3810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4208" y="3651870"/>
            <a:ext cx="1224136" cy="576064"/>
          </a:xfrm>
          <a:prstGeom prst="rect">
            <a:avLst/>
          </a:prstGeom>
          <a:noFill/>
          <a:ln w="3810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3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형변환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(Casting)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32FDE3-7C2A-4C02-95F2-66E4EB7646A9}"/>
              </a:ext>
            </a:extLst>
          </p:cNvPr>
          <p:cNvSpPr txBox="1"/>
          <p:nvPr/>
        </p:nvSpPr>
        <p:spPr>
          <a:xfrm>
            <a:off x="539552" y="799003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 변환이란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419622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타입의 데이터를 다른 타입의 데이터로 사용할 때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2067694"/>
            <a:ext cx="437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 = 10; -&gt; float b = a;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542" y="2787774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연산결과를 다른 타입으로 출력 하고 싶을 때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95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형변환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(Casting)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568" y="987574"/>
            <a:ext cx="6769802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묵시적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형 변환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용량의 상자에서 큰 용량의 상자로 옮기는 작업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2355726"/>
            <a:ext cx="8164415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강제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명시적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형 변환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용량의 상자에서 작은 용량의 상자로 옮기는 작업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옮길 곳이 더 작은 공간이기 때문에 데이터를 읽어 버릴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7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7784" y="2077374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 +  b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648" y="48351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정해진 규칙에 따라 데이터를 처리하여 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산출하는 것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915873" y="7340"/>
            <a:ext cx="543640" cy="416263"/>
          </a:xfrm>
          <a:prstGeom prst="ellipse">
            <a:avLst/>
          </a:pr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꺾인 연결선 4"/>
          <p:cNvCxnSpPr/>
          <p:nvPr/>
        </p:nvCxnSpPr>
        <p:spPr>
          <a:xfrm rot="16200000" flipH="1">
            <a:off x="1113213" y="491736"/>
            <a:ext cx="346046" cy="216024"/>
          </a:xfrm>
          <a:prstGeom prst="bentConnector3">
            <a:avLst>
              <a:gd name="adj1" fmla="val 100206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483768" y="3517534"/>
            <a:ext cx="1152128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72908" y="3500390"/>
            <a:ext cx="1152128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3059832" y="3507853"/>
            <a:ext cx="2664296" cy="313978"/>
          </a:xfrm>
          <a:custGeom>
            <a:avLst/>
            <a:gdLst>
              <a:gd name="connsiteX0" fmla="*/ 0 w 2817628"/>
              <a:gd name="connsiteY0" fmla="*/ 10633 h 297712"/>
              <a:gd name="connsiteX1" fmla="*/ 0 w 2817628"/>
              <a:gd name="connsiteY1" fmla="*/ 297712 h 297712"/>
              <a:gd name="connsiteX2" fmla="*/ 2817628 w 2817628"/>
              <a:gd name="connsiteY2" fmla="*/ 297712 h 297712"/>
              <a:gd name="connsiteX3" fmla="*/ 2817628 w 2817628"/>
              <a:gd name="connsiteY3" fmla="*/ 0 h 29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7628" h="297712">
                <a:moveTo>
                  <a:pt x="0" y="10633"/>
                </a:moveTo>
                <a:lnTo>
                  <a:pt x="0" y="297712"/>
                </a:lnTo>
                <a:lnTo>
                  <a:pt x="2817628" y="297712"/>
                </a:lnTo>
                <a:lnTo>
                  <a:pt x="2817628" y="0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꺾인 연결선 35"/>
          <p:cNvCxnSpPr/>
          <p:nvPr/>
        </p:nvCxnSpPr>
        <p:spPr>
          <a:xfrm rot="16200000" flipH="1">
            <a:off x="3858917" y="3865826"/>
            <a:ext cx="346046" cy="216024"/>
          </a:xfrm>
          <a:prstGeom prst="bentConnector3">
            <a:avLst>
              <a:gd name="adj1" fmla="val 100206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39952" y="395724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연산이 이루어지는 데이터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3768" y="2075924"/>
            <a:ext cx="3744416" cy="13696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연결선 42"/>
          <p:cNvCxnSpPr>
            <a:stCxn id="38" idx="1"/>
          </p:cNvCxnSpPr>
          <p:nvPr/>
        </p:nvCxnSpPr>
        <p:spPr>
          <a:xfrm flipH="1">
            <a:off x="2195736" y="2869462"/>
            <a:ext cx="2880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1476672" y="2669393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연산의 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과정을 기술한 것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761606" y="2252171"/>
            <a:ext cx="1080120" cy="1080120"/>
          </a:xfrm>
          <a:prstGeom prst="ellipse">
            <a:avLst/>
          </a:prstGeom>
          <a:noFill/>
          <a:ln w="1905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꺾인 연결선 46"/>
          <p:cNvCxnSpPr/>
          <p:nvPr/>
        </p:nvCxnSpPr>
        <p:spPr>
          <a:xfrm rot="5400000" flipH="1" flipV="1">
            <a:off x="4242682" y="1943729"/>
            <a:ext cx="379456" cy="216026"/>
          </a:xfrm>
          <a:prstGeom prst="bentConnector3">
            <a:avLst>
              <a:gd name="adj1" fmla="val 97635"/>
            </a:avLst>
          </a:prstGeom>
          <a:ln w="19050">
            <a:solidFill>
              <a:srgbClr val="DC34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46948" y="16067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연산에 사용되는 기호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53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7" grpId="0"/>
      <p:bldP spid="14" grpId="0"/>
      <p:bldP spid="3" grpId="0" animBg="1"/>
      <p:bldP spid="35" grpId="0" animBg="1"/>
      <p:bldP spid="37" grpId="0"/>
      <p:bldP spid="38" grpId="0" animBg="1"/>
      <p:bldP spid="44" grpId="0"/>
      <p:bldP spid="46" grpId="0" animBg="1"/>
      <p:bldP spid="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연산자의 종류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/>
          <p:cNvSpPr/>
          <p:nvPr/>
        </p:nvSpPr>
        <p:spPr>
          <a:xfrm>
            <a:off x="652068" y="973486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3384821" y="2793910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</a:t>
            </a:r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6116713" y="973486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</a:t>
            </a:r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652068" y="2793911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6117575" y="2793911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kern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3200" kern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한쪽 모서리가 잘린 사각형 16"/>
          <p:cNvSpPr/>
          <p:nvPr/>
        </p:nvSpPr>
        <p:spPr>
          <a:xfrm>
            <a:off x="3384821" y="973485"/>
            <a:ext cx="2399680" cy="1050533"/>
          </a:xfrm>
          <a:prstGeom prst="snip1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</a:p>
        </p:txBody>
      </p:sp>
      <p:sp>
        <p:nvSpPr>
          <p:cNvPr id="2" name="자유형 1"/>
          <p:cNvSpPr/>
          <p:nvPr/>
        </p:nvSpPr>
        <p:spPr>
          <a:xfrm>
            <a:off x="395536" y="752474"/>
            <a:ext cx="8280920" cy="3399449"/>
          </a:xfrm>
          <a:custGeom>
            <a:avLst/>
            <a:gdLst>
              <a:gd name="connsiteX0" fmla="*/ 19050 w 8334375"/>
              <a:gd name="connsiteY0" fmla="*/ 28575 h 3238500"/>
              <a:gd name="connsiteX1" fmla="*/ 19050 w 8334375"/>
              <a:gd name="connsiteY1" fmla="*/ 3238500 h 3238500"/>
              <a:gd name="connsiteX2" fmla="*/ 2857500 w 8334375"/>
              <a:gd name="connsiteY2" fmla="*/ 3238500 h 3238500"/>
              <a:gd name="connsiteX3" fmla="*/ 2857500 w 8334375"/>
              <a:gd name="connsiteY3" fmla="*/ 1524000 h 3238500"/>
              <a:gd name="connsiteX4" fmla="*/ 8334375 w 8334375"/>
              <a:gd name="connsiteY4" fmla="*/ 1524000 h 3238500"/>
              <a:gd name="connsiteX5" fmla="*/ 8334375 w 8334375"/>
              <a:gd name="connsiteY5" fmla="*/ 0 h 3238500"/>
              <a:gd name="connsiteX6" fmla="*/ 0 w 8334375"/>
              <a:gd name="connsiteY6" fmla="*/ 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4375" h="3238500">
                <a:moveTo>
                  <a:pt x="19050" y="28575"/>
                </a:moveTo>
                <a:lnTo>
                  <a:pt x="19050" y="3238500"/>
                </a:lnTo>
                <a:lnTo>
                  <a:pt x="2857500" y="3238500"/>
                </a:lnTo>
                <a:lnTo>
                  <a:pt x="2857500" y="1524000"/>
                </a:lnTo>
                <a:lnTo>
                  <a:pt x="8334375" y="1524000"/>
                </a:lnTo>
                <a:lnTo>
                  <a:pt x="8334375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0008" y="4208139"/>
            <a:ext cx="179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이항 연산자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7904" y="3865622"/>
            <a:ext cx="179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단항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연산자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8840" y="3844443"/>
            <a:ext cx="179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연산자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78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  <p:bldP spid="18" grpId="0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835696" y="3147814"/>
            <a:ext cx="1008112" cy="1533659"/>
          </a:xfrm>
          <a:prstGeom prst="ellipse">
            <a:avLst/>
          </a:prstGeom>
          <a:solidFill>
            <a:srgbClr val="31859C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15616" y="962316"/>
            <a:ext cx="2376264" cy="39604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67644" y="1203598"/>
            <a:ext cx="18722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08104" y="962316"/>
            <a:ext cx="2376264" cy="39604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92080" y="1366911"/>
            <a:ext cx="280831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곱하기</a:t>
            </a:r>
            <a:b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나머지</a:t>
            </a:r>
            <a:b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몫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b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더하기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b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빼기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27784" y="1654943"/>
            <a:ext cx="3312368" cy="194421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627784" y="2262609"/>
            <a:ext cx="3312368" cy="194421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2617504" y="1654943"/>
            <a:ext cx="3322648" cy="120295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2617504" y="2938389"/>
            <a:ext cx="3322648" cy="58442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2627784" y="2330723"/>
            <a:ext cx="3322648" cy="1925894"/>
          </a:xfrm>
          <a:prstGeom prst="line">
            <a:avLst/>
          </a:prstGeom>
          <a:ln w="19050">
            <a:solidFill>
              <a:srgbClr val="DC34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숫자연산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3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/>
      <p:bldP spid="33" grpId="0" animBg="1"/>
      <p:bldP spid="34" grpId="0" animBg="1"/>
      <p:bldP spid="2" grpId="0" animBg="1"/>
      <p:bldP spid="38" grpId="0"/>
      <p:bldP spid="40" grpId="0" animBg="1"/>
      <p:bldP spid="41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1779662"/>
            <a:ext cx="4973961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num2 = 7;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/ num2);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System.out.println(num1 % num2);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2240" y="2518325"/>
            <a:ext cx="1152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b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5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605737"/>
            <a:ext cx="4198506" cy="255454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num2 = 7;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 num3 = 10.0f;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 num4 = 7.0f;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/ num2);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0370" y="2883009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4083918"/>
            <a:ext cx="1728192" cy="10740"/>
          </a:xfrm>
          <a:prstGeom prst="line">
            <a:avLst/>
          </a:prstGeom>
          <a:ln w="19050">
            <a:solidFill>
              <a:srgbClr val="DC34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18383" y="4134088"/>
            <a:ext cx="37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많은 정보를 담을 수 있는</a:t>
            </a:r>
            <a:endParaRPr lang="en-US" altLang="ko-KR" dirty="0">
              <a:solidFill>
                <a:srgbClr val="DC343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자동</a:t>
            </a:r>
            <a:r>
              <a:rPr lang="en-US" altLang="ko-KR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묵시적</a:t>
            </a:r>
            <a:r>
              <a:rPr lang="en-US" altLang="ko-KR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형 변환이 일어남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23119" y="341925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System.out.println(num3 / num4);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3119" y="3730349"/>
            <a:ext cx="4272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/ num4);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90984" y="3435824"/>
            <a:ext cx="1881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1.4285715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0984" y="3730349"/>
            <a:ext cx="1881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1.4285715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3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11" grpId="0"/>
      <p:bldP spid="4" grpId="0"/>
      <p:bldP spid="5" grpId="0"/>
      <p:bldP spid="6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7" y="26615"/>
            <a:ext cx="550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의 특징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60B875-D5CE-4027-99C5-F9FDD4ADC22B}"/>
              </a:ext>
            </a:extLst>
          </p:cNvPr>
          <p:cNvSpPr txBox="1"/>
          <p:nvPr/>
        </p:nvSpPr>
        <p:spPr>
          <a:xfrm>
            <a:off x="1286127" y="843558"/>
            <a:ext cx="6272490" cy="308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이식성이 높은 언어이다</a:t>
            </a: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객체지향 언어이다</a:t>
            </a:r>
            <a:r>
              <a:rPr lang="en-US" altLang="ko-KR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오픈소스 라이브러리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64F56-0281-458D-A6AE-C76570403622}"/>
              </a:ext>
            </a:extLst>
          </p:cNvPr>
          <p:cNvSpPr txBox="1"/>
          <p:nvPr/>
        </p:nvSpPr>
        <p:spPr>
          <a:xfrm>
            <a:off x="1763688" y="1475635"/>
            <a:ext cx="5658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여러 운영체제에서 동일하게 실행된다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(JVM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6A86A-32E7-45D7-B004-74E14D61425A}"/>
              </a:ext>
            </a:extLst>
          </p:cNvPr>
          <p:cNvSpPr txBox="1"/>
          <p:nvPr/>
        </p:nvSpPr>
        <p:spPr>
          <a:xfrm>
            <a:off x="1763688" y="2627763"/>
            <a:ext cx="6409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각각의 기능이 객체로 만들어져 있어 유지보수에 용이하다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D3D4B-7F75-422B-9C82-96D4CEAE0C85}"/>
              </a:ext>
            </a:extLst>
          </p:cNvPr>
          <p:cNvSpPr txBox="1"/>
          <p:nvPr/>
        </p:nvSpPr>
        <p:spPr>
          <a:xfrm>
            <a:off x="1763688" y="3883837"/>
            <a:ext cx="5394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Java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개발된 코드를 서로 공유하여 쓸 수 있다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06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331017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num2 = 7;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+ num2);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48513" y="13310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23119" y="2907868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num1 = “10”;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num2 = “7”;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+ num2);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5378" y="290786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403465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18" grpId="0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1-4.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605737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</a:t>
            </a: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num2 = "7";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+ num2);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8745" y="314781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11629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376890"/>
            <a:ext cx="41529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428" y="1533696"/>
            <a:ext cx="4879507" cy="3693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아래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번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번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3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번의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출력값을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예상해보세요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8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1-6.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089" y="1419622"/>
            <a:ext cx="7478327" cy="147732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num1, num2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더하기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빼기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곱하기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나누기 결과값을 출력하세요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! 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나누기 결과값은 아래와 같이 실수로 표현하세요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.)</a:t>
            </a:r>
          </a:p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num1 = 7;</a:t>
            </a:r>
          </a:p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num2 = 3;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71750"/>
            <a:ext cx="4565357" cy="188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5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53708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1-7.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038671"/>
            <a:ext cx="6665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제주도에 다녀온 김모 씨는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3,729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개의 귤을 샀다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김모 씨는 주위 사람들에게 귤을 나눠주려고 하는데 너무 많아서 문제가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생겼습니다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김모씨는 귤을 한 사람당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52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개씩 박스에 담아서 나눠주려고 합니다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아래의 빈칸에 김모씨가 사람들에게 줄 수 있는 박스의 수를 구해보세요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3734" y="2952450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orange = 3729;</a:t>
            </a:r>
          </a:p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number = 52;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93734" y="3635357"/>
            <a:ext cx="4093372" cy="469749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167294"/>
            <a:ext cx="722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System.out.println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김모씨가 귤 박스를 줄 수 있는 박스의 수는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?”+         );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494828" y="4117085"/>
            <a:ext cx="319169" cy="419541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2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4" grpId="0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53708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1-8.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60" y="1270355"/>
            <a:ext cx="5367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변수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값 중에서 백의 자리 이하를 버리는 코드이다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만일 변수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값이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456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400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되고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111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100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된다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네모 칸 안에 알맞은 코드를 넣으시오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094" y="260254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= 456;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4094" y="3248878"/>
            <a:ext cx="4093372" cy="469749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27588"/>
            <a:ext cx="2686496" cy="127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8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27587"/>
            <a:ext cx="2686496" cy="142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53708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1-9.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60" y="1270355"/>
            <a:ext cx="5174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변수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값 중에서 일의 자리를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 바꾸는 코드이다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만일 변수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값이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456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451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되고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777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771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된다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네모 칸 안에 알맞은 코드를 넣으시오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094" y="260254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= 456;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4094" y="3248878"/>
            <a:ext cx="4093372" cy="469749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623899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키보드로부터 데이터 입력 받기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8536" y="1275606"/>
            <a:ext cx="7595999" cy="95410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Scanner   sc = new   Scanner(System.in);</a:t>
            </a:r>
          </a:p>
          <a:p>
            <a:r>
              <a:rPr lang="pt-BR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  number = sc.nextInt();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55726"/>
            <a:ext cx="4608512" cy="227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1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68" y="2283718"/>
            <a:ext cx="2664968" cy="25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7774" y="1396102"/>
            <a:ext cx="8016674" cy="70788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두개의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정수를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두 수의 더하기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빼기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곱하기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나누기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몫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결과값을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1-10.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9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1-10.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774" y="1396102"/>
            <a:ext cx="5633257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Java, Web, Android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점수를 키보드로부터 입력 받아 합계와 평균을 출력하세요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Scanner sc = new Scanner(System.in);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System.out.print(“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 입력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”);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javaScore = sc.nextInt();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211710"/>
            <a:ext cx="3640669" cy="239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87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25619" y="556705"/>
            <a:ext cx="8730011" cy="2304256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/ JRE / IDE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7781" y="1195126"/>
            <a:ext cx="4296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JDK</a:t>
            </a:r>
          </a:p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(Java Development Kit)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375293" y="652244"/>
            <a:ext cx="4320480" cy="2091636"/>
          </a:xfrm>
          <a:prstGeom prst="round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2819" y="701890"/>
            <a:ext cx="4651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JRE</a:t>
            </a:r>
          </a:p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(Java Runtime Environment)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71912" y="1591752"/>
            <a:ext cx="3927242" cy="1008112"/>
          </a:xfrm>
          <a:prstGeom prst="round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0617" y="1755113"/>
            <a:ext cx="465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JVM</a:t>
            </a: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(Java virtual Machine)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5618" y="2932969"/>
            <a:ext cx="8730011" cy="201622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126" y="3075806"/>
            <a:ext cx="6872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IDE</a:t>
            </a:r>
          </a:p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Intergrated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Development Environment)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82151" y="4090551"/>
            <a:ext cx="1355788" cy="661295"/>
            <a:chOff x="336617" y="4310413"/>
            <a:chExt cx="1355788" cy="348027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36617" y="4310413"/>
              <a:ext cx="1355788" cy="348027"/>
            </a:xfrm>
            <a:prstGeom prst="roundRect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2764" y="4383517"/>
              <a:ext cx="1119087" cy="194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Eclipse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875332" y="4083915"/>
            <a:ext cx="1355788" cy="667926"/>
            <a:chOff x="336617" y="4306923"/>
            <a:chExt cx="1355788" cy="35151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36617" y="4310413"/>
              <a:ext cx="1355788" cy="348027"/>
            </a:xfrm>
            <a:prstGeom prst="roundRect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0732" y="4306923"/>
              <a:ext cx="1119087" cy="340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Visual</a:t>
              </a:r>
            </a:p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Studio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3352774" y="4087356"/>
            <a:ext cx="1355788" cy="661295"/>
          </a:xfrm>
          <a:prstGeom prst="round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8921" y="4080725"/>
            <a:ext cx="1119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Android</a:t>
            </a: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Studio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27710" y="4093987"/>
            <a:ext cx="1355788" cy="661295"/>
          </a:xfrm>
          <a:prstGeom prst="round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95783" y="4210398"/>
            <a:ext cx="121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NetBeans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300192" y="4090545"/>
            <a:ext cx="1355788" cy="661295"/>
          </a:xfrm>
          <a:prstGeom prst="round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68265" y="4206956"/>
            <a:ext cx="121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IntelliJ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38233" y="4067255"/>
            <a:ext cx="86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…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72435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774" y="1396102"/>
            <a:ext cx="5633257" cy="16312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초를 입력 받아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형태로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Scanner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new Scanner(System.in);</a:t>
            </a:r>
          </a:p>
          <a:p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System.out.print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("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초 입력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: ");</a:t>
            </a:r>
          </a:p>
          <a:p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totalSecond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sc.nextInt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();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43107"/>
            <a:ext cx="2520280" cy="171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8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507854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602" y="1567127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	a = b	   a = b + 1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6602" y="2180761"/>
            <a:ext cx="2887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+=, -=, *=, /=, %=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&amp;=, ^=, |= … 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복합대입연산자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	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4815361" y="1292353"/>
            <a:ext cx="487599" cy="48759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5963728" y="1291000"/>
            <a:ext cx="487599" cy="487599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5252443" y="2011708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400810" y="2011708"/>
            <a:ext cx="76347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05051" y="2613475"/>
            <a:ext cx="114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+= b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8386" y="3737928"/>
            <a:ext cx="167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+= b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5599" y="3737927"/>
            <a:ext cx="205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= a + b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923928" y="4384258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730752" y="4360491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364088" y="3003798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연산의 결과를 담을 때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1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/>
      <p:bldP spid="45" grpId="0"/>
      <p:bldP spid="46" grpId="0"/>
      <p:bldP spid="46" grpId="1"/>
      <p:bldP spid="46" grpId="2"/>
      <p:bldP spid="46" grpId="3"/>
      <p:bldP spid="47" grpId="0"/>
      <p:bldP spid="47" grpId="1"/>
      <p:bldP spid="47" grpId="2"/>
      <p:bldP spid="5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7170" y="1779662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 = 29;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 -= 2;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92959" y="3669873"/>
            <a:ext cx="149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27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55305" y="366987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-2;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333307" y="2715766"/>
            <a:ext cx="1266640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1875099" y="2608749"/>
            <a:ext cx="439838" cy="1259366"/>
          </a:xfrm>
          <a:custGeom>
            <a:avLst/>
            <a:gdLst>
              <a:gd name="connsiteX0" fmla="*/ 439838 w 439838"/>
              <a:gd name="connsiteY0" fmla="*/ 0 h 1296365"/>
              <a:gd name="connsiteX1" fmla="*/ 0 w 439838"/>
              <a:gd name="connsiteY1" fmla="*/ 0 h 1296365"/>
              <a:gd name="connsiteX2" fmla="*/ 0 w 439838"/>
              <a:gd name="connsiteY2" fmla="*/ 1296365 h 1296365"/>
              <a:gd name="connsiteX3" fmla="*/ 335666 w 439838"/>
              <a:gd name="connsiteY3" fmla="*/ 1296365 h 129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838" h="1296365">
                <a:moveTo>
                  <a:pt x="439838" y="0"/>
                </a:moveTo>
                <a:lnTo>
                  <a:pt x="0" y="0"/>
                </a:lnTo>
                <a:lnTo>
                  <a:pt x="0" y="1296365"/>
                </a:lnTo>
                <a:lnTo>
                  <a:pt x="335666" y="1296365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64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1" grpId="0"/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7170" y="1779662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 = 29;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 -= 2 + 3 * 4;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6203" y="366987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6792" y="3640995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29 – (2 + 3 * 4);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333307" y="2715766"/>
            <a:ext cx="2094677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1875099" y="2608749"/>
            <a:ext cx="439838" cy="1259366"/>
          </a:xfrm>
          <a:custGeom>
            <a:avLst/>
            <a:gdLst>
              <a:gd name="connsiteX0" fmla="*/ 439838 w 439838"/>
              <a:gd name="connsiteY0" fmla="*/ 0 h 1296365"/>
              <a:gd name="connsiteX1" fmla="*/ 0 w 439838"/>
              <a:gd name="connsiteY1" fmla="*/ 0 h 1296365"/>
              <a:gd name="connsiteX2" fmla="*/ 0 w 439838"/>
              <a:gd name="connsiteY2" fmla="*/ 1296365 h 1296365"/>
              <a:gd name="connsiteX3" fmla="*/ 335666 w 439838"/>
              <a:gd name="connsiteY3" fmla="*/ 1296365 h 129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838" h="1296365">
                <a:moveTo>
                  <a:pt x="439838" y="0"/>
                </a:moveTo>
                <a:lnTo>
                  <a:pt x="0" y="0"/>
                </a:lnTo>
                <a:lnTo>
                  <a:pt x="0" y="1296365"/>
                </a:lnTo>
                <a:lnTo>
                  <a:pt x="335666" y="1296365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997256" y="4010327"/>
            <a:ext cx="57474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63888" y="4364845"/>
            <a:ext cx="82253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4928" y="3995513"/>
            <a:ext cx="45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4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1" grpId="0"/>
      <p:bldP spid="26" grpId="0" animBg="1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568" y="1059582"/>
            <a:ext cx="79026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각각 볼펜을 들고 있다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빨간색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파란색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펜을 들고 있을 때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손만 활용하여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파란색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펜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빨간색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펜을 가질 수 있도록 하려면 어떻게 해야 할 까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26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49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치환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HHD\Desktop\2017년 사업\4차산업혁명\수업\java\이미지\프로그래밍_유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85331"/>
            <a:ext cx="6410275" cy="336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9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602" y="1567127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 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	++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     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2292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 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	--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80684" y="1415158"/>
            <a:ext cx="1359468" cy="1524027"/>
          </a:xfrm>
          <a:prstGeom prst="rect">
            <a:avLst/>
          </a:pr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4444678" y="2944969"/>
            <a:ext cx="532436" cy="520861"/>
          </a:xfrm>
          <a:custGeom>
            <a:avLst/>
            <a:gdLst>
              <a:gd name="connsiteX0" fmla="*/ 532436 w 532436"/>
              <a:gd name="connsiteY0" fmla="*/ 0 h 520861"/>
              <a:gd name="connsiteX1" fmla="*/ 532436 w 532436"/>
              <a:gd name="connsiteY1" fmla="*/ 520861 h 520861"/>
              <a:gd name="connsiteX2" fmla="*/ 0 w 532436"/>
              <a:gd name="connsiteY2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436" h="520861">
                <a:moveTo>
                  <a:pt x="532436" y="0"/>
                </a:moveTo>
                <a:lnTo>
                  <a:pt x="532436" y="520861"/>
                </a:lnTo>
                <a:lnTo>
                  <a:pt x="0" y="520861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66513" y="3224984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±1</a:t>
            </a: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↓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사용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412883" y="1409374"/>
            <a:ext cx="1359468" cy="1524027"/>
          </a:xfrm>
          <a:prstGeom prst="rect">
            <a:avLst/>
          </a:pr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7491" y="3230983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사용</a:t>
            </a: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↓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±1</a:t>
            </a:r>
          </a:p>
        </p:txBody>
      </p:sp>
      <p:sp>
        <p:nvSpPr>
          <p:cNvPr id="38" name="자유형 37"/>
          <p:cNvSpPr/>
          <p:nvPr/>
        </p:nvSpPr>
        <p:spPr>
          <a:xfrm rot="5400000">
            <a:off x="6374084" y="3084636"/>
            <a:ext cx="532565" cy="229823"/>
          </a:xfrm>
          <a:custGeom>
            <a:avLst/>
            <a:gdLst>
              <a:gd name="connsiteX0" fmla="*/ 532436 w 532436"/>
              <a:gd name="connsiteY0" fmla="*/ 0 h 520861"/>
              <a:gd name="connsiteX1" fmla="*/ 532436 w 532436"/>
              <a:gd name="connsiteY1" fmla="*/ 520861 h 520861"/>
              <a:gd name="connsiteX2" fmla="*/ 0 w 532436"/>
              <a:gd name="connsiteY2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436" h="520861">
                <a:moveTo>
                  <a:pt x="532436" y="0"/>
                </a:moveTo>
                <a:lnTo>
                  <a:pt x="532436" y="520861"/>
                </a:lnTo>
                <a:lnTo>
                  <a:pt x="0" y="520861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저장된 값을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 혹은 감소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1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/>
      <p:bldP spid="23" grpId="0" animBg="1"/>
      <p:bldP spid="29" grpId="0" animBg="1"/>
      <p:bldP spid="32" grpId="0"/>
      <p:bldP spid="35" grpId="0" animBg="1"/>
      <p:bldP spid="37" grpId="0"/>
      <p:bldP spid="38" grpId="0" animBg="1"/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419622"/>
            <a:ext cx="4198506" cy="16312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i = 3;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System.out.println(++i);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21625" y="178895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23119" y="234295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System.out.println(i++);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6001" y="237372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23119" y="265072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System.out.println(i);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8405" y="2681506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5837" y="3272434"/>
            <a:ext cx="414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+1(4)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출력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411760" y="2355726"/>
            <a:ext cx="2736304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1760" y="2681506"/>
            <a:ext cx="2736304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55837" y="3656765"/>
            <a:ext cx="414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변수에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+1(5)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2411760" y="3003798"/>
            <a:ext cx="2448272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5837" y="4041096"/>
            <a:ext cx="414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11392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10" grpId="0"/>
      <p:bldP spid="11" grpId="0"/>
      <p:bldP spid="12" grpId="0"/>
      <p:bldP spid="13" grpId="0"/>
      <p:bldP spid="14" grpId="0"/>
      <p:bldP spid="17" grpId="0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4690" y="2947392"/>
            <a:ext cx="4006428" cy="70788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j = 5;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System.out.println(j--);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4859" y="3301335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04690" y="1674213"/>
            <a:ext cx="4006428" cy="70788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i = 5;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System.out.println(--i);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84859" y="2012767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 </a:t>
            </a:r>
          </a:p>
        </p:txBody>
      </p:sp>
    </p:spTree>
    <p:extLst>
      <p:ext uri="{BB962C8B-B14F-4D97-AF65-F5344CB8AC3E}">
        <p14:creationId xmlns:p14="http://schemas.microsoft.com/office/powerpoint/2010/main" val="7021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0" grpId="0" animBg="1"/>
      <p:bldP spid="2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44791096" descr="EMB000028bc6b5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38" y="1376376"/>
            <a:ext cx="2286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3-3.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202802" y="2427734"/>
            <a:ext cx="9476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202802" y="3150350"/>
            <a:ext cx="9476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202802" y="3885179"/>
            <a:ext cx="9476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02802" y="4604100"/>
            <a:ext cx="9476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78489" y="1563323"/>
            <a:ext cx="3631974" cy="307777"/>
            <a:chOff x="2500297" y="1810310"/>
            <a:chExt cx="4928264" cy="438605"/>
          </a:xfrm>
        </p:grpSpPr>
        <p:cxnSp>
          <p:nvCxnSpPr>
            <p:cNvPr id="57" name="직선 화살표 연결선 56"/>
            <p:cNvCxnSpPr/>
            <p:nvPr/>
          </p:nvCxnSpPr>
          <p:spPr>
            <a:xfrm>
              <a:off x="2500297" y="2000240"/>
              <a:ext cx="30828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607541" y="1810310"/>
              <a:ext cx="1821020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opr</a:t>
              </a:r>
              <a:r>
                <a:rPr lang="en-US" altLang="ko-KR" sz="1400" dirty="0"/>
                <a:t> + 3</a:t>
              </a:r>
              <a:endParaRPr lang="ko-KR" altLang="en-US" sz="14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202802" y="1897117"/>
            <a:ext cx="2518940" cy="307777"/>
            <a:chOff x="4297272" y="2285992"/>
            <a:chExt cx="3417978" cy="438605"/>
          </a:xfrm>
        </p:grpSpPr>
        <p:cxnSp>
          <p:nvCxnSpPr>
            <p:cNvPr id="60" name="직선 화살표 연결선 59"/>
            <p:cNvCxnSpPr/>
            <p:nvPr/>
          </p:nvCxnSpPr>
          <p:spPr>
            <a:xfrm>
              <a:off x="4297272" y="2500306"/>
              <a:ext cx="12858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613636" y="2285992"/>
              <a:ext cx="2101614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출력 후 증가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202802" y="2657612"/>
            <a:ext cx="2518940" cy="307777"/>
            <a:chOff x="4297272" y="3369754"/>
            <a:chExt cx="3417978" cy="438605"/>
          </a:xfrm>
        </p:grpSpPr>
        <p:cxnSp>
          <p:nvCxnSpPr>
            <p:cNvPr id="63" name="직선 화살표 연결선 62"/>
            <p:cNvCxnSpPr/>
            <p:nvPr/>
          </p:nvCxnSpPr>
          <p:spPr>
            <a:xfrm>
              <a:off x="4297272" y="3571876"/>
              <a:ext cx="12858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613636" y="3369754"/>
              <a:ext cx="2101614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증가 후 출력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202802" y="3375331"/>
            <a:ext cx="2518940" cy="307777"/>
            <a:chOff x="4297272" y="4392556"/>
            <a:chExt cx="3417978" cy="438605"/>
          </a:xfrm>
        </p:grpSpPr>
        <p:cxnSp>
          <p:nvCxnSpPr>
            <p:cNvPr id="66" name="직선 화살표 연결선 65"/>
            <p:cNvCxnSpPr/>
            <p:nvPr/>
          </p:nvCxnSpPr>
          <p:spPr>
            <a:xfrm>
              <a:off x="4297272" y="4572008"/>
              <a:ext cx="12858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613636" y="4392556"/>
              <a:ext cx="2101614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출력 후 감소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202803" y="4111362"/>
            <a:ext cx="2518940" cy="307777"/>
            <a:chOff x="4297272" y="5441456"/>
            <a:chExt cx="3417976" cy="438605"/>
          </a:xfrm>
        </p:grpSpPr>
        <p:cxnSp>
          <p:nvCxnSpPr>
            <p:cNvPr id="69" name="직선 화살표 연결선 68"/>
            <p:cNvCxnSpPr/>
            <p:nvPr/>
          </p:nvCxnSpPr>
          <p:spPr>
            <a:xfrm>
              <a:off x="4297272" y="5643578"/>
              <a:ext cx="12858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613635" y="5441456"/>
              <a:ext cx="2101613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감소 후 출력</a:t>
              </a: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6808224" y="18971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6808224" y="22653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6808224" y="263351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6808224" y="30017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5" name="직사각형 74"/>
          <p:cNvSpPr/>
          <p:nvPr/>
        </p:nvSpPr>
        <p:spPr>
          <a:xfrm>
            <a:off x="6808224" y="33699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6" name="직사각형 75"/>
          <p:cNvSpPr/>
          <p:nvPr/>
        </p:nvSpPr>
        <p:spPr>
          <a:xfrm>
            <a:off x="6808224" y="373811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7" name="직사각형 76"/>
          <p:cNvSpPr/>
          <p:nvPr/>
        </p:nvSpPr>
        <p:spPr>
          <a:xfrm>
            <a:off x="6808221" y="41063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8" name="직사각형 77"/>
          <p:cNvSpPr/>
          <p:nvPr/>
        </p:nvSpPr>
        <p:spPr>
          <a:xfrm>
            <a:off x="6808228" y="44745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75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 구축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688AED-A350-49AF-AA95-BBBF8FD06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664035"/>
            <a:ext cx="1763688" cy="4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80297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602" y="1567127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&lt;, &lt;=, &gt;, &gt;=		a&gt;b    a&gt;=b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==, !=		      a==b   a!=b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700257" y="1736203"/>
            <a:ext cx="208344" cy="902825"/>
          </a:xfrm>
          <a:custGeom>
            <a:avLst/>
            <a:gdLst>
              <a:gd name="connsiteX0" fmla="*/ 0 w 208344"/>
              <a:gd name="connsiteY0" fmla="*/ 0 h 902825"/>
              <a:gd name="connsiteX1" fmla="*/ 208344 w 208344"/>
              <a:gd name="connsiteY1" fmla="*/ 0 h 902825"/>
              <a:gd name="connsiteX2" fmla="*/ 208344 w 208344"/>
              <a:gd name="connsiteY2" fmla="*/ 902825 h 902825"/>
              <a:gd name="connsiteX3" fmla="*/ 23149 w 208344"/>
              <a:gd name="connsiteY3" fmla="*/ 902825 h 90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344" h="902825">
                <a:moveTo>
                  <a:pt x="0" y="0"/>
                </a:moveTo>
                <a:lnTo>
                  <a:pt x="208344" y="0"/>
                </a:lnTo>
                <a:lnTo>
                  <a:pt x="208344" y="902825"/>
                </a:lnTo>
                <a:lnTo>
                  <a:pt x="23149" y="902825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6084168" y="2053298"/>
            <a:ext cx="504056" cy="254926"/>
          </a:xfrm>
          <a:prstGeom prst="rightArrow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8764" y="1864449"/>
            <a:ext cx="1736373" cy="646331"/>
          </a:xfrm>
          <a:prstGeom prst="rect">
            <a:avLst/>
          </a:prstGeom>
          <a:solidFill>
            <a:srgbClr val="F5F5F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결과값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부등호 연산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다르다 연산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74513" y="2409293"/>
            <a:ext cx="750297" cy="982526"/>
            <a:chOff x="1074513" y="2409293"/>
            <a:chExt cx="750297" cy="982526"/>
          </a:xfrm>
        </p:grpSpPr>
        <p:sp>
          <p:nvSpPr>
            <p:cNvPr id="2" name="타원 1"/>
            <p:cNvSpPr/>
            <p:nvPr/>
          </p:nvSpPr>
          <p:spPr>
            <a:xfrm>
              <a:off x="1331640" y="2409293"/>
              <a:ext cx="493170" cy="461665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1074513" y="2870958"/>
              <a:ext cx="532436" cy="520861"/>
            </a:xfrm>
            <a:custGeom>
              <a:avLst/>
              <a:gdLst>
                <a:gd name="connsiteX0" fmla="*/ 532436 w 532436"/>
                <a:gd name="connsiteY0" fmla="*/ 0 h 520861"/>
                <a:gd name="connsiteX1" fmla="*/ 532436 w 532436"/>
                <a:gd name="connsiteY1" fmla="*/ 520861 h 520861"/>
                <a:gd name="connsiteX2" fmla="*/ 0 w 532436"/>
                <a:gd name="connsiteY2" fmla="*/ 520861 h 52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436" h="520861">
                  <a:moveTo>
                    <a:pt x="532436" y="0"/>
                  </a:moveTo>
                  <a:lnTo>
                    <a:pt x="532436" y="520861"/>
                  </a:lnTo>
                  <a:lnTo>
                    <a:pt x="0" y="520861"/>
                  </a:lnTo>
                </a:path>
              </a:pathLst>
            </a:cu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4690" y="3160986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</a:p>
        </p:txBody>
      </p:sp>
      <p:grpSp>
        <p:nvGrpSpPr>
          <p:cNvPr id="20" name="그룹 19"/>
          <p:cNvGrpSpPr/>
          <p:nvPr/>
        </p:nvGrpSpPr>
        <p:grpSpPr>
          <a:xfrm flipH="1">
            <a:off x="1864430" y="2409293"/>
            <a:ext cx="750297" cy="982526"/>
            <a:chOff x="1074513" y="2409293"/>
            <a:chExt cx="750297" cy="982526"/>
          </a:xfrm>
        </p:grpSpPr>
        <p:sp>
          <p:nvSpPr>
            <p:cNvPr id="23" name="타원 22"/>
            <p:cNvSpPr/>
            <p:nvPr/>
          </p:nvSpPr>
          <p:spPr>
            <a:xfrm>
              <a:off x="1331640" y="2409293"/>
              <a:ext cx="493170" cy="461665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1074513" y="2870958"/>
              <a:ext cx="532436" cy="520861"/>
            </a:xfrm>
            <a:custGeom>
              <a:avLst/>
              <a:gdLst>
                <a:gd name="connsiteX0" fmla="*/ 532436 w 532436"/>
                <a:gd name="connsiteY0" fmla="*/ 0 h 520861"/>
                <a:gd name="connsiteX1" fmla="*/ 532436 w 532436"/>
                <a:gd name="connsiteY1" fmla="*/ 520861 h 520861"/>
                <a:gd name="connsiteX2" fmla="*/ 0 w 532436"/>
                <a:gd name="connsiteY2" fmla="*/ 520861 h 52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436" h="520861">
                  <a:moveTo>
                    <a:pt x="532436" y="0"/>
                  </a:moveTo>
                  <a:lnTo>
                    <a:pt x="532436" y="520861"/>
                  </a:lnTo>
                  <a:lnTo>
                    <a:pt x="0" y="520861"/>
                  </a:lnTo>
                </a:path>
              </a:pathLst>
            </a:cu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05145" y="316098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같지 않다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-18764" y="-225524"/>
            <a:ext cx="9433048" cy="5472608"/>
            <a:chOff x="-108520" y="-164554"/>
            <a:chExt cx="9433048" cy="5472608"/>
          </a:xfrm>
        </p:grpSpPr>
        <p:sp>
          <p:nvSpPr>
            <p:cNvPr id="32" name="직사각형 31"/>
            <p:cNvSpPr/>
            <p:nvPr/>
          </p:nvSpPr>
          <p:spPr>
            <a:xfrm>
              <a:off x="-108520" y="-164554"/>
              <a:ext cx="9433048" cy="547260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79712" y="1716007"/>
              <a:ext cx="52565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endPara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334166" y="1162922"/>
            <a:ext cx="4515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수학에서 </a:t>
            </a:r>
            <a:r>
              <a:rPr lang="en-US" altLang="ko-KR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  <a:r>
              <a:rPr lang="en-US" altLang="ko-KR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 </a:t>
            </a:r>
          </a:p>
          <a:p>
            <a:pPr algn="ctr"/>
            <a:r>
              <a:rPr lang="en-US" altLang="ko-KR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JAVA</a:t>
            </a:r>
            <a:r>
              <a:rPr lang="ko-KR" altLang="en-US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</a:t>
            </a:r>
            <a:r>
              <a:rPr lang="ko-KR" altLang="en-US" sz="2800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  <a:endParaRPr lang="ko-KR" altLang="en-US" sz="28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95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/>
      <p:bldP spid="3" grpId="0" animBg="1"/>
      <p:bldP spid="4" grpId="0" animBg="1"/>
      <p:bldP spid="21" grpId="0" animBg="1"/>
      <p:bldP spid="24" grpId="0"/>
      <p:bldP spid="6" grpId="0"/>
      <p:bldP spid="26" grpId="0"/>
      <p:bldP spid="36" grpId="0"/>
      <p:bldP spid="36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419622"/>
            <a:ext cx="4198506" cy="255454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a = 3;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 = 10;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System.out.println(a == b);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78129" y="206769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23119" y="267569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System.out.println(a != b);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5030" y="2648672"/>
            <a:ext cx="6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23119" y="301096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System.out.println(a &gt; b);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8962" y="2983945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6812" y="336977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System.out.println(a &lt; b);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58725" y="3342748"/>
            <a:ext cx="6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12" grpId="0"/>
      <p:bldP spid="13" grpId="0"/>
      <p:bldP spid="20" grpId="0"/>
      <p:bldP spid="21" grpId="0"/>
      <p:bldP spid="23" grpId="0"/>
      <p:bldP spid="2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712" y="149856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!(NOT)                                !(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&amp;&amp;(AND), ||(OR) 	     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1)||(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248" y="3087150"/>
            <a:ext cx="516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피연산자가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Boolean(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이어야 함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NOT, AND, OR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88907" y="3498206"/>
            <a:ext cx="245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33650" y="3476935"/>
            <a:ext cx="216024" cy="1242873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4048" y="3511074"/>
            <a:ext cx="422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false</a:t>
            </a:r>
          </a:p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true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-108520" y="-164554"/>
            <a:ext cx="9433048" cy="5472608"/>
            <a:chOff x="-108520" y="-164554"/>
            <a:chExt cx="9433048" cy="5472608"/>
          </a:xfrm>
        </p:grpSpPr>
        <p:sp>
          <p:nvSpPr>
            <p:cNvPr id="19" name="직사각형 18"/>
            <p:cNvSpPr/>
            <p:nvPr/>
          </p:nvSpPr>
          <p:spPr>
            <a:xfrm>
              <a:off x="-108520" y="-164554"/>
              <a:ext cx="9433048" cy="54726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79712" y="1716007"/>
              <a:ext cx="52565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!= </a:t>
              </a:r>
              <a:r>
                <a:rPr lang="ko-KR" altLang="en-US" sz="6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같지 않다</a:t>
              </a:r>
              <a:endPara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70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/>
      <p:bldP spid="21" grpId="0"/>
      <p:bldP spid="16" grpId="0"/>
      <p:bldP spid="17" grpId="0"/>
      <p:bldP spid="5" grpId="0" animBg="1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712" y="149856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!(NOT)                                !(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&amp;&amp;(AND), ||(OR)	     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1)||(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248" y="3087150"/>
            <a:ext cx="516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피연산자가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Boolean(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이어야 함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NOT, AND, OR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49503" y="3908953"/>
            <a:ext cx="230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946" y="3417066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 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9327" y="3412769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8104" y="3421363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곱셈 기호 2"/>
          <p:cNvSpPr/>
          <p:nvPr/>
        </p:nvSpPr>
        <p:spPr>
          <a:xfrm>
            <a:off x="1619672" y="3323429"/>
            <a:ext cx="1224135" cy="772318"/>
          </a:xfrm>
          <a:prstGeom prst="mathMultiply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8104" y="3882803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false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1686" y="3908953"/>
            <a:ext cx="230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6" name="곱셈 기호 35"/>
          <p:cNvSpPr/>
          <p:nvPr/>
        </p:nvSpPr>
        <p:spPr>
          <a:xfrm>
            <a:off x="3941855" y="3323429"/>
            <a:ext cx="1224135" cy="772318"/>
          </a:xfrm>
          <a:prstGeom prst="mathMultiply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30" grpId="0"/>
      <p:bldP spid="31" grpId="0"/>
      <p:bldP spid="31" grpId="1"/>
      <p:bldP spid="3" grpId="0" animBg="1"/>
      <p:bldP spid="3" grpId="1" animBg="1"/>
      <p:bldP spid="32" grpId="0"/>
      <p:bldP spid="35" grpId="0"/>
      <p:bldP spid="3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712" y="149856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!(NOT)                                !(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&amp;&amp;(AND), ||(OR)	     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1)||(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248" y="3087150"/>
            <a:ext cx="516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피연산자가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Boolean(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이어야 함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NOT, AND, OR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49503" y="3908953"/>
            <a:ext cx="230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23571" y="3421362"/>
            <a:ext cx="2459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||  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9327" y="3412769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8104" y="3421363"/>
            <a:ext cx="2459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</a:p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곱셈 기호 2"/>
          <p:cNvSpPr/>
          <p:nvPr/>
        </p:nvSpPr>
        <p:spPr>
          <a:xfrm>
            <a:off x="1676438" y="3330673"/>
            <a:ext cx="1224135" cy="772318"/>
          </a:xfrm>
          <a:prstGeom prst="mathMultiply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8104" y="3418135"/>
            <a:ext cx="2459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</a:p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false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09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0" grpId="0"/>
      <p:bldP spid="31" grpId="0"/>
      <p:bldP spid="31" grpId="1"/>
      <p:bldP spid="3" grpId="0" animBg="1"/>
      <p:bldP spid="3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419622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a = 3;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b = 10;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 !( a &gt; b ) 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2054" y="2152949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7352" y="279928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907479" y="2706069"/>
            <a:ext cx="576064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 rot="5400000">
            <a:off x="4964819" y="2753254"/>
            <a:ext cx="269920" cy="191463"/>
          </a:xfrm>
          <a:custGeom>
            <a:avLst/>
            <a:gdLst>
              <a:gd name="connsiteX0" fmla="*/ 532436 w 532436"/>
              <a:gd name="connsiteY0" fmla="*/ 0 h 520861"/>
              <a:gd name="connsiteX1" fmla="*/ 532436 w 532436"/>
              <a:gd name="connsiteY1" fmla="*/ 520861 h 520861"/>
              <a:gd name="connsiteX2" fmla="*/ 0 w 532436"/>
              <a:gd name="connsiteY2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436" h="520861">
                <a:moveTo>
                  <a:pt x="532436" y="0"/>
                </a:moveTo>
                <a:lnTo>
                  <a:pt x="532436" y="520861"/>
                </a:lnTo>
                <a:lnTo>
                  <a:pt x="0" y="520861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1833" y="2323065"/>
            <a:ext cx="187822" cy="383003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7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1" grpId="0"/>
      <p:bldP spid="17" grpId="0" animBg="1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8" y="1419622"/>
            <a:ext cx="4481129" cy="224676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System.out.println((1&lt;3) &amp;&amp; (4&lt;5)); </a:t>
            </a: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System.out.println((2&lt;1) &amp;&amp; (4&lt;5));</a:t>
            </a: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System.out.println((1&lt;3) || (4&lt;2)); </a:t>
            </a: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System.out.println((2&lt;1) || (4&lt;2));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04247" y="1229580"/>
            <a:ext cx="11528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16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2499742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592" y="1444586"/>
            <a:ext cx="320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     :</a:t>
            </a:r>
          </a:p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제어 처리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59327" y="3412769"/>
            <a:ext cx="6209016" cy="593368"/>
            <a:chOff x="1459327" y="3412769"/>
            <a:chExt cx="6209016" cy="593368"/>
          </a:xfrm>
        </p:grpSpPr>
        <p:sp>
          <p:nvSpPr>
            <p:cNvPr id="27" name="TextBox 26"/>
            <p:cNvSpPr txBox="1"/>
            <p:nvPr/>
          </p:nvSpPr>
          <p:spPr>
            <a:xfrm>
              <a:off x="3223570" y="3421362"/>
              <a:ext cx="444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  (</a:t>
              </a: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실행문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1)  :  (</a:t>
              </a: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실행문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59327" y="3412769"/>
              <a:ext cx="24591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(</a:t>
              </a: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조건문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55976" y="159717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: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2434590" y="3108960"/>
            <a:ext cx="1977390" cy="331470"/>
          </a:xfrm>
          <a:custGeom>
            <a:avLst/>
            <a:gdLst>
              <a:gd name="connsiteX0" fmla="*/ 0 w 1977390"/>
              <a:gd name="connsiteY0" fmla="*/ 274320 h 331470"/>
              <a:gd name="connsiteX1" fmla="*/ 0 w 1977390"/>
              <a:gd name="connsiteY1" fmla="*/ 0 h 331470"/>
              <a:gd name="connsiteX2" fmla="*/ 1977390 w 1977390"/>
              <a:gd name="connsiteY2" fmla="*/ 0 h 331470"/>
              <a:gd name="connsiteX3" fmla="*/ 1977390 w 1977390"/>
              <a:gd name="connsiteY3" fmla="*/ 331470 h 33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390" h="331470">
                <a:moveTo>
                  <a:pt x="0" y="274320"/>
                </a:moveTo>
                <a:lnTo>
                  <a:pt x="0" y="0"/>
                </a:lnTo>
                <a:lnTo>
                  <a:pt x="1977390" y="0"/>
                </a:lnTo>
                <a:lnTo>
                  <a:pt x="1977390" y="331470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6972" y="2836587"/>
            <a:ext cx="534664" cy="584775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</a:p>
        </p:txBody>
      </p:sp>
      <p:sp>
        <p:nvSpPr>
          <p:cNvPr id="29" name="자유형 28"/>
          <p:cNvSpPr/>
          <p:nvPr/>
        </p:nvSpPr>
        <p:spPr>
          <a:xfrm flipV="1">
            <a:off x="2444982" y="3965672"/>
            <a:ext cx="4287258" cy="331470"/>
          </a:xfrm>
          <a:custGeom>
            <a:avLst/>
            <a:gdLst>
              <a:gd name="connsiteX0" fmla="*/ 0 w 1977390"/>
              <a:gd name="connsiteY0" fmla="*/ 274320 h 331470"/>
              <a:gd name="connsiteX1" fmla="*/ 0 w 1977390"/>
              <a:gd name="connsiteY1" fmla="*/ 0 h 331470"/>
              <a:gd name="connsiteX2" fmla="*/ 1977390 w 1977390"/>
              <a:gd name="connsiteY2" fmla="*/ 0 h 331470"/>
              <a:gd name="connsiteX3" fmla="*/ 1977390 w 1977390"/>
              <a:gd name="connsiteY3" fmla="*/ 331470 h 33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390" h="331470">
                <a:moveTo>
                  <a:pt x="0" y="274320"/>
                </a:moveTo>
                <a:lnTo>
                  <a:pt x="0" y="0"/>
                </a:lnTo>
                <a:lnTo>
                  <a:pt x="1977390" y="0"/>
                </a:lnTo>
                <a:lnTo>
                  <a:pt x="1977390" y="331470"/>
                </a:lnTo>
              </a:path>
            </a:pathLst>
          </a:custGeom>
          <a:noFill/>
          <a:ln w="19050">
            <a:solidFill>
              <a:srgbClr val="DC3434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851920" y="3965672"/>
            <a:ext cx="1368152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048164" y="3965672"/>
            <a:ext cx="1368152" cy="0"/>
          </a:xfrm>
          <a:prstGeom prst="line">
            <a:avLst/>
          </a:prstGeom>
          <a:ln w="19050">
            <a:solidFill>
              <a:srgbClr val="DC34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50682" y="4012263"/>
            <a:ext cx="982519" cy="584775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36294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6" grpId="0"/>
      <p:bldP spid="20" grpId="0"/>
      <p:bldP spid="2" grpId="0" animBg="1"/>
      <p:bldP spid="25" grpId="0" animBg="1"/>
      <p:bldP spid="29" grpId="0" animBg="1"/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6-1.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1419622"/>
            <a:ext cx="554461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i = 3;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j = 10;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 i==j  ? “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: “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다르다</a:t>
            </a: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7636" y="2933103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1793" y="2787659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813348" y="2702404"/>
            <a:ext cx="576064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 rot="5400000">
            <a:off x="3909260" y="2741633"/>
            <a:ext cx="269920" cy="191463"/>
          </a:xfrm>
          <a:custGeom>
            <a:avLst/>
            <a:gdLst>
              <a:gd name="connsiteX0" fmla="*/ 532436 w 532436"/>
              <a:gd name="connsiteY0" fmla="*/ 0 h 520861"/>
              <a:gd name="connsiteX1" fmla="*/ 532436 w 532436"/>
              <a:gd name="connsiteY1" fmla="*/ 520861 h 520861"/>
              <a:gd name="connsiteX2" fmla="*/ 0 w 532436"/>
              <a:gd name="connsiteY2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436" h="520861">
                <a:moveTo>
                  <a:pt x="532436" y="0"/>
                </a:moveTo>
                <a:lnTo>
                  <a:pt x="532436" y="520861"/>
                </a:lnTo>
                <a:lnTo>
                  <a:pt x="0" y="520861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4101380" y="2019149"/>
            <a:ext cx="1977390" cy="331470"/>
          </a:xfrm>
          <a:custGeom>
            <a:avLst/>
            <a:gdLst>
              <a:gd name="connsiteX0" fmla="*/ 0 w 1977390"/>
              <a:gd name="connsiteY0" fmla="*/ 274320 h 331470"/>
              <a:gd name="connsiteX1" fmla="*/ 0 w 1977390"/>
              <a:gd name="connsiteY1" fmla="*/ 0 h 331470"/>
              <a:gd name="connsiteX2" fmla="*/ 1977390 w 1977390"/>
              <a:gd name="connsiteY2" fmla="*/ 0 h 331470"/>
              <a:gd name="connsiteX3" fmla="*/ 1977390 w 1977390"/>
              <a:gd name="connsiteY3" fmla="*/ 331470 h 33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390" h="331470">
                <a:moveTo>
                  <a:pt x="0" y="274320"/>
                </a:moveTo>
                <a:lnTo>
                  <a:pt x="0" y="0"/>
                </a:lnTo>
                <a:lnTo>
                  <a:pt x="1977390" y="0"/>
                </a:lnTo>
                <a:lnTo>
                  <a:pt x="1977390" y="331470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52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1" grpId="0"/>
      <p:bldP spid="17" grpId="0" animBg="1"/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96630" y="1347614"/>
            <a:ext cx="8100900" cy="93610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홀수인지 짝수인지 판별하세요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95636" y="2499742"/>
            <a:ext cx="6552728" cy="1650335"/>
            <a:chOff x="1475656" y="2499742"/>
            <a:chExt cx="6552728" cy="165033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518794"/>
              <a:ext cx="3092438" cy="1531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499742"/>
              <a:ext cx="3096344" cy="1650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785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환경구축하기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– JDK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21A4FC-00D2-4E70-B06D-102C9CFEF890}"/>
              </a:ext>
            </a:extLst>
          </p:cNvPr>
          <p:cNvSpPr/>
          <p:nvPr/>
        </p:nvSpPr>
        <p:spPr>
          <a:xfrm>
            <a:off x="2778116" y="1347614"/>
            <a:ext cx="595856" cy="288032"/>
          </a:xfrm>
          <a:prstGeom prst="rect">
            <a:avLst/>
          </a:prstGeom>
          <a:noFill/>
          <a:ln w="28575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D0872E-49A7-4BC5-B52A-7901FCAF5A46}"/>
              </a:ext>
            </a:extLst>
          </p:cNvPr>
          <p:cNvSpPr/>
          <p:nvPr/>
        </p:nvSpPr>
        <p:spPr>
          <a:xfrm>
            <a:off x="3059832" y="2931790"/>
            <a:ext cx="1639972" cy="228105"/>
          </a:xfrm>
          <a:prstGeom prst="rect">
            <a:avLst/>
          </a:prstGeom>
          <a:noFill/>
          <a:ln w="28575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7A53ED-AD6A-4775-AC8A-6F6F8AE0F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96" y="627534"/>
            <a:ext cx="5544616" cy="43057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2E5CFF-ED45-4685-93BB-E3CF3592240E}"/>
              </a:ext>
            </a:extLst>
          </p:cNvPr>
          <p:cNvSpPr/>
          <p:nvPr/>
        </p:nvSpPr>
        <p:spPr>
          <a:xfrm>
            <a:off x="2843808" y="1635646"/>
            <a:ext cx="2985848" cy="288032"/>
          </a:xfrm>
          <a:prstGeom prst="rect">
            <a:avLst/>
          </a:prstGeom>
          <a:noFill/>
          <a:ln w="28575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FA2FD2-62B2-44C4-9351-23ABDC5BEB91}"/>
              </a:ext>
            </a:extLst>
          </p:cNvPr>
          <p:cNvSpPr/>
          <p:nvPr/>
        </p:nvSpPr>
        <p:spPr>
          <a:xfrm>
            <a:off x="2788162" y="699542"/>
            <a:ext cx="919742" cy="288032"/>
          </a:xfrm>
          <a:prstGeom prst="rect">
            <a:avLst/>
          </a:prstGeom>
          <a:noFill/>
          <a:ln w="28575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783603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96630" y="1347614"/>
            <a:ext cx="8100900" cy="93610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개의 정수를 입력 받아 큰 수에서 작은 수를 뺀 결과값을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02937" y="2499742"/>
            <a:ext cx="5938126" cy="1807075"/>
            <a:chOff x="1402593" y="2499742"/>
            <a:chExt cx="5938126" cy="180707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593" y="2499742"/>
              <a:ext cx="2738413" cy="180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504506"/>
              <a:ext cx="2696711" cy="1793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486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dirty="0"/>
              <a:t>농구공을 담기 위해 필요한 상자의 개수를 구하세요</a:t>
            </a:r>
            <a:r>
              <a:rPr lang="en-US" altLang="ko-KR" dirty="0"/>
              <a:t>. </a:t>
            </a:r>
            <a:endParaRPr lang="ko-KR" altLang="en-US" dirty="0"/>
          </a:p>
          <a:p>
            <a:pPr algn="ctr" fontAlgn="base"/>
            <a:r>
              <a:rPr lang="ko-KR" altLang="en-US" dirty="0"/>
              <a:t>상자 하나에는 농구공이 </a:t>
            </a:r>
            <a:r>
              <a:rPr lang="en-US" altLang="ko-KR" dirty="0"/>
              <a:t>5</a:t>
            </a:r>
            <a:r>
              <a:rPr lang="ko-KR" altLang="en-US" dirty="0"/>
              <a:t>개 들어갈 수 있습니다</a:t>
            </a:r>
            <a:r>
              <a:rPr lang="en-US" altLang="ko-KR" dirty="0"/>
              <a:t>. </a:t>
            </a:r>
            <a:r>
              <a:rPr lang="ko-KR" altLang="en-US" dirty="0"/>
              <a:t>만일 농구공이 ‘</a:t>
            </a:r>
            <a:r>
              <a:rPr lang="en-US" altLang="ko-KR" dirty="0"/>
              <a:t>23’</a:t>
            </a:r>
            <a:r>
              <a:rPr lang="ko-KR" altLang="en-US" dirty="0"/>
              <a:t>개라면 </a:t>
            </a:r>
          </a:p>
          <a:p>
            <a:pPr algn="ctr" fontAlgn="base"/>
            <a:r>
              <a:rPr lang="ko-KR" altLang="en-US" dirty="0"/>
              <a:t>필요한 상자의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개수는</a:t>
            </a:r>
            <a:r>
              <a:rPr lang="ko-KR" altLang="en-US" dirty="0"/>
              <a:t> ‘</a:t>
            </a:r>
            <a:r>
              <a:rPr lang="en-US" altLang="ko-KR" dirty="0"/>
              <a:t>5’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95108" y="2787772"/>
            <a:ext cx="6753784" cy="1270610"/>
            <a:chOff x="683568" y="2787772"/>
            <a:chExt cx="6753784" cy="127061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787773"/>
              <a:ext cx="3164305" cy="1270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2787772"/>
              <a:ext cx="3225392" cy="1270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461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시급계산기 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기본시급은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5,000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원이고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시간이 넘을 경우 시급의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배를 책정해줍니다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44" y="3010661"/>
            <a:ext cx="462051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30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35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연산자의 우선순위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24810" y="94127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99592" y="941276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27584" y="4299942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3419872" y="1059582"/>
            <a:ext cx="75" cy="295232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91943" y="941276"/>
            <a:ext cx="1584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      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      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       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0921" y="941276"/>
            <a:ext cx="4419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  --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 -  *  /  %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&gt;=   &lt;   &lt;=   ==   !=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    ||     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 +=  -=  /=  *=  &amp;=  |=  … …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855" y="936214"/>
            <a:ext cx="9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568" y="3723878"/>
            <a:ext cx="9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낮음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936378" y="1405112"/>
            <a:ext cx="179238" cy="2246758"/>
          </a:xfrm>
          <a:prstGeom prst="downArrow">
            <a:avLst/>
          </a:prstGeom>
          <a:gradFill flip="none" rotWithShape="1">
            <a:gsLst>
              <a:gs pos="0">
                <a:srgbClr val="DC3434"/>
              </a:gs>
              <a:gs pos="81000">
                <a:srgbClr val="DC3434">
                  <a:tint val="44500"/>
                  <a:satMod val="160000"/>
                </a:srgbClr>
              </a:gs>
              <a:gs pos="100000">
                <a:srgbClr val="F4F4F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020988" y="3351312"/>
            <a:ext cx="381451" cy="387288"/>
          </a:xfrm>
          <a:prstGeom prst="ellipse">
            <a:avLst/>
          </a:prstGeom>
          <a:noFill/>
          <a:ln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225356" y="1958913"/>
            <a:ext cx="392771" cy="387288"/>
          </a:xfrm>
          <a:prstGeom prst="ellipse">
            <a:avLst/>
          </a:prstGeom>
          <a:noFill/>
          <a:ln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70761" y="1468603"/>
            <a:ext cx="653159" cy="44161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13095" y="940173"/>
            <a:ext cx="1584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4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35" grpId="0"/>
      <p:bldP spid="36" grpId="0"/>
      <p:bldP spid="7" grpId="0" animBg="1"/>
      <p:bldP spid="9" grpId="0" animBg="1"/>
      <p:bldP spid="37" grpId="0" animBg="1"/>
      <p:bldP spid="10" grpId="0" animBg="1"/>
      <p:bldP spid="40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7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775B35-B1AE-4CF6-95EF-CB522738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2" y="555526"/>
            <a:ext cx="7956376" cy="433667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환경구축하기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– JDK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E63D74-B2BC-48E0-B86D-A96005C04569}"/>
              </a:ext>
            </a:extLst>
          </p:cNvPr>
          <p:cNvSpPr/>
          <p:nvPr/>
        </p:nvSpPr>
        <p:spPr>
          <a:xfrm>
            <a:off x="1115616" y="4515966"/>
            <a:ext cx="6264696" cy="288032"/>
          </a:xfrm>
          <a:prstGeom prst="rect">
            <a:avLst/>
          </a:prstGeom>
          <a:noFill/>
          <a:ln w="28575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4975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97A9CA4-038F-4DD3-B0D8-D62519B9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0" y="484922"/>
            <a:ext cx="7416824" cy="46071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환경구축하기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– JDK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E63D74-B2BC-48E0-B86D-A96005C04569}"/>
              </a:ext>
            </a:extLst>
          </p:cNvPr>
          <p:cNvSpPr/>
          <p:nvPr/>
        </p:nvSpPr>
        <p:spPr>
          <a:xfrm>
            <a:off x="2051720" y="2139702"/>
            <a:ext cx="4680520" cy="1510568"/>
          </a:xfrm>
          <a:prstGeom prst="rect">
            <a:avLst/>
          </a:prstGeom>
          <a:noFill/>
          <a:ln w="28575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5828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14756</TotalTime>
  <Words>2666</Words>
  <Application>Microsoft Office PowerPoint</Application>
  <PresentationFormat>화면 슬라이드 쇼(16:9)</PresentationFormat>
  <Paragraphs>699</Paragraphs>
  <Slides>74</Slides>
  <Notes>70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6" baseType="lpstr">
      <vt:lpstr>10X10 Bold</vt:lpstr>
      <vt:lpstr>나눔명조 ExtraBold</vt:lpstr>
      <vt:lpstr>나눔바른고딕</vt:lpstr>
      <vt:lpstr>Rix고딕 B</vt:lpstr>
      <vt:lpstr>10X10</vt:lpstr>
      <vt:lpstr>Arial</vt:lpstr>
      <vt:lpstr>나눔스퀘어</vt:lpstr>
      <vt:lpstr>나눔고딕 ExtraBold</vt:lpstr>
      <vt:lpstr>나눔스퀘어 Bold</vt:lpstr>
      <vt:lpstr>나눔스퀘어라운드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임 승환</cp:lastModifiedBy>
  <cp:revision>579</cp:revision>
  <dcterms:created xsi:type="dcterms:W3CDTF">2015-03-17T10:14:13Z</dcterms:created>
  <dcterms:modified xsi:type="dcterms:W3CDTF">2023-06-12T04:46:02Z</dcterms:modified>
</cp:coreProperties>
</file>