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4"/>
  </p:notesMasterIdLst>
  <p:sldIdLst>
    <p:sldId id="326" r:id="rId2"/>
    <p:sldId id="409" r:id="rId3"/>
    <p:sldId id="464" r:id="rId4"/>
    <p:sldId id="465" r:id="rId5"/>
    <p:sldId id="467" r:id="rId6"/>
    <p:sldId id="468" r:id="rId7"/>
    <p:sldId id="466" r:id="rId8"/>
    <p:sldId id="444" r:id="rId9"/>
    <p:sldId id="411" r:id="rId10"/>
    <p:sldId id="412" r:id="rId11"/>
    <p:sldId id="413" r:id="rId12"/>
    <p:sldId id="414" r:id="rId13"/>
    <p:sldId id="417" r:id="rId14"/>
    <p:sldId id="422" r:id="rId15"/>
    <p:sldId id="420" r:id="rId16"/>
    <p:sldId id="421" r:id="rId17"/>
    <p:sldId id="425" r:id="rId18"/>
    <p:sldId id="426" r:id="rId19"/>
    <p:sldId id="427" r:id="rId20"/>
    <p:sldId id="428" r:id="rId21"/>
    <p:sldId id="383" r:id="rId22"/>
    <p:sldId id="391" r:id="rId23"/>
    <p:sldId id="384" r:id="rId24"/>
    <p:sldId id="385" r:id="rId25"/>
    <p:sldId id="387" r:id="rId26"/>
    <p:sldId id="392" r:id="rId27"/>
    <p:sldId id="388" r:id="rId28"/>
    <p:sldId id="389" r:id="rId29"/>
    <p:sldId id="390" r:id="rId30"/>
    <p:sldId id="458" r:id="rId31"/>
    <p:sldId id="393" r:id="rId32"/>
    <p:sldId id="394" r:id="rId33"/>
    <p:sldId id="395" r:id="rId34"/>
    <p:sldId id="396" r:id="rId35"/>
    <p:sldId id="447" r:id="rId36"/>
    <p:sldId id="446" r:id="rId37"/>
    <p:sldId id="397" r:id="rId38"/>
    <p:sldId id="398" r:id="rId39"/>
    <p:sldId id="399" r:id="rId40"/>
    <p:sldId id="400" r:id="rId41"/>
    <p:sldId id="401" r:id="rId42"/>
    <p:sldId id="450" r:id="rId43"/>
    <p:sldId id="451" r:id="rId44"/>
    <p:sldId id="402" r:id="rId45"/>
    <p:sldId id="403" r:id="rId46"/>
    <p:sldId id="404" r:id="rId47"/>
    <p:sldId id="405" r:id="rId48"/>
    <p:sldId id="406" r:id="rId49"/>
    <p:sldId id="429" r:id="rId50"/>
    <p:sldId id="430" r:id="rId51"/>
    <p:sldId id="431" r:id="rId52"/>
    <p:sldId id="457" r:id="rId53"/>
    <p:sldId id="340" r:id="rId54"/>
    <p:sldId id="452" r:id="rId55"/>
    <p:sldId id="460" r:id="rId56"/>
    <p:sldId id="453" r:id="rId57"/>
    <p:sldId id="454" r:id="rId58"/>
    <p:sldId id="432" r:id="rId59"/>
    <p:sldId id="433" r:id="rId60"/>
    <p:sldId id="456" r:id="rId61"/>
    <p:sldId id="462" r:id="rId62"/>
    <p:sldId id="434" r:id="rId63"/>
    <p:sldId id="435" r:id="rId64"/>
    <p:sldId id="436" r:id="rId65"/>
    <p:sldId id="437" r:id="rId66"/>
    <p:sldId id="438" r:id="rId67"/>
    <p:sldId id="440" r:id="rId68"/>
    <p:sldId id="463" r:id="rId69"/>
    <p:sldId id="442" r:id="rId70"/>
    <p:sldId id="461" r:id="rId71"/>
    <p:sldId id="439" r:id="rId72"/>
    <p:sldId id="380" r:id="rId73"/>
  </p:sldIdLst>
  <p:sldSz cx="9144000" cy="5143500" type="screen16x9"/>
  <p:notesSz cx="6858000" cy="9144000"/>
  <p:embeddedFontLst>
    <p:embeddedFont>
      <p:font typeface="나눔고딕" pitchFamily="2" charset="-127"/>
      <p:regular r:id="rId75"/>
      <p:bold r:id="rId76"/>
    </p:embeddedFont>
    <p:embeddedFont>
      <p:font typeface="나눔바른고딕" panose="020B0603020101020101" pitchFamily="50" charset="-127"/>
      <p:regular r:id="rId77"/>
      <p:bold r:id="rId78"/>
    </p:embeddedFont>
    <p:embeddedFont>
      <p:font typeface="맑은 고딕" panose="020B0503020000020004" pitchFamily="50" charset="-127"/>
      <p:regular r:id="rId79"/>
      <p:bold r:id="rId80"/>
    </p:embeddedFont>
    <p:embeddedFont>
      <p:font typeface="함초롬바탕" panose="02030604000101010101" pitchFamily="18" charset="-127"/>
      <p:regular r:id="rId81"/>
      <p:bold r:id="rId8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FF583B"/>
    <a:srgbClr val="F7F7F7"/>
    <a:srgbClr val="F5F5F5"/>
    <a:srgbClr val="FBFBFB"/>
    <a:srgbClr val="F4F4F4"/>
    <a:srgbClr val="DC3434"/>
    <a:srgbClr val="F2F2F2"/>
    <a:srgbClr val="F3F3F3"/>
    <a:srgbClr val="E00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72482" autoAdjust="0"/>
  </p:normalViewPr>
  <p:slideViewPr>
    <p:cSldViewPr>
      <p:cViewPr varScale="1">
        <p:scale>
          <a:sx n="109" d="100"/>
          <a:sy n="109" d="100"/>
        </p:scale>
        <p:origin x="124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9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59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04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4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3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56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19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848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74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06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do-while</a:t>
            </a:r>
            <a:r>
              <a:rPr lang="ko-KR" altLang="en-US" dirty="0"/>
              <a:t>문은 무조건 한 번은 실행하기 때문에</a:t>
            </a:r>
          </a:p>
          <a:p>
            <a:endParaRPr lang="ko-KR" altLang="en-US" dirty="0"/>
          </a:p>
          <a:p>
            <a:r>
              <a:rPr lang="ko-KR" altLang="en-US" dirty="0"/>
              <a:t>일단 </a:t>
            </a:r>
            <a:r>
              <a:rPr lang="en-US" altLang="ko-KR" dirty="0"/>
              <a:t>0</a:t>
            </a:r>
            <a:r>
              <a:rPr lang="ko-KR" altLang="en-US" dirty="0"/>
              <a:t>을 출력하고 그 다음부터는 조건이 </a:t>
            </a:r>
            <a:r>
              <a:rPr lang="en-US" altLang="ko-KR" dirty="0"/>
              <a:t>false</a:t>
            </a:r>
            <a:r>
              <a:rPr lang="ko-KR" altLang="en-US" dirty="0"/>
              <a:t>가 되기 때문에 반복을 하지 않는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이와 같이 </a:t>
            </a:r>
            <a:r>
              <a:rPr lang="en-US" altLang="ko-KR" dirty="0"/>
              <a:t>do-while</a:t>
            </a:r>
            <a:r>
              <a:rPr lang="ko-KR" altLang="en-US" dirty="0"/>
              <a:t>문은 무조건 한 번은 실행한다는 것이 핵심이 되겠다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사실 여러 프로그램을 작성하면서 굳이 </a:t>
            </a:r>
            <a:r>
              <a:rPr lang="en-US" altLang="ko-KR" dirty="0"/>
              <a:t>do-while</a:t>
            </a:r>
            <a:r>
              <a:rPr lang="ko-KR" altLang="en-US" dirty="0"/>
              <a:t>문을 사용하지 않아도</a:t>
            </a:r>
          </a:p>
          <a:p>
            <a:endParaRPr lang="ko-KR" altLang="en-US" dirty="0"/>
          </a:p>
          <a:p>
            <a:r>
              <a:rPr lang="ko-KR" altLang="en-US" dirty="0"/>
              <a:t>작성할 수 있기는 하지만 </a:t>
            </a:r>
            <a:r>
              <a:rPr lang="en-US" altLang="ko-KR" dirty="0"/>
              <a:t>do-while</a:t>
            </a:r>
            <a:r>
              <a:rPr lang="ko-KR" altLang="en-US" dirty="0"/>
              <a:t>문을 사용해서 작성했을 때</a:t>
            </a:r>
          </a:p>
          <a:p>
            <a:endParaRPr lang="ko-KR" altLang="en-US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문이나 </a:t>
            </a:r>
            <a:r>
              <a:rPr lang="en-US" altLang="ko-KR" dirty="0"/>
              <a:t>for</a:t>
            </a:r>
            <a:r>
              <a:rPr lang="ko-KR" altLang="en-US" dirty="0"/>
              <a:t>문보다 코드의 수도 줄어드는 경우도 간혹 발견할 수 있을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int number = 0;</a:t>
            </a:r>
          </a:p>
          <a:p>
            <a:r>
              <a:rPr lang="en-US" altLang="ko-KR" dirty="0"/>
              <a:t>do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(number);</a:t>
            </a:r>
          </a:p>
          <a:p>
            <a:r>
              <a:rPr lang="en-US" altLang="ko-KR" dirty="0"/>
              <a:t>} while(number &lt; 0);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대표적으로 </a:t>
            </a:r>
            <a:r>
              <a:rPr lang="en-US" altLang="ko-KR" dirty="0"/>
              <a:t>do-while</a:t>
            </a:r>
            <a:r>
              <a:rPr lang="ko-KR" altLang="en-US" dirty="0"/>
              <a:t>문에서 단 한 번만 실행되는 코드를 작성했을 때</a:t>
            </a:r>
          </a:p>
          <a:p>
            <a:endParaRPr lang="ko-KR" altLang="en-US" dirty="0"/>
          </a:p>
          <a:p>
            <a:r>
              <a:rPr lang="ko-KR" altLang="en-US" dirty="0"/>
              <a:t>이를 </a:t>
            </a:r>
            <a:r>
              <a:rPr lang="en-US" altLang="ko-KR" dirty="0"/>
              <a:t>while</a:t>
            </a:r>
            <a:r>
              <a:rPr lang="ko-KR" altLang="en-US" dirty="0"/>
              <a:t>문으로 변경하면 </a:t>
            </a:r>
            <a:r>
              <a:rPr lang="en-US" altLang="ko-KR" dirty="0"/>
              <a:t>while</a:t>
            </a:r>
            <a:r>
              <a:rPr lang="ko-KR" altLang="en-US" dirty="0"/>
              <a:t>문 안에서 반복을 멈춰주는 코드를 새로 </a:t>
            </a:r>
            <a:r>
              <a:rPr lang="ko-KR" altLang="en-US" dirty="0" err="1"/>
              <a:t>추가해줘야하니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당연히 코드가 늘어날 수 밖에 없게 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장점이 있기 때문에 특별한 경우에는 </a:t>
            </a:r>
            <a:r>
              <a:rPr lang="en-US" altLang="ko-KR" dirty="0"/>
              <a:t>do-while</a:t>
            </a:r>
            <a:r>
              <a:rPr lang="ko-KR" altLang="en-US" dirty="0"/>
              <a:t>문을 사용했을 때</a:t>
            </a:r>
          </a:p>
          <a:p>
            <a:endParaRPr lang="ko-KR" altLang="en-US" dirty="0"/>
          </a:p>
          <a:p>
            <a:r>
              <a:rPr lang="ko-KR" altLang="en-US" dirty="0"/>
              <a:t>훨씬 효율적인 부분이 생길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ko-KR" altLang="en-US" dirty="0" err="1"/>
              <a:t>아직까진</a:t>
            </a:r>
            <a:r>
              <a:rPr lang="ko-KR" altLang="en-US" dirty="0"/>
              <a:t> 우리가 배우는 입장에서는 일부러 </a:t>
            </a:r>
            <a:r>
              <a:rPr lang="en-US" altLang="ko-KR" dirty="0"/>
              <a:t>do-while</a:t>
            </a:r>
            <a:r>
              <a:rPr lang="ko-KR" altLang="en-US" dirty="0"/>
              <a:t>문을 </a:t>
            </a:r>
            <a:r>
              <a:rPr lang="ko-KR" altLang="en-US" dirty="0" err="1"/>
              <a:t>사용하는게</a:t>
            </a:r>
            <a:r>
              <a:rPr lang="ko-KR" altLang="en-US" dirty="0"/>
              <a:t> 아니라면</a:t>
            </a:r>
          </a:p>
          <a:p>
            <a:endParaRPr lang="ko-KR" altLang="en-US" dirty="0"/>
          </a:p>
          <a:p>
            <a:r>
              <a:rPr lang="ko-KR" altLang="en-US" dirty="0"/>
              <a:t>거의 대부분 </a:t>
            </a:r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 만으로도 작성이 가능하기 때문에</a:t>
            </a:r>
          </a:p>
          <a:p>
            <a:endParaRPr lang="ko-KR" altLang="en-US" dirty="0"/>
          </a:p>
          <a:p>
            <a:r>
              <a:rPr lang="en-US" altLang="ko-KR" dirty="0"/>
              <a:t>do-while</a:t>
            </a:r>
            <a:r>
              <a:rPr lang="ko-KR" altLang="en-US" dirty="0"/>
              <a:t>문이 이렇게 생겼고 이러한 동작을 하며 이러한 특징이 있다는 것만 알고 있어도</a:t>
            </a:r>
          </a:p>
          <a:p>
            <a:endParaRPr lang="ko-KR" altLang="en-US" dirty="0"/>
          </a:p>
          <a:p>
            <a:r>
              <a:rPr lang="ko-KR" altLang="en-US" dirty="0"/>
              <a:t>멀리 바라봤을 때 굉장한 도움이 될 것이라고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96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74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32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78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49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020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049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962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57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6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326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614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070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7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 실행 흐름을 개발자가 원하는 방향으로 바꿀 수 있도록 </a:t>
            </a:r>
            <a:r>
              <a:rPr lang="ko-KR" altLang="en-US" dirty="0" err="1"/>
              <a:t>해주는것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B4F50-95C8-4D4E-9FC0-CFBE01B6A4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8575"/>
            <a:ext cx="1371600" cy="3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조건문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3" y="88893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종류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2267744" y="1753034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6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</a:t>
            </a:r>
            <a:r>
              <a:rPr lang="en-US" altLang="ko-KR" sz="36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36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907393" y="1753034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6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if-else</a:t>
            </a:r>
            <a:r>
              <a:rPr lang="ko-KR" altLang="en-US" sz="36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2267744" y="3075806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8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38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38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4907393" y="3075806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8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</a:t>
            </a:r>
            <a:r>
              <a:rPr lang="ko-KR" altLang="en-US" sz="38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B1235-40A5-430D-85F9-66BCB9F5C7CE}"/>
              </a:ext>
            </a:extLst>
          </p:cNvPr>
          <p:cNvSpPr txBox="1"/>
          <p:nvPr/>
        </p:nvSpPr>
        <p:spPr>
          <a:xfrm>
            <a:off x="860008" y="26615"/>
            <a:ext cx="363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(Conditional Statement)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7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779912" y="1226677"/>
            <a:ext cx="504056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77260" y="1226677"/>
            <a:ext cx="3276364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07604" y="1010653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</a:p>
        </p:txBody>
      </p:sp>
      <p:sp>
        <p:nvSpPr>
          <p:cNvPr id="109" name="타원 108"/>
          <p:cNvSpPr/>
          <p:nvPr/>
        </p:nvSpPr>
        <p:spPr>
          <a:xfrm>
            <a:off x="1208140" y="1550713"/>
            <a:ext cx="7560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</a:p>
        </p:txBody>
      </p:sp>
      <p:sp>
        <p:nvSpPr>
          <p:cNvPr id="110" name="타원 109"/>
          <p:cNvSpPr/>
          <p:nvPr/>
        </p:nvSpPr>
        <p:spPr>
          <a:xfrm>
            <a:off x="1295688" y="4179005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  <p:cxnSp>
        <p:nvCxnSpPr>
          <p:cNvPr id="111" name="직선 화살표 연결선 110"/>
          <p:cNvCxnSpPr>
            <a:stCxn id="109" idx="4"/>
            <a:endCxn id="112" idx="0"/>
          </p:cNvCxnSpPr>
          <p:nvPr/>
        </p:nvCxnSpPr>
        <p:spPr>
          <a:xfrm flipH="1">
            <a:off x="1583668" y="2198785"/>
            <a:ext cx="2514" cy="27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판단 111"/>
          <p:cNvSpPr/>
          <p:nvPr/>
        </p:nvSpPr>
        <p:spPr>
          <a:xfrm>
            <a:off x="719572" y="2471185"/>
            <a:ext cx="1728192" cy="612068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3" name="직선 화살표 연결선 112"/>
          <p:cNvCxnSpPr>
            <a:stCxn id="112" idx="2"/>
            <a:endCxn id="114" idx="0"/>
          </p:cNvCxnSpPr>
          <p:nvPr/>
        </p:nvCxnSpPr>
        <p:spPr>
          <a:xfrm flipH="1">
            <a:off x="1581258" y="3083253"/>
            <a:ext cx="2410" cy="303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807172" y="3386917"/>
            <a:ext cx="1548172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</a:p>
        </p:txBody>
      </p:sp>
      <p:cxnSp>
        <p:nvCxnSpPr>
          <p:cNvPr id="115" name="직선 화살표 연결선 114"/>
          <p:cNvCxnSpPr>
            <a:stCxn id="114" idx="2"/>
            <a:endCxn id="110" idx="0"/>
          </p:cNvCxnSpPr>
          <p:nvPr/>
        </p:nvCxnSpPr>
        <p:spPr>
          <a:xfrm>
            <a:off x="1581258" y="3818965"/>
            <a:ext cx="0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447764" y="2777219"/>
            <a:ext cx="3960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843808" y="2777219"/>
            <a:ext cx="0" cy="16538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110" idx="6"/>
          </p:cNvCxnSpPr>
          <p:nvPr/>
        </p:nvCxnSpPr>
        <p:spPr>
          <a:xfrm flipH="1">
            <a:off x="1866828" y="4431033"/>
            <a:ext cx="9769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07172" y="301758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47764" y="2368468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346086" y="1010653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81800" y="1737120"/>
            <a:ext cx="1766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942948" y="174683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572000" y="1737120"/>
            <a:ext cx="774086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5346086" y="1903560"/>
            <a:ext cx="450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5796136" y="1903560"/>
            <a:ext cx="0" cy="12679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86046" y="3325362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값이 </a:t>
            </a:r>
            <a:r>
              <a:rPr lang="en-US" altLang="ko-KR" sz="1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6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이여야합니다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281800" y="3242901"/>
            <a:ext cx="3957292" cy="428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5346086" y="1737120"/>
            <a:ext cx="306034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233029" y="2851144"/>
            <a:ext cx="306034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1" name="직선 연결선 130"/>
          <p:cNvCxnSpPr>
            <a:stCxn id="130" idx="3"/>
          </p:cNvCxnSpPr>
          <p:nvPr/>
        </p:nvCxnSpPr>
        <p:spPr>
          <a:xfrm flipV="1">
            <a:off x="4539063" y="3017584"/>
            <a:ext cx="96004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9" idx="2"/>
          </p:cNvCxnSpPr>
          <p:nvPr/>
        </p:nvCxnSpPr>
        <p:spPr>
          <a:xfrm>
            <a:off x="5499103" y="2070001"/>
            <a:ext cx="0" cy="9475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5499103" y="3017584"/>
            <a:ext cx="0" cy="2175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4209948" y="3325362"/>
            <a:ext cx="3957292" cy="781635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실행문장이 여러 줄일 경우 반드시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}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써주셔야 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6942948" y="1746836"/>
            <a:ext cx="1373468" cy="6216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7254298" y="2393167"/>
            <a:ext cx="0" cy="4579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5958154" y="2935793"/>
            <a:ext cx="2592288" cy="1471877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실행문장이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줄이 아닌 경우에는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}(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해주셔도 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16C3BC-E5CE-4C25-9E0B-11D6F306514B}"/>
              </a:ext>
            </a:extLst>
          </p:cNvPr>
          <p:cNvSpPr txBox="1"/>
          <p:nvPr/>
        </p:nvSpPr>
        <p:spPr>
          <a:xfrm>
            <a:off x="860008" y="26615"/>
            <a:ext cx="363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09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 animBg="1"/>
      <p:bldP spid="124" grpId="1" animBg="1"/>
      <p:bldP spid="127" grpId="0"/>
      <p:bldP spid="127" grpId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4" grpId="0" animBg="1"/>
      <p:bldP spid="134" grpId="1" animBg="1"/>
      <p:bldP spid="135" grpId="0" animBg="1"/>
      <p:bldP spid="137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2CB9E3-3B52-40A9-9C70-8601774BCD83}"/>
              </a:ext>
            </a:extLst>
          </p:cNvPr>
          <p:cNvSpPr txBox="1"/>
          <p:nvPr/>
        </p:nvSpPr>
        <p:spPr>
          <a:xfrm>
            <a:off x="860008" y="26615"/>
            <a:ext cx="363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실습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3FE6C-CF09-4994-9040-7E5B52545F8A}"/>
              </a:ext>
            </a:extLst>
          </p:cNvPr>
          <p:cNvSpPr txBox="1"/>
          <p:nvPr/>
        </p:nvSpPr>
        <p:spPr>
          <a:xfrm>
            <a:off x="580615" y="1491630"/>
            <a:ext cx="768351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크거나 같다면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성인입니다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프로그램 만들기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1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851920" y="1203598"/>
            <a:ext cx="504056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7522" y="1203598"/>
            <a:ext cx="339464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99874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</a:p>
        </p:txBody>
      </p:sp>
      <p:sp>
        <p:nvSpPr>
          <p:cNvPr id="53" name="타원 52"/>
          <p:cNvSpPr/>
          <p:nvPr/>
        </p:nvSpPr>
        <p:spPr>
          <a:xfrm>
            <a:off x="1581056" y="1527634"/>
            <a:ext cx="7560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</a:p>
        </p:txBody>
      </p:sp>
      <p:sp>
        <p:nvSpPr>
          <p:cNvPr id="54" name="타원 53"/>
          <p:cNvSpPr/>
          <p:nvPr/>
        </p:nvSpPr>
        <p:spPr>
          <a:xfrm>
            <a:off x="1659216" y="4299210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  <p:cxnSp>
        <p:nvCxnSpPr>
          <p:cNvPr id="55" name="직선 화살표 연결선 54"/>
          <p:cNvCxnSpPr>
            <a:stCxn id="53" idx="4"/>
            <a:endCxn id="56" idx="0"/>
          </p:cNvCxnSpPr>
          <p:nvPr/>
        </p:nvCxnSpPr>
        <p:spPr>
          <a:xfrm flipH="1">
            <a:off x="1959097" y="2175706"/>
            <a:ext cx="1" cy="19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1230116" y="2370088"/>
            <a:ext cx="1457961" cy="530767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5838" y="3363838"/>
            <a:ext cx="1074140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2403" y="20691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27933" y="2067906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438356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74070" y="1714041"/>
            <a:ext cx="1766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}else{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35218" y="1723757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35218" y="1723757"/>
            <a:ext cx="1373468" cy="11770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346568" y="2905861"/>
            <a:ext cx="0" cy="4579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037500" y="3363838"/>
            <a:ext cx="1078332" cy="43204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연결선 65"/>
          <p:cNvCxnSpPr>
            <a:stCxn id="56" idx="1"/>
          </p:cNvCxnSpPr>
          <p:nvPr/>
        </p:nvCxnSpPr>
        <p:spPr>
          <a:xfrm flipH="1" flipV="1">
            <a:off x="544817" y="2635471"/>
            <a:ext cx="6852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44817" y="2635472"/>
            <a:ext cx="0" cy="944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57" idx="1"/>
          </p:cNvCxnSpPr>
          <p:nvPr/>
        </p:nvCxnSpPr>
        <p:spPr>
          <a:xfrm>
            <a:off x="544817" y="3579862"/>
            <a:ext cx="2310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56" idx="3"/>
          </p:cNvCxnSpPr>
          <p:nvPr/>
        </p:nvCxnSpPr>
        <p:spPr>
          <a:xfrm flipH="1" flipV="1">
            <a:off x="2688077" y="2635472"/>
            <a:ext cx="685300" cy="10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378884" y="2631060"/>
            <a:ext cx="0" cy="944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3115832" y="3579862"/>
            <a:ext cx="2575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7" idx="2"/>
          </p:cNvCxnSpPr>
          <p:nvPr/>
        </p:nvCxnSpPr>
        <p:spPr>
          <a:xfrm>
            <a:off x="1312908" y="3795886"/>
            <a:ext cx="0" cy="755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5" idx="2"/>
          </p:cNvCxnSpPr>
          <p:nvPr/>
        </p:nvCxnSpPr>
        <p:spPr>
          <a:xfrm>
            <a:off x="2576666" y="3795886"/>
            <a:ext cx="0" cy="755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1312908" y="4551238"/>
            <a:ext cx="2681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2337140" y="4551238"/>
            <a:ext cx="2395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4664270" y="1714041"/>
            <a:ext cx="774086" cy="3538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7" name="직선 연결선 76"/>
          <p:cNvCxnSpPr>
            <a:stCxn id="76" idx="3"/>
          </p:cNvCxnSpPr>
          <p:nvPr/>
        </p:nvCxnSpPr>
        <p:spPr>
          <a:xfrm flipV="1">
            <a:off x="5438356" y="1890973"/>
            <a:ext cx="59406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032422" y="1890974"/>
            <a:ext cx="0" cy="18543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4088205" y="3867893"/>
            <a:ext cx="4320481" cy="4313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96218" y="3903898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값이 </a:t>
            </a:r>
            <a:r>
              <a:rPr lang="en-US" altLang="ko-KR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이여야합니다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374070" y="2499742"/>
            <a:ext cx="794256" cy="406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2" name="직선 연결선 81"/>
          <p:cNvCxnSpPr>
            <a:stCxn id="81" idx="3"/>
          </p:cNvCxnSpPr>
          <p:nvPr/>
        </p:nvCxnSpPr>
        <p:spPr>
          <a:xfrm>
            <a:off x="5168326" y="2702802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816398" y="2702801"/>
            <a:ext cx="0" cy="8770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018855" y="3771131"/>
            <a:ext cx="4243157" cy="97578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값이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부분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395744" y="3472353"/>
            <a:ext cx="3367458" cy="1222395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if~else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문도 마찬가지로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실행문장이 여러 줄이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아닌 경우에는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} (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하셔도 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16298" y="2499742"/>
            <a:ext cx="340954" cy="40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323316" y="3319085"/>
            <a:ext cx="340954" cy="40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if-else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6218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76" grpId="0" animBg="1"/>
      <p:bldP spid="76" grpId="1" animBg="1"/>
      <p:bldP spid="79" grpId="0" animBg="1"/>
      <p:bldP spid="79" grpId="1" animBg="1"/>
      <p:bldP spid="80" grpId="0"/>
      <p:bldP spid="80" grpId="1"/>
      <p:bldP spid="81" grpId="0" animBg="1"/>
      <p:bldP spid="81" grpId="1" animBg="1"/>
      <p:bldP spid="84" grpId="0" animBg="1"/>
      <p:bldP spid="84" grpId="1" animBg="1"/>
      <p:bldP spid="85" grpId="0" animBg="1"/>
      <p:bldP spid="86" grpId="0" animBg="1"/>
      <p:bldP spid="86" grpId="1" animBg="1"/>
      <p:bldP spid="87" grpId="0" animBg="1"/>
      <p:bldP spid="8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2D771F-DA95-489E-95C0-C66DF236BB38}"/>
              </a:ext>
            </a:extLst>
          </p:cNvPr>
          <p:cNvSpPr txBox="1"/>
          <p:nvPr/>
        </p:nvSpPr>
        <p:spPr>
          <a:xfrm>
            <a:off x="860008" y="26615"/>
            <a:ext cx="363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if-else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실습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3834E25-1339-494B-B71F-57A79E0A6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693393"/>
            <a:ext cx="3384376" cy="161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3392A-AB8A-4522-99EC-48E87ED84FEC}"/>
              </a:ext>
            </a:extLst>
          </p:cNvPr>
          <p:cNvSpPr txBox="1"/>
          <p:nvPr/>
        </p:nvSpPr>
        <p:spPr>
          <a:xfrm>
            <a:off x="385850" y="969862"/>
            <a:ext cx="807304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일한 시간을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총 임금을 계산하는 시급계산기 만들기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시급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5,000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(8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보다 초과 근무한 시간에 대해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1.5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배의 시급이 책정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51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295636" y="2499742"/>
            <a:ext cx="6552728" cy="1650335"/>
            <a:chOff x="1475656" y="2499742"/>
            <a:chExt cx="6552728" cy="1650335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518794"/>
              <a:ext cx="3092438" cy="1531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499742"/>
              <a:ext cx="3096344" cy="1650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C1ACD43-220C-42E7-9A8D-73E57D7C5221}"/>
              </a:ext>
            </a:extLst>
          </p:cNvPr>
          <p:cNvSpPr txBox="1"/>
          <p:nvPr/>
        </p:nvSpPr>
        <p:spPr>
          <a:xfrm>
            <a:off x="860008" y="26615"/>
            <a:ext cx="363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if-else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실습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54D8D-3A2B-470D-BB91-420106824225}"/>
              </a:ext>
            </a:extLst>
          </p:cNvPr>
          <p:cNvSpPr txBox="1"/>
          <p:nvPr/>
        </p:nvSpPr>
        <p:spPr>
          <a:xfrm>
            <a:off x="1657580" y="969862"/>
            <a:ext cx="58288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입력 받아 홀수인지 짝수인지 판별하기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D50806-2133-4D48-ACA6-BF6804348032}"/>
              </a:ext>
            </a:extLst>
          </p:cNvPr>
          <p:cNvSpPr txBox="1"/>
          <p:nvPr/>
        </p:nvSpPr>
        <p:spPr>
          <a:xfrm>
            <a:off x="860008" y="26615"/>
            <a:ext cx="363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if-else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실습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E73A2-3FAB-45A1-9565-2A86E38091C2}"/>
              </a:ext>
            </a:extLst>
          </p:cNvPr>
          <p:cNvSpPr txBox="1"/>
          <p:nvPr/>
        </p:nvSpPr>
        <p:spPr>
          <a:xfrm>
            <a:off x="663980" y="969862"/>
            <a:ext cx="75168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자리에서 반올림 한 결과를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FC92323-ACF2-487A-890A-A55962BA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19" y="1838264"/>
            <a:ext cx="3096609" cy="176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AA18640-0534-4D16-8F69-D2E26BBB2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8"/>
          <a:stretch/>
        </p:blipFill>
        <p:spPr bwMode="auto">
          <a:xfrm>
            <a:off x="4860032" y="1838264"/>
            <a:ext cx="2808314" cy="165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3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270319" y="1275606"/>
            <a:ext cx="4572508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01257" y="1275606"/>
            <a:ext cx="3862692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29959" y="1059582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</a:p>
        </p:txBody>
      </p:sp>
      <p:sp>
        <p:nvSpPr>
          <p:cNvPr id="56" name="타원 55"/>
          <p:cNvSpPr/>
          <p:nvPr/>
        </p:nvSpPr>
        <p:spPr>
          <a:xfrm>
            <a:off x="993482" y="1563638"/>
            <a:ext cx="627540" cy="56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021678" y="4382972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  <p:cxnSp>
        <p:nvCxnSpPr>
          <p:cNvPr id="58" name="직선 화살표 연결선 57"/>
          <p:cNvCxnSpPr>
            <a:stCxn id="56" idx="4"/>
            <a:endCxn id="59" idx="0"/>
          </p:cNvCxnSpPr>
          <p:nvPr/>
        </p:nvCxnSpPr>
        <p:spPr>
          <a:xfrm>
            <a:off x="1307252" y="2130849"/>
            <a:ext cx="0" cy="2070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/>
          <p:cNvSpPr/>
          <p:nvPr/>
        </p:nvSpPr>
        <p:spPr>
          <a:xfrm>
            <a:off x="533233" y="2337855"/>
            <a:ext cx="1548037" cy="448190"/>
          </a:xfrm>
          <a:prstGeom prst="flowChartDecis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0" name="직선 화살표 연결선 59"/>
          <p:cNvCxnSpPr>
            <a:stCxn id="59" idx="2"/>
            <a:endCxn id="77" idx="0"/>
          </p:cNvCxnSpPr>
          <p:nvPr/>
        </p:nvCxnSpPr>
        <p:spPr>
          <a:xfrm flipH="1">
            <a:off x="1307251" y="2786045"/>
            <a:ext cx="1" cy="1951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78" idx="2"/>
            <a:endCxn id="57" idx="0"/>
          </p:cNvCxnSpPr>
          <p:nvPr/>
        </p:nvCxnSpPr>
        <p:spPr>
          <a:xfrm flipH="1">
            <a:off x="1307248" y="4099168"/>
            <a:ext cx="1" cy="2838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009394" y="2569896"/>
            <a:ext cx="9721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737586" y="2733326"/>
            <a:ext cx="0" cy="2088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1674903" y="4803999"/>
            <a:ext cx="20626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79410" y="213085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887" y="2715767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68441" y="1059582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66173" y="1795765"/>
            <a:ext cx="2000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}else if(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}else if(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34615" y="1783445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812547" y="1817574"/>
            <a:ext cx="774086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5586633" y="1984014"/>
            <a:ext cx="450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036683" y="1984014"/>
            <a:ext cx="0" cy="20272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94355" y="4149227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값이 </a:t>
            </a:r>
            <a:r>
              <a:rPr lang="en-US" altLang="ko-KR" sz="1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6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이여야합니다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22347" y="4104089"/>
            <a:ext cx="3957292" cy="428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934615" y="1748457"/>
            <a:ext cx="1728192" cy="1789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7222647" y="3529701"/>
            <a:ext cx="0" cy="3485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판단 76"/>
          <p:cNvSpPr/>
          <p:nvPr/>
        </p:nvSpPr>
        <p:spPr>
          <a:xfrm>
            <a:off x="533232" y="2981239"/>
            <a:ext cx="1548037" cy="448190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순서도: 판단 77"/>
          <p:cNvSpPr/>
          <p:nvPr/>
        </p:nvSpPr>
        <p:spPr>
          <a:xfrm>
            <a:off x="533230" y="3650978"/>
            <a:ext cx="1548037" cy="448190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 flipH="1">
            <a:off x="1307249" y="3429429"/>
            <a:ext cx="2" cy="2215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7" idx="3"/>
          </p:cNvCxnSpPr>
          <p:nvPr/>
        </p:nvCxnSpPr>
        <p:spPr>
          <a:xfrm flipV="1">
            <a:off x="2081269" y="3198352"/>
            <a:ext cx="613757" cy="6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308784" y="3351616"/>
            <a:ext cx="0" cy="13193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674902" y="4671004"/>
            <a:ext cx="1633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endCxn id="88" idx="1"/>
          </p:cNvCxnSpPr>
          <p:nvPr/>
        </p:nvCxnSpPr>
        <p:spPr>
          <a:xfrm>
            <a:off x="2079712" y="3875075"/>
            <a:ext cx="176421" cy="3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015612" y="4063478"/>
            <a:ext cx="0" cy="452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1674903" y="4515967"/>
            <a:ext cx="134070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2981502" y="2370089"/>
            <a:ext cx="970552" cy="37037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666373" y="2981239"/>
            <a:ext cx="970552" cy="37037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56133" y="3693101"/>
            <a:ext cx="970552" cy="3703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67340" y="27461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4514" y="340495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6810" y="4135833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17460" y="338388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594355" y="2643758"/>
            <a:ext cx="1656184" cy="320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6264591" y="2804756"/>
            <a:ext cx="2439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492533" y="2780606"/>
            <a:ext cx="0" cy="120655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4608654" y="4076006"/>
            <a:ext cx="3960440" cy="823550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값이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</a:t>
            </a: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만나서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값이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 실행 아니면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문으로 이동합니다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036683" y="3875073"/>
            <a:ext cx="2385964" cy="107294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문도 실행문장이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여러줄이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아니라면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{}(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해주셔도 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3499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0" grpId="1" animBg="1"/>
      <p:bldP spid="73" grpId="0"/>
      <p:bldP spid="73" grpId="1"/>
      <p:bldP spid="74" grpId="0" animBg="1"/>
      <p:bldP spid="74" grpId="1" animBg="1"/>
      <p:bldP spid="75" grpId="0" animBg="1"/>
      <p:bldP spid="93" grpId="0" animBg="1"/>
      <p:bldP spid="93" grpId="1" animBg="1"/>
      <p:bldP spid="96" grpId="0" animBg="1"/>
      <p:bldP spid="96" grpId="1" animBg="1"/>
      <p:bldP spid="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48096" y="1923678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를 선언하고 키보드로 값을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.”, 80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이상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점이상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A31D2-94D5-4F25-8640-C2EAEE1924BD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실습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61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481918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41096" y="771550"/>
            <a:ext cx="3969062" cy="3960440"/>
            <a:chOff x="278902" y="2528900"/>
            <a:chExt cx="3969062" cy="39604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8902" y="2744924"/>
              <a:ext cx="3969062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007604" y="2528900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흐름도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971127" y="3032956"/>
              <a:ext cx="627540" cy="567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99323" y="5852290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12" name="직선 화살표 연결선 11"/>
            <p:cNvCxnSpPr>
              <a:stCxn id="10" idx="4"/>
              <a:endCxn id="13" idx="0"/>
            </p:cNvCxnSpPr>
            <p:nvPr/>
          </p:nvCxnSpPr>
          <p:spPr>
            <a:xfrm>
              <a:off x="1284897" y="3600167"/>
              <a:ext cx="0" cy="20700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판단 12"/>
            <p:cNvSpPr/>
            <p:nvPr/>
          </p:nvSpPr>
          <p:spPr>
            <a:xfrm>
              <a:off x="510878" y="3807173"/>
              <a:ext cx="1548037" cy="448190"/>
            </a:xfrm>
            <a:prstGeom prst="flowChartDecisio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4" name="직선 화살표 연결선 13"/>
            <p:cNvCxnSpPr>
              <a:stCxn id="13" idx="2"/>
              <a:endCxn id="21" idx="0"/>
            </p:cNvCxnSpPr>
            <p:nvPr/>
          </p:nvCxnSpPr>
          <p:spPr>
            <a:xfrm flipH="1">
              <a:off x="1284896" y="4255363"/>
              <a:ext cx="1" cy="1951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23" idx="2"/>
              <a:endCxn id="11" idx="0"/>
            </p:cNvCxnSpPr>
            <p:nvPr/>
          </p:nvCxnSpPr>
          <p:spPr>
            <a:xfrm flipH="1">
              <a:off x="1284893" y="5568486"/>
              <a:ext cx="1" cy="28380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987039" y="4039214"/>
              <a:ext cx="9721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887924" y="4202644"/>
              <a:ext cx="0" cy="20882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>
              <a:off x="1652549" y="6273317"/>
              <a:ext cx="223537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7055" y="360016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532" y="4185085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순서도: 판단 20"/>
            <p:cNvSpPr/>
            <p:nvPr/>
          </p:nvSpPr>
          <p:spPr>
            <a:xfrm>
              <a:off x="510877" y="4450557"/>
              <a:ext cx="1548037" cy="448190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순서도: 판단 22"/>
            <p:cNvSpPr/>
            <p:nvPr/>
          </p:nvSpPr>
          <p:spPr>
            <a:xfrm>
              <a:off x="510875" y="5120296"/>
              <a:ext cx="1548037" cy="448190"/>
            </a:xfrm>
            <a:prstGeom prst="flowChartDecision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21" idx="2"/>
              <a:endCxn id="23" idx="0"/>
            </p:cNvCxnSpPr>
            <p:nvPr/>
          </p:nvCxnSpPr>
          <p:spPr>
            <a:xfrm flipH="1">
              <a:off x="1284894" y="4898747"/>
              <a:ext cx="2" cy="22154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1" idx="3"/>
            </p:cNvCxnSpPr>
            <p:nvPr/>
          </p:nvCxnSpPr>
          <p:spPr>
            <a:xfrm flipV="1">
              <a:off x="2058914" y="4667670"/>
              <a:ext cx="613757" cy="69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554103" y="4820934"/>
              <a:ext cx="0" cy="13193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52548" y="6140322"/>
              <a:ext cx="190155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3" idx="3"/>
              <a:endCxn id="36" idx="1"/>
            </p:cNvCxnSpPr>
            <p:nvPr/>
          </p:nvCxnSpPr>
          <p:spPr>
            <a:xfrm>
              <a:off x="2058912" y="5344391"/>
              <a:ext cx="204521" cy="12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993257" y="5532796"/>
              <a:ext cx="0" cy="4524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1652548" y="5985285"/>
              <a:ext cx="134070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959146" y="3807173"/>
              <a:ext cx="1182448" cy="40261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644018" y="4450557"/>
              <a:ext cx="1171898" cy="37037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63433" y="5170302"/>
              <a:ext cx="1186094" cy="3507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44985" y="4215502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2159" y="4874270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4455" y="5605151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05" y="485320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34194" y="822088"/>
            <a:ext cx="4042262" cy="3960440"/>
            <a:chOff x="4572000" y="2579438"/>
            <a:chExt cx="4042262" cy="3960440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72000" y="2795462"/>
              <a:ext cx="4042262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300702" y="2579438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정답</a:t>
              </a:r>
            </a:p>
          </p:txBody>
        </p:sp>
        <p:sp>
          <p:nvSpPr>
            <p:cNvPr id="44" name="타원 43"/>
            <p:cNvSpPr/>
            <p:nvPr/>
          </p:nvSpPr>
          <p:spPr>
            <a:xfrm>
              <a:off x="5264225" y="3083494"/>
              <a:ext cx="627540" cy="567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5292421" y="5902828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46" name="직선 화살표 연결선 45"/>
            <p:cNvCxnSpPr>
              <a:stCxn id="44" idx="4"/>
              <a:endCxn id="47" idx="0"/>
            </p:cNvCxnSpPr>
            <p:nvPr/>
          </p:nvCxnSpPr>
          <p:spPr>
            <a:xfrm>
              <a:off x="5577995" y="3650705"/>
              <a:ext cx="5424" cy="21349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판단 46"/>
            <p:cNvSpPr/>
            <p:nvPr/>
          </p:nvSpPr>
          <p:spPr>
            <a:xfrm>
              <a:off x="4655258" y="3864203"/>
              <a:ext cx="1856322" cy="501307"/>
            </a:xfrm>
            <a:prstGeom prst="flowChartDecisio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grade&gt;=90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8" name="직선 화살표 연결선 47"/>
            <p:cNvCxnSpPr>
              <a:stCxn id="47" idx="2"/>
              <a:endCxn id="56" idx="0"/>
            </p:cNvCxnSpPr>
            <p:nvPr/>
          </p:nvCxnSpPr>
          <p:spPr>
            <a:xfrm>
              <a:off x="5583419" y="4365510"/>
              <a:ext cx="0" cy="1516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57" idx="2"/>
              <a:endCxn id="45" idx="0"/>
            </p:cNvCxnSpPr>
            <p:nvPr/>
          </p:nvCxnSpPr>
          <p:spPr>
            <a:xfrm flipH="1">
              <a:off x="5577991" y="5661248"/>
              <a:ext cx="4449" cy="24158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7" idx="3"/>
              <a:endCxn id="65" idx="1"/>
            </p:cNvCxnSpPr>
            <p:nvPr/>
          </p:nvCxnSpPr>
          <p:spPr>
            <a:xfrm>
              <a:off x="6511580" y="4114857"/>
              <a:ext cx="740664" cy="129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8352420" y="4329100"/>
              <a:ext cx="0" cy="2012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5945648" y="6323855"/>
              <a:ext cx="240677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350153" y="3650706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52630" y="4235623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순서도: 판단 55"/>
            <p:cNvSpPr/>
            <p:nvPr/>
          </p:nvSpPr>
          <p:spPr>
            <a:xfrm>
              <a:off x="4632782" y="4517125"/>
              <a:ext cx="1901273" cy="505994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grade&gt;=80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순서도: 판단 56"/>
            <p:cNvSpPr/>
            <p:nvPr/>
          </p:nvSpPr>
          <p:spPr>
            <a:xfrm>
              <a:off x="4648664" y="5213058"/>
              <a:ext cx="1867552" cy="448190"/>
            </a:xfrm>
            <a:prstGeom prst="flowChartDecision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grade=&gt;70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8" name="직선 화살표 연결선 57"/>
            <p:cNvCxnSpPr>
              <a:stCxn id="56" idx="2"/>
              <a:endCxn id="57" idx="0"/>
            </p:cNvCxnSpPr>
            <p:nvPr/>
          </p:nvCxnSpPr>
          <p:spPr>
            <a:xfrm flipH="1">
              <a:off x="5582440" y="5023119"/>
              <a:ext cx="979" cy="1899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56" idx="3"/>
              <a:endCxn id="66" idx="1"/>
            </p:cNvCxnSpPr>
            <p:nvPr/>
          </p:nvCxnSpPr>
          <p:spPr>
            <a:xfrm>
              <a:off x="6534055" y="4770122"/>
              <a:ext cx="486217" cy="68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064388" y="4962145"/>
              <a:ext cx="3733" cy="12496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5945647" y="6190860"/>
              <a:ext cx="2122474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7" idx="3"/>
              <a:endCxn id="67" idx="1"/>
            </p:cNvCxnSpPr>
            <p:nvPr/>
          </p:nvCxnSpPr>
          <p:spPr>
            <a:xfrm>
              <a:off x="6516216" y="5437153"/>
              <a:ext cx="290070" cy="342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843468" y="5615954"/>
              <a:ext cx="0" cy="4198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>
              <a:off x="5945648" y="6035823"/>
              <a:ext cx="189782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7252244" y="3926489"/>
              <a:ext cx="1182448" cy="40261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020272" y="4591768"/>
              <a:ext cx="1171898" cy="37037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806286" y="5265204"/>
              <a:ext cx="1186094" cy="3507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38083" y="4266040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655257" y="4924808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37553" y="5655689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88203" y="4903739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EBE11BA-B16F-4FB9-B8C2-9AB008906DFF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실습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14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7327" y="671563"/>
            <a:ext cx="122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436545-AE1E-4808-9760-9B735B2527E8}"/>
              </a:ext>
            </a:extLst>
          </p:cNvPr>
          <p:cNvSpPr txBox="1"/>
          <p:nvPr/>
        </p:nvSpPr>
        <p:spPr>
          <a:xfrm>
            <a:off x="1115616" y="113322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프로그램 실행 흐름을 개발자가 원하는 방향으로 바꿀 수 있도록 해주는 것</a:t>
            </a:r>
          </a:p>
        </p:txBody>
      </p:sp>
      <p:sp>
        <p:nvSpPr>
          <p:cNvPr id="3" name="순서도: 준비 2">
            <a:extLst>
              <a:ext uri="{FF2B5EF4-FFF2-40B4-BE49-F238E27FC236}">
                <a16:creationId xmlns:a16="http://schemas.microsoft.com/office/drawing/2014/main" id="{8A80C25A-F5BB-4394-8E31-F57766C3A169}"/>
              </a:ext>
            </a:extLst>
          </p:cNvPr>
          <p:cNvSpPr/>
          <p:nvPr/>
        </p:nvSpPr>
        <p:spPr>
          <a:xfrm>
            <a:off x="206157" y="2271781"/>
            <a:ext cx="2535416" cy="2057368"/>
          </a:xfrm>
          <a:prstGeom prst="flowChartPreparation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1781089B-42CE-470B-9F66-857EB078F251}"/>
              </a:ext>
            </a:extLst>
          </p:cNvPr>
          <p:cNvSpPr/>
          <p:nvPr/>
        </p:nvSpPr>
        <p:spPr>
          <a:xfrm>
            <a:off x="3276827" y="2271781"/>
            <a:ext cx="2535416" cy="2057368"/>
          </a:xfrm>
          <a:prstGeom prst="flowChartPreparation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순서도: 준비 11">
            <a:extLst>
              <a:ext uri="{FF2B5EF4-FFF2-40B4-BE49-F238E27FC236}">
                <a16:creationId xmlns:a16="http://schemas.microsoft.com/office/drawing/2014/main" id="{1FBB452C-CD7D-4E80-A0CB-E64399E2D930}"/>
              </a:ext>
            </a:extLst>
          </p:cNvPr>
          <p:cNvSpPr/>
          <p:nvPr/>
        </p:nvSpPr>
        <p:spPr>
          <a:xfrm>
            <a:off x="6347498" y="2271781"/>
            <a:ext cx="2535416" cy="2057368"/>
          </a:xfrm>
          <a:prstGeom prst="flowChartPreparation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분기문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7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7" y="26615"/>
            <a:ext cx="3287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단순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39553" y="525909"/>
            <a:ext cx="427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문과 여러 개의 단순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9553" y="1287861"/>
            <a:ext cx="3608238" cy="2280591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02009" y="1091476"/>
            <a:ext cx="1734738" cy="39277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004048" y="1287861"/>
            <a:ext cx="3608238" cy="2280591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666504" y="1091476"/>
            <a:ext cx="1734738" cy="39277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9662"/>
            <a:ext cx="3095625" cy="1428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54" y="1775336"/>
            <a:ext cx="3095625" cy="1409700"/>
          </a:xfrm>
          <a:prstGeom prst="rect">
            <a:avLst/>
          </a:prstGeom>
        </p:spPr>
      </p:pic>
      <p:sp>
        <p:nvSpPr>
          <p:cNvPr id="105" name="위로 구부러진 화살표 104"/>
          <p:cNvSpPr/>
          <p:nvPr/>
        </p:nvSpPr>
        <p:spPr>
          <a:xfrm rot="5400000">
            <a:off x="529281" y="1938497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위로 구부러진 화살표 105"/>
          <p:cNvSpPr/>
          <p:nvPr/>
        </p:nvSpPr>
        <p:spPr>
          <a:xfrm rot="5400000">
            <a:off x="524733" y="2535195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위로 구부러진 화살표 106"/>
          <p:cNvSpPr/>
          <p:nvPr/>
        </p:nvSpPr>
        <p:spPr>
          <a:xfrm rot="5400000">
            <a:off x="529280" y="2239635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위로 구부러진 화살표 107"/>
          <p:cNvSpPr/>
          <p:nvPr/>
        </p:nvSpPr>
        <p:spPr>
          <a:xfrm rot="5400000">
            <a:off x="524733" y="2839896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위로 구부러진 화살표 108"/>
          <p:cNvSpPr/>
          <p:nvPr/>
        </p:nvSpPr>
        <p:spPr>
          <a:xfrm rot="5400000">
            <a:off x="5034311" y="1896653"/>
            <a:ext cx="285568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위로 구부러진 화살표 109"/>
          <p:cNvSpPr/>
          <p:nvPr/>
        </p:nvSpPr>
        <p:spPr>
          <a:xfrm rot="5400000">
            <a:off x="4682902" y="2502142"/>
            <a:ext cx="924450" cy="293902"/>
          </a:xfrm>
          <a:prstGeom prst="curvedUpArrow">
            <a:avLst>
              <a:gd name="adj1" fmla="val 8990"/>
              <a:gd name="adj2" fmla="val 44252"/>
              <a:gd name="adj3" fmla="val 25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3764837"/>
            <a:ext cx="1395951" cy="1257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532" y="3767627"/>
            <a:ext cx="1191711" cy="1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switch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319972" y="1203598"/>
            <a:ext cx="4572508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50910" y="1203598"/>
            <a:ext cx="3862692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79612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흐름도</a:t>
            </a:r>
          </a:p>
        </p:txBody>
      </p:sp>
      <p:sp>
        <p:nvSpPr>
          <p:cNvPr id="75" name="타원 74"/>
          <p:cNvSpPr/>
          <p:nvPr/>
        </p:nvSpPr>
        <p:spPr>
          <a:xfrm>
            <a:off x="1043135" y="1491630"/>
            <a:ext cx="627540" cy="56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바른고딕" pitchFamily="50" charset="-127"/>
                <a:ea typeface="나눔바른고딕" pitchFamily="50" charset="-127"/>
              </a:rPr>
              <a:t>시작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71331" y="4310964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끝</a:t>
            </a:r>
          </a:p>
        </p:txBody>
      </p:sp>
      <p:cxnSp>
        <p:nvCxnSpPr>
          <p:cNvPr id="77" name="직선 화살표 연결선 76"/>
          <p:cNvCxnSpPr>
            <a:stCxn id="75" idx="4"/>
            <a:endCxn id="78" idx="0"/>
          </p:cNvCxnSpPr>
          <p:nvPr/>
        </p:nvCxnSpPr>
        <p:spPr>
          <a:xfrm>
            <a:off x="1356905" y="2058841"/>
            <a:ext cx="0" cy="20700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582886" y="2265847"/>
            <a:ext cx="1548037" cy="448190"/>
          </a:xfrm>
          <a:prstGeom prst="flowChartDecis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화살표 연결선 78"/>
          <p:cNvCxnSpPr>
            <a:stCxn id="78" idx="2"/>
            <a:endCxn id="87" idx="0"/>
          </p:cNvCxnSpPr>
          <p:nvPr/>
        </p:nvCxnSpPr>
        <p:spPr>
          <a:xfrm flipH="1">
            <a:off x="1356904" y="2714037"/>
            <a:ext cx="1" cy="19519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88" idx="2"/>
            <a:endCxn id="76" idx="0"/>
          </p:cNvCxnSpPr>
          <p:nvPr/>
        </p:nvCxnSpPr>
        <p:spPr>
          <a:xfrm flipH="1">
            <a:off x="1356901" y="4027160"/>
            <a:ext cx="1" cy="28380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059047" y="2497888"/>
            <a:ext cx="97210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787239" y="2661318"/>
            <a:ext cx="0" cy="208823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1724556" y="4731991"/>
            <a:ext cx="2062683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29063" y="205884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1540" y="2643759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418094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문법</a:t>
            </a:r>
          </a:p>
        </p:txBody>
      </p:sp>
      <p:sp>
        <p:nvSpPr>
          <p:cNvPr id="87" name="순서도: 판단 86"/>
          <p:cNvSpPr/>
          <p:nvPr/>
        </p:nvSpPr>
        <p:spPr>
          <a:xfrm>
            <a:off x="582885" y="2909231"/>
            <a:ext cx="1548037" cy="448190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순서도: 판단 87"/>
          <p:cNvSpPr/>
          <p:nvPr/>
        </p:nvSpPr>
        <p:spPr>
          <a:xfrm>
            <a:off x="582883" y="3578970"/>
            <a:ext cx="1548037" cy="448190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</a:p>
        </p:txBody>
      </p:sp>
      <p:cxnSp>
        <p:nvCxnSpPr>
          <p:cNvPr id="89" name="직선 화살표 연결선 88"/>
          <p:cNvCxnSpPr>
            <a:stCxn id="87" idx="2"/>
            <a:endCxn id="88" idx="0"/>
          </p:cNvCxnSpPr>
          <p:nvPr/>
        </p:nvCxnSpPr>
        <p:spPr>
          <a:xfrm flipH="1">
            <a:off x="1356902" y="3357421"/>
            <a:ext cx="2" cy="22154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7" idx="3"/>
          </p:cNvCxnSpPr>
          <p:nvPr/>
        </p:nvCxnSpPr>
        <p:spPr>
          <a:xfrm flipV="1">
            <a:off x="2130922" y="3126344"/>
            <a:ext cx="613757" cy="698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358437" y="3279608"/>
            <a:ext cx="0" cy="13193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1724555" y="4598996"/>
            <a:ext cx="1633883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98" idx="1"/>
          </p:cNvCxnSpPr>
          <p:nvPr/>
        </p:nvCxnSpPr>
        <p:spPr>
          <a:xfrm>
            <a:off x="2129365" y="3803067"/>
            <a:ext cx="176421" cy="321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065265" y="3991470"/>
            <a:ext cx="0" cy="45248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1724556" y="4443959"/>
            <a:ext cx="134070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031155" y="2298081"/>
            <a:ext cx="970552" cy="37037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716026" y="2909231"/>
            <a:ext cx="970552" cy="37037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305786" y="3621093"/>
            <a:ext cx="970552" cy="3703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16993" y="267417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4167" y="333294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16463" y="4063825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67113" y="331187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15826" y="1723757"/>
            <a:ext cx="2000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case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break;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case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break;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default: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break;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28084" y="1723757"/>
            <a:ext cx="360040" cy="335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5" name="직선 화살표 연결선 104"/>
          <p:cNvCxnSpPr>
            <a:stCxn id="104" idx="3"/>
          </p:cNvCxnSpPr>
          <p:nvPr/>
        </p:nvCxnSpPr>
        <p:spPr>
          <a:xfrm>
            <a:off x="5688124" y="1891299"/>
            <a:ext cx="5400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365103" y="1576580"/>
            <a:ext cx="2329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문과 다르게 </a:t>
            </a:r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값으로 </a:t>
            </a:r>
            <a:endParaRPr lang="en-US" altLang="ko-KR" sz="16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이루어진 값을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가지고 </a:t>
            </a:r>
            <a:endParaRPr lang="en-US" altLang="ko-KR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참과 거짓을 판별함</a:t>
            </a:r>
            <a:r>
              <a:rPr lang="en-US" altLang="ko-KR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비교할 대상이 들어감</a:t>
            </a:r>
            <a:endParaRPr lang="en-US" altLang="ko-KR" sz="16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336196" y="1511788"/>
            <a:ext cx="2331087" cy="12858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680012" y="2011944"/>
            <a:ext cx="1116124" cy="307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9" name="직선 화살표 연결선 108"/>
          <p:cNvCxnSpPr>
            <a:stCxn id="108" idx="3"/>
          </p:cNvCxnSpPr>
          <p:nvPr/>
        </p:nvCxnSpPr>
        <p:spPr>
          <a:xfrm flipV="1">
            <a:off x="5796136" y="2162344"/>
            <a:ext cx="432048" cy="34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6300192" y="1820705"/>
            <a:ext cx="2457229" cy="1480953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식과 값을 비교해서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참과 거짓을 판별</a:t>
            </a:r>
            <a:endParaRPr lang="en-US" altLang="ko-KR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그 값이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 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문에는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연산식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사용할수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644008" y="2828064"/>
            <a:ext cx="1152128" cy="326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2" name="직선 화살표 연결선 111"/>
          <p:cNvCxnSpPr>
            <a:stCxn id="111" idx="3"/>
          </p:cNvCxnSpPr>
          <p:nvPr/>
        </p:nvCxnSpPr>
        <p:spPr>
          <a:xfrm>
            <a:off x="5796136" y="2991491"/>
            <a:ext cx="44122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300191" y="2674176"/>
            <a:ext cx="2457230" cy="1406080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식과 값을 비교해서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참과 거짓을 판별</a:t>
            </a:r>
            <a:endParaRPr lang="en-US" altLang="ko-KR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그 값이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 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문에는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연산식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사용할수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680012" y="3687874"/>
            <a:ext cx="1008112" cy="270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5" name="직선 화살표 연결선 114"/>
          <p:cNvCxnSpPr>
            <a:stCxn id="114" idx="3"/>
          </p:cNvCxnSpPr>
          <p:nvPr/>
        </p:nvCxnSpPr>
        <p:spPr>
          <a:xfrm flipV="1">
            <a:off x="5688124" y="3823140"/>
            <a:ext cx="54006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6300191" y="3619652"/>
            <a:ext cx="2457229" cy="112989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조건이 모두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실행이 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switch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8244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06" grpId="0"/>
      <p:bldP spid="106" grpId="1"/>
      <p:bldP spid="107" grpId="0" animBg="1"/>
      <p:bldP spid="107" grpId="1" animBg="1"/>
      <p:bldP spid="108" grpId="0" animBg="1"/>
      <p:bldP spid="108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E9D55A-793F-4AC4-BECA-4EFC78AA4B8E}"/>
              </a:ext>
            </a:extLst>
          </p:cNvPr>
          <p:cNvGrpSpPr/>
          <p:nvPr/>
        </p:nvGrpSpPr>
        <p:grpSpPr>
          <a:xfrm>
            <a:off x="179512" y="3507854"/>
            <a:ext cx="8868211" cy="1223892"/>
            <a:chOff x="179512" y="2876462"/>
            <a:chExt cx="8868211" cy="12238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045" y="2884534"/>
              <a:ext cx="1609174" cy="1215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462" y="2884533"/>
              <a:ext cx="1624990" cy="1215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95" y="2884534"/>
              <a:ext cx="1633375" cy="1215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884534"/>
              <a:ext cx="1667411" cy="1215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876462"/>
              <a:ext cx="1740291" cy="1215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69D9DC-D6F4-46C7-B1C1-FFF7038F36B7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switch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 실습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5B1D7-0D43-4D6D-A4F5-AA205C883653}"/>
              </a:ext>
            </a:extLst>
          </p:cNvPr>
          <p:cNvSpPr txBox="1"/>
          <p:nvPr/>
        </p:nvSpPr>
        <p:spPr>
          <a:xfrm>
            <a:off x="179512" y="436158"/>
            <a:ext cx="8728928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 </a:t>
            </a: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totalScore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입력 받으세요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totalScore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“A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 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이상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“B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 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이상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“C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 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“D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 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5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break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72743" y="589770"/>
            <a:ext cx="828092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 </a:t>
            </a:r>
            <a:r>
              <a:rPr lang="ko-KR" alt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사용하지 않으면</a:t>
            </a:r>
            <a:r>
              <a:rPr lang="en-US" altLang="ko-KR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3" y="1661420"/>
            <a:ext cx="4736790" cy="323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5918266" y="4083918"/>
            <a:ext cx="2556284" cy="684076"/>
            <a:chOff x="5868145" y="5913276"/>
            <a:chExt cx="2556284" cy="684076"/>
          </a:xfrm>
        </p:grpSpPr>
        <p:sp>
          <p:nvSpPr>
            <p:cNvPr id="75" name="직사각형 74"/>
            <p:cNvSpPr/>
            <p:nvPr/>
          </p:nvSpPr>
          <p:spPr>
            <a:xfrm>
              <a:off x="5868145" y="5913276"/>
              <a:ext cx="2556284" cy="684076"/>
            </a:xfrm>
            <a:prstGeom prst="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??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868145" y="5913276"/>
              <a:ext cx="504055" cy="6840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12423" y="609609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2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427984" y="591530"/>
            <a:ext cx="4463988" cy="4320480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591780" y="917778"/>
            <a:ext cx="2934326" cy="935287"/>
            <a:chOff x="845586" y="2492896"/>
            <a:chExt cx="2934326" cy="935287"/>
          </a:xfrm>
        </p:grpSpPr>
        <p:sp>
          <p:nvSpPr>
            <p:cNvPr id="15" name="직사각형 14"/>
            <p:cNvSpPr/>
            <p:nvPr/>
          </p:nvSpPr>
          <p:spPr>
            <a:xfrm>
              <a:off x="845586" y="2492896"/>
              <a:ext cx="2934326" cy="935287"/>
            </a:xfrm>
            <a:prstGeom prst="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89864" y="2532508"/>
              <a:ext cx="620683" cy="8604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9864" y="2784386"/>
              <a:ext cx="57259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00" dirty="0"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결과</a:t>
              </a: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668" y="2572121"/>
              <a:ext cx="2133600" cy="82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2591780" y="267494"/>
            <a:ext cx="2934326" cy="2519853"/>
            <a:chOff x="2771800" y="1844824"/>
            <a:chExt cx="2934326" cy="2519853"/>
          </a:xfrm>
        </p:grpSpPr>
        <p:cxnSp>
          <p:nvCxnSpPr>
            <p:cNvPr id="20" name="직선 연결선 19"/>
            <p:cNvCxnSpPr/>
            <p:nvPr/>
          </p:nvCxnSpPr>
          <p:spPr>
            <a:xfrm flipH="1">
              <a:off x="2889176" y="1916405"/>
              <a:ext cx="2754306" cy="244827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771800" y="1844824"/>
              <a:ext cx="2934326" cy="251985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모서리가 둥근 직사각형 22"/>
          <p:cNvSpPr/>
          <p:nvPr/>
        </p:nvSpPr>
        <p:spPr>
          <a:xfrm>
            <a:off x="251520" y="663538"/>
            <a:ext cx="4037130" cy="4248472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63" y="987574"/>
            <a:ext cx="3498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 ~ case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문은 식과 값의 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연산결과가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되면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만날 때까지 실행이 됩니다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9532" y="2103698"/>
            <a:ext cx="385242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</a:t>
            </a:r>
            <a:r>
              <a:rPr lang="ko-KR" altLang="en-US" sz="3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문이란</a:t>
            </a:r>
            <a:r>
              <a:rPr lang="en-US" altLang="ko-KR" sz="3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600" b="1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0717" y="3399842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문이란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탈출하는 키워드 입니다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99543"/>
            <a:ext cx="4319972" cy="41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BB37B88-6FD4-4024-9DCC-CAD47BE1C03C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break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15021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/>
      <p:bldP spid="25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62753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중 맞는 계절을 알려주는 프로그램을 만드세요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12, 1, 2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→ 겨울     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3, 4, 5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→ 봄      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6, 7, 8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→ 여름      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9, 10, 11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→가을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7" y="2427734"/>
            <a:ext cx="193821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00" y="2427733"/>
            <a:ext cx="1670437" cy="12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134" y="2427733"/>
            <a:ext cx="1925466" cy="12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897" y="2427733"/>
            <a:ext cx="1912714" cy="12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E076AC-C9AB-43EF-B8F0-E23C3100BF4C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switch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 실습</a:t>
            </a:r>
          </a:p>
        </p:txBody>
      </p:sp>
    </p:spTree>
    <p:extLst>
      <p:ext uri="{BB962C8B-B14F-4D97-AF65-F5344CB8AC3E}">
        <p14:creationId xmlns:p14="http://schemas.microsoft.com/office/powerpoint/2010/main" val="3895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856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응용실습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자판기 프로그램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자판기 프로그램을 만들어 봅시다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금액을 입력하고 메뉴를 고른 뒤 잔돈을 출력해 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119" y="3003798"/>
            <a:ext cx="6129762" cy="151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입력한 금액이 선택한 메뉴의 가격보다 부족하면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돈이 부족하다는 문장을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242" y="3140968"/>
            <a:ext cx="542951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ACBCB-5003-4EAA-B88E-97840147CB9D}"/>
              </a:ext>
            </a:extLst>
          </p:cNvPr>
          <p:cNvSpPr txBox="1"/>
          <p:nvPr/>
        </p:nvSpPr>
        <p:spPr>
          <a:xfrm>
            <a:off x="860008" y="26615"/>
            <a:ext cx="3856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응용실습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자판기 프로그램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5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잔돈을 줄 때 천원을 몇 개 줘야 하는지 계산해 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3043" y="2931790"/>
            <a:ext cx="6197914" cy="168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D3BBF2-CF6A-4740-AF24-96B8DB208446}"/>
              </a:ext>
            </a:extLst>
          </p:cNvPr>
          <p:cNvSpPr txBox="1"/>
          <p:nvPr/>
        </p:nvSpPr>
        <p:spPr>
          <a:xfrm>
            <a:off x="860008" y="26615"/>
            <a:ext cx="3856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응용실습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자판기 프로그램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7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잔돈을 줄 때 천원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오백원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백원짜리를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몇 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줘야하는지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계산해 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831044"/>
            <a:ext cx="655272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A2321-AD71-4692-ADF7-8A7829136F92}"/>
              </a:ext>
            </a:extLst>
          </p:cNvPr>
          <p:cNvSpPr txBox="1"/>
          <p:nvPr/>
        </p:nvSpPr>
        <p:spPr>
          <a:xfrm>
            <a:off x="860008" y="26615"/>
            <a:ext cx="3856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응용실습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자판기 프로그램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물음표">
            <a:extLst>
              <a:ext uri="{FF2B5EF4-FFF2-40B4-BE49-F238E27FC236}">
                <a16:creationId xmlns:a16="http://schemas.microsoft.com/office/drawing/2014/main" id="{6B78866B-E0E7-46B9-B91E-E469B7039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2430" y="1131590"/>
            <a:ext cx="3139884" cy="313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반복문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357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1640" y="1779662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반복문의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개념을 설명할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반복문의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가지 종류와 차이점을 설명할 수 있다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반복문을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활용하여 문제를 해결할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07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6991" y="1367601"/>
            <a:ext cx="831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어떤 조건에 만족할 때까지 같은 처리를 반복하여 실행하는 구조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805542" y="2519729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600" kern="1200" dirty="0"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3600" kern="1200" dirty="0"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3445191" y="2519729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100" kern="1200" dirty="0"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3100" kern="1200" dirty="0"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6084840" y="2529329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800" kern="1200" dirty="0"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3800" kern="1200" dirty="0"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1055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1" y="76791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while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3" y="1135337"/>
            <a:ext cx="362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정확하게 몇 번 반복해야 할 지 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정해지지 않은 경우에 사용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51202" y="2705632"/>
            <a:ext cx="936104" cy="314019"/>
          </a:xfrm>
          <a:prstGeom prst="rect">
            <a:avLst/>
          </a:prstGeom>
          <a:noFill/>
          <a:ln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72831" y="874682"/>
            <a:ext cx="7575126" cy="3857308"/>
            <a:chOff x="772831" y="874682"/>
            <a:chExt cx="7575126" cy="3857308"/>
          </a:xfrm>
        </p:grpSpPr>
        <p:grpSp>
          <p:nvGrpSpPr>
            <p:cNvPr id="48" name="그룹 47"/>
            <p:cNvGrpSpPr/>
            <p:nvPr/>
          </p:nvGrpSpPr>
          <p:grpSpPr>
            <a:xfrm>
              <a:off x="772831" y="874682"/>
              <a:ext cx="7575126" cy="3857308"/>
              <a:chOff x="772831" y="874682"/>
              <a:chExt cx="7575126" cy="385730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772831" y="2121366"/>
                <a:ext cx="3384376" cy="2610624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00307" y="1893325"/>
                <a:ext cx="2376263" cy="461665"/>
              </a:xfrm>
              <a:prstGeom prst="rect">
                <a:avLst/>
              </a:prstGeom>
              <a:solidFill>
                <a:srgbClr val="F5F5F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&lt;while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문의 구조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&gt;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87124" y="2674491"/>
                <a:ext cx="317008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1859C"/>
                    </a:solidFill>
                    <a:latin typeface="나눔바른고딕" pitchFamily="50" charset="-127"/>
                    <a:ea typeface="나눔바른고딕" pitchFamily="50" charset="-127"/>
                  </a:rPr>
                  <a:t>while </a:t>
                </a: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검사조건</a:t>
                </a: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) {</a:t>
                </a:r>
              </a:p>
              <a:p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     </a:t>
                </a:r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검사조건이 </a:t>
                </a: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true</a:t>
                </a:r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일 동안 </a:t>
                </a:r>
                <a:b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</a:b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     </a:t>
                </a:r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실행될 </a:t>
                </a:r>
                <a:r>
                  <a:rPr lang="ko-KR" altLang="en-US" sz="20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로직</a:t>
                </a:r>
                <a:b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</a:b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}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963581" y="1135337"/>
                <a:ext cx="3384376" cy="3594174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23621" y="874682"/>
                <a:ext cx="2664296" cy="461665"/>
              </a:xfrm>
              <a:prstGeom prst="rect">
                <a:avLst/>
              </a:prstGeom>
              <a:solidFill>
                <a:srgbClr val="F5F5F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&lt;while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문의 흐름도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&gt;</a:t>
                </a: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6624228" y="1559817"/>
                <a:ext cx="216024" cy="216024"/>
              </a:xfrm>
              <a:prstGeom prst="ellipse">
                <a:avLst/>
              </a:prstGeom>
              <a:noFill/>
              <a:ln w="1905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5" name="다이아몬드 4"/>
              <p:cNvSpPr/>
              <p:nvPr/>
            </p:nvSpPr>
            <p:spPr>
              <a:xfrm>
                <a:off x="6012160" y="2184352"/>
                <a:ext cx="1440160" cy="65651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624228" y="4155926"/>
                <a:ext cx="216024" cy="216024"/>
              </a:xfrm>
              <a:prstGeom prst="ellipse">
                <a:avLst/>
              </a:prstGeom>
              <a:noFill/>
              <a:ln w="1905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066166" y="3198432"/>
                <a:ext cx="1332148" cy="6367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15" name="직선 화살표 연결선 14"/>
              <p:cNvCxnSpPr>
                <a:stCxn id="4" idx="4"/>
                <a:endCxn id="5" idx="0"/>
              </p:cNvCxnSpPr>
              <p:nvPr/>
            </p:nvCxnSpPr>
            <p:spPr>
              <a:xfrm>
                <a:off x="6732240" y="1775841"/>
                <a:ext cx="0" cy="408511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stCxn id="5" idx="2"/>
                <a:endCxn id="12" idx="0"/>
              </p:cNvCxnSpPr>
              <p:nvPr/>
            </p:nvCxnSpPr>
            <p:spPr>
              <a:xfrm>
                <a:off x="6732240" y="2840871"/>
                <a:ext cx="0" cy="357561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꺾인 연결선 31"/>
              <p:cNvCxnSpPr>
                <a:stCxn id="5" idx="3"/>
                <a:endCxn id="23" idx="0"/>
              </p:cNvCxnSpPr>
              <p:nvPr/>
            </p:nvCxnSpPr>
            <p:spPr>
              <a:xfrm flipH="1">
                <a:off x="6732240" y="2512612"/>
                <a:ext cx="720080" cy="1643314"/>
              </a:xfrm>
              <a:prstGeom prst="bentConnector4">
                <a:avLst>
                  <a:gd name="adj1" fmla="val -31746"/>
                  <a:gd name="adj2" fmla="val 86804"/>
                </a:avLst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꺾인 연결선 38"/>
              <p:cNvCxnSpPr>
                <a:stCxn id="12" idx="1"/>
              </p:cNvCxnSpPr>
              <p:nvPr/>
            </p:nvCxnSpPr>
            <p:spPr>
              <a:xfrm rot="10800000" flipH="1">
                <a:off x="6066165" y="1872279"/>
                <a:ext cx="666073" cy="1644521"/>
              </a:xfrm>
              <a:prstGeom prst="bentConnector4">
                <a:avLst>
                  <a:gd name="adj1" fmla="val -57477"/>
                  <a:gd name="adj2" fmla="val 99205"/>
                </a:avLst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218069" y="2320447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검사조건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75679" y="3332132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실행할 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로직</a:t>
                </a:r>
                <a:endPara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727182" y="2794772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true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40577" y="21119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/>
                  <a:latin typeface="나눔바른고딕" pitchFamily="50" charset="-127"/>
                  <a:ea typeface="나눔바른고딕" pitchFamily="50" charset="-127"/>
                </a:rPr>
                <a:t>false</a:t>
              </a:r>
              <a:endParaRPr lang="ko-KR" altLang="en-US" dirty="0">
                <a:effectLst/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6140709" y="3348768"/>
            <a:ext cx="1222502" cy="333160"/>
          </a:xfrm>
          <a:prstGeom prst="rect">
            <a:avLst/>
          </a:prstGeom>
          <a:noFill/>
          <a:ln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18068" y="2347484"/>
            <a:ext cx="1018228" cy="314019"/>
          </a:xfrm>
          <a:prstGeom prst="rect">
            <a:avLst/>
          </a:prstGeom>
          <a:noFill/>
          <a:ln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6727182" y="1779662"/>
            <a:ext cx="0" cy="408511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27181" y="279477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rgbClr val="DC3434"/>
                    </a:gs>
                    <a:gs pos="50000">
                      <a:srgbClr val="DC3434"/>
                    </a:gs>
                    <a:gs pos="100000">
                      <a:srgbClr val="DC3434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true</a:t>
            </a:r>
            <a:endParaRPr lang="ko-KR" altLang="en-US" dirty="0">
              <a:gradFill>
                <a:gsLst>
                  <a:gs pos="0">
                    <a:srgbClr val="DC3434"/>
                  </a:gs>
                  <a:gs pos="50000">
                    <a:srgbClr val="DC3434"/>
                  </a:gs>
                  <a:gs pos="100000">
                    <a:srgbClr val="DC3434">
                      <a:shade val="100000"/>
                      <a:satMod val="115000"/>
                    </a:srgbClr>
                  </a:gs>
                </a:gsLst>
                <a:lin ang="2700000" scaled="1"/>
              </a:gradFill>
              <a:effectLst>
                <a:glow rad="101600">
                  <a:srgbClr val="F5F5F5">
                    <a:alpha val="6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727181" y="2840870"/>
            <a:ext cx="0" cy="357561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0800000" flipH="1">
            <a:off x="6066167" y="1870827"/>
            <a:ext cx="666073" cy="1644521"/>
          </a:xfrm>
          <a:prstGeom prst="bentConnector4">
            <a:avLst>
              <a:gd name="adj1" fmla="val -57477"/>
              <a:gd name="adj2" fmla="val 99205"/>
            </a:avLst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flipH="1">
            <a:off x="6730375" y="2512611"/>
            <a:ext cx="720080" cy="1643314"/>
          </a:xfrm>
          <a:prstGeom prst="bentConnector4">
            <a:avLst>
              <a:gd name="adj1" fmla="val -31746"/>
              <a:gd name="adj2" fmla="val 86804"/>
            </a:avLst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383856" y="3041421"/>
            <a:ext cx="2468064" cy="640507"/>
          </a:xfrm>
          <a:prstGeom prst="rect">
            <a:avLst/>
          </a:prstGeom>
          <a:noFill/>
          <a:ln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40576" y="21070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DC3434"/>
                    </a:gs>
                    <a:gs pos="50000">
                      <a:srgbClr val="C00000"/>
                    </a:gs>
                    <a:gs pos="100000">
                      <a:srgbClr val="DC3434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glow rad="228600">
                    <a:srgbClr val="F5F5F5">
                      <a:alpha val="4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false</a:t>
            </a:r>
            <a:endParaRPr lang="ko-KR" altLang="en-US" dirty="0">
              <a:gradFill flip="none" rotWithShape="1">
                <a:gsLst>
                  <a:gs pos="0">
                    <a:srgbClr val="DC3434"/>
                  </a:gs>
                  <a:gs pos="50000">
                    <a:srgbClr val="C00000"/>
                  </a:gs>
                  <a:gs pos="100000">
                    <a:srgbClr val="DC343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effectLst>
                <a:glow rad="228600">
                  <a:srgbClr val="F5F5F5">
                    <a:alpha val="4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2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51" grpId="0" animBg="1"/>
      <p:bldP spid="51" grpId="1" animBg="1"/>
      <p:bldP spid="51" grpId="2" animBg="1"/>
      <p:bldP spid="51" grpId="3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7" grpId="0"/>
      <p:bldP spid="57" grpId="1"/>
      <p:bldP spid="57" grpId="2"/>
      <p:bldP spid="57" grpId="3"/>
      <p:bldP spid="63" grpId="0" animBg="1"/>
      <p:bldP spid="63" grpId="1" animBg="1"/>
      <p:bldP spid="63" grpId="2" animBg="1"/>
      <p:bldP spid="63" grpId="3" animBg="1"/>
      <p:bldP spid="65" grpId="0"/>
      <p:bldP spid="6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658" y="124005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while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689" y="1607476"/>
            <a:ext cx="727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키보드로부터 입력 받은 수가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보다 작을 때만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계속 정수를 입력 받으세요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   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                                                       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                                          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* 10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보다 큰 수를 입력하면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종료되었습니다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를 출력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87694" y="2251801"/>
            <a:ext cx="1764196" cy="0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730570" y="1941915"/>
            <a:ext cx="4505726" cy="0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47024" y="199155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검사조건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8034" y="2299973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   실행할 </a:t>
            </a:r>
            <a:r>
              <a:rPr lang="ko-KR" altLang="en-US" dirty="0" err="1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반복되는 부분</a:t>
            </a: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145245"/>
            <a:ext cx="12573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0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3756" y="72845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while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689" y="1607476"/>
            <a:ext cx="727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A, B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숫자를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입력받아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A-B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를 계산하는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프로그램을 작성하세요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두 수가 모두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이 입력되면 프로그램 종료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D1FFE4-4F95-4895-9945-78F98786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772771"/>
            <a:ext cx="2327222" cy="3797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05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658" y="124005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while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689" y="1607476"/>
            <a:ext cx="727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숫자를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입력받아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홀수와 짝수가 각각 몇 개 입력되었는지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출력하는 프로그램을 작성하세요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*-1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입력한 경우 프로그램 종료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652194"/>
            <a:ext cx="171473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22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do-while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3" y="1135337"/>
            <a:ext cx="362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정확하게 몇 번 반복해야 할 지 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정해지지 않은 경우에 사용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772831" y="1893325"/>
            <a:ext cx="3384376" cy="2838665"/>
            <a:chOff x="772831" y="1893325"/>
            <a:chExt cx="3384376" cy="2838665"/>
          </a:xfrm>
        </p:grpSpPr>
        <p:sp>
          <p:nvSpPr>
            <p:cNvPr id="3" name="직사각형 2"/>
            <p:cNvSpPr/>
            <p:nvPr/>
          </p:nvSpPr>
          <p:spPr>
            <a:xfrm>
              <a:off x="772831" y="2121366"/>
              <a:ext cx="3384376" cy="261062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00307" y="1893325"/>
              <a:ext cx="2445696" cy="40011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&lt;do-while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구조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7124" y="2674491"/>
              <a:ext cx="31700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do 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{</a:t>
              </a:r>
            </a:p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     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반드시 한 번은 </a:t>
              </a:r>
              <a:b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     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실행되어야 하는 </a:t>
              </a:r>
              <a:r>
                <a:rPr lang="ko-KR" altLang="en-US" sz="20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로직</a:t>
              </a:r>
              <a:b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} 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while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 (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검사조건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);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963581" y="874682"/>
            <a:ext cx="3384376" cy="3854829"/>
            <a:chOff x="4963581" y="874682"/>
            <a:chExt cx="3384376" cy="3854829"/>
          </a:xfrm>
        </p:grpSpPr>
        <p:sp>
          <p:nvSpPr>
            <p:cNvPr id="19" name="직사각형 18"/>
            <p:cNvSpPr/>
            <p:nvPr/>
          </p:nvSpPr>
          <p:spPr>
            <a:xfrm>
              <a:off x="4963581" y="1135337"/>
              <a:ext cx="3384376" cy="359417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23621" y="874682"/>
              <a:ext cx="2704764" cy="40011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&lt;do-while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흐름도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4" name="타원 3"/>
            <p:cNvSpPr/>
            <p:nvPr/>
          </p:nvSpPr>
          <p:spPr>
            <a:xfrm>
              <a:off x="6624228" y="1559817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6012160" y="3186801"/>
              <a:ext cx="1440160" cy="65651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6624228" y="4155926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61108" y="2237462"/>
              <a:ext cx="1332148" cy="636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8069" y="332375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검사조건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5679" y="237116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실행할 </a:t>
              </a:r>
              <a:r>
                <a:rPr lang="ko-KR" altLang="en-US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로직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1" name="직선 화살표 연결선 20"/>
            <p:cNvCxnSpPr>
              <a:stCxn id="4" idx="4"/>
              <a:endCxn id="12" idx="0"/>
            </p:cNvCxnSpPr>
            <p:nvPr/>
          </p:nvCxnSpPr>
          <p:spPr>
            <a:xfrm flipH="1">
              <a:off x="6727182" y="1775841"/>
              <a:ext cx="5058" cy="461621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2" idx="2"/>
              <a:endCxn id="5" idx="0"/>
            </p:cNvCxnSpPr>
            <p:nvPr/>
          </p:nvCxnSpPr>
          <p:spPr>
            <a:xfrm>
              <a:off x="6727182" y="2874195"/>
              <a:ext cx="5058" cy="312606"/>
            </a:xfrm>
            <a:prstGeom prst="straightConnector1">
              <a:avLst/>
            </a:prstGeom>
            <a:ln w="19050">
              <a:solidFill>
                <a:srgbClr val="3185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5" idx="2"/>
              <a:endCxn id="23" idx="0"/>
            </p:cNvCxnSpPr>
            <p:nvPr/>
          </p:nvCxnSpPr>
          <p:spPr>
            <a:xfrm>
              <a:off x="6732240" y="3843320"/>
              <a:ext cx="0" cy="31260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5" idx="1"/>
              <a:endCxn id="47" idx="1"/>
            </p:cNvCxnSpPr>
            <p:nvPr/>
          </p:nvCxnSpPr>
          <p:spPr>
            <a:xfrm rot="10800000" flipH="1">
              <a:off x="6012159" y="2555829"/>
              <a:ext cx="63519" cy="959233"/>
            </a:xfrm>
            <a:prstGeom prst="bentConnector3">
              <a:avLst>
                <a:gd name="adj1" fmla="val -359892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61013" y="346224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effectLst>
                    <a:glow rad="101600">
                      <a:srgbClr val="F5F5F5">
                        <a:alpha val="60000"/>
                      </a:srgbClr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true</a:t>
              </a:r>
              <a:endParaRPr lang="ko-KR" altLang="en-US" dirty="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61105" y="37757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effectLst>
                    <a:glow rad="228600">
                      <a:srgbClr val="F5F5F5">
                        <a:alpha val="40000"/>
                      </a:srgbClr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false</a:t>
              </a:r>
              <a:endParaRPr lang="ko-KR" altLang="en-US" dirty="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>
                  <a:glow rad="228600">
                    <a:srgbClr val="F5F5F5">
                      <a:alpha val="4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78906" y="869998"/>
            <a:ext cx="3384376" cy="3854829"/>
            <a:chOff x="4963581" y="874682"/>
            <a:chExt cx="3384376" cy="3854829"/>
          </a:xfrm>
        </p:grpSpPr>
        <p:sp>
          <p:nvSpPr>
            <p:cNvPr id="29" name="직사각형 28"/>
            <p:cNvSpPr/>
            <p:nvPr/>
          </p:nvSpPr>
          <p:spPr>
            <a:xfrm>
              <a:off x="4963581" y="1135337"/>
              <a:ext cx="3384376" cy="359417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23621" y="874682"/>
              <a:ext cx="2664296" cy="461665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&lt;while</a:t>
              </a:r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흐름도</a:t>
              </a:r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6624228" y="1559817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6012160" y="2184352"/>
              <a:ext cx="1440160" cy="65651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6624228" y="4155926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066166" y="3198432"/>
              <a:ext cx="1332148" cy="636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9" name="직선 화살표 연결선 38"/>
            <p:cNvCxnSpPr>
              <a:stCxn id="32" idx="4"/>
              <a:endCxn id="35" idx="0"/>
            </p:cNvCxnSpPr>
            <p:nvPr/>
          </p:nvCxnSpPr>
          <p:spPr>
            <a:xfrm>
              <a:off x="6732240" y="1775841"/>
              <a:ext cx="0" cy="408511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5" idx="2"/>
              <a:endCxn id="37" idx="0"/>
            </p:cNvCxnSpPr>
            <p:nvPr/>
          </p:nvCxnSpPr>
          <p:spPr>
            <a:xfrm>
              <a:off x="6732240" y="2840871"/>
              <a:ext cx="0" cy="357561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>
              <a:stCxn id="35" idx="3"/>
              <a:endCxn id="36" idx="0"/>
            </p:cNvCxnSpPr>
            <p:nvPr/>
          </p:nvCxnSpPr>
          <p:spPr>
            <a:xfrm flipH="1">
              <a:off x="6732240" y="2512612"/>
              <a:ext cx="720080" cy="1643314"/>
            </a:xfrm>
            <a:prstGeom prst="bentConnector4">
              <a:avLst>
                <a:gd name="adj1" fmla="val -31746"/>
                <a:gd name="adj2" fmla="val 86804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>
              <a:stCxn id="37" idx="1"/>
            </p:cNvCxnSpPr>
            <p:nvPr/>
          </p:nvCxnSpPr>
          <p:spPr>
            <a:xfrm rot="10800000" flipH="1">
              <a:off x="6066165" y="1872279"/>
              <a:ext cx="666073" cy="1644521"/>
            </a:xfrm>
            <a:prstGeom prst="bentConnector4">
              <a:avLst>
                <a:gd name="adj1" fmla="val -57477"/>
                <a:gd name="adj2" fmla="val 9920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18069" y="232044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검사조건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75679" y="333213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실행할 </a:t>
              </a:r>
              <a:r>
                <a:rPr lang="ko-KR" altLang="en-US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로직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27182" y="2794772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true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40577" y="21119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/>
                  <a:latin typeface="나눔바른고딕" pitchFamily="50" charset="-127"/>
                  <a:ea typeface="나눔바른고딕" pitchFamily="50" charset="-127"/>
                </a:rPr>
                <a:t>false</a:t>
              </a:r>
              <a:endParaRPr lang="ko-KR" altLang="en-US" dirty="0">
                <a:effectLst/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109156" y="2371162"/>
            <a:ext cx="1199148" cy="369332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34893" y="3312008"/>
            <a:ext cx="1199148" cy="369332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73017" y="3030498"/>
            <a:ext cx="2272986" cy="650842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00307" y="3599929"/>
            <a:ext cx="1787517" cy="370864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6722124" y="1775840"/>
            <a:ext cx="5058" cy="461621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729409" y="2874195"/>
            <a:ext cx="5058" cy="312606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734467" y="3843320"/>
            <a:ext cx="0" cy="312606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6012159" y="2555334"/>
            <a:ext cx="63519" cy="959233"/>
          </a:xfrm>
          <a:prstGeom prst="bentConnector3">
            <a:avLst>
              <a:gd name="adj1" fmla="val -359892"/>
            </a:avLst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53653" y="345762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rgbClr val="DC3434"/>
                    </a:gs>
                    <a:gs pos="50000">
                      <a:srgbClr val="DC3434"/>
                    </a:gs>
                    <a:gs pos="100000">
                      <a:srgbClr val="DC3434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true</a:t>
            </a:r>
            <a:endParaRPr lang="ko-KR" altLang="en-US" dirty="0">
              <a:gradFill>
                <a:gsLst>
                  <a:gs pos="0">
                    <a:srgbClr val="DC3434"/>
                  </a:gs>
                  <a:gs pos="50000">
                    <a:srgbClr val="DC3434"/>
                  </a:gs>
                  <a:gs pos="100000">
                    <a:srgbClr val="DC3434">
                      <a:shade val="100000"/>
                      <a:satMod val="115000"/>
                    </a:srgbClr>
                  </a:gs>
                </a:gsLst>
                <a:lin ang="2700000" scaled="1"/>
              </a:gradFill>
              <a:effectLst>
                <a:glow rad="101600">
                  <a:srgbClr val="F5F5F5">
                    <a:alpha val="6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68465" y="37757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DC3434"/>
                    </a:gs>
                    <a:gs pos="50000">
                      <a:srgbClr val="C00000"/>
                    </a:gs>
                    <a:gs pos="100000">
                      <a:srgbClr val="DC3434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glow rad="228600">
                    <a:srgbClr val="F5F5F5">
                      <a:alpha val="4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false</a:t>
            </a:r>
            <a:endParaRPr lang="ko-KR" altLang="en-US" dirty="0">
              <a:gradFill flip="none" rotWithShape="1">
                <a:gsLst>
                  <a:gs pos="0">
                    <a:srgbClr val="DC3434"/>
                  </a:gs>
                  <a:gs pos="50000">
                    <a:srgbClr val="C00000"/>
                  </a:gs>
                  <a:gs pos="100000">
                    <a:srgbClr val="DC343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effectLst>
                <a:glow rad="228600">
                  <a:srgbClr val="F5F5F5">
                    <a:alpha val="4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7" grpId="2"/>
      <p:bldP spid="9" grpId="1"/>
      <p:bldP spid="9" grpId="2"/>
      <p:bldP spid="2" grpId="0" animBg="1"/>
      <p:bldP spid="2" grpId="1" animBg="1"/>
      <p:bldP spid="2" grpId="2" animBg="1"/>
      <p:bldP spid="2" grpId="3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2" grpId="2" animBg="1"/>
      <p:bldP spid="52" grpId="3" animBg="1"/>
      <p:bldP spid="52" grpId="4" animBg="1"/>
      <p:bldP spid="53" grpId="0" animBg="1"/>
      <p:bldP spid="53" grpId="1" animBg="1"/>
      <p:bldP spid="53" grpId="2" animBg="1"/>
      <p:bldP spid="58" grpId="0"/>
      <p:bldP spid="58" grpId="1"/>
      <p:bldP spid="59" grpId="0"/>
      <p:bldP spid="5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다이어트 관리 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2627" y="1347614"/>
            <a:ext cx="6646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현재 몸무게와 목표몸무게를 입력 받고 주차 별 감량 몸무게를 입력 받으세요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목표몸무게를 달성하면 축하한다는 문구를 출력</a:t>
            </a: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하고 입력을 멈추세요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!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668" y="2834714"/>
            <a:ext cx="274366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4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631" y="1145772"/>
            <a:ext cx="7816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로그인 프로그램을 만들어 보자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아이디와 비밀번호를 각각 입력 받고 일치할 경우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로그인성공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!”</a:t>
            </a: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일치하지 않은 경우에는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로그인 실패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!”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아이디 </a:t>
            </a:r>
            <a:r>
              <a:rPr lang="en-US" altLang="ko-KR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: Hello          </a:t>
            </a:r>
            <a:r>
              <a:rPr lang="ko-KR" altLang="en-US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비밀번호 </a:t>
            </a:r>
            <a:r>
              <a:rPr lang="en-US" altLang="ko-KR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: 1234</a:t>
            </a:r>
            <a:endParaRPr lang="ko-KR" altLang="en-US" dirty="0">
              <a:solidFill>
                <a:srgbClr val="FF583B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1" y="2623102"/>
            <a:ext cx="3290358" cy="100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243" y="2643758"/>
            <a:ext cx="3312367" cy="99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30" y="3773062"/>
            <a:ext cx="3312367" cy="102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53708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2-2. Login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89864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612D1D-AF92-4210-BE72-6A86CAA1C5B3}"/>
              </a:ext>
            </a:extLst>
          </p:cNvPr>
          <p:cNvSpPr/>
          <p:nvPr/>
        </p:nvSpPr>
        <p:spPr>
          <a:xfrm>
            <a:off x="683568" y="1275606"/>
            <a:ext cx="122413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24631D-EABA-4C1B-A824-B13322FB4902}"/>
              </a:ext>
            </a:extLst>
          </p:cNvPr>
          <p:cNvSpPr/>
          <p:nvPr/>
        </p:nvSpPr>
        <p:spPr>
          <a:xfrm>
            <a:off x="835968" y="1428006"/>
            <a:ext cx="122413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3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0319" y="1401620"/>
            <a:ext cx="4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로그인이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실패했을 경우에 계속 입력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로그인이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성공하면 프로그램 종료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6689" y="2211710"/>
            <a:ext cx="4330621" cy="252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2-2. Login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38585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1369653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아이디와 비밀번호가 틀렸을 경우 계속 하시겠습니까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? </a:t>
            </a: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라는 문장을 출력하세요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Y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를 입력하면 아이디 비밀번호 입력 계속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을 입력하면 종료</a:t>
            </a:r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로그인 성공 시 종료</a:t>
            </a:r>
            <a:endParaRPr lang="en-US" altLang="ko-KR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A6BD2C2-3D3B-4E94-BD92-61B02C5F4DEE}" type="slidenum"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pPr/>
              <a:t>41</a:t>
            </a:fld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31" y="2715766"/>
            <a:ext cx="2790825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78" y="2715766"/>
            <a:ext cx="2847975" cy="215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-10887" y="409910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2-2. Login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918069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가위바위보 게임입니다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user1, user2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이름을 각각 입력 받고 결과를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012" y="3047127"/>
            <a:ext cx="5018723" cy="14039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7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555526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종료 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다시 하시겠습니까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문장을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‘Y’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‘y’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입력하면 게임진행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‘N’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‘n’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입력하면 종료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116" y="2067694"/>
            <a:ext cx="4353768" cy="27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647879"/>
            <a:ext cx="5112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첫 번째 정수를 입력 받는다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두 번째 정수를 입력 받는다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연산자를 선택한다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선택한 연산자에 따라 연산결과를 출력한다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다시 실행할 것인가를 물어본다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-“Y”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입력하면 다시 실행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-“N”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을 입력하면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반복문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종료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9277"/>
            <a:ext cx="31146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2-3. (+, -)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계산기프로그램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81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2-4.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PlusGame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419622"/>
            <a:ext cx="6646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랜덤으로 정수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개를 뽑아 아래와 같이 출력</a:t>
            </a: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사용자는 두 수의 합을 입력</a:t>
            </a: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두 수의 합과 입력한 수가 일치하면 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Success”</a:t>
            </a: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두 수의 합과 입력한 수가 일치하지 않으면 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Fail”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을 출력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40376" y="2853236"/>
            <a:ext cx="6263248" cy="2044758"/>
            <a:chOff x="1592188" y="2853236"/>
            <a:chExt cx="6263248" cy="2044758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188" y="2853236"/>
              <a:ext cx="2815624" cy="2019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2859782"/>
              <a:ext cx="2779380" cy="2038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3892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난수뽑기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1347614"/>
            <a:ext cx="7492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Random </a:t>
            </a:r>
            <a:r>
              <a:rPr lang="en-US" altLang="ko-KR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random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= new Random();</a:t>
            </a:r>
          </a:p>
          <a:p>
            <a:endParaRPr lang="en-US" altLang="ko-KR" sz="3600" dirty="0">
              <a:solidFill>
                <a:schemeClr val="accent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= </a:t>
            </a:r>
            <a:r>
              <a:rPr lang="en-US" altLang="ko-KR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random.nextInt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(20)+1;</a:t>
            </a:r>
            <a:endParaRPr lang="ko-KR" altLang="en-US" sz="3600" dirty="0">
              <a:solidFill>
                <a:schemeClr val="accent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94710" y="3101940"/>
            <a:ext cx="4085602" cy="790827"/>
            <a:chOff x="3294710" y="3383126"/>
            <a:chExt cx="2376264" cy="790827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3294710" y="3383126"/>
              <a:ext cx="237626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482842" y="3385377"/>
              <a:ext cx="0" cy="7885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926439" y="3893261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0~19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까지 </a:t>
            </a:r>
            <a:r>
              <a:rPr lang="ko-KR" altLang="en-US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난수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발생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PlusGame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5596" y="767915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사용자가 원할 때까지 반복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2. Fail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후 계속하기를 선택할 시 기존 숫자를 출력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29035" y="1836936"/>
            <a:ext cx="6285931" cy="2880306"/>
            <a:chOff x="383964" y="1567906"/>
            <a:chExt cx="8376072" cy="383804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64" y="2365444"/>
              <a:ext cx="3313588" cy="2240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335" y="1567906"/>
              <a:ext cx="3444701" cy="3838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직선 화살표 연결선 19"/>
            <p:cNvCxnSpPr/>
            <p:nvPr/>
          </p:nvCxnSpPr>
          <p:spPr>
            <a:xfrm flipV="1">
              <a:off x="3697552" y="3485866"/>
              <a:ext cx="1635530" cy="106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5397333" y="3734052"/>
              <a:ext cx="1272562" cy="450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3964" y="3699489"/>
              <a:ext cx="879374" cy="450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PlusGame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5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5596" y="767915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3. Success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후 계속하기를 선택할 시 새로운 숫자를 뽑아서 출력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79762" y="1929453"/>
            <a:ext cx="6784477" cy="2368789"/>
            <a:chOff x="323528" y="2965086"/>
            <a:chExt cx="8533450" cy="2979440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889" y="2965086"/>
              <a:ext cx="3913089" cy="2979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직선 화살표 연결선 15"/>
            <p:cNvCxnSpPr>
              <a:stCxn id="18" idx="3"/>
              <a:endCxn id="15" idx="1"/>
            </p:cNvCxnSpPr>
            <p:nvPr/>
          </p:nvCxnSpPr>
          <p:spPr>
            <a:xfrm flipV="1">
              <a:off x="3636906" y="4454806"/>
              <a:ext cx="1306983" cy="84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5015347" y="5508777"/>
              <a:ext cx="1357863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406220"/>
              <a:ext cx="3313378" cy="2098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32620" y="4753425"/>
              <a:ext cx="149364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PlusGame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0" y="387860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22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3" y="1135337"/>
            <a:ext cx="362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주로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반복 횟수가 정해진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경우에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사용함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380373" y="1921311"/>
            <a:ext cx="4159569" cy="2810679"/>
            <a:chOff x="772831" y="1921311"/>
            <a:chExt cx="3539121" cy="2810679"/>
          </a:xfrm>
        </p:grpSpPr>
        <p:sp>
          <p:nvSpPr>
            <p:cNvPr id="3" name="직사각형 2"/>
            <p:cNvSpPr/>
            <p:nvPr/>
          </p:nvSpPr>
          <p:spPr>
            <a:xfrm>
              <a:off x="772831" y="2121366"/>
              <a:ext cx="3516146" cy="261062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62760" y="1921311"/>
              <a:ext cx="1634927" cy="40011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&lt;for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구조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5804" y="2978838"/>
              <a:ext cx="34061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for 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초기화구문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;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검사조건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; </a:t>
              </a:r>
              <a:r>
                <a:rPr lang="ko-KR" altLang="en-US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반복후작업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){</a:t>
              </a:r>
            </a:p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검사조건이 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true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일 동안 실행될 </a:t>
              </a:r>
              <a:r>
                <a:rPr lang="ko-KR" altLang="en-US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로직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}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963581" y="874682"/>
            <a:ext cx="3384376" cy="3854829"/>
            <a:chOff x="4963581" y="874682"/>
            <a:chExt cx="3384376" cy="3854829"/>
          </a:xfrm>
        </p:grpSpPr>
        <p:sp>
          <p:nvSpPr>
            <p:cNvPr id="19" name="직사각형 18"/>
            <p:cNvSpPr/>
            <p:nvPr/>
          </p:nvSpPr>
          <p:spPr>
            <a:xfrm>
              <a:off x="4963581" y="1135337"/>
              <a:ext cx="3384376" cy="359417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4128" y="874682"/>
              <a:ext cx="2016226" cy="40011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&lt;for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흐름도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929589" y="1363163"/>
              <a:ext cx="1440161" cy="412678"/>
            </a:xfrm>
            <a:prstGeom prst="roundRect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초기화구문</a:t>
              </a:r>
              <a:endPara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929590" y="2903806"/>
              <a:ext cx="1440160" cy="531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6541658" y="4338510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다이아몬드 11"/>
            <p:cNvSpPr/>
            <p:nvPr/>
          </p:nvSpPr>
          <p:spPr>
            <a:xfrm>
              <a:off x="5988971" y="1962394"/>
              <a:ext cx="1332148" cy="63673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06018" y="297753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실행할 </a:t>
              </a:r>
              <a:r>
                <a:rPr lang="ko-KR" altLang="en-US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로직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60793" y="206726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검사조건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34119" y="2477873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effectLst>
                    <a:glow rad="101600">
                      <a:srgbClr val="F5F5F5">
                        <a:alpha val="60000"/>
                      </a:srgbClr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true</a:t>
              </a:r>
              <a:endParaRPr lang="ko-KR" altLang="en-US" dirty="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29589" y="3695829"/>
              <a:ext cx="1440161" cy="412678"/>
            </a:xfrm>
            <a:prstGeom prst="roundRect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반복 후 작업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37169" y="19251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effectLst>
                    <a:glow rad="101600">
                      <a:srgbClr val="F5F5F5">
                        <a:alpha val="60000"/>
                      </a:srgbClr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false</a:t>
              </a:r>
              <a:endParaRPr lang="ko-KR" altLang="en-US" dirty="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6" name="직선 화살표 연결선 5"/>
            <p:cNvCxnSpPr>
              <a:stCxn id="4" idx="2"/>
              <a:endCxn id="12" idx="0"/>
            </p:cNvCxnSpPr>
            <p:nvPr/>
          </p:nvCxnSpPr>
          <p:spPr>
            <a:xfrm>
              <a:off x="6649670" y="1775841"/>
              <a:ext cx="5375" cy="186553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12" idx="2"/>
              <a:endCxn id="5" idx="0"/>
            </p:cNvCxnSpPr>
            <p:nvPr/>
          </p:nvCxnSpPr>
          <p:spPr>
            <a:xfrm flipH="1">
              <a:off x="6649670" y="2599127"/>
              <a:ext cx="5375" cy="304679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  <a:endCxn id="27" idx="0"/>
            </p:cNvCxnSpPr>
            <p:nvPr/>
          </p:nvCxnSpPr>
          <p:spPr>
            <a:xfrm>
              <a:off x="6649670" y="3435260"/>
              <a:ext cx="0" cy="260569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/>
            <p:nvPr/>
          </p:nvCxnSpPr>
          <p:spPr>
            <a:xfrm rot="10800000" flipH="1">
              <a:off x="5929589" y="2283718"/>
              <a:ext cx="59382" cy="1621407"/>
            </a:xfrm>
            <a:prstGeom prst="bentConnector3">
              <a:avLst>
                <a:gd name="adj1" fmla="val -1055257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12" idx="3"/>
              <a:endCxn id="23" idx="6"/>
            </p:cNvCxnSpPr>
            <p:nvPr/>
          </p:nvCxnSpPr>
          <p:spPr>
            <a:xfrm flipH="1">
              <a:off x="6757682" y="2280761"/>
              <a:ext cx="563437" cy="2165761"/>
            </a:xfrm>
            <a:prstGeom prst="bentConnector3">
              <a:avLst>
                <a:gd name="adj1" fmla="val -126853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89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신세계', 7년 만에 스크린으로…21일 재개봉 - 노컷뉴스">
            <a:extLst>
              <a:ext uri="{FF2B5EF4-FFF2-40B4-BE49-F238E27FC236}">
                <a16:creationId xmlns:a16="http://schemas.microsoft.com/office/drawing/2014/main" id="{03D98DDF-22FF-4F9D-9EF9-5A06AC12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03778"/>
            <a:ext cx="5540135" cy="395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3-1.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  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07704" y="2211710"/>
            <a:ext cx="340029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for (                   ;                 ;           ){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b="1" i="1" dirty="0" err="1">
                <a:latin typeface="나눔바른고딕" pitchFamily="50" charset="-127"/>
                <a:ea typeface="나눔바른고딕" pitchFamily="50" charset="-127"/>
              </a:rPr>
              <a:t>System.out.println</a:t>
            </a:r>
            <a:r>
              <a:rPr lang="en-US" altLang="ko-KR" b="1" i="1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b="1" i="1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b="1" i="1" dirty="0"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83968" y="1535447"/>
            <a:ext cx="1168497" cy="0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9" idx="2"/>
          </p:cNvCxnSpPr>
          <p:nvPr/>
        </p:nvCxnSpPr>
        <p:spPr>
          <a:xfrm>
            <a:off x="899592" y="1535447"/>
            <a:ext cx="3229339" cy="0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08329" y="2595903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실행할 </a:t>
            </a:r>
            <a:r>
              <a:rPr lang="ko-KR" altLang="en-US" dirty="0" err="1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반복되는 부분</a:t>
            </a: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04145" y="195544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검사조건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05395" y="2736600"/>
            <a:ext cx="2647070" cy="42754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986" y="2211709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 i = 1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9675" y="222657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&lt;=10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87416" y="222657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++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8475" y="195544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초기화구문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87934" y="195544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반복 후 작업</a:t>
            </a:r>
          </a:p>
        </p:txBody>
      </p:sp>
    </p:spTree>
    <p:extLst>
      <p:ext uri="{BB962C8B-B14F-4D97-AF65-F5344CB8AC3E}">
        <p14:creationId xmlns:p14="http://schemas.microsoft.com/office/powerpoint/2010/main" val="22509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5" grpId="0"/>
      <p:bldP spid="21" grpId="0" animBg="1"/>
      <p:bldP spid="4" grpId="0"/>
      <p:bldP spid="29" grpId="0"/>
      <p:bldP spid="31" grpId="0"/>
      <p:bldP spid="32" grpId="0"/>
      <p:bldP spid="3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3-2.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57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5542" y="2124248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96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53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542" y="3113159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57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까지의 수 중 홀수만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9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21867" y="1491630"/>
            <a:ext cx="5642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입력받은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정수까지를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차례대로 출력하는 프로그램을 작성하시오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52" y="2627362"/>
            <a:ext cx="53054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E6FA53-506F-400E-889C-3B82CFB30A70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06F066-78C4-4689-8F17-A475698C1C46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32868-2275-4A7C-9B5F-78828B4998CB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F2DFB2-8F74-4BD6-9D57-C2072D65F64A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48611" y="2340917"/>
            <a:ext cx="664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Rix고딕 B" panose="02020603020101020101" pitchFamily="18" charset="-127"/>
                <a:ea typeface="Rix고딕 B" panose="02020603020101020101" pitchFamily="18" charset="-127"/>
              </a:rPr>
              <a:t>1~100</a:t>
            </a:r>
            <a:r>
              <a:rPr lang="ko-KR" altLang="en-US" sz="2400" dirty="0">
                <a:latin typeface="Rix고딕 B" panose="02020603020101020101" pitchFamily="18" charset="-127"/>
                <a:ea typeface="Rix고딕 B" panose="02020603020101020101" pitchFamily="18" charset="-127"/>
              </a:rPr>
              <a:t>까지 </a:t>
            </a:r>
            <a:r>
              <a:rPr lang="en-US" altLang="ko-KR" sz="2400" dirty="0">
                <a:latin typeface="Rix고딕 B" panose="02020603020101020101" pitchFamily="18" charset="-127"/>
                <a:ea typeface="Rix고딕 B" panose="02020603020101020101" pitchFamily="18" charset="-127"/>
              </a:rPr>
              <a:t>3</a:t>
            </a:r>
            <a:r>
              <a:rPr lang="ko-KR" altLang="en-US" sz="24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의 배수의 합을 출력하세요</a:t>
            </a:r>
            <a:r>
              <a:rPr lang="en-US" altLang="ko-KR" sz="24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endParaRPr lang="ko-KR" altLang="en-US" sz="2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498A0-7646-4847-93E8-1D9E6F64BC7D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2BCE75-D5C4-4097-AE48-550CC38B5028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A0145-0C9D-450E-A08F-62FE7B686003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9BB719-CDB8-48D1-A393-78C040BC2BB2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08176" y="1938191"/>
            <a:ext cx="512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1~10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까지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3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의 배수를 제외하고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2571750"/>
            <a:ext cx="894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54AE33-2D18-469C-9CAD-55DEDFC596B9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127FDA-2CB9-4D6F-82F9-EBDD07C76F67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D26A5-F685-4AB1-821E-204FFC0343F9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B3C17D-84EE-4741-B726-12368A6AFDE9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5792" y="1109580"/>
            <a:ext cx="789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– 2 + 3 – 4 + … + 99 – 100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계산하여 답을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54AE33-2D18-469C-9CAD-55DEDFC596B9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127FDA-2CB9-4D6F-82F9-EBDD07C76F67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D26A5-F685-4AB1-821E-204FFC0343F9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B3C17D-84EE-4741-B726-12368A6AFDE9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FF20CC3-B660-4CEF-B555-032B673AC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72" y="2280332"/>
            <a:ext cx="6847455" cy="136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4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9261" y="1563638"/>
            <a:ext cx="6218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개의 자연수를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 수의 배수를 차례로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출력하는 프로그램을 작성하시오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643758"/>
            <a:ext cx="65913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6DEEE-4C2C-49A9-8702-CF78EAB5028A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4CA708-E9BD-4527-B048-A506C20869D7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68A734-6587-4AC7-839C-92593985DDC9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6F7A68-42B1-4713-883E-5D0F4A4EF4F5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3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90617" y="1491630"/>
            <a:ext cx="576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 알파벳과 마지막 알파벳을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두 알파벳 사이의 모든 알파벳을 출력하시오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6" y="2610470"/>
            <a:ext cx="74104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80DCD9-D8FB-4928-B708-56B89423EAFF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93EA1F-4212-4FF4-9DBC-7D51CEEA0032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97F45-8A6F-47B2-A289-0A10977FA1CF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064F3BB-FF8A-4944-87EF-C1F8B77042DD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0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3-3.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구구단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단을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701940"/>
            <a:ext cx="1440160" cy="380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08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3-4-1.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원하는 단을 입력 받아 구구단을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41161"/>
            <a:ext cx="1202079" cy="320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341" y="1641161"/>
            <a:ext cx="1356475" cy="322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641160"/>
            <a:ext cx="1224136" cy="317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70E36C-E178-4552-BA1E-2CC4B008031C}"/>
              </a:ext>
            </a:extLst>
          </p:cNvPr>
          <p:cNvSpPr/>
          <p:nvPr/>
        </p:nvSpPr>
        <p:spPr>
          <a:xfrm>
            <a:off x="683568" y="1275606"/>
            <a:ext cx="122413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362028-F384-4381-BDF8-5A394AA816B9}"/>
              </a:ext>
            </a:extLst>
          </p:cNvPr>
          <p:cNvSpPr/>
          <p:nvPr/>
        </p:nvSpPr>
        <p:spPr>
          <a:xfrm>
            <a:off x="835968" y="1428006"/>
            <a:ext cx="122413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6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7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217807"/>
            <a:ext cx="4147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단수와 곱해지길 원하는 수를 입력하여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이와 같이 출력되게 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843558"/>
            <a:ext cx="203835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3D4219-22CD-4C50-81D3-1ABE08F3E619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58738F-9C0B-42EE-8696-783ED237D226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3E5D3-40C7-4C96-9BB7-7E83AB41389E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37E672-1A4C-4BD3-8996-998F0708DED8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D5B30D-0C2F-4A64-ACD5-72F4ED511015}"/>
              </a:ext>
            </a:extLst>
          </p:cNvPr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3-4-2.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3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0412" y="1190011"/>
            <a:ext cx="581120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(77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+ (76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+ (75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+ … + (1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77)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계산하여 결과를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D4219-22CD-4C50-81D3-1ABE08F3E619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58738F-9C0B-42EE-8696-783ED237D226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3E5D3-40C7-4C96-9BB7-7E83AB41389E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37E672-1A4C-4BD3-8996-998F0708DED8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D5B30D-0C2F-4A64-ACD5-72F4ED511015}"/>
              </a:ext>
            </a:extLst>
          </p:cNvPr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3-4-3.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7CCB2C0-5EB5-4F41-A87D-1FE6995F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18" y="2583000"/>
            <a:ext cx="2373964" cy="179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2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3-5.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구구단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~9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단까지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0"/>
            <a:ext cx="590227" cy="513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410" y="160701"/>
            <a:ext cx="584092" cy="494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59" y="188597"/>
            <a:ext cx="564839" cy="320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8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3-6.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구구단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~9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단까지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9662"/>
            <a:ext cx="8866518" cy="222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4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3-7.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구구단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~9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단까지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1851670"/>
            <a:ext cx="78009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68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3-8.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입력 받은 정수의 약수를 구하세요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03" y="1923678"/>
            <a:ext cx="4245537" cy="145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9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3-9.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2~30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까지의 약수를 구하세요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6725"/>
            <a:ext cx="2232282" cy="467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3-10.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다음과 같은 별 모양으로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/>
          <a:srcRect l="1" r="63120" b="29322"/>
          <a:stretch/>
        </p:blipFill>
        <p:spPr bwMode="auto">
          <a:xfrm>
            <a:off x="3785329" y="1636087"/>
            <a:ext cx="1573342" cy="268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2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3-11.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다음과 같은 별 모양으로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/>
          <a:srcRect r="62334"/>
          <a:stretch/>
        </p:blipFill>
        <p:spPr bwMode="auto">
          <a:xfrm>
            <a:off x="3857294" y="1832945"/>
            <a:ext cx="142941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80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3-13.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다음과 같은 별 모양으로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/>
          <a:srcRect r="59939"/>
          <a:stretch/>
        </p:blipFill>
        <p:spPr bwMode="auto">
          <a:xfrm>
            <a:off x="3455531" y="1779662"/>
            <a:ext cx="1933681" cy="30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985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D69271-512F-4390-8599-07F168621F8D}"/>
              </a:ext>
            </a:extLst>
          </p:cNvPr>
          <p:cNvSpPr txBox="1"/>
          <p:nvPr/>
        </p:nvSpPr>
        <p:spPr>
          <a:xfrm>
            <a:off x="5004048" y="2139702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초코우유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DE5953-4B58-4244-8AAB-41B9E8A5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73515"/>
            <a:ext cx="2829011" cy="42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3-12.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행 개수를 입력 받아 다음과 같이 삼각형을 출력하기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BFA4944-A321-4A19-87FA-0220C0574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43658"/>
            <a:ext cx="1656184" cy="300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67896DE-BE7F-4DE3-A43A-DD4F5918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1743658"/>
            <a:ext cx="1577030" cy="300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86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반복문 비교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24810" y="94127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99592" y="941276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99592" y="4587974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99592" y="2139702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99592" y="3389548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53642" y="1290285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3608" y="2211710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59632" y="370471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5816" y="3634818"/>
            <a:ext cx="2337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일정한 반복 횟수가 정해진 경우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5816" y="2283718"/>
            <a:ext cx="233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반복횟수가 정해지지 않고 조건에 따라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달라지는 경우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15816" y="1052031"/>
            <a:ext cx="233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반복횟수가 정해지지 않고 조건에 따라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달라지는 경우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52120" y="964132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while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 {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true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일 동안 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실행될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21402" y="2163509"/>
            <a:ext cx="2523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do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{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반드시 한 번은 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실행되어야 하는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}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68866" y="363481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for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초기화구문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;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;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반복후작업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){</a:t>
            </a: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검사조건이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true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일 동안 실행될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6516216" y="1290285"/>
            <a:ext cx="812415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660232" y="3304001"/>
            <a:ext cx="812415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63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(Conditional Statement)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5875" y="521985"/>
            <a:ext cx="327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퀴즈 알고리즘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3659372" y="993531"/>
            <a:ext cx="1800200" cy="504056"/>
          </a:xfrm>
          <a:prstGeom prst="flowChartTerminator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퀴즈를 푼다</a:t>
            </a:r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3539442" y="3083749"/>
            <a:ext cx="2054630" cy="640746"/>
          </a:xfrm>
          <a:prstGeom prst="flowChartTerminator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 에게 상품을 받는다</a:t>
            </a:r>
          </a:p>
        </p:txBody>
      </p:sp>
      <p:sp>
        <p:nvSpPr>
          <p:cNvPr id="9" name="순서도: 판단 8"/>
          <p:cNvSpPr/>
          <p:nvPr/>
        </p:nvSpPr>
        <p:spPr>
          <a:xfrm>
            <a:off x="3416052" y="1919402"/>
            <a:ext cx="2300223" cy="784167"/>
          </a:xfrm>
          <a:prstGeom prst="flowChartDecision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퀴즈 정답 확인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403836" y="4091839"/>
            <a:ext cx="2300223" cy="784167"/>
          </a:xfrm>
          <a:prstGeom prst="flowChartProcess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수업을 열심히 듣는다</a:t>
            </a:r>
          </a:p>
        </p:txBody>
      </p:sp>
      <p:cxnSp>
        <p:nvCxnSpPr>
          <p:cNvPr id="12" name="직선 화살표 연결선 11"/>
          <p:cNvCxnSpPr>
            <a:cxnSpLocks/>
            <a:stCxn id="5" idx="2"/>
            <a:endCxn id="9" idx="0"/>
          </p:cNvCxnSpPr>
          <p:nvPr/>
        </p:nvCxnSpPr>
        <p:spPr>
          <a:xfrm>
            <a:off x="4559472" y="1497587"/>
            <a:ext cx="6692" cy="421815"/>
          </a:xfrm>
          <a:prstGeom prst="straightConnector1">
            <a:avLst/>
          </a:prstGeom>
          <a:ln w="28575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9" idx="2"/>
            <a:endCxn id="19" idx="0"/>
          </p:cNvCxnSpPr>
          <p:nvPr/>
        </p:nvCxnSpPr>
        <p:spPr>
          <a:xfrm>
            <a:off x="4566164" y="2703569"/>
            <a:ext cx="593" cy="380180"/>
          </a:xfrm>
          <a:prstGeom prst="straightConnector1">
            <a:avLst/>
          </a:prstGeom>
          <a:ln w="28575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3403836" y="2311485"/>
            <a:ext cx="12216" cy="2172437"/>
          </a:xfrm>
          <a:prstGeom prst="bentConnector3">
            <a:avLst>
              <a:gd name="adj1" fmla="val 7555558"/>
            </a:avLst>
          </a:prstGeom>
          <a:ln w="28575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39752" y="1721853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</a:t>
            </a:r>
            <a:endParaRPr lang="ko-KR" altLang="en-US" sz="24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33749" y="2702934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YES</a:t>
            </a:r>
            <a:endParaRPr lang="ko-KR" altLang="en-US" sz="24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21900" y="1785619"/>
            <a:ext cx="43204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F1C01E5-CC2D-4F97-B91F-4A5FD20E6A62}"/>
              </a:ext>
            </a:extLst>
          </p:cNvPr>
          <p:cNvCxnSpPr>
            <a:cxnSpLocks/>
          </p:cNvCxnSpPr>
          <p:nvPr/>
        </p:nvCxnSpPr>
        <p:spPr>
          <a:xfrm>
            <a:off x="4553948" y="3657827"/>
            <a:ext cx="7256" cy="461030"/>
          </a:xfrm>
          <a:prstGeom prst="straightConnector1">
            <a:avLst/>
          </a:prstGeom>
          <a:ln w="28575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9" grpId="0" animBg="1"/>
      <p:bldP spid="10" grpId="0" animBg="1"/>
      <p:bldP spid="3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1" y="1203598"/>
            <a:ext cx="806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조건을 비교 판단하여 그 조건에 만족할 경우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지정된 명령을 실행하고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만족하지 않을 경우 다음 단계의 명령을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수행하도록 하는 구문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1528" y="3405398"/>
            <a:ext cx="1191712" cy="504056"/>
          </a:xfrm>
          <a:prstGeom prst="round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4655" y="313794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만족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98430" y="3432347"/>
            <a:ext cx="1508803" cy="504056"/>
          </a:xfrm>
          <a:prstGeom prst="round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지정된 명령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66264" y="393640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맞지 않음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56177" y="3432347"/>
            <a:ext cx="1296144" cy="504056"/>
          </a:xfrm>
          <a:prstGeom prst="round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명령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113240" y="3101382"/>
            <a:ext cx="4042937" cy="582993"/>
            <a:chOff x="2113240" y="3101382"/>
            <a:chExt cx="4042937" cy="582993"/>
          </a:xfrm>
        </p:grpSpPr>
        <p:cxnSp>
          <p:nvCxnSpPr>
            <p:cNvPr id="25" name="직선 연결선 24"/>
            <p:cNvCxnSpPr>
              <a:stCxn id="19" idx="3"/>
              <a:endCxn id="20" idx="1"/>
            </p:cNvCxnSpPr>
            <p:nvPr/>
          </p:nvCxnSpPr>
          <p:spPr>
            <a:xfrm>
              <a:off x="3176102" y="3322610"/>
              <a:ext cx="522328" cy="361765"/>
            </a:xfrm>
            <a:prstGeom prst="line">
              <a:avLst/>
            </a:prstGeom>
            <a:ln w="19050">
              <a:solidFill>
                <a:srgbClr val="31859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0" idx="3"/>
              <a:endCxn id="23" idx="1"/>
            </p:cNvCxnSpPr>
            <p:nvPr/>
          </p:nvCxnSpPr>
          <p:spPr>
            <a:xfrm>
              <a:off x="5207233" y="3684375"/>
              <a:ext cx="948944" cy="0"/>
            </a:xfrm>
            <a:prstGeom prst="straightConnector1">
              <a:avLst/>
            </a:prstGeom>
            <a:ln w="19050">
              <a:solidFill>
                <a:srgbClr val="3185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8" idx="3"/>
              <a:endCxn id="19" idx="1"/>
            </p:cNvCxnSpPr>
            <p:nvPr/>
          </p:nvCxnSpPr>
          <p:spPr>
            <a:xfrm flipV="1">
              <a:off x="2113240" y="3322610"/>
              <a:ext cx="461415" cy="334816"/>
            </a:xfrm>
            <a:prstGeom prst="line">
              <a:avLst/>
            </a:prstGeom>
            <a:ln w="19050">
              <a:solidFill>
                <a:srgbClr val="31859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574655" y="3101382"/>
              <a:ext cx="601447" cy="442455"/>
            </a:xfrm>
            <a:prstGeom prst="ellipse">
              <a:avLst/>
            </a:prstGeom>
            <a:noFill/>
            <a:ln w="19050">
              <a:solidFill>
                <a:srgbClr val="DC343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113240" y="3657426"/>
            <a:ext cx="4691009" cy="682996"/>
            <a:chOff x="2113240" y="3657426"/>
            <a:chExt cx="4691009" cy="682996"/>
          </a:xfrm>
        </p:grpSpPr>
        <p:sp>
          <p:nvSpPr>
            <p:cNvPr id="31" name="타원 30"/>
            <p:cNvSpPr/>
            <p:nvPr/>
          </p:nvSpPr>
          <p:spPr>
            <a:xfrm>
              <a:off x="2366264" y="3897967"/>
              <a:ext cx="1097932" cy="442455"/>
            </a:xfrm>
            <a:prstGeom prst="ellipse">
              <a:avLst/>
            </a:prstGeom>
            <a:noFill/>
            <a:ln w="19050">
              <a:solidFill>
                <a:srgbClr val="DC343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18" idx="3"/>
              <a:endCxn id="21" idx="1"/>
            </p:cNvCxnSpPr>
            <p:nvPr/>
          </p:nvCxnSpPr>
          <p:spPr>
            <a:xfrm>
              <a:off x="2113240" y="3657426"/>
              <a:ext cx="253024" cy="463643"/>
            </a:xfrm>
            <a:prstGeom prst="line">
              <a:avLst/>
            </a:prstGeom>
            <a:ln w="19050">
              <a:solidFill>
                <a:srgbClr val="31859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31" idx="6"/>
              <a:endCxn id="23" idx="2"/>
            </p:cNvCxnSpPr>
            <p:nvPr/>
          </p:nvCxnSpPr>
          <p:spPr>
            <a:xfrm flipV="1">
              <a:off x="3464196" y="3936403"/>
              <a:ext cx="3340053" cy="182792"/>
            </a:xfrm>
            <a:prstGeom prst="bentConnector2">
              <a:avLst/>
            </a:prstGeom>
            <a:ln w="19050">
              <a:solidFill>
                <a:srgbClr val="3185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EE1EA05-24A7-40F2-8173-7321FC25B393}"/>
              </a:ext>
            </a:extLst>
          </p:cNvPr>
          <p:cNvSpPr txBox="1"/>
          <p:nvPr/>
        </p:nvSpPr>
        <p:spPr>
          <a:xfrm>
            <a:off x="860008" y="26615"/>
            <a:ext cx="363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(Conditional Statement)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8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16" grpId="0"/>
      <p:bldP spid="18" grpId="0" animBg="1"/>
      <p:bldP spid="19" grpId="0"/>
      <p:bldP spid="20" grpId="0" animBg="1"/>
      <p:bldP spid="21" grpId="0"/>
      <p:bldP spid="23" grpId="0" animBg="1"/>
      <p:bldP spid="3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23093</TotalTime>
  <Words>2391</Words>
  <Application>Microsoft Office PowerPoint</Application>
  <PresentationFormat>화면 슬라이드 쇼(16:9)</PresentationFormat>
  <Paragraphs>647</Paragraphs>
  <Slides>72</Slides>
  <Notes>68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9" baseType="lpstr">
      <vt:lpstr>맑은 고딕</vt:lpstr>
      <vt:lpstr>나눔바른고딕</vt:lpstr>
      <vt:lpstr>Rix고딕 B</vt:lpstr>
      <vt:lpstr>Arial</vt:lpstr>
      <vt:lpstr>나눔고딕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임 승환</cp:lastModifiedBy>
  <cp:revision>670</cp:revision>
  <dcterms:created xsi:type="dcterms:W3CDTF">2015-03-17T10:14:13Z</dcterms:created>
  <dcterms:modified xsi:type="dcterms:W3CDTF">2022-02-18T03:23:30Z</dcterms:modified>
</cp:coreProperties>
</file>