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312" r:id="rId4"/>
    <p:sldId id="276" r:id="rId5"/>
    <p:sldId id="277" r:id="rId6"/>
    <p:sldId id="278" r:id="rId7"/>
    <p:sldId id="279" r:id="rId8"/>
    <p:sldId id="306" r:id="rId9"/>
    <p:sldId id="280" r:id="rId10"/>
    <p:sldId id="282" r:id="rId11"/>
    <p:sldId id="286" r:id="rId12"/>
    <p:sldId id="281" r:id="rId13"/>
    <p:sldId id="283" r:id="rId14"/>
    <p:sldId id="284" r:id="rId15"/>
    <p:sldId id="287" r:id="rId16"/>
    <p:sldId id="288" r:id="rId17"/>
    <p:sldId id="295" r:id="rId18"/>
    <p:sldId id="289" r:id="rId19"/>
    <p:sldId id="291" r:id="rId20"/>
    <p:sldId id="290" r:id="rId21"/>
    <p:sldId id="292" r:id="rId22"/>
    <p:sldId id="293" r:id="rId23"/>
    <p:sldId id="302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5407" autoAdjust="0"/>
  </p:normalViewPr>
  <p:slideViewPr>
    <p:cSldViewPr snapToGrid="0">
      <p:cViewPr>
        <p:scale>
          <a:sx n="100" d="100"/>
          <a:sy n="100" d="100"/>
        </p:scale>
        <p:origin x="-300" y="-480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Modeling: University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469900" y="212673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5BA4C5-EA2E-466B-B29F-A9586F1C5EB1}"/>
              </a:ext>
            </a:extLst>
          </p:cNvPr>
          <p:cNvCxnSpPr/>
          <p:nvPr/>
        </p:nvCxnSpPr>
        <p:spPr>
          <a:xfrm flipH="1">
            <a:off x="1416050" y="4414838"/>
            <a:ext cx="584200" cy="112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2B4A321-6293-43D5-B1D2-58034AE48BBB}"/>
              </a:ext>
            </a:extLst>
          </p:cNvPr>
          <p:cNvSpPr/>
          <p:nvPr/>
        </p:nvSpPr>
        <p:spPr>
          <a:xfrm>
            <a:off x="1226391" y="5543550"/>
            <a:ext cx="425450" cy="3958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BF454-12CB-4217-BF16-0D84A39A73F0}"/>
              </a:ext>
            </a:extLst>
          </p:cNvPr>
          <p:cNvSpPr txBox="1"/>
          <p:nvPr/>
        </p:nvSpPr>
        <p:spPr>
          <a:xfrm>
            <a:off x="533577" y="501335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FFF7DB3-35C5-46C7-AEE1-CE2F30FC8B5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936251" y="5198022"/>
            <a:ext cx="352446" cy="403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B1A065-06E6-4DC5-83D4-EED1338E071E}"/>
              </a:ext>
            </a:extLst>
          </p:cNvPr>
          <p:cNvSpPr txBox="1"/>
          <p:nvPr/>
        </p:nvSpPr>
        <p:spPr>
          <a:xfrm>
            <a:off x="469900" y="591399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C962D77-AC4F-4C57-A0D0-79F116EAB760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V="1">
            <a:off x="872574" y="5881398"/>
            <a:ext cx="416123" cy="217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2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295400" y="221062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those common aspects in model and Refactor-Up: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A5D0F7B-F6F0-4112-B263-FF5D393CAE67}"/>
              </a:ext>
            </a:extLst>
          </p:cNvPr>
          <p:cNvSpPr/>
          <p:nvPr/>
        </p:nvSpPr>
        <p:spPr>
          <a:xfrm rot="16200000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295400" y="221062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those common aspects in model and Refactor-Up: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A5D0F7B-F6F0-4112-B263-FF5D393CAE67}"/>
              </a:ext>
            </a:extLst>
          </p:cNvPr>
          <p:cNvSpPr/>
          <p:nvPr/>
        </p:nvSpPr>
        <p:spPr>
          <a:xfrm rot="16200000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Specialization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320800" y="2210626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justify new specific classes generated?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021579EF-4167-4F37-9882-DD79375290B4}"/>
              </a:ext>
            </a:extLst>
          </p:cNvPr>
          <p:cNvSpPr/>
          <p:nvPr/>
        </p:nvSpPr>
        <p:spPr>
          <a:xfrm rot="5400000" flipV="1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7381-3B01-4213-AD61-DFF63F9AC482}"/>
              </a:ext>
            </a:extLst>
          </p:cNvPr>
          <p:cNvSpPr txBox="1"/>
          <p:nvPr/>
        </p:nvSpPr>
        <p:spPr>
          <a:xfrm>
            <a:off x="8274050" y="2579958"/>
            <a:ext cx="353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Types of specialization: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Restriction (-)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Extension (+)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Overriding (*)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58996-54F5-416C-BC84-B40D17662EF7}"/>
              </a:ext>
            </a:extLst>
          </p:cNvPr>
          <p:cNvSpPr txBox="1"/>
          <p:nvPr/>
        </p:nvSpPr>
        <p:spPr>
          <a:xfrm>
            <a:off x="9608820" y="3780287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9AC78EF-7C10-43FA-9C63-B9FD1A3F3314}"/>
              </a:ext>
            </a:extLst>
          </p:cNvPr>
          <p:cNvSpPr/>
          <p:nvPr/>
        </p:nvSpPr>
        <p:spPr>
          <a:xfrm rot="16200000">
            <a:off x="10205026" y="3509598"/>
            <a:ext cx="289560" cy="3315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120-BD69-40D8-8725-1B29BC17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after refinement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82EB3-04CF-4A9E-B75E-1C173DA1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2"/>
          <a:stretch/>
        </p:blipFill>
        <p:spPr>
          <a:xfrm>
            <a:off x="1644650" y="2400299"/>
            <a:ext cx="7766050" cy="4276387"/>
          </a:xfrm>
        </p:spPr>
      </p:pic>
    </p:spTree>
    <p:extLst>
      <p:ext uri="{BB962C8B-B14F-4D97-AF65-F5344CB8AC3E}">
        <p14:creationId xmlns:p14="http://schemas.microsoft.com/office/powerpoint/2010/main" val="369240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46D-2BBE-4E4F-A164-1C34EE28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78A7-F9C7-4440-8E03-A2D1FF73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different types of relationship</a:t>
            </a:r>
          </a:p>
          <a:p>
            <a:pPr lvl="1"/>
            <a:r>
              <a:rPr lang="en-US" dirty="0"/>
              <a:t>IS-A (or Kind-Of)</a:t>
            </a:r>
          </a:p>
          <a:p>
            <a:pPr lvl="1"/>
            <a:r>
              <a:rPr lang="en-US" dirty="0"/>
              <a:t>Part-Of (Aggregation)</a:t>
            </a:r>
          </a:p>
          <a:p>
            <a:pPr lvl="1"/>
            <a:r>
              <a:rPr lang="en-US" dirty="0"/>
              <a:t>Part-Of (Composition)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Dependency</a:t>
            </a:r>
          </a:p>
          <a:p>
            <a:pPr lvl="1"/>
            <a:r>
              <a:rPr lang="en-US" dirty="0"/>
              <a:t>Realization</a:t>
            </a:r>
          </a:p>
          <a:p>
            <a:r>
              <a:rPr lang="en-US" dirty="0"/>
              <a:t>In this course, we only cover the first 4 types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C7BA4-BB4D-4801-B48A-15B94B7D5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50" y="2986070"/>
            <a:ext cx="273261" cy="38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C7013-72F6-4D3D-95B3-CE9B813E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46215" y="3282371"/>
            <a:ext cx="457215" cy="36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F9DE4-13B8-4F7E-8661-F6B4F14E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8906" y="3779759"/>
            <a:ext cx="451834" cy="365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BEA09-FE8E-4835-BBBD-6A0DD4559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02" y="4135628"/>
            <a:ext cx="445448" cy="318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6A7EB-B8F3-415B-BE96-7DCB30E42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13" y="4453805"/>
            <a:ext cx="273260" cy="364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5A0C4F-14F3-4E92-BF89-204327898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19" y="4885283"/>
            <a:ext cx="287607" cy="3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4C7-6499-45A6-B75E-FEC3EC37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 Cardinality/Multiplicity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AFE7-7F36-402C-B71C-D37753B8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to 1</a:t>
            </a:r>
          </a:p>
          <a:p>
            <a:r>
              <a:rPr lang="en-US" dirty="0"/>
              <a:t>1 to Many</a:t>
            </a:r>
          </a:p>
          <a:p>
            <a:r>
              <a:rPr lang="en-US" dirty="0"/>
              <a:t>Many to 1</a:t>
            </a:r>
          </a:p>
          <a:p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59848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EBA9-9E90-4C77-9AA4-CF196F7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Vs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D278-905F-4F5F-A946-E4779CD6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Part-Of relationship</a:t>
            </a:r>
          </a:p>
          <a:p>
            <a:r>
              <a:rPr lang="en-US" dirty="0"/>
              <a:t>Under Composition, component can’t exists alone without the composite.</a:t>
            </a:r>
          </a:p>
          <a:p>
            <a:r>
              <a:rPr lang="en-US" dirty="0"/>
              <a:t>Composition is stronger form of Part-Of </a:t>
            </a:r>
          </a:p>
          <a:p>
            <a:r>
              <a:rPr lang="en-US" dirty="0"/>
              <a:t>Example: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B5305C-9EE6-4735-A3A4-A35246209D19}"/>
              </a:ext>
            </a:extLst>
          </p:cNvPr>
          <p:cNvGrpSpPr/>
          <p:nvPr/>
        </p:nvGrpSpPr>
        <p:grpSpPr>
          <a:xfrm>
            <a:off x="6453401" y="4704155"/>
            <a:ext cx="3357562" cy="564359"/>
            <a:chOff x="2738438" y="4429123"/>
            <a:chExt cx="3357562" cy="5643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3C64E7-6200-4C5A-AD4D-E31C277DF832}"/>
                </a:ext>
              </a:extLst>
            </p:cNvPr>
            <p:cNvSpPr/>
            <p:nvPr/>
          </p:nvSpPr>
          <p:spPr>
            <a:xfrm>
              <a:off x="2738438" y="4436269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D74D9-DC8A-4361-A522-CD5078371D84}"/>
                </a:ext>
              </a:extLst>
            </p:cNvPr>
            <p:cNvSpPr/>
            <p:nvPr/>
          </p:nvSpPr>
          <p:spPr>
            <a:xfrm>
              <a:off x="5095875" y="4436268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308531-A075-47AE-BBE1-96258B21ECC1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071938" y="4714874"/>
              <a:ext cx="10239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24C2381-7968-48CF-B3D0-6B264A6A2109}"/>
                </a:ext>
              </a:extLst>
            </p:cNvPr>
            <p:cNvSpPr/>
            <p:nvPr/>
          </p:nvSpPr>
          <p:spPr>
            <a:xfrm>
              <a:off x="3738563" y="4614861"/>
              <a:ext cx="333375" cy="200025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815BF-37BE-45BC-92F8-4564BDB3CCA7}"/>
                </a:ext>
              </a:extLst>
            </p:cNvPr>
            <p:cNvSpPr txBox="1"/>
            <p:nvPr/>
          </p:nvSpPr>
          <p:spPr>
            <a:xfrm>
              <a:off x="4867275" y="4429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CB8148-4937-43A3-B872-B7DA47A3FD0A}"/>
              </a:ext>
            </a:extLst>
          </p:cNvPr>
          <p:cNvGrpSpPr/>
          <p:nvPr/>
        </p:nvGrpSpPr>
        <p:grpSpPr>
          <a:xfrm>
            <a:off x="1546332" y="4704156"/>
            <a:ext cx="3357562" cy="564359"/>
            <a:chOff x="2738438" y="4429123"/>
            <a:chExt cx="3357562" cy="5643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64363-1573-4F77-9210-A3FBE11ED23D}"/>
                </a:ext>
              </a:extLst>
            </p:cNvPr>
            <p:cNvSpPr/>
            <p:nvPr/>
          </p:nvSpPr>
          <p:spPr>
            <a:xfrm>
              <a:off x="2738438" y="4436269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385E1F-C8EA-4E34-A53F-1DB22D9B329B}"/>
                </a:ext>
              </a:extLst>
            </p:cNvPr>
            <p:cNvSpPr/>
            <p:nvPr/>
          </p:nvSpPr>
          <p:spPr>
            <a:xfrm>
              <a:off x="5095875" y="4436268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7B0432-71AC-4E14-85C2-7BC2C065D7C5}"/>
                </a:ext>
              </a:extLst>
            </p:cNvPr>
            <p:cNvCxnSpPr>
              <a:cxnSpLocks/>
              <a:stCxn id="18" idx="3"/>
              <a:endCxn id="16" idx="1"/>
            </p:cNvCxnSpPr>
            <p:nvPr/>
          </p:nvCxnSpPr>
          <p:spPr>
            <a:xfrm>
              <a:off x="4071938" y="4714874"/>
              <a:ext cx="10239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F830EB3-85B8-4E32-ACA4-0279C7348F71}"/>
                </a:ext>
              </a:extLst>
            </p:cNvPr>
            <p:cNvSpPr/>
            <p:nvPr/>
          </p:nvSpPr>
          <p:spPr>
            <a:xfrm>
              <a:off x="3738563" y="4614861"/>
              <a:ext cx="333375" cy="2000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F4A8B2-C1DD-40D1-BF96-FF19FD2D593C}"/>
                </a:ext>
              </a:extLst>
            </p:cNvPr>
            <p:cNvSpPr txBox="1"/>
            <p:nvPr/>
          </p:nvSpPr>
          <p:spPr>
            <a:xfrm>
              <a:off x="4867275" y="4429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92DA1CF-A217-4CA3-802B-91B8AA38F3AD}"/>
              </a:ext>
            </a:extLst>
          </p:cNvPr>
          <p:cNvSpPr txBox="1"/>
          <p:nvPr/>
        </p:nvSpPr>
        <p:spPr>
          <a:xfrm>
            <a:off x="5295272" y="48016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E351B-B22B-46B9-BD99-13E9ADBF2CCE}"/>
              </a:ext>
            </a:extLst>
          </p:cNvPr>
          <p:cNvSpPr txBox="1"/>
          <p:nvPr/>
        </p:nvSpPr>
        <p:spPr>
          <a:xfrm>
            <a:off x="2343652" y="57109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Sales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DAB52-4416-4627-9DA9-2F5DEE1FE3D7}"/>
              </a:ext>
            </a:extLst>
          </p:cNvPr>
          <p:cNvSpPr txBox="1"/>
          <p:nvPr/>
        </p:nvSpPr>
        <p:spPr>
          <a:xfrm>
            <a:off x="7063595" y="568071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repair Workshop</a:t>
            </a:r>
          </a:p>
        </p:txBody>
      </p:sp>
    </p:spTree>
    <p:extLst>
      <p:ext uri="{BB962C8B-B14F-4D97-AF65-F5344CB8AC3E}">
        <p14:creationId xmlns:p14="http://schemas.microsoft.com/office/powerpoint/2010/main" val="11622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2B89-43FB-4C8F-BDDF-6E1CF759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relationship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71F5-784A-46CD-AE21-EDC1E21E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class X relate to class Y with relation R. How to determine type of 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Test for IS-A relationship</a:t>
            </a:r>
          </a:p>
          <a:p>
            <a:pPr lvl="1"/>
            <a:r>
              <a:rPr lang="en-US" dirty="0"/>
              <a:t>Test for Part-Of relationship</a:t>
            </a:r>
          </a:p>
          <a:p>
            <a:pPr lvl="1"/>
            <a:r>
              <a:rPr lang="en-US" dirty="0"/>
              <a:t>Define Association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A1B705-7293-4AF8-A58E-F3C7FC49AA1A}"/>
              </a:ext>
            </a:extLst>
          </p:cNvPr>
          <p:cNvGrpSpPr/>
          <p:nvPr/>
        </p:nvGrpSpPr>
        <p:grpSpPr>
          <a:xfrm>
            <a:off x="1800225" y="3059668"/>
            <a:ext cx="3305175" cy="612220"/>
            <a:chOff x="1800225" y="3059668"/>
            <a:chExt cx="3357562" cy="612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E087B4-5DA9-4EE4-A0BF-97A6BEA9C19A}"/>
                </a:ext>
              </a:extLst>
            </p:cNvPr>
            <p:cNvSpPr/>
            <p:nvPr/>
          </p:nvSpPr>
          <p:spPr>
            <a:xfrm>
              <a:off x="1800225" y="3114675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22B4FB-2347-4BA0-A850-AC8C56564576}"/>
                </a:ext>
              </a:extLst>
            </p:cNvPr>
            <p:cNvSpPr/>
            <p:nvPr/>
          </p:nvSpPr>
          <p:spPr>
            <a:xfrm>
              <a:off x="3924002" y="3114674"/>
              <a:ext cx="123378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Product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A942D9-3656-4F53-A47D-F872D455423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00350" y="3393280"/>
              <a:ext cx="1123652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346591-CA10-4405-AB66-03DA3F538C75}"/>
                </a:ext>
              </a:extLst>
            </p:cNvPr>
            <p:cNvSpPr txBox="1"/>
            <p:nvPr/>
          </p:nvSpPr>
          <p:spPr>
            <a:xfrm>
              <a:off x="2957195" y="3059668"/>
              <a:ext cx="84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7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CE7C-D1CB-452B-A4DE-90ED36A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Is-A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4D5B-3CD3-43A2-B7FF-0E7C164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both of the following questions: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</a:t>
            </a:r>
            <a:r>
              <a:rPr lang="en-US" sz="1800" dirty="0"/>
              <a:t>s X a Y?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Y a X?</a:t>
            </a:r>
          </a:p>
          <a:p>
            <a:r>
              <a:rPr lang="en-US" dirty="0"/>
              <a:t>Both questions will provide result either in True or False.</a:t>
            </a:r>
          </a:p>
          <a:p>
            <a:r>
              <a:rPr lang="en-US" dirty="0"/>
              <a:t>Is-A exists only when only one of the question is True.</a:t>
            </a:r>
          </a:p>
          <a:p>
            <a:r>
              <a:rPr lang="en-US" dirty="0"/>
              <a:t>Next, you have to determine which class is more general and which is more specific</a:t>
            </a:r>
          </a:p>
          <a:p>
            <a:r>
              <a:rPr lang="en-US" dirty="0"/>
              <a:t>Cardinality is NOT applicable to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89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0227-1C08-4DFA-A400-58A95FD0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Modular to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F355-D2B4-479A-9A28-CC88CC75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Crisis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Hiding</a:t>
            </a:r>
          </a:p>
          <a:p>
            <a:r>
              <a:rPr lang="en-US" dirty="0"/>
              <a:t>“</a:t>
            </a:r>
            <a:r>
              <a:rPr lang="en-US" i="1" dirty="0"/>
              <a:t>Do the right things</a:t>
            </a:r>
            <a:r>
              <a:rPr lang="en-US" dirty="0"/>
              <a:t>” Vs “</a:t>
            </a:r>
            <a:r>
              <a:rPr lang="en-US" i="1" dirty="0"/>
              <a:t>Do the things right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FDA8C73-80A7-4E4F-8EE5-3BE126138566}"/>
              </a:ext>
            </a:extLst>
          </p:cNvPr>
          <p:cNvSpPr/>
          <p:nvPr/>
        </p:nvSpPr>
        <p:spPr>
          <a:xfrm>
            <a:off x="1921072" y="4547288"/>
            <a:ext cx="1378181" cy="593124"/>
          </a:xfrm>
          <a:prstGeom prst="wedgeEllipseCallout">
            <a:avLst>
              <a:gd name="adj1" fmla="val -15453"/>
              <a:gd name="adj2" fmla="val -112500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94736C6-8167-448D-94DB-F794562F159F}"/>
              </a:ext>
            </a:extLst>
          </p:cNvPr>
          <p:cNvSpPr/>
          <p:nvPr/>
        </p:nvSpPr>
        <p:spPr>
          <a:xfrm>
            <a:off x="3922867" y="4547289"/>
            <a:ext cx="1378181" cy="593124"/>
          </a:xfrm>
          <a:prstGeom prst="wedgeEllipseCallout">
            <a:avLst>
              <a:gd name="adj1" fmla="val 53585"/>
              <a:gd name="adj2" fmla="val -116667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C2E180-EC88-47BD-9870-752255428F15}"/>
              </a:ext>
            </a:extLst>
          </p:cNvPr>
          <p:cNvSpPr/>
          <p:nvPr/>
        </p:nvSpPr>
        <p:spPr>
          <a:xfrm>
            <a:off x="3756051" y="3508234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27CE7-D17A-4060-AFC3-89215CAB0471}"/>
              </a:ext>
            </a:extLst>
          </p:cNvPr>
          <p:cNvSpPr txBox="1"/>
          <p:nvPr/>
        </p:nvSpPr>
        <p:spPr>
          <a:xfrm>
            <a:off x="4089683" y="3439755"/>
            <a:ext cx="37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Likelihood of success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606EB4-34B4-4895-9F2C-B7D0606D8FF7}"/>
              </a:ext>
            </a:extLst>
          </p:cNvPr>
          <p:cNvSpPr/>
          <p:nvPr/>
        </p:nvSpPr>
        <p:spPr>
          <a:xfrm>
            <a:off x="2195808" y="3051034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1FF16-BD05-4EC1-808C-E3269A42FEAD}"/>
              </a:ext>
            </a:extLst>
          </p:cNvPr>
          <p:cNvSpPr txBox="1"/>
          <p:nvPr/>
        </p:nvSpPr>
        <p:spPr>
          <a:xfrm>
            <a:off x="2610162" y="2986846"/>
            <a:ext cx="32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in the Large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BA8779-7417-43CF-AD2D-614C8552A662}"/>
              </a:ext>
            </a:extLst>
          </p:cNvPr>
          <p:cNvSpPr/>
          <p:nvPr/>
        </p:nvSpPr>
        <p:spPr>
          <a:xfrm>
            <a:off x="3236997" y="2694972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AB7E7-C3F1-41D1-BD8F-3168E5DC065A}"/>
              </a:ext>
            </a:extLst>
          </p:cNvPr>
          <p:cNvSpPr txBox="1"/>
          <p:nvPr/>
        </p:nvSpPr>
        <p:spPr>
          <a:xfrm>
            <a:off x="3570629" y="2617514"/>
            <a:ext cx="6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Software Complexity grow until we can’t manage</a:t>
            </a:r>
          </a:p>
        </p:txBody>
      </p:sp>
    </p:spTree>
    <p:extLst>
      <p:ext uri="{BB962C8B-B14F-4D97-AF65-F5344CB8AC3E}">
        <p14:creationId xmlns:p14="http://schemas.microsoft.com/office/powerpoint/2010/main" val="18887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CE7C-D1CB-452B-A4DE-90ED36A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Part-Of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4D5B-3CD3-43A2-B7FF-0E7C164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Answer both of the following questions: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X part-of Y?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Y part-of X?</a:t>
            </a:r>
          </a:p>
          <a:p>
            <a:r>
              <a:rPr lang="en-US" dirty="0"/>
              <a:t>Both questions will provide result either in True or False.</a:t>
            </a:r>
          </a:p>
          <a:p>
            <a:r>
              <a:rPr lang="en-US" dirty="0"/>
              <a:t>Part-Of exists only when one or </a:t>
            </a:r>
            <a:r>
              <a:rPr lang="en-US" b="1" dirty="0"/>
              <a:t>both</a:t>
            </a:r>
            <a:r>
              <a:rPr lang="en-US" dirty="0"/>
              <a:t> of the questions are True.</a:t>
            </a:r>
          </a:p>
          <a:p>
            <a:r>
              <a:rPr lang="en-US" dirty="0"/>
              <a:t>Next, you have to determine which class is composite and which is component.</a:t>
            </a:r>
          </a:p>
          <a:p>
            <a:r>
              <a:rPr lang="en-US" dirty="0"/>
              <a:t>The Cardinality should be either 1-to-1 or 1-to-Many. If you encountered the cardinality is Many-to-Many, It is NOT Part-Of, should be Association instead.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2C6-08CE-43BD-A7F0-7DAAD16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BB77-D759-485F-8BE9-DD783330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directional or bidirectional</a:t>
            </a:r>
          </a:p>
          <a:p>
            <a:r>
              <a:rPr lang="en-US" dirty="0"/>
              <a:t>Can use Association Name or Role</a:t>
            </a:r>
          </a:p>
          <a:p>
            <a:r>
              <a:rPr lang="en-US" dirty="0"/>
              <a:t>Have to decide Cardinality</a:t>
            </a:r>
          </a:p>
        </p:txBody>
      </p:sp>
    </p:spTree>
    <p:extLst>
      <p:ext uri="{BB962C8B-B14F-4D97-AF65-F5344CB8AC3E}">
        <p14:creationId xmlns:p14="http://schemas.microsoft.com/office/powerpoint/2010/main" val="125715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125-487B-47C5-A785-1D04FCC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28FE-372C-4B34-8032-01CB2D0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Roles?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6AD-AE52-4E35-AF3F-392EDE8656F6}"/>
              </a:ext>
            </a:extLst>
          </p:cNvPr>
          <p:cNvGrpSpPr/>
          <p:nvPr/>
        </p:nvGrpSpPr>
        <p:grpSpPr>
          <a:xfrm>
            <a:off x="1876425" y="3135086"/>
            <a:ext cx="4978839" cy="1246413"/>
            <a:chOff x="1800225" y="3182711"/>
            <a:chExt cx="4978839" cy="12464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34EBF-7EB6-443B-A2CA-B4C963C1B0C6}"/>
                </a:ext>
              </a:extLst>
            </p:cNvPr>
            <p:cNvSpPr/>
            <p:nvPr/>
          </p:nvSpPr>
          <p:spPr>
            <a:xfrm>
              <a:off x="180022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51F3E-5550-4CA4-9615-F4764FC38623}"/>
                </a:ext>
              </a:extLst>
            </p:cNvPr>
            <p:cNvSpPr/>
            <p:nvPr/>
          </p:nvSpPr>
          <p:spPr>
            <a:xfrm>
              <a:off x="541293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Lecturer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2D3B7-77DB-4432-BF1F-88E18166BF25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3762375" y="3363686"/>
              <a:ext cx="1054540" cy="8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6E18F9-0040-4565-B391-CC66D70E6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2375" y="3735547"/>
              <a:ext cx="1054540" cy="8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68DA8-74CB-4539-BAA5-0F0303ECC79E}"/>
              </a:ext>
            </a:extLst>
          </p:cNvPr>
          <p:cNvSpPr/>
          <p:nvPr/>
        </p:nvSpPr>
        <p:spPr>
          <a:xfrm>
            <a:off x="3242553" y="3135086"/>
            <a:ext cx="596021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54809-5FFE-4426-BB0F-B31295B5A407}"/>
              </a:ext>
            </a:extLst>
          </p:cNvPr>
          <p:cNvSpPr/>
          <p:nvPr/>
        </p:nvSpPr>
        <p:spPr>
          <a:xfrm>
            <a:off x="4893115" y="3169104"/>
            <a:ext cx="605544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Teacher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E0881-B270-4520-AB86-36DA04019A38}"/>
              </a:ext>
            </a:extLst>
          </p:cNvPr>
          <p:cNvSpPr/>
          <p:nvPr/>
        </p:nvSpPr>
        <p:spPr>
          <a:xfrm>
            <a:off x="3242553" y="3543299"/>
            <a:ext cx="596021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Mentee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FA29C0-876F-4E7E-A6BA-0222648B317F}"/>
              </a:ext>
            </a:extLst>
          </p:cNvPr>
          <p:cNvSpPr/>
          <p:nvPr/>
        </p:nvSpPr>
        <p:spPr>
          <a:xfrm>
            <a:off x="4893115" y="3577317"/>
            <a:ext cx="605544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80519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125-487B-47C5-A785-1D04FCC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28FE-372C-4B34-8032-01CB2D0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following, can you determine the type of relation for R?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6AD-AE52-4E35-AF3F-392EDE8656F6}"/>
              </a:ext>
            </a:extLst>
          </p:cNvPr>
          <p:cNvGrpSpPr/>
          <p:nvPr/>
        </p:nvGrpSpPr>
        <p:grpSpPr>
          <a:xfrm>
            <a:off x="1800225" y="3182708"/>
            <a:ext cx="4586288" cy="1246416"/>
            <a:chOff x="1800225" y="3182708"/>
            <a:chExt cx="4586288" cy="12464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34EBF-7EB6-443B-A2CA-B4C963C1B0C6}"/>
                </a:ext>
              </a:extLst>
            </p:cNvPr>
            <p:cNvSpPr/>
            <p:nvPr/>
          </p:nvSpPr>
          <p:spPr>
            <a:xfrm>
              <a:off x="180022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51F3E-5550-4CA4-9615-F4764FC38623}"/>
                </a:ext>
              </a:extLst>
            </p:cNvPr>
            <p:cNvSpPr/>
            <p:nvPr/>
          </p:nvSpPr>
          <p:spPr>
            <a:xfrm>
              <a:off x="5020384" y="3182708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Ellipse</a:t>
              </a:r>
            </a:p>
            <a:p>
              <a:pPr algn="ctr"/>
              <a:r>
                <a:rPr lang="en-US" b="1" dirty="0"/>
                <a:t>(Oval)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2D3B7-77DB-4432-BF1F-88E18166BF2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166354" y="3805914"/>
              <a:ext cx="185403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23DFC-DF3B-470F-B903-28E4AA78ECE5}"/>
                </a:ext>
              </a:extLst>
            </p:cNvPr>
            <p:cNvSpPr txBox="1"/>
            <p:nvPr/>
          </p:nvSpPr>
          <p:spPr>
            <a:xfrm>
              <a:off x="3894574" y="348550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2FDF233-E5FC-4FD8-8E6E-051579CB013D}"/>
              </a:ext>
            </a:extLst>
          </p:cNvPr>
          <p:cNvSpPr/>
          <p:nvPr/>
        </p:nvSpPr>
        <p:spPr>
          <a:xfrm>
            <a:off x="2085960" y="5008335"/>
            <a:ext cx="794657" cy="794657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2405B-74B8-4072-B658-EDA99DB2AF9A}"/>
              </a:ext>
            </a:extLst>
          </p:cNvPr>
          <p:cNvSpPr/>
          <p:nvPr/>
        </p:nvSpPr>
        <p:spPr>
          <a:xfrm>
            <a:off x="5020384" y="5008329"/>
            <a:ext cx="1571304" cy="7934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F57AA-C4F7-476D-9F90-3ADC7FBAF8DD}"/>
              </a:ext>
            </a:extLst>
          </p:cNvPr>
          <p:cNvCxnSpPr>
            <a:endCxn id="4" idx="6"/>
          </p:cNvCxnSpPr>
          <p:nvPr/>
        </p:nvCxnSpPr>
        <p:spPr>
          <a:xfrm>
            <a:off x="2483288" y="5405036"/>
            <a:ext cx="397329" cy="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FCB8A-636E-426B-AC47-668566134724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806036" y="5405036"/>
            <a:ext cx="7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FE85E2-25D7-4CDB-97C4-6CF95400EDF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806036" y="5008329"/>
            <a:ext cx="0" cy="3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42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23B-ADA7-4284-854C-7464FAA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636D6-1A02-4287-9DC4-3F88B9B5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" y="2374900"/>
            <a:ext cx="9060609" cy="4336208"/>
          </a:xfrm>
        </p:spPr>
      </p:pic>
    </p:spTree>
    <p:extLst>
      <p:ext uri="{BB962C8B-B14F-4D97-AF65-F5344CB8AC3E}">
        <p14:creationId xmlns:p14="http://schemas.microsoft.com/office/powerpoint/2010/main" val="81227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C1-91DA-471C-B769-1836DB9B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OO idea came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9FA5-3065-435D-B919-A62D33F2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OO is rooted from AI</a:t>
            </a:r>
          </a:p>
          <a:p>
            <a:r>
              <a:rPr lang="en-US" dirty="0"/>
              <a:t>Knowledge Representation Techniques</a:t>
            </a:r>
          </a:p>
          <a:p>
            <a:pPr lvl="1"/>
            <a:r>
              <a:rPr lang="en-US" dirty="0"/>
              <a:t>Script</a:t>
            </a:r>
          </a:p>
          <a:p>
            <a:pPr lvl="1"/>
            <a:r>
              <a:rPr lang="en-US" dirty="0"/>
              <a:t>Logic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Net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060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8824-50A0-44CC-864E-0EC36288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C75-C36A-4226-863C-A5B1DAFF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can be</a:t>
            </a:r>
          </a:p>
          <a:p>
            <a:pPr lvl="1"/>
            <a:r>
              <a:rPr lang="en-US" dirty="0"/>
              <a:t>Physical (Tangible)</a:t>
            </a:r>
          </a:p>
          <a:p>
            <a:pPr lvl="1"/>
            <a:r>
              <a:rPr lang="en-US" dirty="0"/>
              <a:t>Logical (Intangible)</a:t>
            </a:r>
          </a:p>
          <a:p>
            <a:r>
              <a:rPr lang="en-US" dirty="0"/>
              <a:t>From another perspective, Object can be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</a:t>
            </a:r>
            <a:r>
              <a:rPr lang="en-US" b="1" dirty="0"/>
              <a:t>Context</a:t>
            </a:r>
          </a:p>
          <a:p>
            <a:pPr lvl="1"/>
            <a:r>
              <a:rPr lang="en-US" dirty="0"/>
              <a:t>Vary by </a:t>
            </a:r>
            <a:r>
              <a:rPr lang="en-US" b="1" dirty="0"/>
              <a:t>Perception</a:t>
            </a:r>
            <a:r>
              <a:rPr lang="en-US" dirty="0"/>
              <a:t> </a:t>
            </a:r>
          </a:p>
          <a:p>
            <a:r>
              <a:rPr lang="en-US" dirty="0"/>
              <a:t>Every object must has Unique </a:t>
            </a:r>
            <a:r>
              <a:rPr lang="en-US" b="1" dirty="0"/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F005-3321-43AE-9238-B0F25B39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Object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811B4-911A-411B-B27C-0742A279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85" y="3429000"/>
            <a:ext cx="101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CFFDF23-3273-4C25-9381-03E2D9721C39}"/>
              </a:ext>
            </a:extLst>
          </p:cNvPr>
          <p:cNvSpPr/>
          <p:nvPr/>
        </p:nvSpPr>
        <p:spPr>
          <a:xfrm>
            <a:off x="6647011" y="2415000"/>
            <a:ext cx="2393723" cy="2129008"/>
          </a:xfrm>
          <a:prstGeom prst="wedgeRoundRectCallout">
            <a:avLst>
              <a:gd name="adj1" fmla="val -89339"/>
              <a:gd name="adj2" fmla="val 481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=Trump</a:t>
            </a:r>
          </a:p>
          <a:p>
            <a:r>
              <a:rPr lang="en-US" b="1" dirty="0">
                <a:solidFill>
                  <a:schemeClr val="tx1"/>
                </a:solidFill>
              </a:rPr>
              <a:t>Gender</a:t>
            </a:r>
            <a:r>
              <a:rPr lang="en-US" dirty="0">
                <a:solidFill>
                  <a:schemeClr val="tx1"/>
                </a:solidFill>
              </a:rPr>
              <a:t>=Male</a:t>
            </a:r>
          </a:p>
          <a:p>
            <a:r>
              <a:rPr lang="en-US" b="1" dirty="0">
                <a:solidFill>
                  <a:schemeClr val="tx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=74</a:t>
            </a:r>
          </a:p>
          <a:p>
            <a:r>
              <a:rPr lang="en-US" b="1" dirty="0">
                <a:solidFill>
                  <a:schemeClr val="tx1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=6’3”</a:t>
            </a:r>
          </a:p>
          <a:p>
            <a:r>
              <a:rPr lang="en-US" b="1" dirty="0">
                <a:solidFill>
                  <a:schemeClr val="tx1"/>
                </a:solidFill>
              </a:rPr>
              <a:t>Wight</a:t>
            </a:r>
            <a:r>
              <a:rPr lang="en-US" dirty="0">
                <a:solidFill>
                  <a:schemeClr val="tx1"/>
                </a:solidFill>
              </a:rPr>
              <a:t>=243Pound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A7004-AE7F-4350-9C9D-AD0BA7DDF78B}"/>
              </a:ext>
            </a:extLst>
          </p:cNvPr>
          <p:cNvSpPr txBox="1"/>
          <p:nvPr/>
        </p:nvSpPr>
        <p:spPr>
          <a:xfrm>
            <a:off x="6920785" y="449048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56AA6-3328-46E8-963D-979E9660BEF0}"/>
              </a:ext>
            </a:extLst>
          </p:cNvPr>
          <p:cNvSpPr txBox="1"/>
          <p:nvPr/>
        </p:nvSpPr>
        <p:spPr>
          <a:xfrm>
            <a:off x="5489828" y="2373841"/>
            <a:ext cx="185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A672C-49A1-42CB-B847-4563FE63C453}"/>
              </a:ext>
            </a:extLst>
          </p:cNvPr>
          <p:cNvSpPr txBox="1"/>
          <p:nvPr/>
        </p:nvSpPr>
        <p:spPr>
          <a:xfrm>
            <a:off x="9167375" y="2521661"/>
            <a:ext cx="174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C7CC512-D3D9-409B-84E3-0AFB6156EFCF}"/>
              </a:ext>
            </a:extLst>
          </p:cNvPr>
          <p:cNvSpPr/>
          <p:nvPr/>
        </p:nvSpPr>
        <p:spPr>
          <a:xfrm>
            <a:off x="1277208" y="2827103"/>
            <a:ext cx="2683601" cy="858490"/>
          </a:xfrm>
          <a:prstGeom prst="wedgeRoundRectCallout">
            <a:avLst>
              <a:gd name="adj1" fmla="val 68860"/>
              <a:gd name="adj2" fmla="val 367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Stingy</a:t>
            </a:r>
          </a:p>
          <a:p>
            <a:r>
              <a:rPr lang="en-US" b="1" dirty="0">
                <a:solidFill>
                  <a:schemeClr val="tx1"/>
                </a:solidFill>
              </a:rPr>
              <a:t>Hot Temper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AB945-F4D5-4023-AD6F-D2948A0E4108}"/>
              </a:ext>
            </a:extLst>
          </p:cNvPr>
          <p:cNvSpPr txBox="1"/>
          <p:nvPr/>
        </p:nvSpPr>
        <p:spPr>
          <a:xfrm>
            <a:off x="605162" y="4121150"/>
            <a:ext cx="136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12D4-4940-4CF3-AEC7-53F6E7A6D5EF}"/>
              </a:ext>
            </a:extLst>
          </p:cNvPr>
          <p:cNvSpPr txBox="1"/>
          <p:nvPr/>
        </p:nvSpPr>
        <p:spPr>
          <a:xfrm>
            <a:off x="165857" y="3117359"/>
            <a:ext cx="116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55C6A-24BA-414F-B856-7472C252E2AA}"/>
              </a:ext>
            </a:extLst>
          </p:cNvPr>
          <p:cNvSpPr txBox="1"/>
          <p:nvPr/>
        </p:nvSpPr>
        <p:spPr>
          <a:xfrm>
            <a:off x="2112186" y="4537320"/>
            <a:ext cx="212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Examples:</a:t>
            </a:r>
          </a:p>
          <a:p>
            <a:r>
              <a:rPr lang="en-US" i="1" dirty="0"/>
              <a:t>	Rich/Poor</a:t>
            </a:r>
          </a:p>
          <a:p>
            <a:r>
              <a:rPr lang="en-US" i="1" dirty="0"/>
              <a:t>	Young/Old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201F0-B0AE-4ABB-9C8B-5301EAEB48F7}"/>
              </a:ext>
            </a:extLst>
          </p:cNvPr>
          <p:cNvSpPr txBox="1"/>
          <p:nvPr/>
        </p:nvSpPr>
        <p:spPr>
          <a:xfrm>
            <a:off x="2711450" y="4153416"/>
            <a:ext cx="7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635BA-37ED-4C70-B9ED-FEFEA96592E9}"/>
              </a:ext>
            </a:extLst>
          </p:cNvPr>
          <p:cNvCxnSpPr>
            <a:cxnSpLocks/>
          </p:cNvCxnSpPr>
          <p:nvPr/>
        </p:nvCxnSpPr>
        <p:spPr>
          <a:xfrm flipV="1">
            <a:off x="857630" y="3425243"/>
            <a:ext cx="0" cy="69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88CA5-6719-4091-BAE5-DCABF78F4483}"/>
              </a:ext>
            </a:extLst>
          </p:cNvPr>
          <p:cNvCxnSpPr>
            <a:cxnSpLocks/>
          </p:cNvCxnSpPr>
          <p:nvPr/>
        </p:nvCxnSpPr>
        <p:spPr>
          <a:xfrm>
            <a:off x="1808860" y="4338082"/>
            <a:ext cx="90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ED52B1-2316-42ED-9FCD-BC55B7510B4E}"/>
              </a:ext>
            </a:extLst>
          </p:cNvPr>
          <p:cNvSpPr txBox="1"/>
          <p:nvPr/>
        </p:nvSpPr>
        <p:spPr>
          <a:xfrm>
            <a:off x="4911656" y="6292376"/>
            <a:ext cx="185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Relationship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3C1563B7-8D8A-4FC2-B2C4-408F3A876A6F}"/>
              </a:ext>
            </a:extLst>
          </p:cNvPr>
          <p:cNvSpPr/>
          <p:nvPr/>
        </p:nvSpPr>
        <p:spPr>
          <a:xfrm>
            <a:off x="4633696" y="5175250"/>
            <a:ext cx="3773704" cy="1117126"/>
          </a:xfrm>
          <a:prstGeom prst="wedgeRoundRectCallout">
            <a:avLst>
              <a:gd name="adj1" fmla="val -40933"/>
              <a:gd name="adj2" fmla="val -697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President of United State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Father of Ivanka Trump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DF3C45-3FC7-418D-887D-17AF4329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5706574"/>
            <a:ext cx="508000" cy="50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F444A3-DF75-49E2-9C16-74B471D6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08" y="4908062"/>
            <a:ext cx="1032958" cy="68738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6570DC-21CA-4B09-9133-8353FEE7BF58}"/>
              </a:ext>
            </a:extLst>
          </p:cNvPr>
          <p:cNvCxnSpPr>
            <a:cxnSpLocks/>
          </p:cNvCxnSpPr>
          <p:nvPr/>
        </p:nvCxnSpPr>
        <p:spPr>
          <a:xfrm flipH="1" flipV="1">
            <a:off x="6426580" y="2682294"/>
            <a:ext cx="342198" cy="43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6F364F-3A02-4C41-AF94-5B2192D476A1}"/>
              </a:ext>
            </a:extLst>
          </p:cNvPr>
          <p:cNvCxnSpPr>
            <a:cxnSpLocks/>
          </p:cNvCxnSpPr>
          <p:nvPr/>
        </p:nvCxnSpPr>
        <p:spPr>
          <a:xfrm flipV="1">
            <a:off x="8407400" y="2827103"/>
            <a:ext cx="774700" cy="2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96D1-C85A-4816-A16D-3F75F987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B8C-40AD-421B-B1A2-99A12CC2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9680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  <a:p>
            <a:r>
              <a:rPr lang="en-US" dirty="0"/>
              <a:t>Language as Tool</a:t>
            </a:r>
          </a:p>
          <a:p>
            <a:r>
              <a:rPr lang="en-US" b="1" dirty="0"/>
              <a:t>Vocabulary</a:t>
            </a:r>
            <a:r>
              <a:rPr lang="en-US" dirty="0"/>
              <a:t> of language provides symbolic representation of Concepts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en-US" dirty="0"/>
              <a:t>= Process of grouping objects by comparing their common aspects to form concepts about them.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Attribute Set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Attribute Value/State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Behavior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2B376-13D2-4962-B341-A01E780C7143}"/>
              </a:ext>
            </a:extLst>
          </p:cNvPr>
          <p:cNvCxnSpPr>
            <a:cxnSpLocks/>
          </p:cNvCxnSpPr>
          <p:nvPr/>
        </p:nvCxnSpPr>
        <p:spPr>
          <a:xfrm>
            <a:off x="3182620" y="5052151"/>
            <a:ext cx="1343025" cy="4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825F31-A9BD-49C1-89EB-DD9C75ABF71F}"/>
              </a:ext>
            </a:extLst>
          </p:cNvPr>
          <p:cNvCxnSpPr>
            <a:cxnSpLocks/>
          </p:cNvCxnSpPr>
          <p:nvPr/>
        </p:nvCxnSpPr>
        <p:spPr>
          <a:xfrm flipV="1">
            <a:off x="2969895" y="5604407"/>
            <a:ext cx="1555750" cy="49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E5D338-E3B1-4959-8327-04321997D8E1}"/>
              </a:ext>
            </a:extLst>
          </p:cNvPr>
          <p:cNvSpPr txBox="1"/>
          <p:nvPr/>
        </p:nvSpPr>
        <p:spPr>
          <a:xfrm>
            <a:off x="4525645" y="530226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DD6BCD-1850-49E4-A9F9-C4E6729B6345}"/>
              </a:ext>
            </a:extLst>
          </p:cNvPr>
          <p:cNvCxnSpPr>
            <a:cxnSpLocks/>
          </p:cNvCxnSpPr>
          <p:nvPr/>
        </p:nvCxnSpPr>
        <p:spPr>
          <a:xfrm>
            <a:off x="3182620" y="4695706"/>
            <a:ext cx="26860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4914E8-5906-40ED-B1F3-CD79D014061B}"/>
              </a:ext>
            </a:extLst>
          </p:cNvPr>
          <p:cNvSpPr txBox="1"/>
          <p:nvPr/>
        </p:nvSpPr>
        <p:spPr>
          <a:xfrm>
            <a:off x="5840031" y="44936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28BD6-D935-425E-96D8-736401125293}"/>
              </a:ext>
            </a:extLst>
          </p:cNvPr>
          <p:cNvSpPr txBox="1"/>
          <p:nvPr/>
        </p:nvSpPr>
        <p:spPr>
          <a:xfrm>
            <a:off x="6753806" y="52654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C77E5F-0ECA-4B7F-AD73-6675927C268C}"/>
              </a:ext>
            </a:extLst>
          </p:cNvPr>
          <p:cNvGrpSpPr/>
          <p:nvPr/>
        </p:nvGrpSpPr>
        <p:grpSpPr>
          <a:xfrm>
            <a:off x="6753806" y="5608866"/>
            <a:ext cx="1016002" cy="603250"/>
            <a:chOff x="7799735" y="4724400"/>
            <a:chExt cx="1016002" cy="6032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E69030-E2F3-497E-89C3-4B25CFE26C16}"/>
                </a:ext>
              </a:extLst>
            </p:cNvPr>
            <p:cNvSpPr/>
            <p:nvPr/>
          </p:nvSpPr>
          <p:spPr>
            <a:xfrm>
              <a:off x="7799736" y="472440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19EC0A-84A7-4896-B819-D539B40EAEA4}"/>
                </a:ext>
              </a:extLst>
            </p:cNvPr>
            <p:cNvSpPr/>
            <p:nvPr/>
          </p:nvSpPr>
          <p:spPr>
            <a:xfrm>
              <a:off x="7799735" y="492760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FD9D88-A52E-433C-9902-326211524A0E}"/>
                </a:ext>
              </a:extLst>
            </p:cNvPr>
            <p:cNvSpPr/>
            <p:nvPr/>
          </p:nvSpPr>
          <p:spPr>
            <a:xfrm>
              <a:off x="7799735" y="512445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339881-0506-4D20-BD36-CEDE459E3264}"/>
              </a:ext>
            </a:extLst>
          </p:cNvPr>
          <p:cNvSpPr txBox="1"/>
          <p:nvPr/>
        </p:nvSpPr>
        <p:spPr>
          <a:xfrm>
            <a:off x="8164515" y="530226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Behavior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52D8B-974C-4639-8687-8505156957AB}"/>
              </a:ext>
            </a:extLst>
          </p:cNvPr>
          <p:cNvSpPr txBox="1"/>
          <p:nvPr/>
        </p:nvSpPr>
        <p:spPr>
          <a:xfrm>
            <a:off x="8224969" y="5710118"/>
            <a:ext cx="96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Operation (WHAT)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C63D0-C6DA-419A-965D-47D3FD3025C1}"/>
              </a:ext>
            </a:extLst>
          </p:cNvPr>
          <p:cNvSpPr txBox="1"/>
          <p:nvPr/>
        </p:nvSpPr>
        <p:spPr>
          <a:xfrm>
            <a:off x="8091057" y="6326248"/>
            <a:ext cx="8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</a:t>
            </a:r>
          </a:p>
          <a:p>
            <a:r>
              <a:rPr lang="en-US" sz="1200" dirty="0"/>
              <a:t>(HOW)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5607C-D1D4-46C7-9FD1-952D464D627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614609" y="5440760"/>
            <a:ext cx="549906" cy="6973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4957E9-50C7-40BD-B391-528541D0BD5B}"/>
              </a:ext>
            </a:extLst>
          </p:cNvPr>
          <p:cNvCxnSpPr>
            <a:cxnSpLocks/>
          </p:cNvCxnSpPr>
          <p:nvPr/>
        </p:nvCxnSpPr>
        <p:spPr>
          <a:xfrm flipV="1">
            <a:off x="7595355" y="5915383"/>
            <a:ext cx="675346" cy="22276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282F8-D3E8-4286-A6B3-FC06298B032A}"/>
              </a:ext>
            </a:extLst>
          </p:cNvPr>
          <p:cNvCxnSpPr>
            <a:cxnSpLocks/>
          </p:cNvCxnSpPr>
          <p:nvPr/>
        </p:nvCxnSpPr>
        <p:spPr>
          <a:xfrm>
            <a:off x="7595355" y="6162259"/>
            <a:ext cx="556280" cy="2769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884AF2-904D-4545-9E44-5F8CC4882E2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89269" y="5486926"/>
            <a:ext cx="56916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3FA-AF9E-4388-9A6F-547E970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DA5A-AE65-47C4-9838-0CD13302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dirty="0"/>
              <a:t> represents the understanding of developer about the problem domain.</a:t>
            </a:r>
          </a:p>
          <a:p>
            <a:r>
              <a:rPr lang="en-US" dirty="0"/>
              <a:t>Do we need to capture every single aspects of objects in to the model?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  <a:r>
              <a:rPr lang="en-US" dirty="0"/>
              <a:t> = The process of focusing on essential but ignoring non-essential aspects during modeling process.</a:t>
            </a:r>
          </a:p>
        </p:txBody>
      </p:sp>
    </p:spTree>
    <p:extLst>
      <p:ext uri="{BB962C8B-B14F-4D97-AF65-F5344CB8AC3E}">
        <p14:creationId xmlns:p14="http://schemas.microsoft.com/office/powerpoint/2010/main" val="80533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FA73-AD2E-4AAE-AF06-108BF98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E736-6C80-455D-81B9-B0EF0204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that stop you from fully understand the objects: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</a:t>
            </a:r>
            <a:r>
              <a:rPr lang="en-US" dirty="0"/>
              <a:t>Do you really need to understand everything about the objects in order to solve problem?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 </a:t>
            </a:r>
            <a:r>
              <a:rPr lang="en-US" dirty="0"/>
              <a:t>No. We just need to understand sufficiently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</a:t>
            </a:r>
            <a:r>
              <a:rPr lang="en-US" dirty="0"/>
              <a:t> The process of simplify the real world problem by focusing on essential aspects and ignoring the rest in order to achieve certain objective</a:t>
            </a:r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A9FE9-BCF6-41D1-A978-12BFD1760FA2}"/>
              </a:ext>
            </a:extLst>
          </p:cNvPr>
          <p:cNvGrpSpPr/>
          <p:nvPr/>
        </p:nvGrpSpPr>
        <p:grpSpPr>
          <a:xfrm>
            <a:off x="1869287" y="3190031"/>
            <a:ext cx="1532312" cy="1649741"/>
            <a:chOff x="1869287" y="3190031"/>
            <a:chExt cx="1532312" cy="16497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8FB69B-6243-4A28-9419-674FFBFC99F0}"/>
                </a:ext>
              </a:extLst>
            </p:cNvPr>
            <p:cNvGrpSpPr/>
            <p:nvPr/>
          </p:nvGrpSpPr>
          <p:grpSpPr>
            <a:xfrm>
              <a:off x="1869287" y="3429000"/>
              <a:ext cx="1164528" cy="1410772"/>
              <a:chOff x="1869287" y="3429000"/>
              <a:chExt cx="1164528" cy="1410772"/>
            </a:xfrm>
          </p:grpSpPr>
          <p:pic>
            <p:nvPicPr>
              <p:cNvPr id="1032" name="Picture 8" descr="Ancient ornamental clock face isolated on white Wall Mural • Pixers® • We  live to change">
                <a:extLst>
                  <a:ext uri="{FF2B5EF4-FFF2-40B4-BE49-F238E27FC236}">
                    <a16:creationId xmlns:a16="http://schemas.microsoft.com/office/drawing/2014/main" id="{B66848DE-5323-46B4-AC5F-C42EFDC48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287" y="3429000"/>
                <a:ext cx="1164528" cy="1164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4C3E30-8814-4ADC-932F-08D18661EA81}"/>
                  </a:ext>
                </a:extLst>
              </p:cNvPr>
              <p:cNvSpPr txBox="1"/>
              <p:nvPr/>
            </p:nvSpPr>
            <p:spPr>
              <a:xfrm>
                <a:off x="2103539" y="447044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BAEAE36-D78E-4761-A738-5BE1969063A8}"/>
                </a:ext>
              </a:extLst>
            </p:cNvPr>
            <p:cNvSpPr/>
            <p:nvPr/>
          </p:nvSpPr>
          <p:spPr>
            <a:xfrm rot="2981985">
              <a:off x="2912891" y="2943171"/>
              <a:ext cx="241848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A42F68-A207-42A8-8418-67977A7ACCC4}"/>
              </a:ext>
            </a:extLst>
          </p:cNvPr>
          <p:cNvGrpSpPr/>
          <p:nvPr/>
        </p:nvGrpSpPr>
        <p:grpSpPr>
          <a:xfrm>
            <a:off x="6430423" y="3154735"/>
            <a:ext cx="1766568" cy="1438793"/>
            <a:chOff x="6430423" y="3154735"/>
            <a:chExt cx="1766568" cy="1438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A46A2A-4B66-41BD-857E-51188C438A1E}"/>
                </a:ext>
              </a:extLst>
            </p:cNvPr>
            <p:cNvGrpSpPr/>
            <p:nvPr/>
          </p:nvGrpSpPr>
          <p:grpSpPr>
            <a:xfrm>
              <a:off x="7043725" y="3283323"/>
              <a:ext cx="1153266" cy="1310205"/>
              <a:chOff x="9715500" y="2603499"/>
              <a:chExt cx="1153266" cy="1310205"/>
            </a:xfrm>
          </p:grpSpPr>
          <p:pic>
            <p:nvPicPr>
              <p:cNvPr id="1026" name="Picture 2" descr="It's Now Tougher (and More Expensive) to Find Big Ideas - ECS">
                <a:extLst>
                  <a:ext uri="{FF2B5EF4-FFF2-40B4-BE49-F238E27FC236}">
                    <a16:creationId xmlns:a16="http://schemas.microsoft.com/office/drawing/2014/main" id="{799898B9-38F2-4A04-9EAE-2F85A3927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5500" y="2603499"/>
                <a:ext cx="1090983" cy="1125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9638F4-C2F8-4040-B581-E244666D5821}"/>
                  </a:ext>
                </a:extLst>
              </p:cNvPr>
              <p:cNvSpPr txBox="1"/>
              <p:nvPr/>
            </p:nvSpPr>
            <p:spPr>
              <a:xfrm>
                <a:off x="9905041" y="3544372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Skill Set</a:t>
                </a:r>
              </a:p>
            </p:txBody>
          </p:sp>
        </p:grp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ED3A6273-493B-48AA-B881-01E8B79E70E8}"/>
                </a:ext>
              </a:extLst>
            </p:cNvPr>
            <p:cNvSpPr/>
            <p:nvPr/>
          </p:nvSpPr>
          <p:spPr>
            <a:xfrm rot="18677166">
              <a:off x="6669619" y="2915539"/>
              <a:ext cx="257175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D2732F-484B-4B21-8719-FF43E14A5305}"/>
              </a:ext>
            </a:extLst>
          </p:cNvPr>
          <p:cNvGrpSpPr/>
          <p:nvPr/>
        </p:nvGrpSpPr>
        <p:grpSpPr>
          <a:xfrm>
            <a:off x="4229625" y="2923698"/>
            <a:ext cx="1428750" cy="1953874"/>
            <a:chOff x="4180618" y="3086994"/>
            <a:chExt cx="1428750" cy="1953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E227A4-9484-407B-A37B-17B1AF7257B8}"/>
                </a:ext>
              </a:extLst>
            </p:cNvPr>
            <p:cNvGrpSpPr/>
            <p:nvPr/>
          </p:nvGrpSpPr>
          <p:grpSpPr>
            <a:xfrm>
              <a:off x="4180618" y="3879414"/>
              <a:ext cx="1428750" cy="1161454"/>
              <a:chOff x="6096000" y="3429000"/>
              <a:chExt cx="1428750" cy="1161454"/>
            </a:xfrm>
          </p:grpSpPr>
          <p:pic>
            <p:nvPicPr>
              <p:cNvPr id="1030" name="Picture 6" descr="Money | Britannica">
                <a:extLst>
                  <a:ext uri="{FF2B5EF4-FFF2-40B4-BE49-F238E27FC236}">
                    <a16:creationId xmlns:a16="http://schemas.microsoft.com/office/drawing/2014/main" id="{ABC7BDFE-1118-442B-B58F-F7A1DB0C7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3429000"/>
                <a:ext cx="1428750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A03FB-024D-44DE-A8C6-40EA4E8BF0A3}"/>
                  </a:ext>
                </a:extLst>
              </p:cNvPr>
              <p:cNvSpPr txBox="1"/>
              <p:nvPr/>
            </p:nvSpPr>
            <p:spPr>
              <a:xfrm>
                <a:off x="6434390" y="4221122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Budget</a:t>
                </a:r>
              </a:p>
            </p:txBody>
          </p:sp>
        </p:grp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70A9E598-B16A-46CF-B906-4FBB927860BA}"/>
                </a:ext>
              </a:extLst>
            </p:cNvPr>
            <p:cNvSpPr/>
            <p:nvPr/>
          </p:nvSpPr>
          <p:spPr>
            <a:xfrm>
              <a:off x="4745469" y="3086994"/>
              <a:ext cx="257175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FB-A8EF-4B6A-B4CA-21A4EC79302D}"/>
              </a:ext>
            </a:extLst>
          </p:cNvPr>
          <p:cNvGrpSpPr/>
          <p:nvPr/>
        </p:nvGrpSpPr>
        <p:grpSpPr>
          <a:xfrm>
            <a:off x="2798243" y="6325255"/>
            <a:ext cx="2522427" cy="400110"/>
            <a:chOff x="2798243" y="6296679"/>
            <a:chExt cx="2522427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6F7CE6-9F13-4157-9C7D-118D43AC3D04}"/>
                </a:ext>
              </a:extLst>
            </p:cNvPr>
            <p:cNvSpPr txBox="1"/>
            <p:nvPr/>
          </p:nvSpPr>
          <p:spPr>
            <a:xfrm>
              <a:off x="3717346" y="6296679"/>
              <a:ext cx="1603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Abstraction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0146D1-EA13-4FD0-B297-D7DC1B6200D2}"/>
                </a:ext>
              </a:extLst>
            </p:cNvPr>
            <p:cNvSpPr/>
            <p:nvPr/>
          </p:nvSpPr>
          <p:spPr>
            <a:xfrm>
              <a:off x="2798243" y="6361003"/>
              <a:ext cx="966685" cy="271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5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DFB6-413A-4385-96C5-4B8FEF0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C0A3BC2-E561-4798-BAAB-7F2E4DF6E1BD}"/>
              </a:ext>
            </a:extLst>
          </p:cNvPr>
          <p:cNvSpPr/>
          <p:nvPr/>
        </p:nvSpPr>
        <p:spPr>
          <a:xfrm>
            <a:off x="1943100" y="3384550"/>
            <a:ext cx="1790700" cy="1746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Domain</a:t>
            </a:r>
          </a:p>
        </p:txBody>
      </p:sp>
      <p:pic>
        <p:nvPicPr>
          <p:cNvPr id="1026" name="Picture 2" descr="Free Developer Cliparts, Download Free Clip Art, Free Clip Art on Clipart  Library">
            <a:extLst>
              <a:ext uri="{FF2B5EF4-FFF2-40B4-BE49-F238E27FC236}">
                <a16:creationId xmlns:a16="http://schemas.microsoft.com/office/drawing/2014/main" id="{EA58037C-BF89-42B5-B55A-367FFE52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111500"/>
            <a:ext cx="1001713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B28C5CB9-AE1B-49AE-B280-1DEA0E16B3F9}"/>
              </a:ext>
            </a:extLst>
          </p:cNvPr>
          <p:cNvSpPr/>
          <p:nvPr/>
        </p:nvSpPr>
        <p:spPr>
          <a:xfrm>
            <a:off x="6096000" y="2622550"/>
            <a:ext cx="1511300" cy="9588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ABA527-3480-46A9-AE49-DE40D81FDBBC}"/>
              </a:ext>
            </a:extLst>
          </p:cNvPr>
          <p:cNvSpPr/>
          <p:nvPr/>
        </p:nvSpPr>
        <p:spPr>
          <a:xfrm rot="13912697">
            <a:off x="3987798" y="2686523"/>
            <a:ext cx="342900" cy="1182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888E783-F4CC-4141-89A7-03502BD6A7A1}"/>
              </a:ext>
            </a:extLst>
          </p:cNvPr>
          <p:cNvSpPr/>
          <p:nvPr/>
        </p:nvSpPr>
        <p:spPr>
          <a:xfrm rot="13087303" flipH="1">
            <a:off x="4143063" y="4091122"/>
            <a:ext cx="342900" cy="1182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BD4C-6AC9-42D1-A017-D9A214FF937E}"/>
              </a:ext>
            </a:extLst>
          </p:cNvPr>
          <p:cNvSpPr txBox="1"/>
          <p:nvPr/>
        </p:nvSpPr>
        <p:spPr>
          <a:xfrm>
            <a:off x="3321050" y="25590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2EB3-9AB3-499E-964F-6237BB591F90}"/>
              </a:ext>
            </a:extLst>
          </p:cNvPr>
          <p:cNvSpPr txBox="1"/>
          <p:nvPr/>
        </p:nvSpPr>
        <p:spPr>
          <a:xfrm>
            <a:off x="4386900" y="4682505"/>
            <a:ext cx="15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536DE-A6F5-45DE-959F-A9A8D854CF00}"/>
              </a:ext>
            </a:extLst>
          </p:cNvPr>
          <p:cNvSpPr txBox="1"/>
          <p:nvPr/>
        </p:nvSpPr>
        <p:spPr>
          <a:xfrm>
            <a:off x="4142802" y="3743637"/>
            <a:ext cx="3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7BDFF0E-8CF6-4A54-A09A-B392A3364298}"/>
              </a:ext>
            </a:extLst>
          </p:cNvPr>
          <p:cNvSpPr/>
          <p:nvPr/>
        </p:nvSpPr>
        <p:spPr>
          <a:xfrm rot="20058869">
            <a:off x="5743783" y="3108363"/>
            <a:ext cx="278982" cy="203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2528</TotalTime>
  <Words>731</Words>
  <Application>Microsoft Office PowerPoint</Application>
  <PresentationFormat>Widescreen</PresentationFormat>
  <Paragraphs>190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 Boardroom</vt:lpstr>
      <vt:lpstr>OOP</vt:lpstr>
      <vt:lpstr>From Modular to Object-Oriented</vt:lpstr>
      <vt:lpstr>Where the OO idea came from?</vt:lpstr>
      <vt:lpstr>What is Object?</vt:lpstr>
      <vt:lpstr>Aspects of Object</vt:lpstr>
      <vt:lpstr>Classification and Encapsulation</vt:lpstr>
      <vt:lpstr>Abstraction</vt:lpstr>
      <vt:lpstr>Abstraction</vt:lpstr>
      <vt:lpstr>Modeling</vt:lpstr>
      <vt:lpstr>Example Modeling: University</vt:lpstr>
      <vt:lpstr>Modeling Refinement: Generalization</vt:lpstr>
      <vt:lpstr>Modeling Refinement: Generalization</vt:lpstr>
      <vt:lpstr>Modeling Refinement: Specialization</vt:lpstr>
      <vt:lpstr>Model after refinement</vt:lpstr>
      <vt:lpstr>Relationships</vt:lpstr>
      <vt:lpstr>Relationship: Cardinality/Multiplicity</vt:lpstr>
      <vt:lpstr>Aggregation Vs Composition</vt:lpstr>
      <vt:lpstr>How to identify relationship type?</vt:lpstr>
      <vt:lpstr>Test for Is-A relationship</vt:lpstr>
      <vt:lpstr>Test for Part-Of relationship</vt:lpstr>
      <vt:lpstr>Define Association</vt:lpstr>
      <vt:lpstr>Roles</vt:lpstr>
      <vt:lpstr>Your Challenge</vt:lpstr>
      <vt:lpstr>OO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FNU LNU</cp:lastModifiedBy>
  <cp:revision>176</cp:revision>
  <dcterms:created xsi:type="dcterms:W3CDTF">2016-07-25T18:28:04Z</dcterms:created>
  <dcterms:modified xsi:type="dcterms:W3CDTF">2022-08-26T02:49:25Z</dcterms:modified>
</cp:coreProperties>
</file>