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57" r:id="rId2"/>
    <p:sldId id="262" r:id="rId3"/>
    <p:sldId id="265" r:id="rId4"/>
    <p:sldId id="264" r:id="rId5"/>
    <p:sldId id="266" r:id="rId6"/>
    <p:sldId id="272" r:id="rId7"/>
    <p:sldId id="269" r:id="rId8"/>
    <p:sldId id="267" r:id="rId9"/>
    <p:sldId id="273"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94660"/>
  </p:normalViewPr>
  <p:slideViewPr>
    <p:cSldViewPr snapToGrid="0">
      <p:cViewPr varScale="1">
        <p:scale>
          <a:sx n="90" d="100"/>
          <a:sy n="90" d="100"/>
        </p:scale>
        <p:origin x="21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12/10/2023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12/10/2023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12/10/2023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12/10/2023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12/10/2023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smtClean="0">
                <a:solidFill>
                  <a:schemeClr val="tx1"/>
                </a:solidFill>
              </a:rPr>
              <a:t>Gerund and infinitive</a:t>
            </a:r>
            <a:endParaRPr lang="en-US" sz="4400" dirty="0">
              <a:solidFill>
                <a:schemeClr val="tx1"/>
              </a:solidFill>
            </a:endParaRP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err="1" smtClean="0">
                <a:solidFill>
                  <a:schemeClr val="tx1"/>
                </a:solidFill>
              </a:rPr>
              <a:t>Rafia</a:t>
            </a:r>
            <a:r>
              <a:rPr lang="en-US" dirty="0" smtClean="0">
                <a:solidFill>
                  <a:schemeClr val="tx1"/>
                </a:solidFill>
              </a:rPr>
              <a:t> Zahid</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it yourself. (exercise)</a:t>
            </a:r>
            <a:endParaRPr lang="en-US" dirty="0"/>
          </a:p>
        </p:txBody>
      </p:sp>
      <p:sp>
        <p:nvSpPr>
          <p:cNvPr id="3" name="Content Placeholder 2"/>
          <p:cNvSpPr>
            <a:spLocks noGrp="1"/>
          </p:cNvSpPr>
          <p:nvPr>
            <p:ph idx="1"/>
          </p:nvPr>
        </p:nvSpPr>
        <p:spPr/>
        <p:txBody>
          <a:bodyPr>
            <a:noAutofit/>
          </a:bodyPr>
          <a:lstStyle/>
          <a:p>
            <a:r>
              <a:rPr lang="en-US" sz="2800" dirty="0"/>
              <a:t>E</a:t>
            </a:r>
            <a:r>
              <a:rPr lang="en-US" sz="2800" dirty="0" smtClean="0"/>
              <a:t>xamples </a:t>
            </a:r>
            <a:r>
              <a:rPr lang="en-US" sz="2800" dirty="0"/>
              <a:t>of </a:t>
            </a:r>
            <a:r>
              <a:rPr lang="en-US" sz="2800" b="1" dirty="0"/>
              <a:t>verbs that need to be followed by a gerund:</a:t>
            </a:r>
            <a:endParaRPr lang="en-US" sz="2800" dirty="0"/>
          </a:p>
          <a:p>
            <a:r>
              <a:rPr lang="en-US" sz="2800" b="1" dirty="0" smtClean="0"/>
              <a:t>Advise, avoid, consider, deny, involve, mention</a:t>
            </a:r>
            <a:r>
              <a:rPr lang="en-US" sz="2800" dirty="0" smtClean="0"/>
              <a:t>, </a:t>
            </a:r>
            <a:r>
              <a:rPr lang="en-US" sz="2800" b="1" dirty="0" smtClean="0"/>
              <a:t>recommend, risk, suggest</a:t>
            </a:r>
          </a:p>
          <a:p>
            <a:r>
              <a:rPr lang="en-US" sz="2800" dirty="0"/>
              <a:t>Here are a few examples of </a:t>
            </a:r>
            <a:r>
              <a:rPr lang="en-US" sz="2800" b="1" dirty="0"/>
              <a:t>verbs that need to be followed by an infinitive:</a:t>
            </a:r>
            <a:endParaRPr lang="en-US" sz="2800" b="1" dirty="0" smtClean="0"/>
          </a:p>
          <a:p>
            <a:r>
              <a:rPr lang="en-US" sz="2800" b="1" dirty="0" smtClean="0"/>
              <a:t>agree: decide</a:t>
            </a:r>
            <a:r>
              <a:rPr lang="en-US" sz="2800" b="1" dirty="0"/>
              <a:t>:</a:t>
            </a:r>
            <a:r>
              <a:rPr lang="en-US" sz="2800" dirty="0"/>
              <a:t> </a:t>
            </a:r>
            <a:r>
              <a:rPr lang="en-US" sz="2800" b="1" dirty="0" smtClean="0"/>
              <a:t>deserve</a:t>
            </a:r>
            <a:r>
              <a:rPr lang="en-US" sz="2800" b="1" dirty="0"/>
              <a:t>:</a:t>
            </a:r>
            <a:r>
              <a:rPr lang="en-US" sz="2800" dirty="0"/>
              <a:t> </a:t>
            </a:r>
            <a:r>
              <a:rPr lang="en-US" sz="2800" b="1" dirty="0" smtClean="0"/>
              <a:t>expect</a:t>
            </a:r>
            <a:r>
              <a:rPr lang="en-US" sz="2800" b="1" dirty="0"/>
              <a:t>:</a:t>
            </a:r>
            <a:r>
              <a:rPr lang="en-US" sz="2800" dirty="0"/>
              <a:t> </a:t>
            </a:r>
            <a:r>
              <a:rPr lang="en-US" sz="2800" b="1" dirty="0" smtClean="0"/>
              <a:t>hope</a:t>
            </a:r>
            <a:r>
              <a:rPr lang="en-US" sz="2800" b="1" dirty="0"/>
              <a:t>:</a:t>
            </a:r>
            <a:r>
              <a:rPr lang="en-US" sz="2800" dirty="0"/>
              <a:t> </a:t>
            </a:r>
            <a:r>
              <a:rPr lang="en-US" sz="2800" b="1" dirty="0" smtClean="0"/>
              <a:t>learn: Need; offer</a:t>
            </a:r>
            <a:r>
              <a:rPr lang="en-US" sz="2800" b="1" dirty="0"/>
              <a:t>:</a:t>
            </a:r>
            <a:r>
              <a:rPr lang="en-US" sz="2800" dirty="0"/>
              <a:t> </a:t>
            </a:r>
            <a:r>
              <a:rPr lang="en-US" sz="2800" b="1" dirty="0" smtClean="0"/>
              <a:t>plan</a:t>
            </a:r>
            <a:r>
              <a:rPr lang="en-US" sz="2800" b="1" dirty="0"/>
              <a:t>:</a:t>
            </a:r>
            <a:r>
              <a:rPr lang="en-US" sz="2800" dirty="0"/>
              <a:t> </a:t>
            </a:r>
            <a:r>
              <a:rPr lang="en-US" sz="2800" b="1" dirty="0" smtClean="0"/>
              <a:t>promise: seem</a:t>
            </a:r>
            <a:r>
              <a:rPr lang="en-US" sz="2800" b="1" dirty="0"/>
              <a:t>:</a:t>
            </a:r>
            <a:r>
              <a:rPr lang="en-US" sz="2800" dirty="0"/>
              <a:t> </a:t>
            </a:r>
            <a:r>
              <a:rPr lang="en-US" sz="2800" b="1" dirty="0" smtClean="0"/>
              <a:t>wait</a:t>
            </a:r>
            <a:endParaRPr lang="en-US" sz="2800" dirty="0"/>
          </a:p>
          <a:p>
            <a:endParaRPr lang="en-US" sz="2800" dirty="0"/>
          </a:p>
        </p:txBody>
      </p:sp>
    </p:spTree>
    <p:extLst>
      <p:ext uri="{BB962C8B-B14F-4D97-AF65-F5344CB8AC3E}">
        <p14:creationId xmlns:p14="http://schemas.microsoft.com/office/powerpoint/2010/main" val="79707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1" dirty="0" smtClean="0"/>
              <a:t>I will be happy to answer your questions.</a:t>
            </a:r>
            <a:endParaRPr lang="en-US" sz="3200" b="1" dirty="0"/>
          </a:p>
        </p:txBody>
      </p:sp>
      <p:sp>
        <p:nvSpPr>
          <p:cNvPr id="3" name="Subtitle 2"/>
          <p:cNvSpPr>
            <a:spLocks noGrp="1"/>
          </p:cNvSpPr>
          <p:nvPr>
            <p:ph type="subTitle" idx="1"/>
          </p:nvPr>
        </p:nvSpPr>
        <p:spPr/>
        <p:txBody>
          <a:bodyPr>
            <a:noAutofit/>
          </a:bodyPr>
          <a:lstStyle/>
          <a:p>
            <a:r>
              <a:rPr lang="en-US" sz="3600" b="1" dirty="0" smtClean="0"/>
              <a:t>Thank you!</a:t>
            </a:r>
            <a:endParaRPr lang="en-US" sz="3600" b="1" dirty="0"/>
          </a:p>
        </p:txBody>
      </p:sp>
    </p:spTree>
    <p:extLst>
      <p:ext uri="{BB962C8B-B14F-4D97-AF65-F5344CB8AC3E}">
        <p14:creationId xmlns:p14="http://schemas.microsoft.com/office/powerpoint/2010/main" val="4253295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Gerund?</a:t>
            </a:r>
            <a:endParaRPr lang="en-US" dirty="0"/>
          </a:p>
        </p:txBody>
      </p:sp>
      <p:sp>
        <p:nvSpPr>
          <p:cNvPr id="3" name="Content Placeholder 2"/>
          <p:cNvSpPr>
            <a:spLocks noGrp="1"/>
          </p:cNvSpPr>
          <p:nvPr>
            <p:ph idx="1"/>
          </p:nvPr>
        </p:nvSpPr>
        <p:spPr>
          <a:xfrm>
            <a:off x="1066800" y="2103120"/>
            <a:ext cx="10426262" cy="3849624"/>
          </a:xfrm>
        </p:spPr>
        <p:txBody>
          <a:bodyPr>
            <a:normAutofit fontScale="77500" lnSpcReduction="20000"/>
          </a:bodyPr>
          <a:lstStyle/>
          <a:p>
            <a:r>
              <a:rPr lang="en-US" sz="3000" b="1" dirty="0">
                <a:latin typeface="Arial" panose="020B0604020202020204" pitchFamily="34" charset="0"/>
                <a:ea typeface="Arial Unicode MS" panose="020B0604020202020204" pitchFamily="34" charset="-128"/>
                <a:cs typeface="Arial" panose="020B0604020202020204" pitchFamily="34" charset="0"/>
              </a:rPr>
              <a:t>Gerunds</a:t>
            </a:r>
            <a:r>
              <a:rPr lang="en-US" sz="3000" dirty="0">
                <a:latin typeface="Arial" panose="020B0604020202020204" pitchFamily="34" charset="0"/>
                <a:ea typeface="Arial Unicode MS" panose="020B0604020202020204" pitchFamily="34" charset="-128"/>
                <a:cs typeface="Arial" panose="020B0604020202020204" pitchFamily="34" charset="0"/>
              </a:rPr>
              <a:t> are formed by adding “-</a:t>
            </a:r>
            <a:r>
              <a:rPr lang="en-US" sz="3000" dirty="0" err="1">
                <a:latin typeface="Arial" panose="020B0604020202020204" pitchFamily="34" charset="0"/>
                <a:ea typeface="Arial Unicode MS" panose="020B0604020202020204" pitchFamily="34" charset="-128"/>
                <a:cs typeface="Arial" panose="020B0604020202020204" pitchFamily="34" charset="0"/>
              </a:rPr>
              <a:t>ing</a:t>
            </a:r>
            <a:r>
              <a:rPr lang="en-US" sz="3000" dirty="0">
                <a:latin typeface="Arial" panose="020B0604020202020204" pitchFamily="34" charset="0"/>
                <a:ea typeface="Arial Unicode MS" panose="020B0604020202020204" pitchFamily="34" charset="-128"/>
                <a:cs typeface="Arial" panose="020B0604020202020204" pitchFamily="34" charset="0"/>
              </a:rPr>
              <a:t>” to the verb: “sleeping,” “drawing,” “swimming.” But they are not the “-</a:t>
            </a:r>
            <a:r>
              <a:rPr lang="en-US" sz="3000" dirty="0" err="1">
                <a:latin typeface="Arial" panose="020B0604020202020204" pitchFamily="34" charset="0"/>
                <a:ea typeface="Arial Unicode MS" panose="020B0604020202020204" pitchFamily="34" charset="-128"/>
                <a:cs typeface="Arial" panose="020B0604020202020204" pitchFamily="34" charset="0"/>
              </a:rPr>
              <a:t>ing</a:t>
            </a:r>
            <a:r>
              <a:rPr lang="en-US" sz="3000" dirty="0">
                <a:latin typeface="Arial" panose="020B0604020202020204" pitchFamily="34" charset="0"/>
                <a:ea typeface="Arial Unicode MS" panose="020B0604020202020204" pitchFamily="34" charset="-128"/>
                <a:cs typeface="Arial" panose="020B0604020202020204" pitchFamily="34" charset="0"/>
              </a:rPr>
              <a:t>” verb forms that you see in the present </a:t>
            </a:r>
            <a:r>
              <a:rPr lang="en-US" sz="3000" dirty="0" smtClean="0">
                <a:latin typeface="Arial" panose="020B0604020202020204" pitchFamily="34" charset="0"/>
                <a:ea typeface="Arial Unicode MS" panose="020B0604020202020204" pitchFamily="34" charset="-128"/>
                <a:cs typeface="Arial" panose="020B0604020202020204" pitchFamily="34" charset="0"/>
              </a:rPr>
              <a:t>continuous tense. </a:t>
            </a:r>
            <a:r>
              <a:rPr lang="en-US" sz="3000" dirty="0">
                <a:latin typeface="Arial" panose="020B0604020202020204" pitchFamily="34" charset="0"/>
                <a:ea typeface="Arial Unicode MS" panose="020B0604020202020204" pitchFamily="34" charset="-128"/>
                <a:cs typeface="Arial" panose="020B0604020202020204" pitchFamily="34" charset="0"/>
              </a:rPr>
              <a:t>They look the same, but gerunds are actually verb forms </a:t>
            </a:r>
            <a:r>
              <a:rPr lang="en-US" sz="3000" b="1" dirty="0">
                <a:latin typeface="Arial" panose="020B0604020202020204" pitchFamily="34" charset="0"/>
                <a:ea typeface="Arial Unicode MS" panose="020B0604020202020204" pitchFamily="34" charset="-128"/>
                <a:cs typeface="Arial" panose="020B0604020202020204" pitchFamily="34" charset="0"/>
              </a:rPr>
              <a:t>used as nouns</a:t>
            </a:r>
            <a:r>
              <a:rPr lang="en-US" sz="3000" dirty="0">
                <a:latin typeface="Arial" panose="020B0604020202020204" pitchFamily="34" charset="0"/>
                <a:ea typeface="Arial Unicode MS" panose="020B0604020202020204" pitchFamily="34" charset="-128"/>
                <a:cs typeface="Arial" panose="020B0604020202020204" pitchFamily="34" charset="0"/>
              </a:rPr>
              <a:t>.</a:t>
            </a:r>
          </a:p>
          <a:p>
            <a:r>
              <a:rPr lang="en-US" sz="3000" dirty="0">
                <a:latin typeface="Arial" panose="020B0604020202020204" pitchFamily="34" charset="0"/>
                <a:ea typeface="Arial Unicode MS" panose="020B0604020202020204" pitchFamily="34" charset="-128"/>
                <a:cs typeface="Arial" panose="020B0604020202020204" pitchFamily="34" charset="0"/>
              </a:rPr>
              <a:t>Let’s take the infinitive of the verb “to sleep” and use it in two different sentences:</a:t>
            </a:r>
          </a:p>
          <a:p>
            <a:r>
              <a:rPr lang="en-US" sz="3000" i="1" dirty="0">
                <a:latin typeface="Arial" panose="020B0604020202020204" pitchFamily="34" charset="0"/>
                <a:ea typeface="Arial Unicode MS" panose="020B0604020202020204" pitchFamily="34" charset="-128"/>
                <a:cs typeface="Arial" panose="020B0604020202020204" pitchFamily="34" charset="0"/>
              </a:rPr>
              <a:t>I am </a:t>
            </a:r>
            <a:r>
              <a:rPr lang="en-US" sz="3000" b="1" i="1" dirty="0">
                <a:latin typeface="Arial" panose="020B0604020202020204" pitchFamily="34" charset="0"/>
                <a:ea typeface="Arial Unicode MS" panose="020B0604020202020204" pitchFamily="34" charset="-128"/>
                <a:cs typeface="Arial" panose="020B0604020202020204" pitchFamily="34" charset="0"/>
              </a:rPr>
              <a:t>sleeping</a:t>
            </a:r>
            <a:r>
              <a:rPr lang="en-US" sz="3000" i="1" dirty="0">
                <a:latin typeface="Arial" panose="020B0604020202020204" pitchFamily="34" charset="0"/>
                <a:ea typeface="Arial Unicode MS" panose="020B0604020202020204" pitchFamily="34" charset="-128"/>
                <a:cs typeface="Arial" panose="020B0604020202020204" pitchFamily="34" charset="0"/>
              </a:rPr>
              <a:t>.</a:t>
            </a:r>
            <a:endParaRPr lang="en-US" sz="3000" dirty="0">
              <a:latin typeface="Arial" panose="020B0604020202020204" pitchFamily="34" charset="0"/>
              <a:ea typeface="Arial Unicode MS" panose="020B0604020202020204" pitchFamily="34" charset="-128"/>
              <a:cs typeface="Arial" panose="020B0604020202020204" pitchFamily="34" charset="0"/>
            </a:endParaRPr>
          </a:p>
          <a:p>
            <a:r>
              <a:rPr lang="en-US" sz="3000" dirty="0">
                <a:latin typeface="Arial" panose="020B0604020202020204" pitchFamily="34" charset="0"/>
                <a:ea typeface="Arial Unicode MS" panose="020B0604020202020204" pitchFamily="34" charset="-128"/>
                <a:cs typeface="Arial" panose="020B0604020202020204" pitchFamily="34" charset="0"/>
              </a:rPr>
              <a:t>This is the present continuous. “Sleeping” here is part of the verb. It is not a gerund. Here’s the second sentence:</a:t>
            </a:r>
          </a:p>
          <a:p>
            <a:r>
              <a:rPr lang="en-US" sz="3000" i="1" dirty="0">
                <a:latin typeface="Arial" panose="020B0604020202020204" pitchFamily="34" charset="0"/>
                <a:ea typeface="Arial Unicode MS" panose="020B0604020202020204" pitchFamily="34" charset="-128"/>
                <a:cs typeface="Arial" panose="020B0604020202020204" pitchFamily="34" charset="0"/>
              </a:rPr>
              <a:t>I don’t like </a:t>
            </a:r>
            <a:r>
              <a:rPr lang="en-US" sz="3000" b="1" i="1" dirty="0">
                <a:latin typeface="Arial" panose="020B0604020202020204" pitchFamily="34" charset="0"/>
                <a:ea typeface="Arial Unicode MS" panose="020B0604020202020204" pitchFamily="34" charset="-128"/>
                <a:cs typeface="Arial" panose="020B0604020202020204" pitchFamily="34" charset="0"/>
              </a:rPr>
              <a:t>sleeping</a:t>
            </a:r>
            <a:r>
              <a:rPr lang="en-US" sz="3000" i="1" dirty="0">
                <a:latin typeface="Arial" panose="020B0604020202020204" pitchFamily="34" charset="0"/>
                <a:ea typeface="Arial Unicode MS" panose="020B0604020202020204" pitchFamily="34" charset="-128"/>
                <a:cs typeface="Arial" panose="020B0604020202020204" pitchFamily="34" charset="0"/>
              </a:rPr>
              <a:t>.</a:t>
            </a:r>
            <a:endParaRPr lang="en-US" sz="3000" dirty="0">
              <a:latin typeface="Arial" panose="020B0604020202020204" pitchFamily="34" charset="0"/>
              <a:ea typeface="Arial Unicode MS" panose="020B0604020202020204" pitchFamily="34" charset="-128"/>
              <a:cs typeface="Arial" panose="020B0604020202020204" pitchFamily="34" charset="0"/>
            </a:endParaRPr>
          </a:p>
          <a:p>
            <a:endParaRPr lang="en-US" dirty="0"/>
          </a:p>
        </p:txBody>
      </p:sp>
    </p:spTree>
    <p:extLst>
      <p:ext uri="{BB962C8B-B14F-4D97-AF65-F5344CB8AC3E}">
        <p14:creationId xmlns:p14="http://schemas.microsoft.com/office/powerpoint/2010/main" val="3951487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infinitive?</a:t>
            </a:r>
            <a:endParaRPr lang="en-US" dirty="0"/>
          </a:p>
        </p:txBody>
      </p:sp>
      <p:sp>
        <p:nvSpPr>
          <p:cNvPr id="3" name="Content Placeholder 2"/>
          <p:cNvSpPr>
            <a:spLocks noGrp="1"/>
          </p:cNvSpPr>
          <p:nvPr>
            <p:ph idx="1"/>
          </p:nvPr>
        </p:nvSpPr>
        <p:spPr>
          <a:xfrm>
            <a:off x="1066799" y="2103119"/>
            <a:ext cx="10599683" cy="4061197"/>
          </a:xfrm>
        </p:spPr>
        <p:txBody>
          <a:bodyPr>
            <a:normAutofit lnSpcReduction="10000"/>
          </a:bodyPr>
          <a:lstStyle/>
          <a:p>
            <a:r>
              <a:rPr lang="en-US" sz="2400" b="1" dirty="0">
                <a:latin typeface="Arial" panose="020B0604020202020204" pitchFamily="34" charset="0"/>
                <a:cs typeface="Arial" panose="020B0604020202020204" pitchFamily="34" charset="0"/>
              </a:rPr>
              <a:t>An infinitive</a:t>
            </a:r>
            <a:r>
              <a:rPr lang="en-US" sz="2400" dirty="0">
                <a:latin typeface="Arial" panose="020B0604020202020204" pitchFamily="34" charset="0"/>
                <a:cs typeface="Arial" panose="020B0604020202020204" pitchFamily="34" charset="0"/>
              </a:rPr>
              <a:t> is the verb form that has “to” at the beginning. For example, “to do,” “to sleep,” “to love” and “to create.” It is the simplest verb form that you have to modify to fit into sentences</a:t>
            </a:r>
            <a:r>
              <a:rPr lang="en-US" sz="2400" dirty="0" smtClean="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Infinitives are a special form of verbs that can be used as a noun, adjective, or adverb. </a:t>
            </a:r>
            <a:endParaRPr lang="en-US" sz="2400" dirty="0" smtClean="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such as “I want to go home,”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or </a:t>
            </a:r>
            <a:r>
              <a:rPr lang="en-US" sz="2400" dirty="0">
                <a:latin typeface="Arial" panose="020B0604020202020204" pitchFamily="34" charset="0"/>
                <a:cs typeface="Arial" panose="020B0604020202020204" pitchFamily="34" charset="0"/>
              </a:rPr>
              <a:t>“To err is human</a:t>
            </a:r>
            <a:r>
              <a:rPr lang="en-US" sz="2400" dirty="0" smtClean="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Infinitive verbs do not function in sentences like regular </a:t>
            </a:r>
            <a:r>
              <a:rPr lang="en-US" sz="2400" dirty="0" smtClean="0">
                <a:latin typeface="Arial" panose="020B0604020202020204" pitchFamily="34" charset="0"/>
                <a:cs typeface="Arial" panose="020B0604020202020204" pitchFamily="34" charset="0"/>
              </a:rPr>
              <a:t>verbs. </a:t>
            </a:r>
            <a:r>
              <a:rPr lang="en-US" sz="2400" dirty="0">
                <a:latin typeface="Arial" panose="020B0604020202020204" pitchFamily="34" charset="0"/>
                <a:cs typeface="Arial" panose="020B0604020202020204" pitchFamily="34" charset="0"/>
              </a:rPr>
              <a:t>Instead, they operate as nouns or noun phrases, adjectives, and adverbs.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006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Gerund vs Present Participle</a:t>
            </a:r>
            <a:endParaRPr lang="en-US" dirty="0"/>
          </a:p>
        </p:txBody>
      </p:sp>
      <p:sp>
        <p:nvSpPr>
          <p:cNvPr id="3" name="Content Placeholder 2"/>
          <p:cNvSpPr>
            <a:spLocks noGrp="1"/>
          </p:cNvSpPr>
          <p:nvPr>
            <p:ph idx="1"/>
          </p:nvPr>
        </p:nvSpPr>
        <p:spPr>
          <a:xfrm>
            <a:off x="1066799" y="2103120"/>
            <a:ext cx="10599683" cy="3849624"/>
          </a:xfrm>
        </p:spPr>
        <p:txBody>
          <a:bodyPr>
            <a:noAutofit/>
          </a:bodyPr>
          <a:lstStyle/>
          <a:p>
            <a:r>
              <a:rPr lang="en-US" sz="2000" b="1" dirty="0"/>
              <a:t>Remember that gerunds are words that are formed with verbs but act as nouns. Present participles do not act as nouns. Instead, they act as modifiers or complete progressive verbs. To find gerunds in sentences, just look for a verb + </a:t>
            </a:r>
            <a:r>
              <a:rPr lang="en-US" sz="2000" b="1" dirty="0" err="1"/>
              <a:t>ing</a:t>
            </a:r>
            <a:r>
              <a:rPr lang="en-US" sz="2000" b="1" dirty="0"/>
              <a:t> that is used as a noun</a:t>
            </a:r>
            <a:r>
              <a:rPr lang="en-US" sz="2000" b="1" dirty="0" smtClean="0"/>
              <a:t>.</a:t>
            </a:r>
          </a:p>
          <a:p>
            <a:endParaRPr lang="en-US" sz="2000" b="1" dirty="0"/>
          </a:p>
          <a:p>
            <a:r>
              <a:rPr lang="en-US" sz="2000" b="1" dirty="0" smtClean="0"/>
              <a:t>Hasan was walking his dog.</a:t>
            </a:r>
          </a:p>
          <a:p>
            <a:r>
              <a:rPr lang="en-US" sz="2000" b="1" dirty="0" smtClean="0"/>
              <a:t>Hasan’s dog likes to go for a walk.</a:t>
            </a:r>
          </a:p>
          <a:p>
            <a:r>
              <a:rPr lang="en-US" sz="2000" b="1" dirty="0" smtClean="0"/>
              <a:t>Hasan likes walking his dog.</a:t>
            </a:r>
          </a:p>
          <a:p>
            <a:r>
              <a:rPr lang="en-US" sz="2000" b="1" dirty="0" smtClean="0"/>
              <a:t>Hassan was walking.</a:t>
            </a:r>
          </a:p>
          <a:p>
            <a:r>
              <a:rPr lang="en-US" sz="2000" b="1" dirty="0" smtClean="0"/>
              <a:t>Walking a mile each day reduces my stress.</a:t>
            </a:r>
            <a:endParaRPr lang="en-US" sz="2000" b="1" dirty="0"/>
          </a:p>
        </p:txBody>
      </p:sp>
    </p:spTree>
    <p:extLst>
      <p:ext uri="{BB962C8B-B14F-4D97-AF65-F5344CB8AC3E}">
        <p14:creationId xmlns:p14="http://schemas.microsoft.com/office/powerpoint/2010/main" val="1960700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Infinitives and Gerund Rules-I</a:t>
            </a:r>
            <a:endParaRPr lang="en-US" dirty="0"/>
          </a:p>
        </p:txBody>
      </p:sp>
      <p:sp>
        <p:nvSpPr>
          <p:cNvPr id="3" name="Content Placeholder 2"/>
          <p:cNvSpPr>
            <a:spLocks noGrp="1"/>
          </p:cNvSpPr>
          <p:nvPr>
            <p:ph idx="1"/>
          </p:nvPr>
        </p:nvSpPr>
        <p:spPr>
          <a:xfrm>
            <a:off x="882869" y="2014195"/>
            <a:ext cx="10767847" cy="4150122"/>
          </a:xfrm>
        </p:spPr>
        <p:txBody>
          <a:bodyPr>
            <a:noAutofit/>
          </a:bodyPr>
          <a:lstStyle/>
          <a:p>
            <a:pPr marL="0" indent="0">
              <a:buNone/>
            </a:pPr>
            <a:r>
              <a:rPr lang="en-US" sz="2000" b="1" dirty="0" smtClean="0">
                <a:latin typeface="Arial" panose="020B0604020202020204" pitchFamily="34" charset="0"/>
                <a:cs typeface="Arial" panose="020B0604020202020204" pitchFamily="34" charset="0"/>
              </a:rPr>
              <a:t>1</a:t>
            </a:r>
            <a:r>
              <a:rPr lang="en-US" sz="2000" b="1" dirty="0">
                <a:latin typeface="Arial" panose="020B0604020202020204" pitchFamily="34" charset="0"/>
                <a:cs typeface="Arial" panose="020B0604020202020204" pitchFamily="34" charset="0"/>
              </a:rPr>
              <a:t>: Gerunds can be used as a subject of a sentence.</a:t>
            </a:r>
          </a:p>
          <a:p>
            <a:r>
              <a:rPr lang="en-US" sz="2000" b="1" i="1" dirty="0" smtClean="0">
                <a:latin typeface="Arial" panose="020B0604020202020204" pitchFamily="34" charset="0"/>
                <a:cs typeface="Arial" panose="020B0604020202020204" pitchFamily="34" charset="0"/>
              </a:rPr>
              <a:t>Walking</a:t>
            </a:r>
            <a:r>
              <a:rPr lang="en-US" sz="2000" i="1" dirty="0">
                <a:latin typeface="Arial" panose="020B0604020202020204" pitchFamily="34" charset="0"/>
                <a:cs typeface="Arial" panose="020B0604020202020204" pitchFamily="34" charset="0"/>
              </a:rPr>
              <a:t> is good for your health.</a:t>
            </a:r>
            <a:endParaRPr lang="en-US" sz="2000" dirty="0">
              <a:latin typeface="Arial" panose="020B0604020202020204" pitchFamily="34" charset="0"/>
              <a:cs typeface="Arial" panose="020B0604020202020204" pitchFamily="34" charset="0"/>
            </a:endParaRPr>
          </a:p>
          <a:p>
            <a:r>
              <a:rPr lang="en-US" sz="2000" b="1" i="1" dirty="0">
                <a:latin typeface="Arial" panose="020B0604020202020204" pitchFamily="34" charset="0"/>
                <a:cs typeface="Arial" panose="020B0604020202020204" pitchFamily="34" charset="0"/>
              </a:rPr>
              <a:t>Making</a:t>
            </a:r>
            <a:r>
              <a:rPr lang="en-US" sz="2000" i="1" dirty="0">
                <a:latin typeface="Arial" panose="020B0604020202020204" pitchFamily="34" charset="0"/>
                <a:cs typeface="Arial" panose="020B0604020202020204" pitchFamily="34" charset="0"/>
              </a:rPr>
              <a:t> friends has become more difficult since I moved to a new city.</a:t>
            </a:r>
            <a:endParaRPr lang="en-US" sz="2000" dirty="0">
              <a:latin typeface="Arial" panose="020B0604020202020204" pitchFamily="34" charset="0"/>
              <a:cs typeface="Arial" panose="020B0604020202020204" pitchFamily="34" charset="0"/>
            </a:endParaRPr>
          </a:p>
          <a:p>
            <a:r>
              <a:rPr lang="en-US" sz="2000" b="1" i="1" dirty="0">
                <a:latin typeface="Arial" panose="020B0604020202020204" pitchFamily="34" charset="0"/>
                <a:cs typeface="Arial" panose="020B0604020202020204" pitchFamily="34" charset="0"/>
              </a:rPr>
              <a:t>“To be</a:t>
            </a:r>
            <a:r>
              <a:rPr lang="en-US" sz="2000" i="1" dirty="0">
                <a:latin typeface="Arial" panose="020B0604020202020204" pitchFamily="34" charset="0"/>
                <a:cs typeface="Arial" panose="020B0604020202020204" pitchFamily="34" charset="0"/>
              </a:rPr>
              <a:t> or not to be—that is the question.”</a:t>
            </a:r>
            <a:endParaRPr lang="en-US" sz="2000" dirty="0">
              <a:latin typeface="Arial" panose="020B0604020202020204" pitchFamily="34" charset="0"/>
              <a:cs typeface="Arial" panose="020B0604020202020204" pitchFamily="34" charset="0"/>
            </a:endParaRPr>
          </a:p>
          <a:p>
            <a:r>
              <a:rPr lang="en-US" sz="2000" b="1" i="1" dirty="0">
                <a:latin typeface="Arial" panose="020B0604020202020204" pitchFamily="34" charset="0"/>
                <a:cs typeface="Arial" panose="020B0604020202020204" pitchFamily="34" charset="0"/>
              </a:rPr>
              <a:t>“To mourn</a:t>
            </a:r>
            <a:r>
              <a:rPr lang="en-US" sz="2000" i="1" dirty="0">
                <a:latin typeface="Arial" panose="020B0604020202020204" pitchFamily="34" charset="0"/>
                <a:cs typeface="Arial" panose="020B0604020202020204" pitchFamily="34" charset="0"/>
              </a:rPr>
              <a:t> a mischief that is past and gone is the next way to draw new mischief on</a:t>
            </a:r>
            <a:r>
              <a:rPr lang="en-US" sz="2000" i="1"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marL="0" indent="0">
              <a:buNone/>
            </a:pPr>
            <a:r>
              <a:rPr lang="en-US" sz="2000" b="1" dirty="0" smtClean="0">
                <a:latin typeface="Arial" panose="020B0604020202020204" pitchFamily="34" charset="0"/>
                <a:cs typeface="Arial" panose="020B0604020202020204" pitchFamily="34" charset="0"/>
              </a:rPr>
              <a:t>2. Both </a:t>
            </a:r>
            <a:r>
              <a:rPr lang="en-US" sz="2000" b="1" dirty="0">
                <a:latin typeface="Arial" panose="020B0604020202020204" pitchFamily="34" charset="0"/>
                <a:cs typeface="Arial" panose="020B0604020202020204" pitchFamily="34" charset="0"/>
              </a:rPr>
              <a:t>gerunds and infinitives can be used as objects of a sentence.</a:t>
            </a:r>
          </a:p>
          <a:p>
            <a:r>
              <a:rPr lang="en-US" sz="2000" i="1" dirty="0" smtClean="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I enjoy </a:t>
            </a:r>
            <a:r>
              <a:rPr lang="en-US" sz="2000" b="1" i="1" dirty="0">
                <a:latin typeface="Arial" panose="020B0604020202020204" pitchFamily="34" charset="0"/>
                <a:cs typeface="Arial" panose="020B0604020202020204" pitchFamily="34" charset="0"/>
              </a:rPr>
              <a:t>drawing.</a:t>
            </a:r>
            <a:r>
              <a:rPr lang="en-US" sz="2000" i="1"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i="1" dirty="0" smtClean="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Yesterday, I decided </a:t>
            </a:r>
            <a:r>
              <a:rPr lang="en-US" sz="2000" b="1" i="1" dirty="0">
                <a:latin typeface="Arial" panose="020B0604020202020204" pitchFamily="34" charset="0"/>
                <a:cs typeface="Arial" panose="020B0604020202020204" pitchFamily="34" charset="0"/>
              </a:rPr>
              <a:t>to draw</a:t>
            </a:r>
            <a:r>
              <a:rPr lang="en-US" sz="2000" i="1" dirty="0" smtClean="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Both sentences are correct, but one has an infinitive as the object and the other has a gerund as the object.</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559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Infinitives and Gerund </a:t>
            </a:r>
            <a:r>
              <a:rPr lang="en-US" dirty="0" smtClean="0"/>
              <a:t>Rules-II</a:t>
            </a:r>
            <a:endParaRPr lang="en-US" dirty="0"/>
          </a:p>
        </p:txBody>
      </p:sp>
      <p:sp>
        <p:nvSpPr>
          <p:cNvPr id="3" name="Content Placeholder 2"/>
          <p:cNvSpPr>
            <a:spLocks noGrp="1"/>
          </p:cNvSpPr>
          <p:nvPr>
            <p:ph idx="1"/>
          </p:nvPr>
        </p:nvSpPr>
        <p:spPr/>
        <p:txBody>
          <a:bodyPr>
            <a:normAutofit lnSpcReduction="10000"/>
          </a:bodyPr>
          <a:lstStyle/>
          <a:p>
            <a:r>
              <a:rPr lang="en-US" sz="2400" b="1" dirty="0"/>
              <a:t> Only gerunds are used after prepositions (with one exception).</a:t>
            </a:r>
          </a:p>
          <a:p>
            <a:r>
              <a:rPr lang="en-US" sz="2400" i="1" dirty="0"/>
              <a:t>I have an interest </a:t>
            </a:r>
            <a:r>
              <a:rPr lang="en-US" sz="2400" i="1" u="sng" dirty="0"/>
              <a:t>in</a:t>
            </a:r>
            <a:r>
              <a:rPr lang="en-US" sz="2400" i="1" dirty="0"/>
              <a:t> </a:t>
            </a:r>
            <a:r>
              <a:rPr lang="en-US" sz="2400" b="1" i="1" dirty="0"/>
              <a:t>becoming</a:t>
            </a:r>
            <a:r>
              <a:rPr lang="en-US" sz="2400" i="1" dirty="0"/>
              <a:t> a painter</a:t>
            </a:r>
            <a:r>
              <a:rPr lang="en-US" sz="2400" i="1" dirty="0" smtClean="0"/>
              <a:t>.</a:t>
            </a:r>
          </a:p>
          <a:p>
            <a:r>
              <a:rPr lang="en-US" sz="2400" i="1" dirty="0"/>
              <a:t> She is thinking </a:t>
            </a:r>
            <a:r>
              <a:rPr lang="en-US" sz="2400" i="1" u="sng" dirty="0"/>
              <a:t>about</a:t>
            </a:r>
            <a:r>
              <a:rPr lang="en-US" sz="2400" i="1" dirty="0"/>
              <a:t> </a:t>
            </a:r>
            <a:r>
              <a:rPr lang="en-US" sz="2400" b="1" i="1" dirty="0"/>
              <a:t>trying</a:t>
            </a:r>
            <a:r>
              <a:rPr lang="en-US" sz="2400" i="1" dirty="0"/>
              <a:t> martial arts. </a:t>
            </a:r>
            <a:endParaRPr lang="en-US" sz="2400" i="1" dirty="0" smtClean="0"/>
          </a:p>
          <a:p>
            <a:r>
              <a:rPr lang="en-US" sz="2400" i="1" dirty="0"/>
              <a:t>My </a:t>
            </a:r>
            <a:r>
              <a:rPr lang="en-US" sz="2400" i="1" dirty="0" smtClean="0"/>
              <a:t>mom </a:t>
            </a:r>
            <a:r>
              <a:rPr lang="en-US" sz="2400" i="1" dirty="0"/>
              <a:t>is scared </a:t>
            </a:r>
            <a:r>
              <a:rPr lang="en-US" sz="2400" i="1" u="sng" dirty="0"/>
              <a:t>of</a:t>
            </a:r>
            <a:r>
              <a:rPr lang="en-US" sz="2400" dirty="0"/>
              <a:t> </a:t>
            </a:r>
            <a:r>
              <a:rPr lang="en-US" sz="2400" b="1" i="1" dirty="0"/>
              <a:t>flying</a:t>
            </a:r>
            <a:r>
              <a:rPr lang="en-US" sz="2400" i="1" dirty="0" smtClean="0"/>
              <a:t>.</a:t>
            </a:r>
          </a:p>
          <a:p>
            <a:r>
              <a:rPr lang="en-US" sz="2400" b="1" dirty="0"/>
              <a:t>The </a:t>
            </a:r>
            <a:r>
              <a:rPr lang="en-US" sz="2400" b="1" dirty="0" smtClean="0"/>
              <a:t>exception</a:t>
            </a:r>
          </a:p>
          <a:p>
            <a:r>
              <a:rPr lang="en-US" sz="2400" dirty="0" smtClean="0"/>
              <a:t>If </a:t>
            </a:r>
            <a:r>
              <a:rPr lang="en-US" sz="2400" dirty="0"/>
              <a:t>“but” or “except” are used like this, they need to be followed by an infinitive:</a:t>
            </a:r>
          </a:p>
          <a:p>
            <a:r>
              <a:rPr lang="en-US" sz="2400" i="1" dirty="0"/>
              <a:t>I had no choice </a:t>
            </a:r>
            <a:r>
              <a:rPr lang="en-US" sz="2400" i="1" u="sng" dirty="0"/>
              <a:t>but</a:t>
            </a:r>
            <a:r>
              <a:rPr lang="en-US" sz="2400" i="1" dirty="0"/>
              <a:t> </a:t>
            </a:r>
            <a:r>
              <a:rPr lang="en-US" sz="2400" b="1" i="1" dirty="0"/>
              <a:t>to follow</a:t>
            </a:r>
            <a:r>
              <a:rPr lang="en-US" sz="2400" i="1" dirty="0"/>
              <a:t> her.</a:t>
            </a:r>
            <a:endParaRPr lang="en-US" sz="2400" dirty="0"/>
          </a:p>
          <a:p>
            <a:endParaRPr lang="en-US" dirty="0"/>
          </a:p>
        </p:txBody>
      </p:sp>
    </p:spTree>
    <p:extLst>
      <p:ext uri="{BB962C8B-B14F-4D97-AF65-F5344CB8AC3E}">
        <p14:creationId xmlns:p14="http://schemas.microsoft.com/office/powerpoint/2010/main" val="342475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Gerund vs Infinitive</a:t>
            </a:r>
            <a:endParaRPr lang="en-US" dirty="0"/>
          </a:p>
        </p:txBody>
      </p:sp>
      <p:sp>
        <p:nvSpPr>
          <p:cNvPr id="3" name="Content Placeholder 2"/>
          <p:cNvSpPr>
            <a:spLocks noGrp="1"/>
          </p:cNvSpPr>
          <p:nvPr>
            <p:ph idx="1"/>
          </p:nvPr>
        </p:nvSpPr>
        <p:spPr>
          <a:xfrm>
            <a:off x="1066799" y="2103120"/>
            <a:ext cx="10457793" cy="3849624"/>
          </a:xfrm>
        </p:spPr>
        <p:txBody>
          <a:bodyPr/>
          <a:lstStyle/>
          <a:p>
            <a:r>
              <a:rPr lang="en-US" sz="2400" b="1" dirty="0" smtClean="0"/>
              <a:t>A </a:t>
            </a:r>
            <a:r>
              <a:rPr lang="en-US" sz="2400" b="1" dirty="0"/>
              <a:t>gerund is used for making a noun in a sentence, while an infinitive is used for making a subject, adverb, or adjective in a sentence. </a:t>
            </a:r>
            <a:endParaRPr lang="en-US" sz="2400" b="1" dirty="0" smtClean="0"/>
          </a:p>
          <a:p>
            <a:endParaRPr lang="en-US" sz="2400" b="1" dirty="0"/>
          </a:p>
          <a:p>
            <a:r>
              <a:rPr lang="en-US" sz="1800" b="1" dirty="0"/>
              <a:t>Whether you use a gerund or an infinitive depends on the main verb in the sentence.</a:t>
            </a:r>
            <a:endParaRPr lang="en-US" sz="1800" b="1" dirty="0"/>
          </a:p>
        </p:txBody>
      </p:sp>
    </p:spTree>
    <p:extLst>
      <p:ext uri="{BB962C8B-B14F-4D97-AF65-F5344CB8AC3E}">
        <p14:creationId xmlns:p14="http://schemas.microsoft.com/office/powerpoint/2010/main" val="1063021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Bare Infinitives</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b="1" dirty="0" smtClean="0"/>
              <a:t>bare infinitive</a:t>
            </a:r>
            <a:r>
              <a:rPr lang="en-US" dirty="0" smtClean="0"/>
              <a:t> is an infinitive that does </a:t>
            </a:r>
            <a:r>
              <a:rPr lang="en-US" u="sng" dirty="0" smtClean="0"/>
              <a:t>not</a:t>
            </a:r>
            <a:r>
              <a:rPr lang="en-US" dirty="0" smtClean="0"/>
              <a:t> need the particle </a:t>
            </a:r>
            <a:r>
              <a:rPr lang="en-US" b="1" dirty="0" smtClean="0"/>
              <a:t>to</a:t>
            </a:r>
            <a:r>
              <a:rPr lang="en-US" dirty="0" smtClean="0"/>
              <a:t>. We use a bare infinitive:</a:t>
            </a:r>
          </a:p>
          <a:p>
            <a:r>
              <a:rPr lang="en-US" b="1" dirty="0" smtClean="0"/>
              <a:t>with </a:t>
            </a:r>
            <a:r>
              <a:rPr lang="en-US" b="1" dirty="0"/>
              <a:t>modal </a:t>
            </a:r>
            <a:r>
              <a:rPr lang="en-US" b="1" dirty="0" smtClean="0"/>
              <a:t>verbs</a:t>
            </a:r>
          </a:p>
          <a:p>
            <a:r>
              <a:rPr lang="en-US" dirty="0"/>
              <a:t>They </a:t>
            </a:r>
            <a:r>
              <a:rPr lang="en-US" u="sng" dirty="0"/>
              <a:t>should</a:t>
            </a:r>
            <a:r>
              <a:rPr lang="en-US" dirty="0"/>
              <a:t> </a:t>
            </a:r>
            <a:r>
              <a:rPr lang="en-US" dirty="0"/>
              <a:t>consider</a:t>
            </a:r>
            <a:r>
              <a:rPr lang="en-US" dirty="0"/>
              <a:t> it.</a:t>
            </a:r>
          </a:p>
          <a:p>
            <a:r>
              <a:rPr lang="en-US" b="1" dirty="0"/>
              <a:t>with 'why</a:t>
            </a:r>
            <a:r>
              <a:rPr lang="en-US" b="1" dirty="0" smtClean="0"/>
              <a:t>'*</a:t>
            </a:r>
          </a:p>
          <a:p>
            <a:r>
              <a:rPr lang="en-US" u="sng" dirty="0"/>
              <a:t>Why</a:t>
            </a:r>
            <a:r>
              <a:rPr lang="en-US" dirty="0"/>
              <a:t> </a:t>
            </a:r>
            <a:r>
              <a:rPr lang="en-US" dirty="0"/>
              <a:t>listen</a:t>
            </a:r>
            <a:r>
              <a:rPr lang="en-US" dirty="0"/>
              <a:t> to her when we can listen to the band?</a:t>
            </a:r>
          </a:p>
          <a:p>
            <a:r>
              <a:rPr lang="en-US" b="1" dirty="0" smtClean="0"/>
              <a:t>with </a:t>
            </a:r>
            <a:r>
              <a:rPr lang="en-US" b="1" dirty="0"/>
              <a:t>would rather and had </a:t>
            </a:r>
            <a:r>
              <a:rPr lang="en-US" b="1" dirty="0" smtClean="0"/>
              <a:t>better</a:t>
            </a:r>
          </a:p>
          <a:p>
            <a:r>
              <a:rPr lang="en-US" dirty="0"/>
              <a:t>She </a:t>
            </a:r>
            <a:r>
              <a:rPr lang="en-US" u="sng" dirty="0"/>
              <a:t>would</a:t>
            </a:r>
            <a:r>
              <a:rPr lang="en-US" dirty="0"/>
              <a:t> </a:t>
            </a:r>
            <a:r>
              <a:rPr lang="en-US" u="sng" dirty="0"/>
              <a:t>rather</a:t>
            </a:r>
            <a:r>
              <a:rPr lang="en-US" dirty="0"/>
              <a:t> </a:t>
            </a:r>
            <a:r>
              <a:rPr lang="en-US" dirty="0"/>
              <a:t>stay</a:t>
            </a:r>
            <a:r>
              <a:rPr lang="en-US" dirty="0"/>
              <a:t> over for the night. </a:t>
            </a:r>
          </a:p>
          <a:p>
            <a:r>
              <a:rPr lang="en-US" b="1" dirty="0"/>
              <a:t>with </a:t>
            </a:r>
            <a:r>
              <a:rPr lang="en-US" b="1" dirty="0" smtClean="0"/>
              <a:t>prepositions</a:t>
            </a:r>
          </a:p>
          <a:p>
            <a:r>
              <a:rPr lang="en-US" dirty="0"/>
              <a:t>I did nothing </a:t>
            </a:r>
            <a:r>
              <a:rPr lang="en-US" u="sng" dirty="0"/>
              <a:t>but</a:t>
            </a:r>
            <a:r>
              <a:rPr lang="en-US" dirty="0"/>
              <a:t> </a:t>
            </a:r>
            <a:r>
              <a:rPr lang="en-US" dirty="0"/>
              <a:t>cry</a:t>
            </a:r>
            <a:r>
              <a:rPr lang="en-US" dirty="0"/>
              <a:t> when he left me. </a:t>
            </a:r>
          </a:p>
          <a:p>
            <a:r>
              <a:rPr lang="en-US" dirty="0"/>
              <a:t>with coordinating </a:t>
            </a:r>
            <a:r>
              <a:rPr lang="en-US" dirty="0" smtClean="0"/>
              <a:t>conjunctions</a:t>
            </a:r>
          </a:p>
          <a:p>
            <a:r>
              <a:rPr lang="en-US" dirty="0"/>
              <a:t>I like </a:t>
            </a:r>
            <a:r>
              <a:rPr lang="en-US" u="sng" dirty="0"/>
              <a:t>to</a:t>
            </a:r>
            <a:r>
              <a:rPr lang="en-US" dirty="0"/>
              <a:t> </a:t>
            </a:r>
            <a:r>
              <a:rPr lang="en-US" u="sng" dirty="0"/>
              <a:t>invite</a:t>
            </a:r>
            <a:r>
              <a:rPr lang="en-US" dirty="0"/>
              <a:t> you </a:t>
            </a:r>
            <a:r>
              <a:rPr lang="en-US" u="sng" dirty="0"/>
              <a:t>and</a:t>
            </a:r>
            <a:r>
              <a:rPr lang="en-US" dirty="0"/>
              <a:t> </a:t>
            </a:r>
            <a:r>
              <a:rPr lang="en-US" dirty="0"/>
              <a:t>show</a:t>
            </a:r>
            <a:r>
              <a:rPr lang="en-US" dirty="0"/>
              <a:t> you my house. </a:t>
            </a:r>
          </a:p>
          <a:p>
            <a:endParaRPr lang="en-US" dirty="0"/>
          </a:p>
        </p:txBody>
      </p:sp>
    </p:spTree>
    <p:extLst>
      <p:ext uri="{BB962C8B-B14F-4D97-AF65-F5344CB8AC3E}">
        <p14:creationId xmlns:p14="http://schemas.microsoft.com/office/powerpoint/2010/main" val="3958596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Bare Infinitive</a:t>
            </a:r>
            <a:endParaRPr lang="en-US" dirty="0"/>
          </a:p>
        </p:txBody>
      </p:sp>
      <p:sp>
        <p:nvSpPr>
          <p:cNvPr id="3" name="Content Placeholder 2"/>
          <p:cNvSpPr>
            <a:spLocks noGrp="1"/>
          </p:cNvSpPr>
          <p:nvPr>
            <p:ph idx="1"/>
          </p:nvPr>
        </p:nvSpPr>
        <p:spPr/>
        <p:txBody>
          <a:bodyPr/>
          <a:lstStyle/>
          <a:p>
            <a:r>
              <a:rPr lang="en-US" dirty="0"/>
              <a:t>The infinitive is used without </a:t>
            </a:r>
            <a:r>
              <a:rPr lang="en-US" b="1" dirty="0"/>
              <a:t>to </a:t>
            </a:r>
            <a:r>
              <a:rPr lang="en-US" dirty="0"/>
              <a:t>after certain verbs like </a:t>
            </a:r>
            <a:r>
              <a:rPr lang="en-US" b="1" dirty="0"/>
              <a:t>bid, let, make, see, hear, need, dare</a:t>
            </a:r>
            <a:r>
              <a:rPr lang="en-US" dirty="0"/>
              <a:t> etc.</a:t>
            </a:r>
          </a:p>
          <a:p>
            <a:r>
              <a:rPr lang="en-US" dirty="0"/>
              <a:t>I </a:t>
            </a:r>
            <a:r>
              <a:rPr lang="en-US" b="1" dirty="0"/>
              <a:t>bade</a:t>
            </a:r>
            <a:r>
              <a:rPr lang="en-US" dirty="0"/>
              <a:t> him </a:t>
            </a:r>
            <a:r>
              <a:rPr lang="en-US" b="1" dirty="0"/>
              <a:t>go.</a:t>
            </a:r>
            <a:r>
              <a:rPr lang="en-US" dirty="0"/>
              <a:t> (NOT I bade him to go.)</a:t>
            </a:r>
          </a:p>
          <a:p>
            <a:r>
              <a:rPr lang="en-US" b="1" dirty="0"/>
              <a:t>Let</a:t>
            </a:r>
            <a:r>
              <a:rPr lang="en-US" dirty="0"/>
              <a:t> him </a:t>
            </a:r>
            <a:r>
              <a:rPr lang="en-US" b="1" dirty="0"/>
              <a:t>sit</a:t>
            </a:r>
            <a:r>
              <a:rPr lang="en-US" dirty="0"/>
              <a:t> there. (NOT Let him to sit there.)</a:t>
            </a:r>
          </a:p>
          <a:p>
            <a:r>
              <a:rPr lang="en-US" dirty="0"/>
              <a:t>She </a:t>
            </a:r>
            <a:r>
              <a:rPr lang="en-US" b="1" dirty="0"/>
              <a:t>made </a:t>
            </a:r>
            <a:r>
              <a:rPr lang="en-US" dirty="0"/>
              <a:t>me </a:t>
            </a:r>
            <a:r>
              <a:rPr lang="en-US" b="1" dirty="0"/>
              <a:t>cry</a:t>
            </a:r>
            <a:r>
              <a:rPr lang="en-US" dirty="0"/>
              <a:t>. (NOT She made me to cry.)</a:t>
            </a:r>
          </a:p>
          <a:p>
            <a:r>
              <a:rPr lang="en-US" dirty="0"/>
              <a:t>I</a:t>
            </a:r>
            <a:r>
              <a:rPr lang="en-US" b="1" dirty="0"/>
              <a:t> heard</a:t>
            </a:r>
            <a:r>
              <a:rPr lang="en-US" dirty="0"/>
              <a:t> him </a:t>
            </a:r>
            <a:r>
              <a:rPr lang="en-US" b="1" dirty="0"/>
              <a:t>sing</a:t>
            </a:r>
            <a:r>
              <a:rPr lang="en-US" dirty="0"/>
              <a:t> a lovely song. (NOT I heard him to sing a lovely song.)</a:t>
            </a:r>
          </a:p>
          <a:p>
            <a:endParaRPr lang="en-US" dirty="0"/>
          </a:p>
        </p:txBody>
      </p:sp>
    </p:spTree>
    <p:extLst>
      <p:ext uri="{BB962C8B-B14F-4D97-AF65-F5344CB8AC3E}">
        <p14:creationId xmlns:p14="http://schemas.microsoft.com/office/powerpoint/2010/main" val="3497151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docProps/app.xml><?xml version="1.0" encoding="utf-8"?>
<Properties xmlns="http://schemas.openxmlformats.org/officeDocument/2006/extended-properties" xmlns:vt="http://schemas.openxmlformats.org/officeDocument/2006/docPropsVTypes">
  <Template>Geometric color block</Template>
  <TotalTime>0</TotalTime>
  <Words>149</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 Unicode MS</vt:lpstr>
      <vt:lpstr>Arial</vt:lpstr>
      <vt:lpstr>Century Gothic</vt:lpstr>
      <vt:lpstr>Garamond</vt:lpstr>
      <vt:lpstr>SavonVTI</vt:lpstr>
      <vt:lpstr>Gerund and infinitive</vt:lpstr>
      <vt:lpstr>What is a Gerund?</vt:lpstr>
      <vt:lpstr>What is an infinitive?</vt:lpstr>
      <vt:lpstr>Gerund vs Present Participle</vt:lpstr>
      <vt:lpstr>Infinitives and Gerund Rules-I</vt:lpstr>
      <vt:lpstr>Infinitives and Gerund Rules-II</vt:lpstr>
      <vt:lpstr>Gerund vs Infinitive</vt:lpstr>
      <vt:lpstr>Bare Infinitives</vt:lpstr>
      <vt:lpstr>Bare Infinitive</vt:lpstr>
      <vt:lpstr>Do it yourself. (exercise)</vt:lpstr>
      <vt:lpstr>I will be happy to answer your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2023-12-10T11:03:02Z</dcterms:created>
  <dcterms:modified xsi:type="dcterms:W3CDTF">2023-12-10T12:25:10Z</dcterms:modified>
</cp:coreProperties>
</file>