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6"/>
  </p:notesMasterIdLst>
  <p:sldIdLst>
    <p:sldId id="256" r:id="rId2"/>
    <p:sldId id="257" r:id="rId3"/>
    <p:sldId id="259" r:id="rId4"/>
    <p:sldId id="258" r:id="rId5"/>
    <p:sldId id="260" r:id="rId6"/>
    <p:sldId id="266" r:id="rId7"/>
    <p:sldId id="262" r:id="rId8"/>
    <p:sldId id="263" r:id="rId9"/>
    <p:sldId id="264" r:id="rId10"/>
    <p:sldId id="267" r:id="rId11"/>
    <p:sldId id="265" r:id="rId12"/>
    <p:sldId id="268"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94660"/>
  </p:normalViewPr>
  <p:slideViewPr>
    <p:cSldViewPr snapToGrid="0">
      <p:cViewPr varScale="1">
        <p:scale>
          <a:sx n="65" d="100"/>
          <a:sy n="65" d="100"/>
        </p:scale>
        <p:origin x="10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D9C41-ACD2-4E34-8C13-7240A0843E10}" type="datetimeFigureOut">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42DC6-EB1F-441A-84CA-AA9DFFB8AFB3}" type="slidenum">
              <a:rPr lang="en-US" smtClean="0"/>
              <a:t>‹#›</a:t>
            </a:fld>
            <a:endParaRPr lang="en-US"/>
          </a:p>
        </p:txBody>
      </p:sp>
    </p:spTree>
    <p:extLst>
      <p:ext uri="{BB962C8B-B14F-4D97-AF65-F5344CB8AC3E}">
        <p14:creationId xmlns:p14="http://schemas.microsoft.com/office/powerpoint/2010/main" val="303350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242DC6-EB1F-441A-84CA-AA9DFFB8AFB3}" type="slidenum">
              <a:rPr lang="en-US" smtClean="0"/>
              <a:t>8</a:t>
            </a:fld>
            <a:endParaRPr lang="en-US"/>
          </a:p>
        </p:txBody>
      </p:sp>
    </p:spTree>
    <p:extLst>
      <p:ext uri="{BB962C8B-B14F-4D97-AF65-F5344CB8AC3E}">
        <p14:creationId xmlns:p14="http://schemas.microsoft.com/office/powerpoint/2010/main" val="62020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1/8/2022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7718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1/8/2022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7096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1/8/2022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452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1/8/2022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0380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1/8/2022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31337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1/8/2022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4273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1/8/2022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7952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1/8/2022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0553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1/8/2022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5596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1/8/2022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3297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1/8/2022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6015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1/8/2022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54064612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tercolor painting white textured background">
            <a:extLst>
              <a:ext uri="{FF2B5EF4-FFF2-40B4-BE49-F238E27FC236}">
                <a16:creationId xmlns:a16="http://schemas.microsoft.com/office/drawing/2014/main" id="{844CD9B0-D27A-4A50-95D1-4267D1B81796}"/>
              </a:ext>
            </a:extLst>
          </p:cNvPr>
          <p:cNvPicPr>
            <a:picLocks noChangeAspect="1"/>
          </p:cNvPicPr>
          <p:nvPr/>
        </p:nvPicPr>
        <p:blipFill rotWithShape="1">
          <a:blip r:embed="rId2">
            <a:alphaModFix amt="40000"/>
          </a:blip>
          <a:srcRect t="13750" r="-2" b="1774"/>
          <a:stretch/>
        </p:blipFill>
        <p:spPr>
          <a:xfrm>
            <a:off x="20" y="-1"/>
            <a:ext cx="12189789" cy="6873457"/>
          </a:xfrm>
          <a:prstGeom prst="rect">
            <a:avLst/>
          </a:prstGeom>
          <a:ln w="12700">
            <a:noFill/>
          </a:ln>
        </p:spPr>
      </p:pic>
      <p:grpSp>
        <p:nvGrpSpPr>
          <p:cNvPr id="53" name="Group 5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54" name="Straight Connector 5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A6CE0D0-33FC-41CE-9504-22E05F98639B}"/>
              </a:ext>
            </a:extLst>
          </p:cNvPr>
          <p:cNvSpPr>
            <a:spLocks noGrp="1"/>
          </p:cNvSpPr>
          <p:nvPr>
            <p:ph type="ctrTitle"/>
          </p:nvPr>
        </p:nvSpPr>
        <p:spPr>
          <a:xfrm>
            <a:off x="841248" y="3429000"/>
            <a:ext cx="7151357" cy="2387600"/>
          </a:xfrm>
        </p:spPr>
        <p:txBody>
          <a:bodyPr anchor="t">
            <a:normAutofit/>
          </a:bodyPr>
          <a:lstStyle/>
          <a:p>
            <a:pPr>
              <a:lnSpc>
                <a:spcPct val="90000"/>
              </a:lnSpc>
            </a:pPr>
            <a:br>
              <a:rPr lang="en-US" sz="4400" dirty="0">
                <a:solidFill>
                  <a:srgbClr val="FFFFFF"/>
                </a:solidFill>
              </a:rPr>
            </a:br>
            <a:r>
              <a:rPr lang="en-US" sz="4400" dirty="0">
                <a:solidFill>
                  <a:srgbClr val="FFFFFF"/>
                </a:solidFill>
              </a:rPr>
              <a:t>Housing Market Prediction Model</a:t>
            </a:r>
          </a:p>
        </p:txBody>
      </p:sp>
      <p:sp>
        <p:nvSpPr>
          <p:cNvPr id="3" name="Subtitle 2">
            <a:extLst>
              <a:ext uri="{FF2B5EF4-FFF2-40B4-BE49-F238E27FC236}">
                <a16:creationId xmlns:a16="http://schemas.microsoft.com/office/drawing/2014/main" id="{494FA27A-CC20-43E8-A64C-780161A1958A}"/>
              </a:ext>
            </a:extLst>
          </p:cNvPr>
          <p:cNvSpPr>
            <a:spLocks noGrp="1"/>
          </p:cNvSpPr>
          <p:nvPr>
            <p:ph type="subTitle" idx="1"/>
          </p:nvPr>
        </p:nvSpPr>
        <p:spPr>
          <a:xfrm>
            <a:off x="841248" y="1040986"/>
            <a:ext cx="7151357" cy="2272483"/>
          </a:xfrm>
        </p:spPr>
        <p:txBody>
          <a:bodyPr anchor="b">
            <a:normAutofit/>
          </a:bodyPr>
          <a:lstStyle/>
          <a:p>
            <a:r>
              <a:rPr lang="en-US" b="1" dirty="0">
                <a:solidFill>
                  <a:schemeClr val="bg2">
                    <a:lumMod val="75000"/>
                  </a:schemeClr>
                </a:solidFill>
              </a:rPr>
              <a:t>Project #4</a:t>
            </a:r>
          </a:p>
        </p:txBody>
      </p:sp>
    </p:spTree>
    <p:extLst>
      <p:ext uri="{BB962C8B-B14F-4D97-AF65-F5344CB8AC3E}">
        <p14:creationId xmlns:p14="http://schemas.microsoft.com/office/powerpoint/2010/main" val="2690092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E869-865A-466C-B778-94D4819B3207}"/>
              </a:ext>
            </a:extLst>
          </p:cNvPr>
          <p:cNvSpPr>
            <a:spLocks noGrp="1"/>
          </p:cNvSpPr>
          <p:nvPr>
            <p:ph type="title"/>
          </p:nvPr>
        </p:nvSpPr>
        <p:spPr>
          <a:xfrm>
            <a:off x="838200" y="727324"/>
            <a:ext cx="10515600" cy="1189966"/>
          </a:xfrm>
        </p:spPr>
        <p:txBody>
          <a:bodyPr/>
          <a:lstStyle/>
          <a:p>
            <a:r>
              <a:rPr lang="en-US" dirty="0"/>
              <a:t>Model Performance</a:t>
            </a:r>
          </a:p>
        </p:txBody>
      </p:sp>
      <p:pic>
        <p:nvPicPr>
          <p:cNvPr id="9" name="Content Placeholder 8" descr="Table&#10;&#10;Description automatically generated">
            <a:extLst>
              <a:ext uri="{FF2B5EF4-FFF2-40B4-BE49-F238E27FC236}">
                <a16:creationId xmlns:a16="http://schemas.microsoft.com/office/drawing/2014/main" id="{44C2E5E8-CF1C-4090-87BE-3721EC543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443" y="2125159"/>
            <a:ext cx="8489274" cy="2881920"/>
          </a:xfrm>
        </p:spPr>
      </p:pic>
    </p:spTree>
    <p:extLst>
      <p:ext uri="{BB962C8B-B14F-4D97-AF65-F5344CB8AC3E}">
        <p14:creationId xmlns:p14="http://schemas.microsoft.com/office/powerpoint/2010/main" val="287494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1" name="Straight Connector 30">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6"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grpSp>
        <p:nvGrpSpPr>
          <p:cNvPr id="38" name="Group 37">
            <a:extLst>
              <a:ext uri="{FF2B5EF4-FFF2-40B4-BE49-F238E27FC236}">
                <a16:creationId xmlns:a16="http://schemas.microsoft.com/office/drawing/2014/main" id="{65E07BDE-E927-4175-820B-81F9854074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9" name="Straight Connector 38">
              <a:extLst>
                <a:ext uri="{FF2B5EF4-FFF2-40B4-BE49-F238E27FC236}">
                  <a16:creationId xmlns:a16="http://schemas.microsoft.com/office/drawing/2014/main" id="{F9103D9E-236B-4AD2-A27C-BF2007A2D9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6701FBB-07FC-4733-9104-D2EF1D685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024222-CC64-47B0-A4BF-B40233E43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B03883-6F44-4FEE-BFBE-4D73F19E7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3" name="Graphic 33">
              <a:extLst>
                <a:ext uri="{FF2B5EF4-FFF2-40B4-BE49-F238E27FC236}">
                  <a16:creationId xmlns:a16="http://schemas.microsoft.com/office/drawing/2014/main" id="{5A26ABB5-559E-45EC-8DBC-364F029DD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4" name="Graphic 33">
              <a:extLst>
                <a:ext uri="{FF2B5EF4-FFF2-40B4-BE49-F238E27FC236}">
                  <a16:creationId xmlns:a16="http://schemas.microsoft.com/office/drawing/2014/main" id="{339DC07F-79A6-42D3-BDD6-5A262FFC5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46" name="Rectangle 45">
            <a:extLst>
              <a:ext uri="{FF2B5EF4-FFF2-40B4-BE49-F238E27FC236}">
                <a16:creationId xmlns:a16="http://schemas.microsoft.com/office/drawing/2014/main" id="{B6EEF6F3-B8EA-438B-8E54-252B4B107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D0AF435D-D10D-44D6-8150-E3C7316A5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123C288-0D07-4072-A5D5-5E5ACE05EEE1}"/>
              </a:ext>
            </a:extLst>
          </p:cNvPr>
          <p:cNvSpPr>
            <a:spLocks noGrp="1"/>
          </p:cNvSpPr>
          <p:nvPr>
            <p:ph type="title"/>
          </p:nvPr>
        </p:nvSpPr>
        <p:spPr>
          <a:xfrm>
            <a:off x="733669" y="581336"/>
            <a:ext cx="6148490" cy="5701807"/>
          </a:xfrm>
        </p:spPr>
        <p:txBody>
          <a:bodyPr vert="horz" lIns="91440" tIns="45720" rIns="91440" bIns="45720" rtlCol="0" anchor="b">
            <a:normAutofit/>
          </a:bodyPr>
          <a:lstStyle/>
          <a:p>
            <a:r>
              <a:rPr lang="en-US" sz="2400" dirty="0">
                <a:latin typeface="Times New Roman" panose="02020603050405020304" pitchFamily="18" charset="0"/>
                <a:cs typeface="Times New Roman" panose="02020603050405020304" pitchFamily="18" charset="0"/>
              </a:rPr>
              <a:t>Challenges:</a:t>
            </a:r>
            <a:br>
              <a:rPr lang="en-US" sz="2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Difficulty finding free data on property sales.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Slight narrowing of our data source with the elimination of fields with null data or duplications.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Data was limited to metropolitan areas and the suburbs surrounding.</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Results/Findings:</a:t>
            </a:r>
            <a:br>
              <a:rPr lang="en-US" sz="2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model can be created to predict the market value to within 99.99% accuracy within a metropolitan area.</a:t>
            </a:r>
            <a:br>
              <a:rPr lang="en-US" sz="20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Note:</a:t>
            </a:r>
            <a:br>
              <a:rPr lang="en-US" sz="1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housing market is naturally unpredictable as a result of human behavior.</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EC12935A-5CA0-4578-800A-BD0B8734E8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53" cy="6864437"/>
            <a:chOff x="7433816" y="-6437"/>
            <a:chExt cx="4133553" cy="6864437"/>
          </a:xfrm>
        </p:grpSpPr>
        <p:cxnSp>
          <p:nvCxnSpPr>
            <p:cNvPr id="51" name="Straight Connector 50">
              <a:extLst>
                <a:ext uri="{FF2B5EF4-FFF2-40B4-BE49-F238E27FC236}">
                  <a16:creationId xmlns:a16="http://schemas.microsoft.com/office/drawing/2014/main" id="{E69484D6-9B63-4B14-A346-D05503C39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51DF2C12-3D40-4539-A3EC-BA356BBA9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90199" y="840583"/>
              <a:ext cx="3021199" cy="5189709"/>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5C6AB3A2-A40C-4BE1-AE26-EDDEDB2C17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884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5F2320-AD4A-4915-BE2D-D356A650B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1139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5" name="Graphic 8">
              <a:extLst>
                <a:ext uri="{FF2B5EF4-FFF2-40B4-BE49-F238E27FC236}">
                  <a16:creationId xmlns:a16="http://schemas.microsoft.com/office/drawing/2014/main" id="{4B867A07-8050-498E-8415-1B7549516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3982" y="0"/>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sp>
          <p:nvSpPr>
            <p:cNvPr id="56" name="Graphic 8">
              <a:extLst>
                <a:ext uri="{FF2B5EF4-FFF2-40B4-BE49-F238E27FC236}">
                  <a16:creationId xmlns:a16="http://schemas.microsoft.com/office/drawing/2014/main" id="{C79FB9E1-FB99-4C21-8074-CA752B421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85885" y="5347397"/>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cxnSp>
          <p:nvCxnSpPr>
            <p:cNvPr id="57" name="Straight Connector 56">
              <a:extLst>
                <a:ext uri="{FF2B5EF4-FFF2-40B4-BE49-F238E27FC236}">
                  <a16:creationId xmlns:a16="http://schemas.microsoft.com/office/drawing/2014/main" id="{8021D2DB-2137-4F7E-B12B-9B9F9F808F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AC612FB-E971-4542-9B7B-FB75B86D5C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5E53E6-8E14-4FDA-91DF-8D9C839353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CF2A37D-5E9D-4952-93B0-F2A2825B74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574215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B50B40-DEB5-47C0-BD0C-262D8674B94F}"/>
              </a:ext>
            </a:extLst>
          </p:cNvPr>
          <p:cNvSpPr>
            <a:spLocks noGrp="1"/>
          </p:cNvSpPr>
          <p:nvPr>
            <p:ph idx="1"/>
          </p:nvPr>
        </p:nvSpPr>
        <p:spPr>
          <a:xfrm>
            <a:off x="838201" y="1887798"/>
            <a:ext cx="5709640" cy="41424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How Could we Expand the Project:</a:t>
            </a:r>
          </a:p>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Currently the model predicts one month ahead. With additional work the model could be expanded to predict further into the future.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Currently the model predicts averages within a metropolitan area. With funding, data could be pulled for individual properties.</a:t>
            </a:r>
            <a:endParaRPr lang="en-US" dirty="0"/>
          </a:p>
        </p:txBody>
      </p:sp>
      <p:grpSp>
        <p:nvGrpSpPr>
          <p:cNvPr id="12" name="Group 11">
            <a:extLst>
              <a:ext uri="{FF2B5EF4-FFF2-40B4-BE49-F238E27FC236}">
                <a16:creationId xmlns:a16="http://schemas.microsoft.com/office/drawing/2014/main" id="{84CDC529-641B-41E3-896C-B43B5DBEFE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379" y="-6437"/>
            <a:ext cx="4136937" cy="6864437"/>
            <a:chOff x="7430379" y="-6437"/>
            <a:chExt cx="4136937" cy="6864437"/>
          </a:xfrm>
        </p:grpSpPr>
        <p:sp>
          <p:nvSpPr>
            <p:cNvPr id="13" name="Freeform: Shape 12">
              <a:extLst>
                <a:ext uri="{FF2B5EF4-FFF2-40B4-BE49-F238E27FC236}">
                  <a16:creationId xmlns:a16="http://schemas.microsoft.com/office/drawing/2014/main" id="{6D149F87-1C45-44B2-8D4B-D495F05DF2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7741214" y="1425553"/>
              <a:ext cx="3512149" cy="3952919"/>
            </a:xfrm>
            <a:custGeom>
              <a:avLst/>
              <a:gdLst>
                <a:gd name="connsiteX0" fmla="*/ 1939325 w 3878650"/>
                <a:gd name="connsiteY0" fmla="*/ 4363426 h 4363426"/>
                <a:gd name="connsiteX1" fmla="*/ 0 w 3878650"/>
                <a:gd name="connsiteY1" fmla="*/ 2424101 h 4363426"/>
                <a:gd name="connsiteX2" fmla="*/ 0 w 3878650"/>
                <a:gd name="connsiteY2" fmla="*/ 1734201 h 4363426"/>
                <a:gd name="connsiteX3" fmla="*/ 0 w 3878650"/>
                <a:gd name="connsiteY3" fmla="*/ 0 h 4363426"/>
                <a:gd name="connsiteX4" fmla="*/ 3878650 w 3878650"/>
                <a:gd name="connsiteY4" fmla="*/ 0 h 4363426"/>
                <a:gd name="connsiteX5" fmla="*/ 3878650 w 3878650"/>
                <a:gd name="connsiteY5" fmla="*/ 330044 h 4363426"/>
                <a:gd name="connsiteX6" fmla="*/ 3878650 w 3878650"/>
                <a:gd name="connsiteY6" fmla="*/ 2424101 h 4363426"/>
                <a:gd name="connsiteX7" fmla="*/ 1939325 w 3878650"/>
                <a:gd name="connsiteY7" fmla="*/ 4363426 h 436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8650" h="4363426">
                  <a:moveTo>
                    <a:pt x="1939325" y="4363426"/>
                  </a:moveTo>
                  <a:cubicBezTo>
                    <a:pt x="868265" y="4363426"/>
                    <a:pt x="0" y="3495161"/>
                    <a:pt x="0" y="2424101"/>
                  </a:cubicBezTo>
                  <a:lnTo>
                    <a:pt x="0" y="1734201"/>
                  </a:lnTo>
                  <a:lnTo>
                    <a:pt x="0" y="0"/>
                  </a:lnTo>
                  <a:lnTo>
                    <a:pt x="3878650" y="0"/>
                  </a:lnTo>
                  <a:lnTo>
                    <a:pt x="3878650" y="330044"/>
                  </a:lnTo>
                  <a:lnTo>
                    <a:pt x="3878650" y="2424101"/>
                  </a:lnTo>
                  <a:cubicBezTo>
                    <a:pt x="3878650" y="3495161"/>
                    <a:pt x="3010385" y="4363426"/>
                    <a:pt x="1939325" y="4363426"/>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4" name="Straight Connector 13">
              <a:extLst>
                <a:ext uri="{FF2B5EF4-FFF2-40B4-BE49-F238E27FC236}">
                  <a16:creationId xmlns:a16="http://schemas.microsoft.com/office/drawing/2014/main" id="{7F0C4227-57D6-49F5-9F99-C043FA774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9498848" y="581338"/>
              <a:ext cx="0" cy="569539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3CAA67-33DF-4DEF-970D-E9D322DED7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7430379" y="342899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9533CB-43E6-43B1-AC1C-0D46BD72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11250011" y="342777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02EC05-FE36-4500-9FE7-8F66AD8FE8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999273-8AC9-42C7-A718-903E23486B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48FD3C-C042-47D1-AFA0-A69407BE4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8CF67A-A858-4B50-A061-D2B71B5DB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7176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8" name="Straight Connector 17">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3"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7" name="Title 6">
            <a:extLst>
              <a:ext uri="{FF2B5EF4-FFF2-40B4-BE49-F238E27FC236}">
                <a16:creationId xmlns:a16="http://schemas.microsoft.com/office/drawing/2014/main" id="{7123C288-0D07-4072-A5D5-5E5ACE05EEE1}"/>
              </a:ext>
            </a:extLst>
          </p:cNvPr>
          <p:cNvSpPr>
            <a:spLocks noGrp="1"/>
          </p:cNvSpPr>
          <p:nvPr>
            <p:ph type="title"/>
          </p:nvPr>
        </p:nvSpPr>
        <p:spPr>
          <a:xfrm>
            <a:off x="838200" y="827727"/>
            <a:ext cx="8648158" cy="1025179"/>
          </a:xfrm>
        </p:spPr>
        <p:txBody>
          <a:bodyPr>
            <a:normAutofit/>
          </a:bodyPr>
          <a:lstStyle/>
          <a:p>
            <a:r>
              <a:rPr lang="en-US" dirty="0">
                <a:latin typeface="Times New Roman" panose="02020603050405020304" pitchFamily="18" charset="0"/>
                <a:cs typeface="Times New Roman" panose="02020603050405020304" pitchFamily="18" charset="0"/>
              </a:rPr>
              <a:t>References</a:t>
            </a:r>
          </a:p>
        </p:txBody>
      </p:sp>
      <p:sp>
        <p:nvSpPr>
          <p:cNvPr id="8" name="Content Placeholder 7">
            <a:extLst>
              <a:ext uri="{FF2B5EF4-FFF2-40B4-BE49-F238E27FC236}">
                <a16:creationId xmlns:a16="http://schemas.microsoft.com/office/drawing/2014/main" id="{3D1E24FF-80D8-4ABA-B282-399E75531960}"/>
              </a:ext>
            </a:extLst>
          </p:cNvPr>
          <p:cNvSpPr>
            <a:spLocks noGrp="1"/>
          </p:cNvSpPr>
          <p:nvPr>
            <p:ph idx="1"/>
          </p:nvPr>
        </p:nvSpPr>
        <p:spPr>
          <a:xfrm>
            <a:off x="838200" y="2099756"/>
            <a:ext cx="8648158" cy="3765015"/>
          </a:xfrm>
        </p:spPr>
        <p:txBody>
          <a:bodyPr>
            <a:normAutofit/>
          </a:bodyPr>
          <a:lstStyle/>
          <a:p>
            <a:pPr marL="0" marR="0" indent="0">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Data Sources:</a:t>
            </a:r>
          </a:p>
          <a:p>
            <a:pPr marL="0" marR="0">
              <a:spcBef>
                <a:spcPts val="0"/>
              </a:spcBef>
              <a:spcAft>
                <a:spcPts val="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US Census: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[https://www.census.gov/data/developers/data-sets.html](https://www.census.gov/data/developers/data-sets.html)</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FRED Economic Data:</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https://fred.stlouisfed.org/series/FEDFUNDS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Zillow:</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Zillow Home Value Index- Metro US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https://www.zillow.com/research/data/</a:t>
            </a:r>
          </a:p>
        </p:txBody>
      </p:sp>
    </p:spTree>
    <p:extLst>
      <p:ext uri="{BB962C8B-B14F-4D97-AF65-F5344CB8AC3E}">
        <p14:creationId xmlns:p14="http://schemas.microsoft.com/office/powerpoint/2010/main" val="29540989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14D8-39A3-4CCB-987A-56B9335CF6B4}"/>
              </a:ext>
            </a:extLst>
          </p:cNvPr>
          <p:cNvSpPr>
            <a:spLocks noGrp="1"/>
          </p:cNvSpPr>
          <p:nvPr>
            <p:ph type="title"/>
          </p:nvPr>
        </p:nvSpPr>
        <p:spPr/>
        <p:txBody>
          <a:bodyPr/>
          <a:lstStyle/>
          <a:p>
            <a:pPr algn="ctr"/>
            <a:r>
              <a:rPr lang="en-US" dirty="0"/>
              <a:t>Questions??</a:t>
            </a:r>
          </a:p>
        </p:txBody>
      </p:sp>
      <p:pic>
        <p:nvPicPr>
          <p:cNvPr id="5" name="Content Placeholder 4" descr="A small house with a blue roof&#10;&#10;Description automatically generated with low confidence">
            <a:extLst>
              <a:ext uri="{FF2B5EF4-FFF2-40B4-BE49-F238E27FC236}">
                <a16:creationId xmlns:a16="http://schemas.microsoft.com/office/drawing/2014/main" id="{B2B03CCE-CEFE-4BEF-8390-27E60B497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248" y="1960730"/>
            <a:ext cx="3503503" cy="4169947"/>
          </a:xfrm>
        </p:spPr>
      </p:pic>
    </p:spTree>
    <p:extLst>
      <p:ext uri="{BB962C8B-B14F-4D97-AF65-F5344CB8AC3E}">
        <p14:creationId xmlns:p14="http://schemas.microsoft.com/office/powerpoint/2010/main" val="41859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D1CA65-8505-4C18-A197-7280990FE45E}"/>
              </a:ext>
            </a:extLst>
          </p:cNvPr>
          <p:cNvSpPr>
            <a:spLocks noGrp="1"/>
          </p:cNvSpPr>
          <p:nvPr>
            <p:ph type="title"/>
          </p:nvPr>
        </p:nvSpPr>
        <p:spPr>
          <a:xfrm>
            <a:off x="839788" y="731520"/>
            <a:ext cx="3932237" cy="1598725"/>
          </a:xfrm>
        </p:spPr>
        <p:txBody>
          <a:bodyPr/>
          <a:lstStyle/>
          <a:p>
            <a:r>
              <a:rPr lang="en-US" b="1" u="sng" dirty="0"/>
              <a:t>Project Team:</a:t>
            </a:r>
          </a:p>
        </p:txBody>
      </p:sp>
      <p:pic>
        <p:nvPicPr>
          <p:cNvPr id="8" name="Content Placeholder 7" descr="A picture containing text, sign&#10;&#10;Description automatically generated">
            <a:extLst>
              <a:ext uri="{FF2B5EF4-FFF2-40B4-BE49-F238E27FC236}">
                <a16:creationId xmlns:a16="http://schemas.microsoft.com/office/drawing/2014/main" id="{3D7178DD-C108-4905-A85F-C6DA79073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3665" y="731520"/>
            <a:ext cx="5185391" cy="5129212"/>
          </a:xfrm>
        </p:spPr>
      </p:pic>
      <p:sp>
        <p:nvSpPr>
          <p:cNvPr id="6" name="Text Placeholder 5">
            <a:extLst>
              <a:ext uri="{FF2B5EF4-FFF2-40B4-BE49-F238E27FC236}">
                <a16:creationId xmlns:a16="http://schemas.microsoft.com/office/drawing/2014/main" id="{634A425D-4470-4AC9-B97E-8D9D55E895C7}"/>
              </a:ext>
            </a:extLst>
          </p:cNvPr>
          <p:cNvSpPr>
            <a:spLocks noGrp="1"/>
          </p:cNvSpPr>
          <p:nvPr>
            <p:ph type="body" sz="half" idx="2"/>
          </p:nvPr>
        </p:nvSpPr>
        <p:spPr>
          <a:xfrm>
            <a:off x="839788" y="3156155"/>
            <a:ext cx="3932237" cy="1371601"/>
          </a:xfrm>
        </p:spPr>
        <p:txBody>
          <a:bodyPr/>
          <a:lstStyle/>
          <a:p>
            <a:r>
              <a:rPr lang="en-US" b="1" dirty="0"/>
              <a:t>Joseph March</a:t>
            </a:r>
          </a:p>
          <a:p>
            <a:r>
              <a:rPr lang="en-US" b="1" dirty="0"/>
              <a:t>Diane </a:t>
            </a:r>
            <a:r>
              <a:rPr lang="en-US" b="1" dirty="0" err="1"/>
              <a:t>Tiblin</a:t>
            </a:r>
            <a:endParaRPr lang="en-US" b="1" dirty="0"/>
          </a:p>
          <a:p>
            <a:r>
              <a:rPr lang="en-US" b="1" dirty="0"/>
              <a:t>Bonnie Bailey</a:t>
            </a:r>
          </a:p>
        </p:txBody>
      </p:sp>
    </p:spTree>
    <p:extLst>
      <p:ext uri="{BB962C8B-B14F-4D97-AF65-F5344CB8AC3E}">
        <p14:creationId xmlns:p14="http://schemas.microsoft.com/office/powerpoint/2010/main" val="1612037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6" name="Straight Connector 15">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1"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5" name="Title 4">
            <a:extLst>
              <a:ext uri="{FF2B5EF4-FFF2-40B4-BE49-F238E27FC236}">
                <a16:creationId xmlns:a16="http://schemas.microsoft.com/office/drawing/2014/main" id="{B342041E-874F-4409-8DA6-52B9D433AE43}"/>
              </a:ext>
            </a:extLst>
          </p:cNvPr>
          <p:cNvSpPr>
            <a:spLocks noGrp="1"/>
          </p:cNvSpPr>
          <p:nvPr>
            <p:ph type="title"/>
          </p:nvPr>
        </p:nvSpPr>
        <p:spPr>
          <a:xfrm>
            <a:off x="838199" y="827727"/>
            <a:ext cx="10473813" cy="1495887"/>
          </a:xfrm>
        </p:spPr>
        <p:txBody>
          <a:bodyPr>
            <a:normAutofit/>
          </a:bodyPr>
          <a:lstStyle/>
          <a:p>
            <a:pPr algn="ctr"/>
            <a:r>
              <a:rPr lang="en-US" sz="6600" dirty="0">
                <a:latin typeface="Times New Roman" panose="02020603050405020304" pitchFamily="18" charset="0"/>
                <a:cs typeface="Times New Roman" panose="02020603050405020304" pitchFamily="18" charset="0"/>
              </a:rPr>
              <a:t>In The News….</a:t>
            </a:r>
          </a:p>
        </p:txBody>
      </p:sp>
      <p:pic>
        <p:nvPicPr>
          <p:cNvPr id="8" name="Content Placeholder 7" descr="Text&#10;&#10;Description automatically generated with medium confidence">
            <a:extLst>
              <a:ext uri="{FF2B5EF4-FFF2-40B4-BE49-F238E27FC236}">
                <a16:creationId xmlns:a16="http://schemas.microsoft.com/office/drawing/2014/main" id="{06C8BF23-0A51-4A90-A36D-8BFC515A4B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1308899">
            <a:off x="1583192" y="3282843"/>
            <a:ext cx="7421011" cy="1171739"/>
          </a:xfrm>
        </p:spPr>
      </p:pic>
      <p:pic>
        <p:nvPicPr>
          <p:cNvPr id="10" name="Picture 9" descr="A picture containing logo&#10;&#10;Description automatically generated">
            <a:extLst>
              <a:ext uri="{FF2B5EF4-FFF2-40B4-BE49-F238E27FC236}">
                <a16:creationId xmlns:a16="http://schemas.microsoft.com/office/drawing/2014/main" id="{61825931-7FAA-4FC4-A9F9-5336F8E46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9665">
            <a:off x="802080" y="3742091"/>
            <a:ext cx="10755226" cy="1581371"/>
          </a:xfrm>
          <a:prstGeom prst="rect">
            <a:avLst/>
          </a:prstGeom>
          <a:ln w="57150">
            <a:solidFill>
              <a:srgbClr val="660033"/>
            </a:solidFill>
          </a:ln>
        </p:spPr>
      </p:pic>
      <p:pic>
        <p:nvPicPr>
          <p:cNvPr id="14" name="Picture 13" descr="Text&#10;&#10;Description automatically generated">
            <a:extLst>
              <a:ext uri="{FF2B5EF4-FFF2-40B4-BE49-F238E27FC236}">
                <a16:creationId xmlns:a16="http://schemas.microsoft.com/office/drawing/2014/main" id="{67E2B731-8A5E-4998-B65E-0B8A0C4D4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80941">
            <a:off x="1375704" y="2523998"/>
            <a:ext cx="9440592" cy="1810003"/>
          </a:xfrm>
          <a:prstGeom prst="rect">
            <a:avLst/>
          </a:prstGeom>
          <a:ln w="57150">
            <a:solidFill>
              <a:srgbClr val="660033"/>
            </a:solidFill>
          </a:ln>
        </p:spPr>
      </p:pic>
      <p:pic>
        <p:nvPicPr>
          <p:cNvPr id="23" name="Picture 22" descr="Text&#10;&#10;Description automatically generated">
            <a:extLst>
              <a:ext uri="{FF2B5EF4-FFF2-40B4-BE49-F238E27FC236}">
                <a16:creationId xmlns:a16="http://schemas.microsoft.com/office/drawing/2014/main" id="{0BF7C2AA-A1BD-4889-98C9-FD594254E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3806">
            <a:off x="3591620" y="3776920"/>
            <a:ext cx="5715798" cy="2448267"/>
          </a:xfrm>
          <a:prstGeom prst="rect">
            <a:avLst/>
          </a:prstGeom>
          <a:ln w="57150">
            <a:solidFill>
              <a:srgbClr val="660033"/>
            </a:solidFill>
          </a:ln>
        </p:spPr>
      </p:pic>
      <p:pic>
        <p:nvPicPr>
          <p:cNvPr id="25" name="Picture 24" descr="A picture containing text&#10;&#10;Description automatically generated">
            <a:extLst>
              <a:ext uri="{FF2B5EF4-FFF2-40B4-BE49-F238E27FC236}">
                <a16:creationId xmlns:a16="http://schemas.microsoft.com/office/drawing/2014/main" id="{212C7257-9DB4-40C5-B395-1BEB4A2885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401685">
            <a:off x="808166" y="4525111"/>
            <a:ext cx="9450119" cy="1381318"/>
          </a:xfrm>
          <a:prstGeom prst="rect">
            <a:avLst/>
          </a:prstGeom>
          <a:ln w="57150">
            <a:solidFill>
              <a:srgbClr val="660033"/>
            </a:solidFill>
          </a:ln>
        </p:spPr>
      </p:pic>
      <p:pic>
        <p:nvPicPr>
          <p:cNvPr id="27" name="Picture 26" descr="A picture containing text&#10;&#10;Description automatically generated">
            <a:extLst>
              <a:ext uri="{FF2B5EF4-FFF2-40B4-BE49-F238E27FC236}">
                <a16:creationId xmlns:a16="http://schemas.microsoft.com/office/drawing/2014/main" id="{24392FA4-E081-433C-B687-CBA4F5F553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499383">
            <a:off x="659514" y="2680911"/>
            <a:ext cx="11088647" cy="1695687"/>
          </a:xfrm>
          <a:prstGeom prst="rect">
            <a:avLst/>
          </a:prstGeom>
          <a:ln w="57150">
            <a:solidFill>
              <a:srgbClr val="660033"/>
            </a:solidFill>
          </a:ln>
        </p:spPr>
      </p:pic>
      <p:pic>
        <p:nvPicPr>
          <p:cNvPr id="29" name="Picture 28" descr="Text&#10;&#10;Description automatically generated with medium confidence">
            <a:extLst>
              <a:ext uri="{FF2B5EF4-FFF2-40B4-BE49-F238E27FC236}">
                <a16:creationId xmlns:a16="http://schemas.microsoft.com/office/drawing/2014/main" id="{B96F5269-6ADB-4DD0-BF88-6050A4CCCD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315494">
            <a:off x="1236385" y="3263557"/>
            <a:ext cx="9945488" cy="1552792"/>
          </a:xfrm>
          <a:prstGeom prst="rect">
            <a:avLst/>
          </a:prstGeom>
          <a:ln w="57150">
            <a:solidFill>
              <a:srgbClr val="660033"/>
            </a:solidFill>
          </a:ln>
        </p:spPr>
      </p:pic>
      <p:pic>
        <p:nvPicPr>
          <p:cNvPr id="31" name="Picture 30">
            <a:extLst>
              <a:ext uri="{FF2B5EF4-FFF2-40B4-BE49-F238E27FC236}">
                <a16:creationId xmlns:a16="http://schemas.microsoft.com/office/drawing/2014/main" id="{B7C1ECEF-292C-46B5-94FA-CEEF975120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6083" y="3461429"/>
            <a:ext cx="10536120" cy="1181265"/>
          </a:xfrm>
          <a:prstGeom prst="rect">
            <a:avLst/>
          </a:prstGeom>
          <a:ln w="57150">
            <a:solidFill>
              <a:srgbClr val="660033"/>
            </a:solidFill>
          </a:ln>
        </p:spPr>
      </p:pic>
    </p:spTree>
    <p:extLst>
      <p:ext uri="{BB962C8B-B14F-4D97-AF65-F5344CB8AC3E}">
        <p14:creationId xmlns:p14="http://schemas.microsoft.com/office/powerpoint/2010/main" val="1633573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150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nodeType="afterEffect">
                                  <p:stCondLst>
                                    <p:cond delay="150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4500"/>
                            </p:stCondLst>
                            <p:childTnLst>
                              <p:par>
                                <p:cTn id="20" presetID="2" presetClass="entr" presetSubtype="4" fill="hold" nodeType="afterEffect">
                                  <p:stCondLst>
                                    <p:cond delay="150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par>
                          <p:cTn id="24" fill="hold">
                            <p:stCondLst>
                              <p:cond delay="6500"/>
                            </p:stCondLst>
                            <p:childTnLst>
                              <p:par>
                                <p:cTn id="25" presetID="2" presetClass="entr" presetSubtype="4" fill="hold" nodeType="afterEffect">
                                  <p:stCondLst>
                                    <p:cond delay="1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par>
                          <p:cTn id="29" fill="hold">
                            <p:stCondLst>
                              <p:cond delay="8500"/>
                            </p:stCondLst>
                            <p:childTnLst>
                              <p:par>
                                <p:cTn id="30" presetID="42" presetClass="entr" presetSubtype="0" fill="hold" nodeType="afterEffect">
                                  <p:stCondLst>
                                    <p:cond delay="15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11000"/>
                            </p:stCondLst>
                            <p:childTnLst>
                              <p:par>
                                <p:cTn id="36" presetID="2" presetClass="entr" presetSubtype="4" fill="hold" nodeType="afterEffect">
                                  <p:stCondLst>
                                    <p:cond delay="150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childTnLst>
                          </p:cTn>
                        </p:par>
                        <p:par>
                          <p:cTn id="40" fill="hold">
                            <p:stCondLst>
                              <p:cond delay="13000"/>
                            </p:stCondLst>
                            <p:childTnLst>
                              <p:par>
                                <p:cTn id="41" presetID="2" presetClass="entr" presetSubtype="4" fill="hold" nodeType="afterEffect">
                                  <p:stCondLst>
                                    <p:cond delay="150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1" name="Rectangle 2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4CCC6E-AEF8-4714-90CB-CB28DCDE223D}"/>
              </a:ext>
            </a:extLst>
          </p:cNvPr>
          <p:cNvSpPr>
            <a:spLocks noGrp="1"/>
          </p:cNvSpPr>
          <p:nvPr>
            <p:ph type="title"/>
          </p:nvPr>
        </p:nvSpPr>
        <p:spPr>
          <a:xfrm>
            <a:off x="838199" y="176981"/>
            <a:ext cx="5490073" cy="1150373"/>
          </a:xfrm>
        </p:spPr>
        <p:txBody>
          <a:bodyPr vert="horz" lIns="91440" tIns="45720" rIns="91440" bIns="45720" rtlCol="0" anchor="b">
            <a:normAutofit/>
          </a:bodyPr>
          <a:lstStyle/>
          <a:p>
            <a:r>
              <a:rPr lang="en-US" u="sng"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FD53C8DF-751D-4C4D-BE1E-7425C4D131D9}"/>
              </a:ext>
            </a:extLst>
          </p:cNvPr>
          <p:cNvSpPr>
            <a:spLocks noGrp="1"/>
          </p:cNvSpPr>
          <p:nvPr>
            <p:ph sz="half" idx="1"/>
          </p:nvPr>
        </p:nvSpPr>
        <p:spPr>
          <a:xfrm>
            <a:off x="838199" y="1153992"/>
            <a:ext cx="5490073" cy="5022969"/>
          </a:xfrm>
        </p:spPr>
        <p:txBody>
          <a:bodyPr vert="horz" lIns="91440" tIns="45720" rIns="91440" bIns="45720" rtlCol="0">
            <a:normAutofit fontScale="25000" lnSpcReduction="20000"/>
          </a:bodyPr>
          <a:lstStyle/>
          <a:p>
            <a:pPr marL="0" indent="0">
              <a:lnSpc>
                <a:spcPct val="100000"/>
              </a:lnSpc>
              <a:buNone/>
            </a:pPr>
            <a:endParaRPr lang="en-US" sz="76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76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r>
              <a:rPr lang="en-US" sz="7600" dirty="0">
                <a:solidFill>
                  <a:schemeClr val="tx1"/>
                </a:solidFill>
                <a:latin typeface="Times New Roman" panose="02020603050405020304" pitchFamily="18" charset="0"/>
                <a:cs typeface="Times New Roman" panose="02020603050405020304" pitchFamily="18" charset="0"/>
              </a:rPr>
              <a:t>At the start of the pandemic, stay at home orders and fear prompted fewer buyers looking for new property and fewer sellers willing to allow strangers into their homes for viewings. Home showings and new listings were down more than 40%</a:t>
            </a:r>
          </a:p>
          <a:p>
            <a:pPr marL="0" indent="0">
              <a:lnSpc>
                <a:spcPct val="100000"/>
              </a:lnSpc>
              <a:buNone/>
            </a:pPr>
            <a:r>
              <a:rPr lang="en-US" sz="7600" dirty="0">
                <a:solidFill>
                  <a:schemeClr val="tx1"/>
                </a:solidFill>
                <a:latin typeface="Times New Roman" panose="02020603050405020304" pitchFamily="18" charset="0"/>
                <a:cs typeface="Times New Roman" panose="02020603050405020304" pitchFamily="18" charset="0"/>
              </a:rPr>
              <a:t>By late spring, the market began to rebound. Decreased interest rates combined with stimulus payments incentivized citizens. </a:t>
            </a:r>
          </a:p>
          <a:p>
            <a:pPr marL="0" indent="0">
              <a:lnSpc>
                <a:spcPct val="100000"/>
              </a:lnSpc>
              <a:buNone/>
            </a:pPr>
            <a:r>
              <a:rPr lang="en-US" sz="7600" dirty="0">
                <a:solidFill>
                  <a:schemeClr val="tx1"/>
                </a:solidFill>
                <a:latin typeface="Times New Roman" panose="02020603050405020304" pitchFamily="18" charset="0"/>
                <a:cs typeface="Times New Roman" panose="02020603050405020304" pitchFamily="18" charset="0"/>
              </a:rPr>
              <a:t>Housing supply, however, could not keep up. This left a small inventory of homes available for sale with record numbers of people bidding the sales price of those homes up significantly. </a:t>
            </a:r>
          </a:p>
          <a:p>
            <a:pPr marL="0" indent="0">
              <a:lnSpc>
                <a:spcPct val="100000"/>
              </a:lnSpc>
              <a:buNone/>
            </a:pPr>
            <a:endParaRPr lang="en-US" sz="48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r>
              <a:rPr lang="en-US" sz="3600" dirty="0">
                <a:solidFill>
                  <a:schemeClr val="tx1"/>
                </a:solidFill>
                <a:latin typeface="Times New Roman" panose="02020603050405020304" pitchFamily="18" charset="0"/>
                <a:cs typeface="Times New Roman" panose="02020603050405020304" pitchFamily="18" charset="0"/>
              </a:rPr>
              <a:t>https://www.stlouisfed.org/publications/regional-economist/fourth-quarter-2020/impact-covid-residential-real-estate-market</a:t>
            </a:r>
          </a:p>
          <a:p>
            <a:pPr marL="0">
              <a:lnSpc>
                <a:spcPct val="100000"/>
              </a:lnSpc>
            </a:pPr>
            <a:endParaRPr lang="en-US" sz="25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p:txBody>
      </p:sp>
      <p:grpSp>
        <p:nvGrpSpPr>
          <p:cNvPr id="25" name="Group 24">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6" name="Straight Connector 25">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Content Placeholder 5" descr="Text&#10;&#10;Description automatically generated">
            <a:extLst>
              <a:ext uri="{FF2B5EF4-FFF2-40B4-BE49-F238E27FC236}">
                <a16:creationId xmlns:a16="http://schemas.microsoft.com/office/drawing/2014/main" id="{03E715CC-47A6-48FD-9B5A-6A6AD848380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5482" y="1619138"/>
            <a:ext cx="3849624" cy="3619795"/>
          </a:xfrm>
          <a:prstGeom prst="rect">
            <a:avLst/>
          </a:prstGeom>
        </p:spPr>
      </p:pic>
    </p:spTree>
    <p:extLst>
      <p:ext uri="{BB962C8B-B14F-4D97-AF65-F5344CB8AC3E}">
        <p14:creationId xmlns:p14="http://schemas.microsoft.com/office/powerpoint/2010/main" val="270473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F2DD-EDDD-43EC-985E-AD80127D7912}"/>
              </a:ext>
            </a:extLst>
          </p:cNvPr>
          <p:cNvSpPr>
            <a:spLocks noGrp="1"/>
          </p:cNvSpPr>
          <p:nvPr>
            <p:ph type="title"/>
          </p:nvPr>
        </p:nvSpPr>
        <p:spPr>
          <a:xfrm>
            <a:off x="839788" y="731521"/>
            <a:ext cx="10515600" cy="115294"/>
          </a:xfrm>
        </p:spPr>
        <p:txBody>
          <a:bodyPr>
            <a:normAutofit fontScale="90000"/>
          </a:bodyPr>
          <a:lstStyle/>
          <a:p>
            <a:br>
              <a:rPr lang="en-US" dirty="0"/>
            </a:br>
            <a:br>
              <a:rPr lang="en-US" dirty="0"/>
            </a:br>
            <a:endParaRPr lang="en-US" dirty="0"/>
          </a:p>
        </p:txBody>
      </p:sp>
      <p:sp>
        <p:nvSpPr>
          <p:cNvPr id="3" name="Text Placeholder 2">
            <a:extLst>
              <a:ext uri="{FF2B5EF4-FFF2-40B4-BE49-F238E27FC236}">
                <a16:creationId xmlns:a16="http://schemas.microsoft.com/office/drawing/2014/main" id="{199FAA9E-1B4A-480F-B571-BAF06AB4AA76}"/>
              </a:ext>
            </a:extLst>
          </p:cNvPr>
          <p:cNvSpPr>
            <a:spLocks noGrp="1"/>
          </p:cNvSpPr>
          <p:nvPr>
            <p:ph type="body" idx="1"/>
          </p:nvPr>
        </p:nvSpPr>
        <p:spPr>
          <a:xfrm>
            <a:off x="839788" y="973394"/>
            <a:ext cx="5157787" cy="1869433"/>
          </a:xfrm>
        </p:spPr>
        <p:txBody>
          <a:bodyPr>
            <a:normAutofit/>
          </a:bodyPr>
          <a:lstStyle/>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8" name="Content Placeholder 7" descr="A picture containing text, outdoor, tent, red&#10;&#10;Description automatically generated">
            <a:extLst>
              <a:ext uri="{FF2B5EF4-FFF2-40B4-BE49-F238E27FC236}">
                <a16:creationId xmlns:a16="http://schemas.microsoft.com/office/drawing/2014/main" id="{321DD2AC-0BEA-46D6-A35D-76470A59F79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973394"/>
            <a:ext cx="5157787" cy="4911211"/>
          </a:xfrm>
        </p:spPr>
      </p:pic>
      <p:sp>
        <p:nvSpPr>
          <p:cNvPr id="6" name="Content Placeholder 5">
            <a:extLst>
              <a:ext uri="{FF2B5EF4-FFF2-40B4-BE49-F238E27FC236}">
                <a16:creationId xmlns:a16="http://schemas.microsoft.com/office/drawing/2014/main" id="{9023B542-B838-407C-B937-50C57EB646C0}"/>
              </a:ext>
            </a:extLst>
          </p:cNvPr>
          <p:cNvSpPr>
            <a:spLocks noGrp="1"/>
          </p:cNvSpPr>
          <p:nvPr>
            <p:ph sz="quarter" idx="4"/>
          </p:nvPr>
        </p:nvSpPr>
        <p:spPr>
          <a:xfrm>
            <a:off x="6194426" y="973394"/>
            <a:ext cx="5160961" cy="4911211"/>
          </a:xfrm>
        </p:spPr>
        <p:txBody>
          <a:bodyPr>
            <a:normAutofit fontScale="92500" lnSpcReduction="10000"/>
          </a:bodyPr>
          <a:lstStyle/>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r>
              <a:rPr lang="en-US" sz="2100" i="0" dirty="0">
                <a:solidFill>
                  <a:schemeClr val="tx1"/>
                </a:solidFill>
                <a:latin typeface="Times New Roman" panose="02020603050405020304" pitchFamily="18" charset="0"/>
                <a:cs typeface="Times New Roman" panose="02020603050405020304" pitchFamily="18" charset="0"/>
              </a:rPr>
              <a:t>Many renters were now working remotely and finding that without the expense of a commute, they could afford to buy a home in a less metropolitan area. They could also essentially choose to work from anywhere. This began the migration of certain portions of the population. </a:t>
            </a:r>
          </a:p>
          <a:p>
            <a:pPr marL="0" indent="0">
              <a:buNone/>
            </a:pPr>
            <a:r>
              <a:rPr lang="en-US" sz="2100" i="0" dirty="0">
                <a:solidFill>
                  <a:schemeClr val="tx1"/>
                </a:solidFill>
                <a:latin typeface="Times New Roman" panose="02020603050405020304" pitchFamily="18" charset="0"/>
                <a:cs typeface="Times New Roman" panose="02020603050405020304" pitchFamily="18" charset="0"/>
              </a:rPr>
              <a:t>The high cost of living in larger metropolitan cities began to push people out in search of lower living expenses. “…</a:t>
            </a:r>
            <a:r>
              <a:rPr lang="en-US" sz="1900" b="0" i="0" dirty="0">
                <a:solidFill>
                  <a:schemeClr val="tx1"/>
                </a:solidFill>
                <a:effectLst/>
                <a:latin typeface="Times New Roman" panose="02020603050405020304" pitchFamily="18" charset="0"/>
                <a:cs typeface="Times New Roman" panose="02020603050405020304" pitchFamily="18" charset="0"/>
              </a:rPr>
              <a:t>smaller metro areas are gaining, some famous big cities are slipping, and hints of de-urbanization can be found across the country.”</a:t>
            </a:r>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r>
              <a:rPr lang="en-US" sz="900" dirty="0">
                <a:solidFill>
                  <a:schemeClr val="tx1"/>
                </a:solidFill>
                <a:latin typeface="Times New Roman" panose="02020603050405020304" pitchFamily="18" charset="0"/>
                <a:cs typeface="Times New Roman" panose="02020603050405020304" pitchFamily="18" charset="0"/>
              </a:rPr>
              <a:t>https://www.linkedin.com/pulse/so-long-big-city-handling-pandemic-often-means-calling-george-anders</a:t>
            </a:r>
          </a:p>
        </p:txBody>
      </p:sp>
    </p:spTree>
    <p:extLst>
      <p:ext uri="{BB962C8B-B14F-4D97-AF65-F5344CB8AC3E}">
        <p14:creationId xmlns:p14="http://schemas.microsoft.com/office/powerpoint/2010/main" val="407529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D09D-0AD9-4C57-ABC7-EA60DF25201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Topic</a:t>
            </a:r>
          </a:p>
        </p:txBody>
      </p:sp>
      <p:sp>
        <p:nvSpPr>
          <p:cNvPr id="3" name="Content Placeholder 2">
            <a:extLst>
              <a:ext uri="{FF2B5EF4-FFF2-40B4-BE49-F238E27FC236}">
                <a16:creationId xmlns:a16="http://schemas.microsoft.com/office/drawing/2014/main" id="{6C97868A-AAA4-4483-8A97-A85A21CD352F}"/>
              </a:ext>
            </a:extLst>
          </p:cNvPr>
          <p:cNvSpPr>
            <a:spLocks noGrp="1"/>
          </p:cNvSpPr>
          <p:nvPr>
            <p:ph idx="1"/>
          </p:nvPr>
        </p:nvSpPr>
        <p:spPr/>
        <p:txBody>
          <a:bodyPr>
            <a:normAutofit/>
          </a:bodyPr>
          <a:lstStyle/>
          <a:p>
            <a:pPr marL="0" indent="0" algn="ctr">
              <a:buNone/>
            </a:pPr>
            <a:r>
              <a:rPr lang="en-US" sz="3200" dirty="0">
                <a:solidFill>
                  <a:schemeClr val="tx1"/>
                </a:solidFill>
                <a:latin typeface="Times New Roman" panose="02020603050405020304" pitchFamily="18" charset="0"/>
                <a:cs typeface="Times New Roman" panose="02020603050405020304" pitchFamily="18" charset="0"/>
              </a:rPr>
              <a:t>Can we make a machine learning model </a:t>
            </a:r>
          </a:p>
          <a:p>
            <a:pPr marL="0" indent="0" algn="ctr">
              <a:buNone/>
            </a:pPr>
            <a:r>
              <a:rPr lang="en-US" sz="3200" dirty="0">
                <a:solidFill>
                  <a:schemeClr val="tx1"/>
                </a:solidFill>
                <a:latin typeface="Times New Roman" panose="02020603050405020304" pitchFamily="18" charset="0"/>
                <a:cs typeface="Times New Roman" panose="02020603050405020304" pitchFamily="18" charset="0"/>
              </a:rPr>
              <a:t>to predict the market value of houses in an environment </a:t>
            </a:r>
          </a:p>
          <a:p>
            <a:pPr marL="0" indent="0" algn="ctr">
              <a:buNone/>
            </a:pPr>
            <a:r>
              <a:rPr lang="en-US" sz="3200" dirty="0">
                <a:solidFill>
                  <a:schemeClr val="tx1"/>
                </a:solidFill>
                <a:latin typeface="Times New Roman" panose="02020603050405020304" pitchFamily="18" charset="0"/>
                <a:cs typeface="Times New Roman" panose="02020603050405020304" pitchFamily="18" charset="0"/>
              </a:rPr>
              <a:t>that is highly </a:t>
            </a:r>
            <a:r>
              <a:rPr lang="en-US" sz="3200" dirty="0" err="1">
                <a:solidFill>
                  <a:schemeClr val="tx1"/>
                </a:solidFill>
                <a:latin typeface="Times New Roman" panose="02020603050405020304" pitchFamily="18" charset="0"/>
                <a:cs typeface="Times New Roman" panose="02020603050405020304" pitchFamily="18" charset="0"/>
              </a:rPr>
              <a:t>UNpredictable</a:t>
            </a:r>
            <a:r>
              <a:rPr lang="en-US" sz="3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397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42041E-874F-4409-8DA6-52B9D433AE43}"/>
              </a:ext>
            </a:extLst>
          </p:cNvPr>
          <p:cNvSpPr>
            <a:spLocks noGrp="1"/>
          </p:cNvSpPr>
          <p:nvPr>
            <p:ph type="title"/>
          </p:nvPr>
        </p:nvSpPr>
        <p:spPr/>
        <p:txBody>
          <a:bodyPr>
            <a:normAutofit/>
          </a:bodyPr>
          <a:lstStyle/>
          <a:p>
            <a:pPr algn="ctr"/>
            <a:r>
              <a:rPr lang="en-US" sz="6600"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A8048E20-304A-4C02-B8D5-863D3C2DAFAE}"/>
              </a:ext>
            </a:extLst>
          </p:cNvPr>
          <p:cNvSpPr>
            <a:spLocks noGrp="1"/>
          </p:cNvSpPr>
          <p:nvPr>
            <p:ph sz="half" idx="1"/>
          </p:nvPr>
        </p:nvSpPr>
        <p:spPr/>
        <p:txBody>
          <a:bodyPr>
            <a:normAutofit fontScale="77500" lnSpcReduction="20000"/>
          </a:bodyPr>
          <a:lstStyle/>
          <a:p>
            <a:pPr marL="0" indent="0">
              <a:buNone/>
            </a:pPr>
            <a:r>
              <a:rPr lang="en-US" sz="2300" dirty="0">
                <a:solidFill>
                  <a:schemeClr val="tx1"/>
                </a:solidFill>
                <a:latin typeface="Times New Roman" panose="02020603050405020304" pitchFamily="18" charset="0"/>
                <a:cs typeface="Times New Roman" panose="02020603050405020304" pitchFamily="18" charset="0"/>
              </a:rPr>
              <a:t>Using data for December 2011-November 2021, we pulled the following:</a:t>
            </a:r>
          </a:p>
          <a:p>
            <a:r>
              <a:rPr lang="en-US" sz="2300" dirty="0">
                <a:solidFill>
                  <a:schemeClr val="tx1"/>
                </a:solidFill>
                <a:latin typeface="Times New Roman" panose="02020603050405020304" pitchFamily="18" charset="0"/>
                <a:cs typeface="Times New Roman" panose="02020603050405020304" pitchFamily="18" charset="0"/>
              </a:rPr>
              <a:t>Zillow- </a:t>
            </a:r>
            <a:r>
              <a:rPr lang="en-US" sz="2300" u="sng" dirty="0">
                <a:solidFill>
                  <a:schemeClr val="tx1"/>
                </a:solidFill>
                <a:latin typeface="Times New Roman" panose="02020603050405020304" pitchFamily="18" charset="0"/>
                <a:cs typeface="Times New Roman" panose="02020603050405020304" pitchFamily="18" charset="0"/>
              </a:rPr>
              <a:t>ZHVI</a:t>
            </a:r>
            <a:r>
              <a:rPr lang="en-US" sz="2300" dirty="0">
                <a:solidFill>
                  <a:schemeClr val="tx1"/>
                </a:solidFill>
                <a:latin typeface="Times New Roman" panose="02020603050405020304" pitchFamily="18" charset="0"/>
                <a:cs typeface="Times New Roman" panose="02020603050405020304" pitchFamily="18" charset="0"/>
              </a:rPr>
              <a:t> for single family residences and condos </a:t>
            </a:r>
          </a:p>
          <a:p>
            <a:r>
              <a:rPr lang="en-US" sz="2300" dirty="0">
                <a:solidFill>
                  <a:schemeClr val="tx1"/>
                </a:solidFill>
                <a:latin typeface="Times New Roman" panose="02020603050405020304" pitchFamily="18" charset="0"/>
                <a:cs typeface="Times New Roman" panose="02020603050405020304" pitchFamily="18" charset="0"/>
              </a:rPr>
              <a:t>Federal Reserve of St Louis- Federal Interest Rates</a:t>
            </a:r>
          </a:p>
          <a:p>
            <a:r>
              <a:rPr lang="en-US" sz="2300" dirty="0">
                <a:solidFill>
                  <a:schemeClr val="tx1"/>
                </a:solidFill>
                <a:latin typeface="Times New Roman" panose="02020603050405020304" pitchFamily="18" charset="0"/>
                <a:cs typeface="Times New Roman" panose="02020603050405020304" pitchFamily="18" charset="0"/>
              </a:rPr>
              <a:t>US Census Data - population, ethnicity, poverty count, income, and housing occupancy numbers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u="sng" dirty="0">
                <a:solidFill>
                  <a:schemeClr val="tx1"/>
                </a:solidFill>
                <a:latin typeface="Times New Roman" panose="02020603050405020304" pitchFamily="18" charset="0"/>
                <a:cs typeface="Times New Roman" panose="02020603050405020304" pitchFamily="18" charset="0"/>
              </a:rPr>
              <a:t>Zillow Housing Value Index (ZHVI)- </a:t>
            </a:r>
            <a:r>
              <a:rPr lang="en-US" b="0" i="0" dirty="0">
                <a:solidFill>
                  <a:schemeClr val="tx1"/>
                </a:solidFill>
                <a:effectLst/>
                <a:latin typeface="Times New Roman" panose="02020603050405020304" pitchFamily="18" charset="0"/>
                <a:cs typeface="Times New Roman" panose="02020603050405020304" pitchFamily="18" charset="0"/>
              </a:rPr>
              <a:t>A smoothed, seasonally adjusted measure of the </a:t>
            </a:r>
            <a:r>
              <a:rPr lang="en-US" b="1" i="0" dirty="0">
                <a:solidFill>
                  <a:schemeClr val="tx1"/>
                </a:solidFill>
                <a:effectLst/>
                <a:latin typeface="Times New Roman" panose="02020603050405020304" pitchFamily="18" charset="0"/>
                <a:cs typeface="Times New Roman" panose="02020603050405020304" pitchFamily="18" charset="0"/>
              </a:rPr>
              <a:t>typical home value and market changes across a given region and housing type</a:t>
            </a:r>
            <a:r>
              <a:rPr lang="en-US" b="0" i="0" dirty="0">
                <a:solidFill>
                  <a:schemeClr val="tx1"/>
                </a:solidFill>
                <a:effectLst/>
                <a:latin typeface="Times New Roman" panose="02020603050405020304" pitchFamily="18" charset="0"/>
                <a:cs typeface="Times New Roman" panose="02020603050405020304" pitchFamily="18" charset="0"/>
              </a:rPr>
              <a:t>. It reflects the typical value for homes in the 35th to 65th percentile range.</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descr="Chart, histogram&#10;&#10;Description automatically generated">
            <a:extLst>
              <a:ext uri="{FF2B5EF4-FFF2-40B4-BE49-F238E27FC236}">
                <a16:creationId xmlns:a16="http://schemas.microsoft.com/office/drawing/2014/main" id="{2A120000-AFF0-4D82-A1EC-6F850A4C90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846440"/>
            <a:ext cx="5181600" cy="2337966"/>
          </a:xfrm>
        </p:spPr>
      </p:pic>
    </p:spTree>
    <p:extLst>
      <p:ext uri="{BB962C8B-B14F-4D97-AF65-F5344CB8AC3E}">
        <p14:creationId xmlns:p14="http://schemas.microsoft.com/office/powerpoint/2010/main" val="551980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1" name="Rectangle 2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4CCC6E-AEF8-4714-90CB-CB28DCDE223D}"/>
              </a:ext>
            </a:extLst>
          </p:cNvPr>
          <p:cNvSpPr>
            <a:spLocks noGrp="1"/>
          </p:cNvSpPr>
          <p:nvPr>
            <p:ph type="title"/>
          </p:nvPr>
        </p:nvSpPr>
        <p:spPr>
          <a:xfrm>
            <a:off x="838199" y="176982"/>
            <a:ext cx="5490073" cy="766916"/>
          </a:xfrm>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a16="http://schemas.microsoft.com/office/drawing/2014/main" id="{FD53C8DF-751D-4C4D-BE1E-7425C4D131D9}"/>
              </a:ext>
            </a:extLst>
          </p:cNvPr>
          <p:cNvSpPr>
            <a:spLocks noGrp="1"/>
          </p:cNvSpPr>
          <p:nvPr>
            <p:ph sz="half" idx="1"/>
          </p:nvPr>
        </p:nvSpPr>
        <p:spPr>
          <a:xfrm>
            <a:off x="838199" y="1153992"/>
            <a:ext cx="5490073" cy="5022969"/>
          </a:xfrm>
        </p:spPr>
        <p:txBody>
          <a:bodyPr vert="horz" lIns="91440" tIns="45720" rIns="91440" bIns="45720" rtlCol="0">
            <a:normAutofit fontScale="92500"/>
          </a:bodyPr>
          <a:lstStyle/>
          <a:p>
            <a:pPr>
              <a:lnSpc>
                <a:spcPct val="100000"/>
              </a:lnSpc>
            </a:pPr>
            <a:r>
              <a:rPr lang="en-US" dirty="0">
                <a:solidFill>
                  <a:schemeClr val="tx1"/>
                </a:solidFill>
                <a:latin typeface="Times New Roman" panose="02020603050405020304" pitchFamily="18" charset="0"/>
                <a:cs typeface="Times New Roman" panose="02020603050405020304" pitchFamily="18" charset="0"/>
              </a:rPr>
              <a:t>Pulled API data from US Census. </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Cleaned the data by modifying headers, formatting data and converting to rates.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Uploaded Zillow and Federal Funding data to AWS in S3 buckets.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Pulled Zillow and Federal Funding data using </a:t>
            </a:r>
            <a:r>
              <a:rPr lang="en-US" dirty="0" err="1">
                <a:solidFill>
                  <a:schemeClr val="tx1"/>
                </a:solidFill>
                <a:latin typeface="Times New Roman" panose="02020603050405020304" pitchFamily="18" charset="0"/>
                <a:cs typeface="Times New Roman" panose="02020603050405020304" pitchFamily="18" charset="0"/>
              </a:rPr>
              <a:t>PySpark</a:t>
            </a:r>
            <a:r>
              <a:rPr lang="en-US" dirty="0">
                <a:solidFill>
                  <a:schemeClr val="tx1"/>
                </a:solidFill>
                <a:latin typeface="Times New Roman" panose="02020603050405020304" pitchFamily="18" charset="0"/>
                <a:cs typeface="Times New Roman" panose="02020603050405020304" pitchFamily="18" charset="0"/>
              </a:rPr>
              <a:t>.</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Cleaned MSA columns so Census data would match Zillow in order to join data frames together.</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Converted Federal Funding data into lists to join to the merged data frame with date columns.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Removed duplicate and non-zero values from the merged data frame. Performed one-hot encoding on the categorical data.</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Scaled the data.</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Created and tested linear regression model.</a:t>
            </a:r>
          </a:p>
          <a:p>
            <a:pPr marL="0">
              <a:lnSpc>
                <a:spcPct val="100000"/>
              </a:lnSpc>
            </a:pPr>
            <a:endParaRPr lang="en-US" sz="25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p:txBody>
      </p:sp>
      <p:grpSp>
        <p:nvGrpSpPr>
          <p:cNvPr id="25" name="Group 24">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6" name="Straight Connector 25">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Content Placeholder 5">
            <a:extLst>
              <a:ext uri="{FF2B5EF4-FFF2-40B4-BE49-F238E27FC236}">
                <a16:creationId xmlns:a16="http://schemas.microsoft.com/office/drawing/2014/main" id="{03E715CC-47A6-48FD-9B5A-6A6AD84838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7612987" y="1489588"/>
            <a:ext cx="3774613" cy="4040638"/>
          </a:xfrm>
          <a:prstGeom prst="rect">
            <a:avLst/>
          </a:prstGeom>
        </p:spPr>
      </p:pic>
    </p:spTree>
    <p:extLst>
      <p:ext uri="{BB962C8B-B14F-4D97-AF65-F5344CB8AC3E}">
        <p14:creationId xmlns:p14="http://schemas.microsoft.com/office/powerpoint/2010/main" val="122369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F2DD-EDDD-43EC-985E-AD80127D7912}"/>
              </a:ext>
            </a:extLst>
          </p:cNvPr>
          <p:cNvSpPr>
            <a:spLocks noGrp="1"/>
          </p:cNvSpPr>
          <p:nvPr>
            <p:ph type="title"/>
          </p:nvPr>
        </p:nvSpPr>
        <p:spPr>
          <a:xfrm>
            <a:off x="839788" y="731521"/>
            <a:ext cx="10515600" cy="115294"/>
          </a:xfrm>
        </p:spPr>
        <p:txBody>
          <a:bodyPr>
            <a:normAutofit fontScale="90000"/>
          </a:bodyPr>
          <a:lstStyle/>
          <a:p>
            <a:br>
              <a:rPr lang="en-US" dirty="0"/>
            </a:br>
            <a:br>
              <a:rPr lang="en-US" dirty="0"/>
            </a:br>
            <a:endParaRPr lang="en-US" dirty="0"/>
          </a:p>
        </p:txBody>
      </p:sp>
      <p:sp>
        <p:nvSpPr>
          <p:cNvPr id="3" name="Text Placeholder 2">
            <a:extLst>
              <a:ext uri="{FF2B5EF4-FFF2-40B4-BE49-F238E27FC236}">
                <a16:creationId xmlns:a16="http://schemas.microsoft.com/office/drawing/2014/main" id="{199FAA9E-1B4A-480F-B571-BAF06AB4AA76}"/>
              </a:ext>
            </a:extLst>
          </p:cNvPr>
          <p:cNvSpPr>
            <a:spLocks noGrp="1"/>
          </p:cNvSpPr>
          <p:nvPr>
            <p:ph type="body" idx="1"/>
          </p:nvPr>
        </p:nvSpPr>
        <p:spPr>
          <a:xfrm>
            <a:off x="839788" y="973394"/>
            <a:ext cx="5157787" cy="1869433"/>
          </a:xfrm>
        </p:spPr>
        <p:txBody>
          <a:bodyPr>
            <a:normAutofit/>
          </a:bodyPr>
          <a:lstStyle/>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8" name="Content Placeholder 7">
            <a:extLst>
              <a:ext uri="{FF2B5EF4-FFF2-40B4-BE49-F238E27FC236}">
                <a16:creationId xmlns:a16="http://schemas.microsoft.com/office/drawing/2014/main" id="{321DD2AC-0BEA-46D6-A35D-76470A59F79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71600" y="973394"/>
            <a:ext cx="4114799" cy="4911211"/>
          </a:xfrm>
        </p:spPr>
      </p:pic>
      <p:sp>
        <p:nvSpPr>
          <p:cNvPr id="5" name="Text Placeholder 4">
            <a:extLst>
              <a:ext uri="{FF2B5EF4-FFF2-40B4-BE49-F238E27FC236}">
                <a16:creationId xmlns:a16="http://schemas.microsoft.com/office/drawing/2014/main" id="{84EE24E0-A0C7-4280-A506-B7D2E07167FB}"/>
              </a:ext>
            </a:extLst>
          </p:cNvPr>
          <p:cNvSpPr>
            <a:spLocks noGrp="1"/>
          </p:cNvSpPr>
          <p:nvPr>
            <p:ph type="body" sz="quarter" idx="3"/>
          </p:nvPr>
        </p:nvSpPr>
        <p:spPr>
          <a:xfrm>
            <a:off x="6172200" y="973395"/>
            <a:ext cx="5183188" cy="634178"/>
          </a:xfrm>
        </p:spPr>
        <p:txBody>
          <a:bodyPr>
            <a:normAutofit/>
          </a:bodyPr>
          <a:lstStyle/>
          <a:p>
            <a:r>
              <a:rPr lang="en-US" i="0" dirty="0"/>
              <a:t>Linear Regression Model</a:t>
            </a:r>
          </a:p>
        </p:txBody>
      </p:sp>
      <p:pic>
        <p:nvPicPr>
          <p:cNvPr id="7" name="Content Placeholder 6" descr="Graphical user interface, text&#10;&#10;Description automatically generated">
            <a:extLst>
              <a:ext uri="{FF2B5EF4-FFF2-40B4-BE49-F238E27FC236}">
                <a16:creationId xmlns:a16="http://schemas.microsoft.com/office/drawing/2014/main" id="{A746AA54-6B99-4766-8977-3C31B63DD46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1228" y="2197511"/>
            <a:ext cx="4414964" cy="2788992"/>
          </a:xfrm>
        </p:spPr>
      </p:pic>
    </p:spTree>
    <p:extLst>
      <p:ext uri="{BB962C8B-B14F-4D97-AF65-F5344CB8AC3E}">
        <p14:creationId xmlns:p14="http://schemas.microsoft.com/office/powerpoint/2010/main" val="2062154157"/>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316</TotalTime>
  <Words>706</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Footlight MT Light</vt:lpstr>
      <vt:lpstr>Times New Roman</vt:lpstr>
      <vt:lpstr>ArchVTI</vt:lpstr>
      <vt:lpstr> Housing Market Prediction Model</vt:lpstr>
      <vt:lpstr>Project Team:</vt:lpstr>
      <vt:lpstr>In The News….</vt:lpstr>
      <vt:lpstr>Background</vt:lpstr>
      <vt:lpstr>  </vt:lpstr>
      <vt:lpstr>Project Topic</vt:lpstr>
      <vt:lpstr>Data Collection</vt:lpstr>
      <vt:lpstr>Coding</vt:lpstr>
      <vt:lpstr>  </vt:lpstr>
      <vt:lpstr>Model Performance</vt:lpstr>
      <vt:lpstr>Challenges:  - Difficulty finding free data on property sales. - Slight narrowing of our data source with the elimination of fields with null data or duplications.  - Data was limited to metropolitan areas and the suburbs surrounding.   Results/Findings:  - A model can be created to predict the market value to within 99.99% accuracy within a metropolitan area.     Note: The housing market is naturally unpredictable as a result of human behavior. </vt:lpstr>
      <vt:lpstr>PowerPoint Presentation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Effect on the Housing Market &amp; Migration Patterns</dc:title>
  <dc:creator>Bonnie Bailey</dc:creator>
  <cp:lastModifiedBy>Bonnie Bailey</cp:lastModifiedBy>
  <cp:revision>35</cp:revision>
  <dcterms:created xsi:type="dcterms:W3CDTF">2022-01-05T01:56:56Z</dcterms:created>
  <dcterms:modified xsi:type="dcterms:W3CDTF">2022-01-08T16:35:59Z</dcterms:modified>
</cp:coreProperties>
</file>