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24"/>
  </p:notesMasterIdLst>
  <p:sldIdLst>
    <p:sldId id="257" r:id="rId2"/>
    <p:sldId id="277" r:id="rId3"/>
    <p:sldId id="278" r:id="rId4"/>
    <p:sldId id="280" r:id="rId5"/>
    <p:sldId id="279" r:id="rId6"/>
    <p:sldId id="292" r:id="rId7"/>
    <p:sldId id="256" r:id="rId8"/>
    <p:sldId id="265" r:id="rId9"/>
    <p:sldId id="266" r:id="rId10"/>
    <p:sldId id="269" r:id="rId11"/>
    <p:sldId id="268" r:id="rId12"/>
    <p:sldId id="272" r:id="rId13"/>
    <p:sldId id="273" r:id="rId14"/>
    <p:sldId id="274" r:id="rId15"/>
    <p:sldId id="290" r:id="rId16"/>
    <p:sldId id="284" r:id="rId17"/>
    <p:sldId id="291" r:id="rId18"/>
    <p:sldId id="275" r:id="rId19"/>
    <p:sldId id="288" r:id="rId20"/>
    <p:sldId id="276" r:id="rId21"/>
    <p:sldId id="287" r:id="rId22"/>
    <p:sldId id="286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9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3B1600-5E67-1D4C-BACF-52619AB724D6}" type="datetimeFigureOut">
              <a:rPr lang="en-US" smtClean="0"/>
              <a:pPr/>
              <a:t>5/4/16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EE13D-3F44-1645-9D3A-F04895958CB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People who face the problem have the key to</a:t>
            </a:r>
            <a:r>
              <a:rPr lang="en-US" baseline="0" dirty="0" smtClean="0"/>
              <a:t> the solution</a:t>
            </a:r>
          </a:p>
          <a:p>
            <a:r>
              <a:rPr lang="en-US" dirty="0" smtClean="0"/>
              <a:t>Understand the people,</a:t>
            </a:r>
            <a:r>
              <a:rPr lang="en-US" baseline="0" dirty="0" smtClean="0"/>
              <a:t> come up with innovative solutions that fit people’s needs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Inspiration: problem or opportunity that motivates the search for solutions</a:t>
            </a:r>
          </a:p>
          <a:p>
            <a:r>
              <a:rPr lang="en-US" baseline="0" dirty="0" smtClean="0"/>
              <a:t>Ideation: generate, develop, test ideas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Divergent: stimulating new thinking by exploring and diversifying</a:t>
            </a:r>
          </a:p>
          <a:p>
            <a:r>
              <a:rPr lang="en-US" baseline="0" dirty="0" smtClean="0"/>
              <a:t>Convergent: refining and choosing the best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EE13D-3F44-1645-9D3A-F04895958CB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Interview: Talking with the people we are designing for,</a:t>
            </a:r>
            <a:r>
              <a:rPr lang="en-US" baseline="0" dirty="0" smtClean="0"/>
              <a:t> g</a:t>
            </a:r>
            <a:r>
              <a:rPr lang="en-US" dirty="0" smtClean="0"/>
              <a:t>oal: to understand their needs and frustrations. To help the group gain insights.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Persona: A way to model and communicate research about target user groups</a:t>
            </a:r>
          </a:p>
          <a:p>
            <a:pPr lvl="1"/>
            <a:r>
              <a:rPr lang="en-US" dirty="0" smtClean="0"/>
              <a:t>Goal: to enable the group to empathize and focus on the target groups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Journey Map:</a:t>
            </a:r>
            <a:r>
              <a:rPr lang="en-US" baseline="0" dirty="0" smtClean="0"/>
              <a:t> a</a:t>
            </a:r>
            <a:r>
              <a:rPr lang="en-US" dirty="0" smtClean="0"/>
              <a:t> diagram that depicts the experiences new members go through 1</a:t>
            </a:r>
            <a:r>
              <a:rPr lang="en-US" baseline="30000" dirty="0" smtClean="0"/>
              <a:t>st</a:t>
            </a:r>
            <a:r>
              <a:rPr lang="en-US" dirty="0" smtClean="0"/>
              <a:t> time at c4sf</a:t>
            </a:r>
          </a:p>
          <a:p>
            <a:pPr lvl="1"/>
            <a:r>
              <a:rPr lang="en-US" dirty="0" smtClean="0"/>
              <a:t>Goal: for us to improve different touch points of a new member’s journey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EE13D-3F44-1645-9D3A-F04895958CB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C9AC-0E2D-5B44-B60D-615A56C93C86}" type="datetimeFigureOut">
              <a:rPr lang="en-US" smtClean="0"/>
              <a:pPr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367C-4614-FA41-A5C3-47DA4B43FD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C9AC-0E2D-5B44-B60D-615A56C93C86}" type="datetimeFigureOut">
              <a:rPr lang="en-US" smtClean="0"/>
              <a:pPr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367C-4614-FA41-A5C3-47DA4B43FD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C9AC-0E2D-5B44-B60D-615A56C93C86}" type="datetimeFigureOut">
              <a:rPr lang="en-US" smtClean="0"/>
              <a:pPr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367C-4614-FA41-A5C3-47DA4B43FD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C9AC-0E2D-5B44-B60D-615A56C93C86}" type="datetimeFigureOut">
              <a:rPr lang="en-US" smtClean="0"/>
              <a:pPr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367C-4614-FA41-A5C3-47DA4B43FD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C9AC-0E2D-5B44-B60D-615A56C93C86}" type="datetimeFigureOut">
              <a:rPr lang="en-US" smtClean="0"/>
              <a:pPr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367C-4614-FA41-A5C3-47DA4B43FD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C9AC-0E2D-5B44-B60D-615A56C93C86}" type="datetimeFigureOut">
              <a:rPr lang="en-US" smtClean="0"/>
              <a:pPr/>
              <a:t>5/4/16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367C-4614-FA41-A5C3-47DA4B43FD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C9AC-0E2D-5B44-B60D-615A56C93C86}" type="datetimeFigureOut">
              <a:rPr lang="en-US" smtClean="0"/>
              <a:pPr/>
              <a:t>5/4/16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367C-4614-FA41-A5C3-47DA4B43FD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C9AC-0E2D-5B44-B60D-615A56C93C86}" type="datetimeFigureOut">
              <a:rPr lang="en-US" smtClean="0"/>
              <a:pPr/>
              <a:t>5/4/16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367C-4614-FA41-A5C3-47DA4B43FD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C9AC-0E2D-5B44-B60D-615A56C93C86}" type="datetimeFigureOut">
              <a:rPr lang="en-US" smtClean="0"/>
              <a:pPr/>
              <a:t>5/4/16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367C-4614-FA41-A5C3-47DA4B43FD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C9AC-0E2D-5B44-B60D-615A56C93C86}" type="datetimeFigureOut">
              <a:rPr lang="en-US" smtClean="0"/>
              <a:pPr/>
              <a:t>5/4/16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367C-4614-FA41-A5C3-47DA4B43FD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C9AC-0E2D-5B44-B60D-615A56C93C86}" type="datetimeFigureOut">
              <a:rPr lang="en-US" smtClean="0"/>
              <a:pPr/>
              <a:t>5/4/16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367C-4614-FA41-A5C3-47DA4B43FD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4C9AC-0E2D-5B44-B60D-615A56C93C86}" type="datetimeFigureOut">
              <a:rPr lang="en-US" smtClean="0"/>
              <a:pPr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D367C-4614-FA41-A5C3-47DA4B43FD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member experience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Methods- Human-centered design approach</a:t>
            </a:r>
          </a:p>
          <a:p>
            <a:r>
              <a:rPr lang="en-US" dirty="0" smtClean="0"/>
              <a:t>Personas</a:t>
            </a:r>
          </a:p>
          <a:p>
            <a:r>
              <a:rPr lang="en-US" dirty="0" smtClean="0"/>
              <a:t>Persona experiences &amp; pain points</a:t>
            </a:r>
          </a:p>
          <a:p>
            <a:r>
              <a:rPr lang="en-US" dirty="0" smtClean="0"/>
              <a:t>Recommendations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4sf floor pl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96" y="1524097"/>
            <a:ext cx="8304482" cy="3240983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2978525" y="1107419"/>
            <a:ext cx="4182813" cy="832176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5"/>
          <p:cNvGrpSpPr/>
          <p:nvPr/>
        </p:nvGrpSpPr>
        <p:grpSpPr>
          <a:xfrm>
            <a:off x="4533649" y="1939595"/>
            <a:ext cx="540136" cy="554771"/>
            <a:chOff x="1211658" y="671566"/>
            <a:chExt cx="540136" cy="554771"/>
          </a:xfrm>
        </p:grpSpPr>
        <p:sp>
          <p:nvSpPr>
            <p:cNvPr id="6" name="Oval 5"/>
            <p:cNvSpPr/>
            <p:nvPr/>
          </p:nvSpPr>
          <p:spPr>
            <a:xfrm>
              <a:off x="1211658" y="671566"/>
              <a:ext cx="540136" cy="55477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343044" y="903233"/>
              <a:ext cx="58393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539238" y="895044"/>
              <a:ext cx="58393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itle 1"/>
          <p:cNvSpPr txBox="1">
            <a:spLocks/>
          </p:cNvSpPr>
          <p:nvPr/>
        </p:nvSpPr>
        <p:spPr>
          <a:xfrm>
            <a:off x="457200" y="8485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Pain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points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78525" y="1108598"/>
            <a:ext cx="4466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400" dirty="0" smtClean="0">
                <a:solidFill>
                  <a:schemeClr val="accent1"/>
                </a:solidFill>
              </a:rPr>
              <a:t> Am I interrupting? </a:t>
            </a:r>
          </a:p>
          <a:p>
            <a:pPr>
              <a:buFont typeface="Arial"/>
              <a:buChar char="•"/>
            </a:pPr>
            <a:r>
              <a:rPr lang="en-US" sz="2400" dirty="0" smtClean="0">
                <a:solidFill>
                  <a:schemeClr val="accent1"/>
                </a:solidFill>
              </a:rPr>
              <a:t> How do I get to know the team?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201922" y="95362"/>
            <a:ext cx="1306694" cy="814675"/>
            <a:chOff x="5679096" y="2207847"/>
            <a:chExt cx="1300914" cy="809518"/>
          </a:xfrm>
        </p:grpSpPr>
        <p:grpSp>
          <p:nvGrpSpPr>
            <p:cNvPr id="11" name="Group 40"/>
            <p:cNvGrpSpPr/>
            <p:nvPr/>
          </p:nvGrpSpPr>
          <p:grpSpPr>
            <a:xfrm>
              <a:off x="5691764" y="2218291"/>
              <a:ext cx="155754" cy="232533"/>
              <a:chOff x="6581098" y="375372"/>
              <a:chExt cx="426079" cy="675776"/>
            </a:xfrm>
          </p:grpSpPr>
          <p:sp>
            <p:nvSpPr>
              <p:cNvPr id="36" name="Smiley Face 35"/>
              <p:cNvSpPr/>
              <p:nvPr/>
            </p:nvSpPr>
            <p:spPr>
              <a:xfrm>
                <a:off x="6639490" y="375372"/>
                <a:ext cx="350360" cy="381090"/>
              </a:xfrm>
              <a:prstGeom prst="smileyFac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Isosceles Triangle 36"/>
              <p:cNvSpPr/>
              <p:nvPr/>
            </p:nvSpPr>
            <p:spPr>
              <a:xfrm>
                <a:off x="6581098" y="756462"/>
                <a:ext cx="426079" cy="294686"/>
              </a:xfrm>
              <a:prstGeom prst="triangl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12" name="Group 46"/>
            <p:cNvGrpSpPr/>
            <p:nvPr/>
          </p:nvGrpSpPr>
          <p:grpSpPr>
            <a:xfrm>
              <a:off x="5685430" y="2564872"/>
              <a:ext cx="155754" cy="232533"/>
              <a:chOff x="6581098" y="375372"/>
              <a:chExt cx="426079" cy="675776"/>
            </a:xfrm>
            <a:solidFill>
              <a:schemeClr val="accent6">
                <a:lumMod val="40000"/>
                <a:lumOff val="60000"/>
              </a:schemeClr>
            </a:solidFill>
          </p:grpSpPr>
          <p:sp>
            <p:nvSpPr>
              <p:cNvPr id="34" name="Smiley Face 33"/>
              <p:cNvSpPr/>
              <p:nvPr/>
            </p:nvSpPr>
            <p:spPr>
              <a:xfrm>
                <a:off x="6639490" y="375372"/>
                <a:ext cx="350360" cy="381090"/>
              </a:xfrm>
              <a:prstGeom prst="smileyFac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Isosceles Triangle 34"/>
              <p:cNvSpPr/>
              <p:nvPr/>
            </p:nvSpPr>
            <p:spPr>
              <a:xfrm>
                <a:off x="6581098" y="756462"/>
                <a:ext cx="426079" cy="294686"/>
              </a:xfrm>
              <a:prstGeom prst="triangle">
                <a:avLst/>
              </a:prstGeom>
              <a:grpFill/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13" name="Group 49"/>
            <p:cNvGrpSpPr/>
            <p:nvPr/>
          </p:nvGrpSpPr>
          <p:grpSpPr>
            <a:xfrm>
              <a:off x="5691764" y="2363230"/>
              <a:ext cx="155754" cy="232533"/>
              <a:chOff x="6581098" y="375372"/>
              <a:chExt cx="426079" cy="675776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32" name="Smiley Face 31"/>
              <p:cNvSpPr/>
              <p:nvPr/>
            </p:nvSpPr>
            <p:spPr>
              <a:xfrm>
                <a:off x="6639490" y="375372"/>
                <a:ext cx="350360" cy="381090"/>
              </a:xfrm>
              <a:prstGeom prst="smileyFac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Isosceles Triangle 32"/>
              <p:cNvSpPr/>
              <p:nvPr/>
            </p:nvSpPr>
            <p:spPr>
              <a:xfrm>
                <a:off x="6581098" y="756462"/>
                <a:ext cx="426079" cy="294686"/>
              </a:xfrm>
              <a:prstGeom prst="triangle">
                <a:avLst/>
              </a:prstGeom>
              <a:grpFill/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cxnSp>
          <p:nvCxnSpPr>
            <p:cNvPr id="18" name="Straight Connector 17"/>
            <p:cNvCxnSpPr/>
            <p:nvPr/>
          </p:nvCxnSpPr>
          <p:spPr>
            <a:xfrm>
              <a:off x="6034395" y="2349423"/>
              <a:ext cx="853047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034395" y="2486360"/>
              <a:ext cx="853047" cy="1588"/>
            </a:xfrm>
            <a:prstGeom prst="line">
              <a:avLst/>
            </a:prstGeom>
            <a:ln w="25400" cap="flat" cmpd="sng" algn="ctr">
              <a:solidFill>
                <a:schemeClr val="accent4">
                  <a:lumMod val="20000"/>
                  <a:lumOff val="80000"/>
                </a:schemeClr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034395" y="2696004"/>
              <a:ext cx="853047" cy="1588"/>
            </a:xfrm>
            <a:prstGeom prst="line">
              <a:avLst/>
            </a:prstGeom>
            <a:ln w="25400" cap="flat" cmpd="sng" algn="ctr">
              <a:solidFill>
                <a:schemeClr val="accent6">
                  <a:lumMod val="20000"/>
                  <a:lumOff val="80000"/>
                </a:schemeClr>
              </a:solidFill>
              <a:prstDash val="lgDashDotDot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034395" y="2856308"/>
              <a:ext cx="853047" cy="1588"/>
            </a:xfrm>
            <a:prstGeom prst="line">
              <a:avLst/>
            </a:prstGeom>
            <a:ln w="25400" cap="flat" cmpd="sng" algn="ctr">
              <a:solidFill>
                <a:srgbClr val="CCFFCC"/>
              </a:solidFill>
              <a:prstDash val="dot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43"/>
            <p:cNvGrpSpPr/>
            <p:nvPr/>
          </p:nvGrpSpPr>
          <p:grpSpPr>
            <a:xfrm>
              <a:off x="5679096" y="2784832"/>
              <a:ext cx="155754" cy="232533"/>
              <a:chOff x="6581098" y="375372"/>
              <a:chExt cx="426079" cy="675776"/>
            </a:xfrm>
            <a:solidFill>
              <a:srgbClr val="CCFFCC"/>
            </a:solidFill>
          </p:grpSpPr>
          <p:sp>
            <p:nvSpPr>
              <p:cNvPr id="30" name="Smiley Face 29"/>
              <p:cNvSpPr/>
              <p:nvPr/>
            </p:nvSpPr>
            <p:spPr>
              <a:xfrm>
                <a:off x="6639490" y="375372"/>
                <a:ext cx="350360" cy="381090"/>
              </a:xfrm>
              <a:prstGeom prst="smileyFac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Isosceles Triangle 30"/>
              <p:cNvSpPr/>
              <p:nvPr/>
            </p:nvSpPr>
            <p:spPr>
              <a:xfrm>
                <a:off x="6581098" y="756462"/>
                <a:ext cx="426079" cy="294686"/>
              </a:xfrm>
              <a:prstGeom prst="triangle">
                <a:avLst/>
              </a:prstGeom>
              <a:grpFill/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24" name="Multiply 23"/>
            <p:cNvSpPr/>
            <p:nvPr/>
          </p:nvSpPr>
          <p:spPr>
            <a:xfrm>
              <a:off x="6078445" y="2207847"/>
              <a:ext cx="233573" cy="232533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Multiply 24"/>
            <p:cNvSpPr/>
            <p:nvPr/>
          </p:nvSpPr>
          <p:spPr>
            <a:xfrm>
              <a:off x="6187051" y="2374846"/>
              <a:ext cx="233573" cy="232533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Multiply 25"/>
            <p:cNvSpPr/>
            <p:nvPr/>
          </p:nvSpPr>
          <p:spPr>
            <a:xfrm>
              <a:off x="6514627" y="2381256"/>
              <a:ext cx="233573" cy="232533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Multiply 26"/>
            <p:cNvSpPr/>
            <p:nvPr/>
          </p:nvSpPr>
          <p:spPr>
            <a:xfrm>
              <a:off x="6185293" y="2577453"/>
              <a:ext cx="233573" cy="232533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Multiply 27"/>
            <p:cNvSpPr/>
            <p:nvPr/>
          </p:nvSpPr>
          <p:spPr>
            <a:xfrm>
              <a:off x="6396085" y="2759051"/>
              <a:ext cx="233573" cy="232533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Multiply 28"/>
            <p:cNvSpPr/>
            <p:nvPr/>
          </p:nvSpPr>
          <p:spPr>
            <a:xfrm>
              <a:off x="6746437" y="2744452"/>
              <a:ext cx="233573" cy="232533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4sf floor pl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96" y="1524097"/>
            <a:ext cx="8304482" cy="3240983"/>
          </a:xfrm>
          <a:prstGeom prst="rect">
            <a:avLst/>
          </a:prstGeom>
        </p:spPr>
      </p:pic>
      <p:grpSp>
        <p:nvGrpSpPr>
          <p:cNvPr id="2" name="Group 15"/>
          <p:cNvGrpSpPr/>
          <p:nvPr/>
        </p:nvGrpSpPr>
        <p:grpSpPr>
          <a:xfrm>
            <a:off x="7102946" y="2622108"/>
            <a:ext cx="540136" cy="554771"/>
            <a:chOff x="1211658" y="671566"/>
            <a:chExt cx="540136" cy="554771"/>
          </a:xfrm>
        </p:grpSpPr>
        <p:sp>
          <p:nvSpPr>
            <p:cNvPr id="6" name="Oval 5"/>
            <p:cNvSpPr/>
            <p:nvPr/>
          </p:nvSpPr>
          <p:spPr>
            <a:xfrm>
              <a:off x="1211658" y="671566"/>
              <a:ext cx="540136" cy="55477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343044" y="903233"/>
              <a:ext cx="58393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539238" y="895044"/>
              <a:ext cx="58393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itle 1"/>
          <p:cNvSpPr txBox="1">
            <a:spLocks/>
          </p:cNvSpPr>
          <p:nvPr/>
        </p:nvSpPr>
        <p:spPr>
          <a:xfrm>
            <a:off x="457200" y="8485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Pain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points (Apprentice)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52380" y="3176879"/>
            <a:ext cx="3563904" cy="1200328"/>
          </a:xfrm>
          <a:prstGeom prst="rect">
            <a:avLst/>
          </a:prstGeom>
          <a:solidFill>
            <a:srgbClr val="FFFFFF"/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5"/>
                </a:solidFill>
              </a:rPr>
              <a:t>Apprentice</a:t>
            </a:r>
          </a:p>
          <a:p>
            <a:pPr>
              <a:buFont typeface="Arial"/>
              <a:buChar char="•"/>
            </a:pPr>
            <a:r>
              <a:rPr lang="en-US" sz="2400" dirty="0" smtClean="0">
                <a:solidFill>
                  <a:schemeClr val="accent5"/>
                </a:solidFill>
              </a:rPr>
              <a:t> Accept inexperienced?</a:t>
            </a:r>
          </a:p>
          <a:p>
            <a:pPr>
              <a:buFont typeface="Arial"/>
              <a:buChar char="•"/>
            </a:pPr>
            <a:r>
              <a:rPr lang="en-US" sz="2400" dirty="0" smtClean="0">
                <a:solidFill>
                  <a:schemeClr val="accent5"/>
                </a:solidFill>
              </a:rPr>
              <a:t> Learning opportunities?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612131" y="1227851"/>
            <a:ext cx="3563904" cy="1200328"/>
          </a:xfrm>
          <a:prstGeom prst="rect">
            <a:avLst/>
          </a:prstGeom>
          <a:solidFill>
            <a:srgbClr val="FFFFFF"/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5"/>
                </a:solidFill>
              </a:rPr>
              <a:t>Apprentice</a:t>
            </a:r>
          </a:p>
          <a:p>
            <a:pPr>
              <a:buFont typeface="Arial"/>
              <a:buChar char="•"/>
            </a:pPr>
            <a:r>
              <a:rPr lang="en-US" sz="2400" dirty="0" smtClean="0">
                <a:solidFill>
                  <a:schemeClr val="accent5"/>
                </a:solidFill>
              </a:rPr>
              <a:t> Accept inexperienced?</a:t>
            </a:r>
          </a:p>
          <a:p>
            <a:pPr>
              <a:buFont typeface="Arial"/>
              <a:buChar char="•"/>
            </a:pPr>
            <a:r>
              <a:rPr lang="en-US" sz="2400" dirty="0" smtClean="0">
                <a:solidFill>
                  <a:schemeClr val="accent5"/>
                </a:solidFill>
              </a:rPr>
              <a:t> Learning opportunities?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4sf floor pl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96" y="1524097"/>
            <a:ext cx="8304482" cy="3240983"/>
          </a:xfrm>
          <a:prstGeom prst="rect">
            <a:avLst/>
          </a:prstGeom>
        </p:spPr>
      </p:pic>
      <p:grpSp>
        <p:nvGrpSpPr>
          <p:cNvPr id="2" name="Group 15"/>
          <p:cNvGrpSpPr/>
          <p:nvPr/>
        </p:nvGrpSpPr>
        <p:grpSpPr>
          <a:xfrm>
            <a:off x="7102946" y="2622108"/>
            <a:ext cx="540136" cy="554771"/>
            <a:chOff x="1211658" y="671566"/>
            <a:chExt cx="540136" cy="554771"/>
          </a:xfrm>
        </p:grpSpPr>
        <p:sp>
          <p:nvSpPr>
            <p:cNvPr id="6" name="Oval 5"/>
            <p:cNvSpPr/>
            <p:nvPr/>
          </p:nvSpPr>
          <p:spPr>
            <a:xfrm>
              <a:off x="1211658" y="671566"/>
              <a:ext cx="540136" cy="55477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343044" y="903233"/>
              <a:ext cx="58393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539238" y="895044"/>
              <a:ext cx="58393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itle 1"/>
          <p:cNvSpPr txBox="1">
            <a:spLocks/>
          </p:cNvSpPr>
          <p:nvPr/>
        </p:nvSpPr>
        <p:spPr>
          <a:xfrm>
            <a:off x="457200" y="8485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Pain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points (Helper)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26136" y="3176879"/>
            <a:ext cx="4117863" cy="830997"/>
          </a:xfrm>
          <a:prstGeom prst="rect">
            <a:avLst/>
          </a:prstGeom>
          <a:solidFill>
            <a:srgbClr val="FFFFFF"/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5"/>
                </a:solidFill>
              </a:rPr>
              <a:t>Helper</a:t>
            </a:r>
          </a:p>
          <a:p>
            <a:pPr>
              <a:buFont typeface="Arial"/>
              <a:buChar char="•"/>
            </a:pPr>
            <a:r>
              <a:rPr lang="en-US" sz="2400" dirty="0" smtClean="0">
                <a:solidFill>
                  <a:schemeClr val="accent5"/>
                </a:solidFill>
              </a:rPr>
              <a:t> How to help &amp; contribute?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4sf floor pl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96" y="1524097"/>
            <a:ext cx="8304482" cy="3240983"/>
          </a:xfrm>
          <a:prstGeom prst="rect">
            <a:avLst/>
          </a:prstGeom>
        </p:spPr>
      </p:pic>
      <p:grpSp>
        <p:nvGrpSpPr>
          <p:cNvPr id="2" name="Group 15"/>
          <p:cNvGrpSpPr/>
          <p:nvPr/>
        </p:nvGrpSpPr>
        <p:grpSpPr>
          <a:xfrm>
            <a:off x="7102946" y="2622108"/>
            <a:ext cx="540136" cy="554771"/>
            <a:chOff x="1211658" y="671566"/>
            <a:chExt cx="540136" cy="554771"/>
          </a:xfrm>
        </p:grpSpPr>
        <p:sp>
          <p:nvSpPr>
            <p:cNvPr id="6" name="Oval 5"/>
            <p:cNvSpPr/>
            <p:nvPr/>
          </p:nvSpPr>
          <p:spPr>
            <a:xfrm>
              <a:off x="1211658" y="671566"/>
              <a:ext cx="540136" cy="55477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343044" y="903233"/>
              <a:ext cx="58393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539238" y="895044"/>
              <a:ext cx="58393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itle 1"/>
          <p:cNvSpPr txBox="1">
            <a:spLocks/>
          </p:cNvSpPr>
          <p:nvPr/>
        </p:nvSpPr>
        <p:spPr>
          <a:xfrm>
            <a:off x="457200" y="8485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Pain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points (Doer)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20994" y="3474623"/>
            <a:ext cx="3563904" cy="830997"/>
          </a:xfrm>
          <a:prstGeom prst="rect">
            <a:avLst/>
          </a:prstGeom>
          <a:solidFill>
            <a:srgbClr val="FFFFFF"/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5"/>
                </a:solidFill>
              </a:rPr>
              <a:t>Doers</a:t>
            </a:r>
          </a:p>
          <a:p>
            <a:pPr>
              <a:buFont typeface="Arial"/>
              <a:buChar char="•"/>
            </a:pPr>
            <a:r>
              <a:rPr lang="en-US" sz="2400" dirty="0" smtClean="0">
                <a:solidFill>
                  <a:schemeClr val="accent5"/>
                </a:solidFill>
              </a:rPr>
              <a:t>Available tasks?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4sf floor pl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96" y="1524097"/>
            <a:ext cx="8304482" cy="3240983"/>
          </a:xfrm>
          <a:prstGeom prst="rect">
            <a:avLst/>
          </a:prstGeom>
        </p:spPr>
      </p:pic>
      <p:grpSp>
        <p:nvGrpSpPr>
          <p:cNvPr id="2" name="Group 15"/>
          <p:cNvGrpSpPr/>
          <p:nvPr/>
        </p:nvGrpSpPr>
        <p:grpSpPr>
          <a:xfrm>
            <a:off x="7102946" y="2622108"/>
            <a:ext cx="540136" cy="554771"/>
            <a:chOff x="1211658" y="671566"/>
            <a:chExt cx="540136" cy="554771"/>
          </a:xfrm>
        </p:grpSpPr>
        <p:sp>
          <p:nvSpPr>
            <p:cNvPr id="6" name="Oval 5"/>
            <p:cNvSpPr/>
            <p:nvPr/>
          </p:nvSpPr>
          <p:spPr>
            <a:xfrm>
              <a:off x="1211658" y="671566"/>
              <a:ext cx="540136" cy="55477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343044" y="903233"/>
              <a:ext cx="58393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539238" y="895044"/>
              <a:ext cx="58393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itle 1"/>
          <p:cNvSpPr txBox="1">
            <a:spLocks/>
          </p:cNvSpPr>
          <p:nvPr/>
        </p:nvSpPr>
        <p:spPr>
          <a:xfrm>
            <a:off x="457200" y="8485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Pain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points (Visionary)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10773" y="3445424"/>
            <a:ext cx="3563904" cy="1200328"/>
          </a:xfrm>
          <a:prstGeom prst="rect">
            <a:avLst/>
          </a:prstGeom>
          <a:solidFill>
            <a:srgbClr val="FFFFFF"/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5"/>
                </a:solidFill>
              </a:rPr>
              <a:t>Visionary</a:t>
            </a:r>
          </a:p>
          <a:p>
            <a:pPr>
              <a:buFont typeface="Arial"/>
              <a:buChar char="•"/>
            </a:pPr>
            <a:r>
              <a:rPr lang="en-US" sz="2400" dirty="0" smtClean="0">
                <a:solidFill>
                  <a:schemeClr val="accent5"/>
                </a:solidFill>
              </a:rPr>
              <a:t> </a:t>
            </a:r>
            <a:r>
              <a:rPr lang="en-US" sz="2400" dirty="0" smtClean="0">
                <a:solidFill>
                  <a:srgbClr val="4BACC6"/>
                </a:solidFill>
              </a:rPr>
              <a:t>Appropriate  pitch</a:t>
            </a:r>
            <a:r>
              <a:rPr lang="en-US" sz="2400" dirty="0" smtClean="0">
                <a:solidFill>
                  <a:schemeClr val="accent5"/>
                </a:solidFill>
              </a:rPr>
              <a:t>?</a:t>
            </a:r>
          </a:p>
          <a:p>
            <a:pPr>
              <a:buFont typeface="Arial"/>
              <a:buChar char="•"/>
            </a:pPr>
            <a:r>
              <a:rPr lang="en-US" sz="2400" dirty="0" smtClean="0">
                <a:solidFill>
                  <a:schemeClr val="accent5"/>
                </a:solidFill>
              </a:rPr>
              <a:t> How to pitch?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01910" y="1976551"/>
            <a:ext cx="3563904" cy="830997"/>
          </a:xfrm>
          <a:prstGeom prst="rect">
            <a:avLst/>
          </a:prstGeom>
          <a:solidFill>
            <a:srgbClr val="FFFFFF"/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5"/>
                </a:solidFill>
              </a:rPr>
              <a:t>Visionary</a:t>
            </a:r>
          </a:p>
          <a:p>
            <a:pPr>
              <a:buFont typeface="Arial"/>
              <a:buChar char="•"/>
            </a:pPr>
            <a:r>
              <a:rPr lang="en-US" sz="2400" dirty="0" smtClean="0">
                <a:solidFill>
                  <a:schemeClr val="accent5"/>
                </a:solidFill>
              </a:rPr>
              <a:t> How do I recruit?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600" dirty="0" smtClean="0"/>
              <a:t>Pain points -&gt;</a:t>
            </a:r>
          </a:p>
          <a:p>
            <a:pPr>
              <a:buNone/>
            </a:pPr>
            <a:r>
              <a:rPr lang="en-US" sz="3600" dirty="0" smtClean="0"/>
              <a:t>Converging onto 5 problem domains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/>
          <p:nvPr/>
        </p:nvGrpSpPr>
        <p:grpSpPr>
          <a:xfrm>
            <a:off x="7102946" y="2622108"/>
            <a:ext cx="540136" cy="554771"/>
            <a:chOff x="1211658" y="671566"/>
            <a:chExt cx="540136" cy="554771"/>
          </a:xfrm>
        </p:grpSpPr>
        <p:sp>
          <p:nvSpPr>
            <p:cNvPr id="6" name="Oval 5"/>
            <p:cNvSpPr/>
            <p:nvPr/>
          </p:nvSpPr>
          <p:spPr>
            <a:xfrm>
              <a:off x="1211658" y="671566"/>
              <a:ext cx="540136" cy="55477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343044" y="903233"/>
              <a:ext cx="58393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539238" y="895044"/>
              <a:ext cx="58393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595459" y="5225737"/>
            <a:ext cx="3563904" cy="830997"/>
          </a:xfrm>
          <a:prstGeom prst="rect">
            <a:avLst/>
          </a:prstGeom>
          <a:solidFill>
            <a:srgbClr val="FFFFFF"/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5"/>
                </a:solidFill>
              </a:rPr>
              <a:t>Helper</a:t>
            </a:r>
          </a:p>
          <a:p>
            <a:pPr>
              <a:buFont typeface="Arial"/>
              <a:buChar char="•"/>
            </a:pPr>
            <a:r>
              <a:rPr lang="en-US" sz="2400" dirty="0" smtClean="0">
                <a:solidFill>
                  <a:schemeClr val="accent5"/>
                </a:solidFill>
              </a:rPr>
              <a:t> How to contribute?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95460" y="6056734"/>
            <a:ext cx="3563904" cy="830997"/>
          </a:xfrm>
          <a:prstGeom prst="rect">
            <a:avLst/>
          </a:prstGeom>
          <a:solidFill>
            <a:srgbClr val="FFFFFF"/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5"/>
                </a:solidFill>
              </a:rPr>
              <a:t>Doers</a:t>
            </a:r>
          </a:p>
          <a:p>
            <a:pPr>
              <a:buFont typeface="Arial"/>
              <a:buChar char="•"/>
            </a:pPr>
            <a:r>
              <a:rPr lang="en-US" sz="2400" dirty="0" smtClean="0">
                <a:solidFill>
                  <a:schemeClr val="accent5"/>
                </a:solidFill>
              </a:rPr>
              <a:t> Available tasks?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03480" y="446866"/>
            <a:ext cx="3563904" cy="1200328"/>
          </a:xfrm>
          <a:prstGeom prst="rect">
            <a:avLst/>
          </a:prstGeom>
          <a:solidFill>
            <a:srgbClr val="FFFFFF"/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5"/>
                </a:solidFill>
              </a:rPr>
              <a:t>Apprentice</a:t>
            </a:r>
          </a:p>
          <a:p>
            <a:pPr>
              <a:buFont typeface="Arial"/>
              <a:buChar char="•"/>
            </a:pPr>
            <a:r>
              <a:rPr lang="en-US" sz="2400" dirty="0" smtClean="0">
                <a:solidFill>
                  <a:schemeClr val="accent5"/>
                </a:solidFill>
              </a:rPr>
              <a:t> Accept inexperienced?</a:t>
            </a:r>
          </a:p>
          <a:p>
            <a:pPr>
              <a:buFont typeface="Arial"/>
              <a:buChar char="•"/>
            </a:pPr>
            <a:r>
              <a:rPr lang="en-US" sz="2400" dirty="0" smtClean="0">
                <a:solidFill>
                  <a:schemeClr val="accent5"/>
                </a:solidFill>
              </a:rPr>
              <a:t> Learning opportunities?</a:t>
            </a:r>
          </a:p>
        </p:txBody>
      </p:sp>
      <p:grpSp>
        <p:nvGrpSpPr>
          <p:cNvPr id="3" name="Group 11"/>
          <p:cNvGrpSpPr/>
          <p:nvPr/>
        </p:nvGrpSpPr>
        <p:grpSpPr>
          <a:xfrm>
            <a:off x="442591" y="4128627"/>
            <a:ext cx="2133918" cy="738664"/>
            <a:chOff x="305684" y="5795904"/>
            <a:chExt cx="2133918" cy="738664"/>
          </a:xfrm>
        </p:grpSpPr>
        <p:sp>
          <p:nvSpPr>
            <p:cNvPr id="13" name="Rectangle 12"/>
            <p:cNvSpPr/>
            <p:nvPr/>
          </p:nvSpPr>
          <p:spPr>
            <a:xfrm>
              <a:off x="305684" y="5795904"/>
              <a:ext cx="2133918" cy="496375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5684" y="5795904"/>
              <a:ext cx="213391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Font typeface="Arial"/>
                <a:buChar char="•"/>
              </a:pPr>
              <a:r>
                <a:rPr lang="en-US" sz="2400" dirty="0" smtClean="0">
                  <a:solidFill>
                    <a:schemeClr val="accent1"/>
                  </a:solidFill>
                </a:rPr>
                <a:t>Right location? </a:t>
              </a:r>
            </a:p>
            <a:p>
              <a:pPr>
                <a:buFont typeface="Arial"/>
                <a:buChar char="•"/>
              </a:pPr>
              <a:endParaRPr lang="en-US" dirty="0"/>
            </a:p>
          </p:txBody>
        </p:sp>
      </p:grpSp>
      <p:grpSp>
        <p:nvGrpSpPr>
          <p:cNvPr id="4" name="Group 20"/>
          <p:cNvGrpSpPr/>
          <p:nvPr/>
        </p:nvGrpSpPr>
        <p:grpSpPr>
          <a:xfrm>
            <a:off x="424705" y="4655230"/>
            <a:ext cx="4182812" cy="2215992"/>
            <a:chOff x="3306108" y="5467395"/>
            <a:chExt cx="4182812" cy="2215992"/>
          </a:xfrm>
        </p:grpSpPr>
        <p:sp>
          <p:nvSpPr>
            <p:cNvPr id="22" name="Rectangle 21"/>
            <p:cNvSpPr/>
            <p:nvPr/>
          </p:nvSpPr>
          <p:spPr>
            <a:xfrm>
              <a:off x="3306109" y="5467395"/>
              <a:ext cx="3394504" cy="1963625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06108" y="5467396"/>
              <a:ext cx="4182812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/>
                <a:buChar char="•"/>
              </a:pPr>
              <a:r>
                <a:rPr lang="en-US" sz="2400" dirty="0" smtClean="0">
                  <a:solidFill>
                    <a:schemeClr val="accent1"/>
                  </a:solidFill>
                </a:rPr>
                <a:t> Which direction? </a:t>
              </a:r>
            </a:p>
            <a:p>
              <a:pPr>
                <a:buFont typeface="Arial"/>
                <a:buChar char="•"/>
              </a:pPr>
              <a:r>
                <a:rPr lang="en-US" sz="2400" dirty="0" smtClean="0">
                  <a:solidFill>
                    <a:schemeClr val="accent1"/>
                  </a:solidFill>
                </a:rPr>
                <a:t> Where is meeting room?</a:t>
              </a:r>
            </a:p>
            <a:p>
              <a:pPr>
                <a:buFont typeface="Arial"/>
                <a:buChar char="•"/>
              </a:pPr>
              <a:r>
                <a:rPr lang="en-US" sz="2400" dirty="0" smtClean="0">
                  <a:solidFill>
                    <a:schemeClr val="accent1"/>
                  </a:solidFill>
                </a:rPr>
                <a:t> What should I do now?</a:t>
              </a:r>
            </a:p>
            <a:p>
              <a:pPr>
                <a:buFont typeface="Arial"/>
                <a:buChar char="•"/>
              </a:pPr>
              <a:r>
                <a:rPr lang="en-US" sz="2400" dirty="0" smtClean="0">
                  <a:solidFill>
                    <a:schemeClr val="accent1"/>
                  </a:solidFill>
                </a:rPr>
                <a:t> Who do I talk to? </a:t>
              </a:r>
            </a:p>
            <a:p>
              <a:pPr>
                <a:buFont typeface="Arial"/>
                <a:buChar char="•"/>
              </a:pPr>
              <a:r>
                <a:rPr lang="en-US" sz="2400" dirty="0" smtClean="0">
                  <a:solidFill>
                    <a:schemeClr val="accent1"/>
                  </a:solidFill>
                </a:rPr>
                <a:t> Do I fit in? </a:t>
              </a:r>
            </a:p>
            <a:p>
              <a:pPr>
                <a:buFont typeface="Arial"/>
                <a:buChar char="•"/>
              </a:pPr>
              <a:endParaRPr lang="en-US" dirty="0"/>
            </a:p>
          </p:txBody>
        </p:sp>
      </p:grpSp>
      <p:grpSp>
        <p:nvGrpSpPr>
          <p:cNvPr id="5" name="Group 24"/>
          <p:cNvGrpSpPr/>
          <p:nvPr/>
        </p:nvGrpSpPr>
        <p:grpSpPr>
          <a:xfrm>
            <a:off x="5603480" y="3749747"/>
            <a:ext cx="4182812" cy="1584259"/>
            <a:chOff x="4503988" y="6485458"/>
            <a:chExt cx="4182812" cy="1584259"/>
          </a:xfrm>
        </p:grpSpPr>
        <p:sp>
          <p:nvSpPr>
            <p:cNvPr id="26" name="Rectangle 25"/>
            <p:cNvSpPr/>
            <p:nvPr/>
          </p:nvSpPr>
          <p:spPr>
            <a:xfrm>
              <a:off x="4503988" y="6500057"/>
              <a:ext cx="3408283" cy="156966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503988" y="6485458"/>
              <a:ext cx="418281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/>
                <a:buChar char="•"/>
              </a:pPr>
              <a:r>
                <a:rPr lang="en-US" sz="2400" dirty="0" smtClean="0">
                  <a:solidFill>
                    <a:schemeClr val="accent1"/>
                  </a:solidFill>
                </a:rPr>
                <a:t> Project teams? </a:t>
              </a:r>
            </a:p>
            <a:p>
              <a:pPr>
                <a:buFont typeface="Arial"/>
                <a:buChar char="•"/>
              </a:pPr>
              <a:r>
                <a:rPr lang="en-US" sz="2400" dirty="0" smtClean="0">
                  <a:solidFill>
                    <a:schemeClr val="accent1"/>
                  </a:solidFill>
                </a:rPr>
                <a:t> Project mission &amp; needs?</a:t>
              </a:r>
            </a:p>
            <a:p>
              <a:pPr>
                <a:buFont typeface="Arial"/>
                <a:buChar char="•"/>
              </a:pPr>
              <a:r>
                <a:rPr lang="en-US" sz="2400" dirty="0" smtClean="0">
                  <a:solidFill>
                    <a:schemeClr val="accent1"/>
                  </a:solidFill>
                </a:rPr>
                <a:t> Participation level?</a:t>
              </a:r>
            </a:p>
            <a:p>
              <a:pPr>
                <a:buFont typeface="Arial"/>
                <a:buChar char="•"/>
              </a:pPr>
              <a:r>
                <a:rPr lang="en-US" sz="2400" dirty="0" smtClean="0">
                  <a:solidFill>
                    <a:schemeClr val="accent1"/>
                  </a:solidFill>
                </a:rPr>
                <a:t> Deliverables &amp; Progress?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14018" y="1870832"/>
            <a:ext cx="3563904" cy="830997"/>
          </a:xfrm>
          <a:prstGeom prst="rect">
            <a:avLst/>
          </a:prstGeom>
          <a:solidFill>
            <a:srgbClr val="FFFFFF"/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5"/>
                </a:solidFill>
              </a:rPr>
              <a:t>Visionary</a:t>
            </a:r>
          </a:p>
          <a:p>
            <a:pPr>
              <a:buFont typeface="Arial"/>
              <a:buChar char="•"/>
            </a:pPr>
            <a:r>
              <a:rPr lang="en-US" sz="2400" dirty="0" smtClean="0">
                <a:solidFill>
                  <a:schemeClr val="accent5"/>
                </a:solidFill>
              </a:rPr>
              <a:t> How do I recruit?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14018" y="2701829"/>
            <a:ext cx="3563904" cy="830997"/>
          </a:xfrm>
          <a:prstGeom prst="rect">
            <a:avLst/>
          </a:prstGeom>
          <a:solidFill>
            <a:srgbClr val="FFFFFF"/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5"/>
                </a:solidFill>
              </a:rPr>
              <a:t>Visionary</a:t>
            </a:r>
          </a:p>
          <a:p>
            <a:pPr>
              <a:buFont typeface="Arial"/>
              <a:buChar char="•"/>
            </a:pPr>
            <a:r>
              <a:rPr lang="en-US" sz="2400" dirty="0" smtClean="0">
                <a:solidFill>
                  <a:schemeClr val="accent5"/>
                </a:solidFill>
              </a:rPr>
              <a:t> Appropriate pitch? How? 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52550" y="396854"/>
            <a:ext cx="4083918" cy="9144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76232" y="396854"/>
            <a:ext cx="41828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400" dirty="0" smtClean="0">
                <a:solidFill>
                  <a:schemeClr val="accent1"/>
                </a:solidFill>
              </a:rPr>
              <a:t> Am I interrupting? </a:t>
            </a:r>
          </a:p>
          <a:p>
            <a:pPr>
              <a:buFont typeface="Arial"/>
              <a:buChar char="•"/>
            </a:pPr>
            <a:r>
              <a:rPr lang="en-US" sz="2400" dirty="0" smtClean="0">
                <a:solidFill>
                  <a:schemeClr val="accent1"/>
                </a:solidFill>
              </a:rPr>
              <a:t> How to get to know the team?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42591" y="4128627"/>
            <a:ext cx="3394505" cy="2490228"/>
          </a:xfrm>
          <a:prstGeom prst="rect">
            <a:avLst/>
          </a:pr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617258" y="3764345"/>
            <a:ext cx="3394505" cy="3123385"/>
          </a:xfrm>
          <a:prstGeom prst="rect">
            <a:avLst/>
          </a:pr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99420" y="1870832"/>
            <a:ext cx="3563904" cy="1661994"/>
          </a:xfrm>
          <a:prstGeom prst="rect">
            <a:avLst/>
          </a:pr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595459" y="416679"/>
            <a:ext cx="3394505" cy="1245114"/>
          </a:xfrm>
          <a:prstGeom prst="rect">
            <a:avLst/>
          </a:pr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52550" y="409266"/>
            <a:ext cx="4083918" cy="901988"/>
          </a:xfrm>
          <a:prstGeom prst="rect">
            <a:avLst/>
          </a:pr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77216" y="3660643"/>
            <a:ext cx="380524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1. Location &amp; Agenda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95459" y="3327624"/>
            <a:ext cx="27671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2. Team Details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717570" y="-102193"/>
            <a:ext cx="453060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4. Learning Opportunities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2776" y="-124981"/>
            <a:ext cx="376256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3. Team Approaching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99420" y="1398848"/>
            <a:ext cx="298611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5. Team Building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600" dirty="0" smtClean="0"/>
              <a:t>Five Problem domains -&gt; </a:t>
            </a:r>
          </a:p>
          <a:p>
            <a:pPr>
              <a:buNone/>
            </a:pPr>
            <a:r>
              <a:rPr lang="en-US" sz="3600" dirty="0" smtClean="0"/>
              <a:t>ideating solutions &amp; recommendations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0101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Recommendations- “how might we….”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1448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1. HMW visually describe agenda &amp; location?</a:t>
            </a:r>
          </a:p>
          <a:p>
            <a:pPr lvl="1"/>
            <a:r>
              <a:rPr lang="en-US" b="1" dirty="0" smtClean="0">
                <a:solidFill>
                  <a:schemeClr val="accent5"/>
                </a:solidFill>
              </a:rPr>
              <a:t>Signs, agenda, badge, new member zone, etc </a:t>
            </a:r>
          </a:p>
          <a:p>
            <a:pPr lvl="1">
              <a:buNone/>
            </a:pPr>
            <a:endParaRPr lang="en-US" b="1" dirty="0" smtClean="0">
              <a:solidFill>
                <a:schemeClr val="accent5"/>
              </a:solidFill>
            </a:endParaRPr>
          </a:p>
          <a:p>
            <a:r>
              <a:rPr lang="en-US" dirty="0" smtClean="0"/>
              <a:t>2. HMW provide more team details &amp; connect teams and new members?</a:t>
            </a:r>
          </a:p>
          <a:p>
            <a:pPr lvl="1"/>
            <a:r>
              <a:rPr lang="en-US" b="1" dirty="0" smtClean="0">
                <a:solidFill>
                  <a:srgbClr val="4BACC6"/>
                </a:solidFill>
              </a:rPr>
              <a:t>Team gallery, matching mechanism, 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4975409"/>
            <a:ext cx="1867925" cy="18221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955" y="4975409"/>
            <a:ext cx="1881959" cy="18729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6238" y="5029073"/>
            <a:ext cx="1876309" cy="18289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00796" y="274638"/>
            <a:ext cx="9420108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Recommendations- “how might we….”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3. HMW make it easy to approach project teams?</a:t>
            </a:r>
          </a:p>
          <a:p>
            <a:pPr lvl="1"/>
            <a:r>
              <a:rPr lang="en-US" b="1" dirty="0" smtClean="0">
                <a:solidFill>
                  <a:srgbClr val="4BACC6"/>
                </a:solidFill>
              </a:rPr>
              <a:t>Visual: team greeter badge, no disrupt sign</a:t>
            </a:r>
          </a:p>
          <a:p>
            <a:pPr lvl="1"/>
            <a:r>
              <a:rPr lang="en-US" b="1" dirty="0" smtClean="0">
                <a:solidFill>
                  <a:srgbClr val="4BACC6"/>
                </a:solidFill>
              </a:rPr>
              <a:t>New member on-boarding</a:t>
            </a:r>
          </a:p>
          <a:p>
            <a:pPr lvl="1"/>
            <a:r>
              <a:rPr lang="en-US" b="1" dirty="0" smtClean="0">
                <a:solidFill>
                  <a:srgbClr val="4BACC6"/>
                </a:solidFill>
              </a:rPr>
              <a:t>Welcoming atmosphere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706" y="5025954"/>
            <a:ext cx="1760471" cy="17604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9481" y="5025954"/>
            <a:ext cx="1849831" cy="18320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2800" y="5025954"/>
            <a:ext cx="1840982" cy="18320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Human- Centered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5012"/>
            <a:ext cx="8229600" cy="4525963"/>
          </a:xfrm>
        </p:spPr>
        <p:txBody>
          <a:bodyPr/>
          <a:lstStyle/>
          <a:p>
            <a:r>
              <a:rPr lang="en-US" dirty="0" smtClean="0"/>
              <a:t>People who face the problem have the key to the solution</a:t>
            </a:r>
          </a:p>
          <a:p>
            <a:r>
              <a:rPr lang="en-US" dirty="0" smtClean="0"/>
              <a:t>Approach: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076" y="3226240"/>
            <a:ext cx="5605741" cy="21960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Recommendations- “how might we….”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4. HMW create learning opportunities?</a:t>
            </a:r>
          </a:p>
          <a:p>
            <a:pPr lvl="1"/>
            <a:r>
              <a:rPr lang="en-US" b="1" dirty="0" smtClean="0">
                <a:solidFill>
                  <a:srgbClr val="4BACC6"/>
                </a:solidFill>
              </a:rPr>
              <a:t>Mentorship system</a:t>
            </a:r>
          </a:p>
          <a:p>
            <a:pPr lvl="1"/>
            <a:r>
              <a:rPr lang="en-US" b="1" dirty="0" smtClean="0">
                <a:solidFill>
                  <a:srgbClr val="4BACC6"/>
                </a:solidFill>
              </a:rPr>
              <a:t>Code- buddy</a:t>
            </a:r>
          </a:p>
          <a:p>
            <a:pPr lvl="1">
              <a:buNone/>
            </a:pPr>
            <a:endParaRPr lang="en-US" b="1" dirty="0" smtClean="0">
              <a:solidFill>
                <a:srgbClr val="4BACC6"/>
              </a:solidFill>
            </a:endParaRPr>
          </a:p>
          <a:p>
            <a:r>
              <a:rPr lang="en-US" dirty="0" smtClean="0"/>
              <a:t>5. HMW facilitate team building?</a:t>
            </a:r>
          </a:p>
          <a:p>
            <a:pPr lvl="1"/>
            <a:r>
              <a:rPr lang="en-US" b="1" dirty="0" smtClean="0">
                <a:solidFill>
                  <a:srgbClr val="4BACC6"/>
                </a:solidFill>
              </a:rPr>
              <a:t>More tools (pencils, papers, whiteboards, tables)</a:t>
            </a:r>
          </a:p>
          <a:p>
            <a:pPr lvl="1"/>
            <a:r>
              <a:rPr lang="en-US" b="1" dirty="0" smtClean="0">
                <a:solidFill>
                  <a:srgbClr val="4BACC6"/>
                </a:solidFill>
              </a:rPr>
              <a:t>Recruitment &amp; matching mechanism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770" y="81562"/>
            <a:ext cx="8229600" cy="1143000"/>
          </a:xfrm>
        </p:spPr>
        <p:txBody>
          <a:bodyPr/>
          <a:lstStyle/>
          <a:p>
            <a:r>
              <a:rPr lang="en-US" dirty="0" smtClean="0"/>
              <a:t>Next steps: prototyping &amp; testing</a:t>
            </a:r>
            <a:endParaRPr lang="en-US" dirty="0"/>
          </a:p>
        </p:txBody>
      </p:sp>
      <p:sp>
        <p:nvSpPr>
          <p:cNvPr id="172" name="Content Placeholder 2"/>
          <p:cNvSpPr>
            <a:spLocks noGrp="1"/>
          </p:cNvSpPr>
          <p:nvPr>
            <p:ph idx="1"/>
          </p:nvPr>
        </p:nvSpPr>
        <p:spPr>
          <a:xfrm>
            <a:off x="457200" y="1439208"/>
            <a:ext cx="8229600" cy="5257800"/>
          </a:xfrm>
        </p:spPr>
        <p:txBody>
          <a:bodyPr>
            <a:normAutofit/>
          </a:bodyPr>
          <a:lstStyle/>
          <a:p>
            <a:r>
              <a:rPr lang="en-US" b="1" dirty="0" smtClean="0"/>
              <a:t>Better signs (easiest)</a:t>
            </a:r>
          </a:p>
          <a:p>
            <a:pPr lvl="1"/>
            <a:r>
              <a:rPr lang="en-US" dirty="0" smtClean="0"/>
              <a:t> large signs that describe hack-night agenda and room/team location</a:t>
            </a:r>
          </a:p>
          <a:p>
            <a:r>
              <a:rPr lang="en-US" b="1" dirty="0" smtClean="0"/>
              <a:t>Ambassador program (easiest)</a:t>
            </a:r>
          </a:p>
          <a:p>
            <a:pPr lvl="1"/>
            <a:r>
              <a:rPr lang="en-US" dirty="0" smtClean="0"/>
              <a:t>team rep badge &amp; no disturb sign</a:t>
            </a:r>
          </a:p>
          <a:p>
            <a:r>
              <a:rPr lang="en-US" b="1" dirty="0" smtClean="0"/>
              <a:t>Team gallery (desirable)</a:t>
            </a:r>
          </a:p>
          <a:p>
            <a:pPr lvl="1"/>
            <a:r>
              <a:rPr lang="en-US" dirty="0" smtClean="0"/>
              <a:t>project details &amp; needs</a:t>
            </a:r>
          </a:p>
          <a:p>
            <a:r>
              <a:rPr lang="en-US" b="1" dirty="0" smtClean="0"/>
              <a:t>Match-making service (useful)</a:t>
            </a:r>
          </a:p>
          <a:p>
            <a:pPr lvl="1"/>
            <a:r>
              <a:rPr lang="en-US" dirty="0" smtClean="0"/>
              <a:t> to connect new members with teams</a:t>
            </a:r>
          </a:p>
          <a:p>
            <a:endParaRPr lang="en-US" b="1" dirty="0" smtClean="0">
              <a:solidFill>
                <a:srgbClr val="4BACC6"/>
              </a:solidFill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Contributors: Carla, John-Michael, James, </a:t>
            </a:r>
            <a:r>
              <a:rPr lang="en-US" dirty="0" err="1" smtClean="0"/>
              <a:t>Jaoyi</a:t>
            </a:r>
            <a:r>
              <a:rPr lang="en-US" dirty="0" smtClean="0"/>
              <a:t>, Larry, Jacob, Phoebe, Caitlin, David</a:t>
            </a:r>
          </a:p>
          <a:p>
            <a:r>
              <a:rPr lang="en-US" dirty="0" smtClean="0"/>
              <a:t> Interviewee: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26171" y="3326807"/>
            <a:ext cx="7670030" cy="3108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Jesse from </a:t>
            </a:r>
            <a:r>
              <a:rPr lang="en-US" sz="2800" i="1" dirty="0" err="1" smtClean="0"/>
              <a:t>Adot</a:t>
            </a:r>
            <a:r>
              <a:rPr lang="en-US" sz="2800" i="1" dirty="0" smtClean="0"/>
              <a:t>-a-Drain</a:t>
            </a:r>
            <a:r>
              <a:rPr lang="en-US" sz="2800" dirty="0" smtClean="0"/>
              <a:t>, Tom and Aaron from </a:t>
            </a:r>
            <a:r>
              <a:rPr lang="en-US" sz="2800" i="1" dirty="0" smtClean="0"/>
              <a:t>Open Disclosure</a:t>
            </a:r>
            <a:r>
              <a:rPr lang="en-US" sz="2800" dirty="0" smtClean="0"/>
              <a:t>, Matt from </a:t>
            </a:r>
            <a:r>
              <a:rPr lang="en-US" sz="2800" i="1" dirty="0" smtClean="0"/>
              <a:t>SF in Progress</a:t>
            </a:r>
            <a:r>
              <a:rPr lang="en-US" sz="2800" dirty="0" smtClean="0"/>
              <a:t>, Jude from </a:t>
            </a:r>
            <a:r>
              <a:rPr lang="en-US" sz="2800" i="1" dirty="0" smtClean="0"/>
              <a:t>Data Science</a:t>
            </a:r>
            <a:r>
              <a:rPr lang="en-US" sz="2800" dirty="0" smtClean="0"/>
              <a:t>, Joy from </a:t>
            </a:r>
            <a:r>
              <a:rPr lang="en-US" sz="2800" i="1" dirty="0" smtClean="0"/>
              <a:t>San Francisco Government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Thanks to  Matt, David, George, </a:t>
            </a:r>
            <a:r>
              <a:rPr lang="en-US" sz="2800" dirty="0" err="1" smtClean="0"/>
              <a:t>Jezmin</a:t>
            </a:r>
            <a:r>
              <a:rPr lang="en-US" sz="2800" dirty="0" smtClean="0"/>
              <a:t>, Brian, John, Phoebe, and Hailey for sharing their experiences as newcomers at </a:t>
            </a:r>
            <a:r>
              <a:rPr lang="en-US" sz="2800" dirty="0" err="1" smtClean="0"/>
              <a:t>SFBrigade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0337"/>
            <a:ext cx="8229600" cy="1143000"/>
          </a:xfrm>
        </p:spPr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386" y="2992848"/>
            <a:ext cx="1562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Interview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2035792" y="3007447"/>
            <a:ext cx="1351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Persona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937501" y="3007447"/>
            <a:ext cx="13388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Journey </a:t>
            </a:r>
          </a:p>
          <a:p>
            <a:r>
              <a:rPr lang="en-US" sz="2800" dirty="0" smtClean="0"/>
              <a:t>map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7401918" y="3007447"/>
            <a:ext cx="13881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Solution</a:t>
            </a:r>
          </a:p>
          <a:p>
            <a:r>
              <a:rPr lang="en-US" sz="2800" dirty="0" smtClean="0"/>
              <a:t>Ideation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153180" y="3036645"/>
            <a:ext cx="145263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035792" y="3051244"/>
            <a:ext cx="148281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981295" y="3022046"/>
            <a:ext cx="1295034" cy="939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401918" y="3007446"/>
            <a:ext cx="138812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54272" y="3007447"/>
            <a:ext cx="10807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Pain</a:t>
            </a:r>
          </a:p>
          <a:p>
            <a:r>
              <a:rPr lang="en-US" sz="2800" dirty="0" smtClean="0"/>
              <a:t>Points</a:t>
            </a:r>
            <a:endParaRPr lang="en-US" sz="2800" dirty="0"/>
          </a:p>
        </p:txBody>
      </p:sp>
      <p:sp>
        <p:nvSpPr>
          <p:cNvPr id="17" name="Rectangle 16"/>
          <p:cNvSpPr/>
          <p:nvPr/>
        </p:nvSpPr>
        <p:spPr>
          <a:xfrm>
            <a:off x="5854272" y="3007446"/>
            <a:ext cx="108077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2384373" y="2324114"/>
            <a:ext cx="832583" cy="683332"/>
            <a:chOff x="2364922" y="2136068"/>
            <a:chExt cx="984983" cy="871378"/>
          </a:xfrm>
        </p:grpSpPr>
        <p:grpSp>
          <p:nvGrpSpPr>
            <p:cNvPr id="41" name="Group 40"/>
            <p:cNvGrpSpPr/>
            <p:nvPr/>
          </p:nvGrpSpPr>
          <p:grpSpPr>
            <a:xfrm>
              <a:off x="2364922" y="2136068"/>
              <a:ext cx="426079" cy="675776"/>
              <a:chOff x="6581098" y="375372"/>
              <a:chExt cx="426079" cy="675776"/>
            </a:xfrm>
          </p:grpSpPr>
          <p:sp>
            <p:nvSpPr>
              <p:cNvPr id="42" name="Smiley Face 41"/>
              <p:cNvSpPr/>
              <p:nvPr/>
            </p:nvSpPr>
            <p:spPr>
              <a:xfrm>
                <a:off x="6639490" y="375372"/>
                <a:ext cx="350360" cy="381090"/>
              </a:xfrm>
              <a:prstGeom prst="smileyFac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Isosceles Triangle 42"/>
              <p:cNvSpPr/>
              <p:nvPr/>
            </p:nvSpPr>
            <p:spPr>
              <a:xfrm>
                <a:off x="6581098" y="756462"/>
                <a:ext cx="426079" cy="294686"/>
              </a:xfrm>
              <a:prstGeom prst="triangl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44" name="Group 43"/>
            <p:cNvGrpSpPr/>
            <p:nvPr/>
          </p:nvGrpSpPr>
          <p:grpSpPr>
            <a:xfrm>
              <a:off x="2560634" y="2331670"/>
              <a:ext cx="426079" cy="675776"/>
              <a:chOff x="6581098" y="375372"/>
              <a:chExt cx="426079" cy="675776"/>
            </a:xfrm>
            <a:solidFill>
              <a:srgbClr val="CCFFCC"/>
            </a:solidFill>
          </p:grpSpPr>
          <p:sp>
            <p:nvSpPr>
              <p:cNvPr id="45" name="Smiley Face 44"/>
              <p:cNvSpPr/>
              <p:nvPr/>
            </p:nvSpPr>
            <p:spPr>
              <a:xfrm>
                <a:off x="6639490" y="375372"/>
                <a:ext cx="350360" cy="381090"/>
              </a:xfrm>
              <a:prstGeom prst="smileyFac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Isosceles Triangle 45"/>
              <p:cNvSpPr/>
              <p:nvPr/>
            </p:nvSpPr>
            <p:spPr>
              <a:xfrm>
                <a:off x="6581098" y="756462"/>
                <a:ext cx="426079" cy="294686"/>
              </a:xfrm>
              <a:prstGeom prst="triangle">
                <a:avLst/>
              </a:prstGeom>
              <a:grpFill/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47" name="Group 46"/>
            <p:cNvGrpSpPr/>
            <p:nvPr/>
          </p:nvGrpSpPr>
          <p:grpSpPr>
            <a:xfrm>
              <a:off x="2771426" y="2136068"/>
              <a:ext cx="426079" cy="675776"/>
              <a:chOff x="6581098" y="375372"/>
              <a:chExt cx="426079" cy="675776"/>
            </a:xfrm>
            <a:solidFill>
              <a:schemeClr val="accent6">
                <a:lumMod val="40000"/>
                <a:lumOff val="60000"/>
              </a:schemeClr>
            </a:solidFill>
          </p:grpSpPr>
          <p:sp>
            <p:nvSpPr>
              <p:cNvPr id="48" name="Smiley Face 47"/>
              <p:cNvSpPr/>
              <p:nvPr/>
            </p:nvSpPr>
            <p:spPr>
              <a:xfrm>
                <a:off x="6639490" y="375372"/>
                <a:ext cx="350360" cy="381090"/>
              </a:xfrm>
              <a:prstGeom prst="smileyFac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Isosceles Triangle 48"/>
              <p:cNvSpPr/>
              <p:nvPr/>
            </p:nvSpPr>
            <p:spPr>
              <a:xfrm>
                <a:off x="6581098" y="756462"/>
                <a:ext cx="426079" cy="294686"/>
              </a:xfrm>
              <a:prstGeom prst="triangle">
                <a:avLst/>
              </a:prstGeom>
              <a:grpFill/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50" name="Group 49"/>
            <p:cNvGrpSpPr/>
            <p:nvPr/>
          </p:nvGrpSpPr>
          <p:grpSpPr>
            <a:xfrm>
              <a:off x="2923826" y="2288468"/>
              <a:ext cx="426079" cy="675776"/>
              <a:chOff x="6581098" y="375372"/>
              <a:chExt cx="426079" cy="675776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51" name="Smiley Face 50"/>
              <p:cNvSpPr/>
              <p:nvPr/>
            </p:nvSpPr>
            <p:spPr>
              <a:xfrm>
                <a:off x="6639490" y="375372"/>
                <a:ext cx="350360" cy="381090"/>
              </a:xfrm>
              <a:prstGeom prst="smileyFac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Isosceles Triangle 51"/>
              <p:cNvSpPr/>
              <p:nvPr/>
            </p:nvSpPr>
            <p:spPr>
              <a:xfrm>
                <a:off x="6581098" y="756462"/>
                <a:ext cx="426079" cy="294686"/>
              </a:xfrm>
              <a:prstGeom prst="triangle">
                <a:avLst/>
              </a:prstGeom>
              <a:grpFill/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</p:grpSp>
      <p:grpSp>
        <p:nvGrpSpPr>
          <p:cNvPr id="58" name="Group 40"/>
          <p:cNvGrpSpPr/>
          <p:nvPr/>
        </p:nvGrpSpPr>
        <p:grpSpPr>
          <a:xfrm>
            <a:off x="4080651" y="2207847"/>
            <a:ext cx="155754" cy="232533"/>
            <a:chOff x="6581098" y="375372"/>
            <a:chExt cx="426079" cy="675776"/>
          </a:xfrm>
        </p:grpSpPr>
        <p:sp>
          <p:nvSpPr>
            <p:cNvPr id="68" name="Smiley Face 67"/>
            <p:cNvSpPr/>
            <p:nvPr/>
          </p:nvSpPr>
          <p:spPr>
            <a:xfrm>
              <a:off x="6639490" y="375372"/>
              <a:ext cx="350360" cy="381090"/>
            </a:xfrm>
            <a:prstGeom prst="smileyFac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Isosceles Triangle 68"/>
            <p:cNvSpPr/>
            <p:nvPr/>
          </p:nvSpPr>
          <p:spPr>
            <a:xfrm>
              <a:off x="6581098" y="756462"/>
              <a:ext cx="426079" cy="294686"/>
            </a:xfrm>
            <a:prstGeom prst="triangl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60" name="Group 46"/>
          <p:cNvGrpSpPr/>
          <p:nvPr/>
        </p:nvGrpSpPr>
        <p:grpSpPr>
          <a:xfrm>
            <a:off x="4074317" y="2554428"/>
            <a:ext cx="155754" cy="232533"/>
            <a:chOff x="6581098" y="375372"/>
            <a:chExt cx="426079" cy="675776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64" name="Smiley Face 63"/>
            <p:cNvSpPr/>
            <p:nvPr/>
          </p:nvSpPr>
          <p:spPr>
            <a:xfrm>
              <a:off x="6639490" y="375372"/>
              <a:ext cx="350360" cy="381090"/>
            </a:xfrm>
            <a:prstGeom prst="smileyFac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Isosceles Triangle 64"/>
            <p:cNvSpPr/>
            <p:nvPr/>
          </p:nvSpPr>
          <p:spPr>
            <a:xfrm>
              <a:off x="6581098" y="756462"/>
              <a:ext cx="426079" cy="294686"/>
            </a:xfrm>
            <a:prstGeom prst="triangle">
              <a:avLst/>
            </a:prstGeom>
            <a:grpFill/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61" name="Group 49"/>
          <p:cNvGrpSpPr/>
          <p:nvPr/>
        </p:nvGrpSpPr>
        <p:grpSpPr>
          <a:xfrm>
            <a:off x="4080651" y="2352786"/>
            <a:ext cx="155754" cy="232533"/>
            <a:chOff x="6581098" y="375372"/>
            <a:chExt cx="426079" cy="675776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62" name="Smiley Face 61"/>
            <p:cNvSpPr/>
            <p:nvPr/>
          </p:nvSpPr>
          <p:spPr>
            <a:xfrm>
              <a:off x="6639490" y="375372"/>
              <a:ext cx="350360" cy="381090"/>
            </a:xfrm>
            <a:prstGeom prst="smileyFac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Isosceles Triangle 62"/>
            <p:cNvSpPr/>
            <p:nvPr/>
          </p:nvSpPr>
          <p:spPr>
            <a:xfrm>
              <a:off x="6581098" y="756462"/>
              <a:ext cx="426079" cy="294686"/>
            </a:xfrm>
            <a:prstGeom prst="triangle">
              <a:avLst/>
            </a:prstGeom>
            <a:grpFill/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cxnSp>
        <p:nvCxnSpPr>
          <p:cNvPr id="73" name="Straight Connector 72"/>
          <p:cNvCxnSpPr/>
          <p:nvPr/>
        </p:nvCxnSpPr>
        <p:spPr>
          <a:xfrm>
            <a:off x="4423282" y="2338979"/>
            <a:ext cx="8530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4423282" y="2475916"/>
            <a:ext cx="853047" cy="1588"/>
          </a:xfrm>
          <a:prstGeom prst="line">
            <a:avLst/>
          </a:prstGeom>
          <a:ln w="25400" cap="flat" cmpd="sng" algn="ctr">
            <a:solidFill>
              <a:schemeClr val="accent4">
                <a:lumMod val="20000"/>
                <a:lumOff val="80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423282" y="2685560"/>
            <a:ext cx="853047" cy="1588"/>
          </a:xfrm>
          <a:prstGeom prst="line">
            <a:avLst/>
          </a:prstGeom>
          <a:ln w="25400" cap="flat" cmpd="sng" algn="ctr">
            <a:solidFill>
              <a:schemeClr val="accent6">
                <a:lumMod val="20000"/>
                <a:lumOff val="80000"/>
              </a:schemeClr>
            </a:solidFill>
            <a:prstDash val="lgDashDot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423282" y="2845864"/>
            <a:ext cx="853047" cy="1588"/>
          </a:xfrm>
          <a:prstGeom prst="line">
            <a:avLst/>
          </a:prstGeom>
          <a:ln w="25400" cap="flat" cmpd="sng" algn="ctr">
            <a:solidFill>
              <a:srgbClr val="CCFFCC"/>
            </a:solidFill>
            <a:prstDash val="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9" name="Group 43"/>
          <p:cNvGrpSpPr/>
          <p:nvPr/>
        </p:nvGrpSpPr>
        <p:grpSpPr>
          <a:xfrm>
            <a:off x="4067983" y="2774388"/>
            <a:ext cx="155754" cy="232533"/>
            <a:chOff x="6581098" y="375372"/>
            <a:chExt cx="426079" cy="675776"/>
          </a:xfrm>
          <a:solidFill>
            <a:srgbClr val="CCFFCC"/>
          </a:solidFill>
        </p:grpSpPr>
        <p:sp>
          <p:nvSpPr>
            <p:cNvPr id="66" name="Smiley Face 65"/>
            <p:cNvSpPr/>
            <p:nvPr/>
          </p:nvSpPr>
          <p:spPr>
            <a:xfrm>
              <a:off x="6639490" y="375372"/>
              <a:ext cx="350360" cy="381090"/>
            </a:xfrm>
            <a:prstGeom prst="smileyFac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/>
            <p:cNvSpPr/>
            <p:nvPr/>
          </p:nvSpPr>
          <p:spPr>
            <a:xfrm>
              <a:off x="6581098" y="756462"/>
              <a:ext cx="426079" cy="294686"/>
            </a:xfrm>
            <a:prstGeom prst="triangle">
              <a:avLst/>
            </a:prstGeom>
            <a:grpFill/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80" name="Group 40"/>
          <p:cNvGrpSpPr/>
          <p:nvPr/>
        </p:nvGrpSpPr>
        <p:grpSpPr>
          <a:xfrm>
            <a:off x="5691764" y="2218291"/>
            <a:ext cx="155754" cy="232533"/>
            <a:chOff x="6581098" y="375372"/>
            <a:chExt cx="426079" cy="675776"/>
          </a:xfrm>
        </p:grpSpPr>
        <p:sp>
          <p:nvSpPr>
            <p:cNvPr id="81" name="Smiley Face 80"/>
            <p:cNvSpPr/>
            <p:nvPr/>
          </p:nvSpPr>
          <p:spPr>
            <a:xfrm>
              <a:off x="6639490" y="375372"/>
              <a:ext cx="350360" cy="381090"/>
            </a:xfrm>
            <a:prstGeom prst="smileyFac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Isosceles Triangle 81"/>
            <p:cNvSpPr/>
            <p:nvPr/>
          </p:nvSpPr>
          <p:spPr>
            <a:xfrm>
              <a:off x="6581098" y="756462"/>
              <a:ext cx="426079" cy="294686"/>
            </a:xfrm>
            <a:prstGeom prst="triangl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83" name="Group 46"/>
          <p:cNvGrpSpPr/>
          <p:nvPr/>
        </p:nvGrpSpPr>
        <p:grpSpPr>
          <a:xfrm>
            <a:off x="5685430" y="2564872"/>
            <a:ext cx="155754" cy="232533"/>
            <a:chOff x="6581098" y="375372"/>
            <a:chExt cx="426079" cy="675776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84" name="Smiley Face 83"/>
            <p:cNvSpPr/>
            <p:nvPr/>
          </p:nvSpPr>
          <p:spPr>
            <a:xfrm>
              <a:off x="6639490" y="375372"/>
              <a:ext cx="350360" cy="381090"/>
            </a:xfrm>
            <a:prstGeom prst="smileyFac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Isosceles Triangle 84"/>
            <p:cNvSpPr/>
            <p:nvPr/>
          </p:nvSpPr>
          <p:spPr>
            <a:xfrm>
              <a:off x="6581098" y="756462"/>
              <a:ext cx="426079" cy="294686"/>
            </a:xfrm>
            <a:prstGeom prst="triangle">
              <a:avLst/>
            </a:prstGeom>
            <a:grpFill/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86" name="Group 49"/>
          <p:cNvGrpSpPr/>
          <p:nvPr/>
        </p:nvGrpSpPr>
        <p:grpSpPr>
          <a:xfrm>
            <a:off x="5691764" y="2363230"/>
            <a:ext cx="155754" cy="232533"/>
            <a:chOff x="6581098" y="375372"/>
            <a:chExt cx="426079" cy="675776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87" name="Smiley Face 86"/>
            <p:cNvSpPr/>
            <p:nvPr/>
          </p:nvSpPr>
          <p:spPr>
            <a:xfrm>
              <a:off x="6639490" y="375372"/>
              <a:ext cx="350360" cy="381090"/>
            </a:xfrm>
            <a:prstGeom prst="smileyFac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Isosceles Triangle 87"/>
            <p:cNvSpPr/>
            <p:nvPr/>
          </p:nvSpPr>
          <p:spPr>
            <a:xfrm>
              <a:off x="6581098" y="756462"/>
              <a:ext cx="426079" cy="294686"/>
            </a:xfrm>
            <a:prstGeom prst="triangle">
              <a:avLst/>
            </a:prstGeom>
            <a:grpFill/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cxnSp>
        <p:nvCxnSpPr>
          <p:cNvPr id="89" name="Straight Connector 88"/>
          <p:cNvCxnSpPr/>
          <p:nvPr/>
        </p:nvCxnSpPr>
        <p:spPr>
          <a:xfrm>
            <a:off x="6034395" y="2349423"/>
            <a:ext cx="8530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6034395" y="2486360"/>
            <a:ext cx="853047" cy="1588"/>
          </a:xfrm>
          <a:prstGeom prst="line">
            <a:avLst/>
          </a:prstGeom>
          <a:ln w="25400" cap="flat" cmpd="sng" algn="ctr">
            <a:solidFill>
              <a:schemeClr val="accent4">
                <a:lumMod val="20000"/>
                <a:lumOff val="80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6034395" y="2696004"/>
            <a:ext cx="853047" cy="1588"/>
          </a:xfrm>
          <a:prstGeom prst="line">
            <a:avLst/>
          </a:prstGeom>
          <a:ln w="25400" cap="flat" cmpd="sng" algn="ctr">
            <a:solidFill>
              <a:schemeClr val="accent6">
                <a:lumMod val="20000"/>
                <a:lumOff val="80000"/>
              </a:schemeClr>
            </a:solidFill>
            <a:prstDash val="lgDashDot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6034395" y="2856308"/>
            <a:ext cx="853047" cy="1588"/>
          </a:xfrm>
          <a:prstGeom prst="line">
            <a:avLst/>
          </a:prstGeom>
          <a:ln w="25400" cap="flat" cmpd="sng" algn="ctr">
            <a:solidFill>
              <a:srgbClr val="CCFFCC"/>
            </a:solidFill>
            <a:prstDash val="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3" name="Group 43"/>
          <p:cNvGrpSpPr/>
          <p:nvPr/>
        </p:nvGrpSpPr>
        <p:grpSpPr>
          <a:xfrm>
            <a:off x="5679096" y="2784832"/>
            <a:ext cx="155754" cy="232533"/>
            <a:chOff x="6581098" y="375372"/>
            <a:chExt cx="426079" cy="675776"/>
          </a:xfrm>
          <a:solidFill>
            <a:srgbClr val="CCFFCC"/>
          </a:solidFill>
        </p:grpSpPr>
        <p:sp>
          <p:nvSpPr>
            <p:cNvPr id="94" name="Smiley Face 93"/>
            <p:cNvSpPr/>
            <p:nvPr/>
          </p:nvSpPr>
          <p:spPr>
            <a:xfrm>
              <a:off x="6639490" y="375372"/>
              <a:ext cx="350360" cy="381090"/>
            </a:xfrm>
            <a:prstGeom prst="smileyFac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Isosceles Triangle 94"/>
            <p:cNvSpPr/>
            <p:nvPr/>
          </p:nvSpPr>
          <p:spPr>
            <a:xfrm>
              <a:off x="6581098" y="756462"/>
              <a:ext cx="426079" cy="294686"/>
            </a:xfrm>
            <a:prstGeom prst="triangle">
              <a:avLst/>
            </a:prstGeom>
            <a:grpFill/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6" name="Multiply 95"/>
          <p:cNvSpPr/>
          <p:nvPr/>
        </p:nvSpPr>
        <p:spPr>
          <a:xfrm>
            <a:off x="6078445" y="2207847"/>
            <a:ext cx="233573" cy="232533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Multiply 96"/>
          <p:cNvSpPr/>
          <p:nvPr/>
        </p:nvSpPr>
        <p:spPr>
          <a:xfrm>
            <a:off x="6187051" y="2374846"/>
            <a:ext cx="233573" cy="232533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Multiply 97"/>
          <p:cNvSpPr/>
          <p:nvPr/>
        </p:nvSpPr>
        <p:spPr>
          <a:xfrm>
            <a:off x="6514627" y="2381256"/>
            <a:ext cx="233573" cy="232533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Multiply 98"/>
          <p:cNvSpPr/>
          <p:nvPr/>
        </p:nvSpPr>
        <p:spPr>
          <a:xfrm>
            <a:off x="6185293" y="2577453"/>
            <a:ext cx="233573" cy="232533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Multiply 99"/>
          <p:cNvSpPr/>
          <p:nvPr/>
        </p:nvSpPr>
        <p:spPr>
          <a:xfrm>
            <a:off x="6396085" y="2759051"/>
            <a:ext cx="233573" cy="232533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Multiply 100"/>
          <p:cNvSpPr/>
          <p:nvPr/>
        </p:nvSpPr>
        <p:spPr>
          <a:xfrm>
            <a:off x="6746437" y="2744452"/>
            <a:ext cx="233573" cy="232533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Multiply 101"/>
          <p:cNvSpPr/>
          <p:nvPr/>
        </p:nvSpPr>
        <p:spPr>
          <a:xfrm>
            <a:off x="7401918" y="2262183"/>
            <a:ext cx="423394" cy="423377"/>
          </a:xfrm>
          <a:prstGeom prst="mathMultiply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Connector 103"/>
          <p:cNvCxnSpPr/>
          <p:nvPr/>
        </p:nvCxnSpPr>
        <p:spPr>
          <a:xfrm>
            <a:off x="7766242" y="2450824"/>
            <a:ext cx="39419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Sun 104"/>
          <p:cNvSpPr/>
          <p:nvPr/>
        </p:nvSpPr>
        <p:spPr>
          <a:xfrm>
            <a:off x="8230702" y="2381256"/>
            <a:ext cx="338488" cy="173172"/>
          </a:xfrm>
          <a:prstGeom prst="sun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8" name="Sun 107"/>
          <p:cNvSpPr/>
          <p:nvPr/>
        </p:nvSpPr>
        <p:spPr>
          <a:xfrm>
            <a:off x="8230702" y="2607379"/>
            <a:ext cx="338488" cy="173172"/>
          </a:xfrm>
          <a:prstGeom prst="sun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9" name="Sun 108"/>
          <p:cNvSpPr/>
          <p:nvPr/>
        </p:nvSpPr>
        <p:spPr>
          <a:xfrm>
            <a:off x="8243054" y="2833011"/>
            <a:ext cx="338488" cy="173172"/>
          </a:xfrm>
          <a:prstGeom prst="sun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11" name="Straight Connector 110"/>
          <p:cNvCxnSpPr>
            <a:endCxn id="108" idx="1"/>
          </p:cNvCxnSpPr>
          <p:nvPr/>
        </p:nvCxnSpPr>
        <p:spPr>
          <a:xfrm>
            <a:off x="7825312" y="2595763"/>
            <a:ext cx="405390" cy="982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2" idx="2"/>
          </p:cNvCxnSpPr>
          <p:nvPr/>
        </p:nvCxnSpPr>
        <p:spPr>
          <a:xfrm>
            <a:off x="7723623" y="2583875"/>
            <a:ext cx="436815" cy="3216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Right Brace 113"/>
          <p:cNvSpPr/>
          <p:nvPr/>
        </p:nvSpPr>
        <p:spPr>
          <a:xfrm>
            <a:off x="7060244" y="2262183"/>
            <a:ext cx="232715" cy="78906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226170" y="1237360"/>
            <a:ext cx="25090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Learn about needs</a:t>
            </a:r>
            <a:endParaRPr lang="en-US" sz="2400" dirty="0"/>
          </a:p>
        </p:txBody>
      </p:sp>
      <p:sp>
        <p:nvSpPr>
          <p:cNvPr id="117" name="TextBox 116"/>
          <p:cNvSpPr txBox="1"/>
          <p:nvPr/>
        </p:nvSpPr>
        <p:spPr>
          <a:xfrm>
            <a:off x="3774598" y="1237360"/>
            <a:ext cx="3818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Pain points, beginning to end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0337"/>
            <a:ext cx="8229600" cy="1143000"/>
          </a:xfrm>
        </p:spPr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6170" y="3007447"/>
            <a:ext cx="1562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Interview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70" y="4049764"/>
            <a:ext cx="7900100" cy="12352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81772" y="3007447"/>
            <a:ext cx="1351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Persona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039687" y="3043223"/>
            <a:ext cx="13388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Journey </a:t>
            </a:r>
          </a:p>
          <a:p>
            <a:r>
              <a:rPr lang="en-US" sz="2800" dirty="0" smtClean="0"/>
              <a:t>map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7285134" y="3007447"/>
            <a:ext cx="1528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Solutions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26170" y="1237360"/>
            <a:ext cx="25090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Learn about needs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153180" y="3051244"/>
            <a:ext cx="180299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181772" y="3051244"/>
            <a:ext cx="148281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083481" y="3057822"/>
            <a:ext cx="1295034" cy="939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285134" y="3007447"/>
            <a:ext cx="163523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774598" y="1237360"/>
            <a:ext cx="3818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Pain points, beginning to end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5854272" y="3043223"/>
            <a:ext cx="10807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Pain</a:t>
            </a:r>
          </a:p>
          <a:p>
            <a:r>
              <a:rPr lang="en-US" sz="2800" dirty="0" smtClean="0"/>
              <a:t>Points</a:t>
            </a:r>
            <a:endParaRPr lang="en-US" sz="2800" dirty="0"/>
          </a:p>
        </p:txBody>
      </p:sp>
      <p:sp>
        <p:nvSpPr>
          <p:cNvPr id="17" name="Rectangle 16"/>
          <p:cNvSpPr/>
          <p:nvPr/>
        </p:nvSpPr>
        <p:spPr>
          <a:xfrm>
            <a:off x="5854272" y="3043222"/>
            <a:ext cx="108077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rot="5400000" flipH="1" flipV="1">
            <a:off x="12338" y="2143886"/>
            <a:ext cx="1308422" cy="4187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6200000" flipH="1">
            <a:off x="1473244" y="2014174"/>
            <a:ext cx="1265221" cy="634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 flipH="1" flipV="1">
            <a:off x="3153684" y="2078242"/>
            <a:ext cx="1265218" cy="5067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6200000" flipH="1">
            <a:off x="6559188" y="1988997"/>
            <a:ext cx="1390505" cy="7339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9" idx="3"/>
          </p:cNvCxnSpPr>
          <p:nvPr/>
        </p:nvCxnSpPr>
        <p:spPr>
          <a:xfrm flipV="1">
            <a:off x="8464758" y="1660739"/>
            <a:ext cx="455610" cy="12588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55"/>
          <p:cNvGrpSpPr/>
          <p:nvPr/>
        </p:nvGrpSpPr>
        <p:grpSpPr>
          <a:xfrm>
            <a:off x="2530353" y="2359890"/>
            <a:ext cx="832583" cy="683332"/>
            <a:chOff x="2364922" y="2136068"/>
            <a:chExt cx="984983" cy="871378"/>
          </a:xfrm>
        </p:grpSpPr>
        <p:grpSp>
          <p:nvGrpSpPr>
            <p:cNvPr id="18" name="Group 40"/>
            <p:cNvGrpSpPr/>
            <p:nvPr/>
          </p:nvGrpSpPr>
          <p:grpSpPr>
            <a:xfrm>
              <a:off x="2364922" y="2136068"/>
              <a:ext cx="426079" cy="675776"/>
              <a:chOff x="6581098" y="375372"/>
              <a:chExt cx="426079" cy="675776"/>
            </a:xfrm>
          </p:grpSpPr>
          <p:sp>
            <p:nvSpPr>
              <p:cNvPr id="42" name="Smiley Face 41"/>
              <p:cNvSpPr/>
              <p:nvPr/>
            </p:nvSpPr>
            <p:spPr>
              <a:xfrm>
                <a:off x="6639490" y="375372"/>
                <a:ext cx="350360" cy="381090"/>
              </a:xfrm>
              <a:prstGeom prst="smileyFac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Isosceles Triangle 42"/>
              <p:cNvSpPr/>
              <p:nvPr/>
            </p:nvSpPr>
            <p:spPr>
              <a:xfrm>
                <a:off x="6581098" y="756462"/>
                <a:ext cx="426079" cy="294686"/>
              </a:xfrm>
              <a:prstGeom prst="triangl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19" name="Group 43"/>
            <p:cNvGrpSpPr/>
            <p:nvPr/>
          </p:nvGrpSpPr>
          <p:grpSpPr>
            <a:xfrm>
              <a:off x="2560634" y="2331670"/>
              <a:ext cx="426079" cy="675776"/>
              <a:chOff x="6581098" y="375372"/>
              <a:chExt cx="426079" cy="675776"/>
            </a:xfrm>
            <a:solidFill>
              <a:srgbClr val="CCFFCC"/>
            </a:solidFill>
          </p:grpSpPr>
          <p:sp>
            <p:nvSpPr>
              <p:cNvPr id="45" name="Smiley Face 44"/>
              <p:cNvSpPr/>
              <p:nvPr/>
            </p:nvSpPr>
            <p:spPr>
              <a:xfrm>
                <a:off x="6639490" y="375372"/>
                <a:ext cx="350360" cy="381090"/>
              </a:xfrm>
              <a:prstGeom prst="smileyFac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Isosceles Triangle 45"/>
              <p:cNvSpPr/>
              <p:nvPr/>
            </p:nvSpPr>
            <p:spPr>
              <a:xfrm>
                <a:off x="6581098" y="756462"/>
                <a:ext cx="426079" cy="294686"/>
              </a:xfrm>
              <a:prstGeom prst="triangle">
                <a:avLst/>
              </a:prstGeom>
              <a:grpFill/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20" name="Group 46"/>
            <p:cNvGrpSpPr/>
            <p:nvPr/>
          </p:nvGrpSpPr>
          <p:grpSpPr>
            <a:xfrm>
              <a:off x="2771426" y="2136068"/>
              <a:ext cx="426079" cy="675776"/>
              <a:chOff x="6581098" y="375372"/>
              <a:chExt cx="426079" cy="675776"/>
            </a:xfrm>
            <a:solidFill>
              <a:schemeClr val="accent6">
                <a:lumMod val="40000"/>
                <a:lumOff val="60000"/>
              </a:schemeClr>
            </a:solidFill>
          </p:grpSpPr>
          <p:sp>
            <p:nvSpPr>
              <p:cNvPr id="48" name="Smiley Face 47"/>
              <p:cNvSpPr/>
              <p:nvPr/>
            </p:nvSpPr>
            <p:spPr>
              <a:xfrm>
                <a:off x="6639490" y="375372"/>
                <a:ext cx="350360" cy="381090"/>
              </a:xfrm>
              <a:prstGeom prst="smileyFac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Isosceles Triangle 48"/>
              <p:cNvSpPr/>
              <p:nvPr/>
            </p:nvSpPr>
            <p:spPr>
              <a:xfrm>
                <a:off x="6581098" y="756462"/>
                <a:ext cx="426079" cy="294686"/>
              </a:xfrm>
              <a:prstGeom prst="triangle">
                <a:avLst/>
              </a:prstGeom>
              <a:grpFill/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21" name="Group 49"/>
            <p:cNvGrpSpPr/>
            <p:nvPr/>
          </p:nvGrpSpPr>
          <p:grpSpPr>
            <a:xfrm>
              <a:off x="2923826" y="2288468"/>
              <a:ext cx="426079" cy="675776"/>
              <a:chOff x="6581098" y="375372"/>
              <a:chExt cx="426079" cy="675776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51" name="Smiley Face 50"/>
              <p:cNvSpPr/>
              <p:nvPr/>
            </p:nvSpPr>
            <p:spPr>
              <a:xfrm>
                <a:off x="6639490" y="375372"/>
                <a:ext cx="350360" cy="381090"/>
              </a:xfrm>
              <a:prstGeom prst="smileyFac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Isosceles Triangle 51"/>
              <p:cNvSpPr/>
              <p:nvPr/>
            </p:nvSpPr>
            <p:spPr>
              <a:xfrm>
                <a:off x="6581098" y="756462"/>
                <a:ext cx="426079" cy="294686"/>
              </a:xfrm>
              <a:prstGeom prst="triangle">
                <a:avLst/>
              </a:prstGeom>
              <a:grpFill/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</p:grpSp>
      <p:grpSp>
        <p:nvGrpSpPr>
          <p:cNvPr id="80" name="Group 79"/>
          <p:cNvGrpSpPr/>
          <p:nvPr/>
        </p:nvGrpSpPr>
        <p:grpSpPr>
          <a:xfrm>
            <a:off x="4176503" y="2243623"/>
            <a:ext cx="1202012" cy="639605"/>
            <a:chOff x="4176503" y="2243623"/>
            <a:chExt cx="1202012" cy="639605"/>
          </a:xfrm>
        </p:grpSpPr>
        <p:grpSp>
          <p:nvGrpSpPr>
            <p:cNvPr id="22" name="Group 40"/>
            <p:cNvGrpSpPr/>
            <p:nvPr/>
          </p:nvGrpSpPr>
          <p:grpSpPr>
            <a:xfrm>
              <a:off x="4182837" y="2243623"/>
              <a:ext cx="155754" cy="232533"/>
              <a:chOff x="6581098" y="375372"/>
              <a:chExt cx="426079" cy="675776"/>
            </a:xfrm>
          </p:grpSpPr>
          <p:sp>
            <p:nvSpPr>
              <p:cNvPr id="68" name="Smiley Face 67"/>
              <p:cNvSpPr/>
              <p:nvPr/>
            </p:nvSpPr>
            <p:spPr>
              <a:xfrm>
                <a:off x="6639490" y="375372"/>
                <a:ext cx="350360" cy="381090"/>
              </a:xfrm>
              <a:prstGeom prst="smileyFac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Isosceles Triangle 68"/>
              <p:cNvSpPr/>
              <p:nvPr/>
            </p:nvSpPr>
            <p:spPr>
              <a:xfrm>
                <a:off x="6581098" y="756462"/>
                <a:ext cx="426079" cy="294686"/>
              </a:xfrm>
              <a:prstGeom prst="triangl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23" name="Group 46"/>
            <p:cNvGrpSpPr/>
            <p:nvPr/>
          </p:nvGrpSpPr>
          <p:grpSpPr>
            <a:xfrm>
              <a:off x="4176503" y="2590204"/>
              <a:ext cx="155754" cy="232533"/>
              <a:chOff x="6581098" y="375372"/>
              <a:chExt cx="426079" cy="675776"/>
            </a:xfrm>
            <a:solidFill>
              <a:schemeClr val="accent6">
                <a:lumMod val="40000"/>
                <a:lumOff val="60000"/>
              </a:schemeClr>
            </a:solidFill>
          </p:grpSpPr>
          <p:sp>
            <p:nvSpPr>
              <p:cNvPr id="64" name="Smiley Face 63"/>
              <p:cNvSpPr/>
              <p:nvPr/>
            </p:nvSpPr>
            <p:spPr>
              <a:xfrm>
                <a:off x="6639490" y="375372"/>
                <a:ext cx="350360" cy="381090"/>
              </a:xfrm>
              <a:prstGeom prst="smileyFac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Isosceles Triangle 64"/>
              <p:cNvSpPr/>
              <p:nvPr/>
            </p:nvSpPr>
            <p:spPr>
              <a:xfrm>
                <a:off x="6581098" y="756462"/>
                <a:ext cx="426079" cy="294686"/>
              </a:xfrm>
              <a:prstGeom prst="triangle">
                <a:avLst/>
              </a:prstGeom>
              <a:grpFill/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24" name="Group 49"/>
            <p:cNvGrpSpPr/>
            <p:nvPr/>
          </p:nvGrpSpPr>
          <p:grpSpPr>
            <a:xfrm>
              <a:off x="4182837" y="2388562"/>
              <a:ext cx="155754" cy="232533"/>
              <a:chOff x="6581098" y="375372"/>
              <a:chExt cx="426079" cy="675776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62" name="Smiley Face 61"/>
              <p:cNvSpPr/>
              <p:nvPr/>
            </p:nvSpPr>
            <p:spPr>
              <a:xfrm>
                <a:off x="6639490" y="375372"/>
                <a:ext cx="350360" cy="381090"/>
              </a:xfrm>
              <a:prstGeom prst="smileyFac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Isosceles Triangle 62"/>
              <p:cNvSpPr/>
              <p:nvPr/>
            </p:nvSpPr>
            <p:spPr>
              <a:xfrm>
                <a:off x="6581098" y="756462"/>
                <a:ext cx="426079" cy="294686"/>
              </a:xfrm>
              <a:prstGeom prst="triangle">
                <a:avLst/>
              </a:prstGeom>
              <a:grpFill/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cxnSp>
          <p:nvCxnSpPr>
            <p:cNvPr id="73" name="Straight Connector 72"/>
            <p:cNvCxnSpPr/>
            <p:nvPr/>
          </p:nvCxnSpPr>
          <p:spPr>
            <a:xfrm>
              <a:off x="4525468" y="2374755"/>
              <a:ext cx="853047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525468" y="2511692"/>
              <a:ext cx="853047" cy="1588"/>
            </a:xfrm>
            <a:prstGeom prst="line">
              <a:avLst/>
            </a:prstGeom>
            <a:ln w="25400" cap="flat" cmpd="sng" algn="ctr">
              <a:solidFill>
                <a:schemeClr val="accent4">
                  <a:lumMod val="20000"/>
                  <a:lumOff val="80000"/>
                </a:schemeClr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4525468" y="2721336"/>
              <a:ext cx="853047" cy="1588"/>
            </a:xfrm>
            <a:prstGeom prst="line">
              <a:avLst/>
            </a:prstGeom>
            <a:ln w="25400" cap="flat" cmpd="sng" algn="ctr">
              <a:solidFill>
                <a:schemeClr val="accent6">
                  <a:lumMod val="20000"/>
                  <a:lumOff val="80000"/>
                </a:schemeClr>
              </a:solidFill>
              <a:prstDash val="lgDashDotDot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4525468" y="2881640"/>
              <a:ext cx="853047" cy="1588"/>
            </a:xfrm>
            <a:prstGeom prst="line">
              <a:avLst/>
            </a:prstGeom>
            <a:ln w="25400" cap="flat" cmpd="sng" algn="ctr">
              <a:solidFill>
                <a:srgbClr val="CCFFCC"/>
              </a:solidFill>
              <a:prstDash val="dot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43"/>
          <p:cNvGrpSpPr/>
          <p:nvPr/>
        </p:nvGrpSpPr>
        <p:grpSpPr>
          <a:xfrm>
            <a:off x="4170169" y="2810164"/>
            <a:ext cx="155754" cy="232533"/>
            <a:chOff x="6581098" y="375372"/>
            <a:chExt cx="426079" cy="675776"/>
          </a:xfrm>
          <a:solidFill>
            <a:srgbClr val="CCFFCC"/>
          </a:solidFill>
        </p:grpSpPr>
        <p:sp>
          <p:nvSpPr>
            <p:cNvPr id="66" name="Smiley Face 65"/>
            <p:cNvSpPr/>
            <p:nvPr/>
          </p:nvSpPr>
          <p:spPr>
            <a:xfrm>
              <a:off x="6639490" y="375372"/>
              <a:ext cx="350360" cy="381090"/>
            </a:xfrm>
            <a:prstGeom prst="smileyFac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/>
            <p:cNvSpPr/>
            <p:nvPr/>
          </p:nvSpPr>
          <p:spPr>
            <a:xfrm>
              <a:off x="6581098" y="756462"/>
              <a:ext cx="426079" cy="294686"/>
            </a:xfrm>
            <a:prstGeom prst="triangle">
              <a:avLst/>
            </a:prstGeom>
            <a:grpFill/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86" name="Group 85"/>
          <p:cNvGrpSpPr/>
          <p:nvPr/>
        </p:nvGrpSpPr>
        <p:grpSpPr>
          <a:xfrm>
            <a:off x="5679096" y="2243623"/>
            <a:ext cx="1300914" cy="809518"/>
            <a:chOff x="5679096" y="2243623"/>
            <a:chExt cx="1300914" cy="809518"/>
          </a:xfrm>
        </p:grpSpPr>
        <p:grpSp>
          <p:nvGrpSpPr>
            <p:cNvPr id="33" name="Group 43"/>
            <p:cNvGrpSpPr/>
            <p:nvPr/>
          </p:nvGrpSpPr>
          <p:grpSpPr>
            <a:xfrm>
              <a:off x="5679096" y="2820608"/>
              <a:ext cx="155754" cy="232533"/>
              <a:chOff x="6581098" y="375372"/>
              <a:chExt cx="426079" cy="675776"/>
            </a:xfrm>
            <a:solidFill>
              <a:srgbClr val="CCFFCC"/>
            </a:solidFill>
          </p:grpSpPr>
          <p:sp>
            <p:nvSpPr>
              <p:cNvPr id="94" name="Smiley Face 93"/>
              <p:cNvSpPr/>
              <p:nvPr/>
            </p:nvSpPr>
            <p:spPr>
              <a:xfrm>
                <a:off x="6639490" y="375372"/>
                <a:ext cx="350360" cy="381090"/>
              </a:xfrm>
              <a:prstGeom prst="smileyFac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Isosceles Triangle 94"/>
              <p:cNvSpPr/>
              <p:nvPr/>
            </p:nvSpPr>
            <p:spPr>
              <a:xfrm>
                <a:off x="6581098" y="756462"/>
                <a:ext cx="426079" cy="294686"/>
              </a:xfrm>
              <a:prstGeom prst="triangle">
                <a:avLst/>
              </a:prstGeom>
              <a:grpFill/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83" name="Group 82"/>
            <p:cNvGrpSpPr/>
            <p:nvPr/>
          </p:nvGrpSpPr>
          <p:grpSpPr>
            <a:xfrm>
              <a:off x="5685430" y="2243623"/>
              <a:ext cx="1202012" cy="650049"/>
              <a:chOff x="5685430" y="2243623"/>
              <a:chExt cx="1202012" cy="650049"/>
            </a:xfrm>
          </p:grpSpPr>
          <p:grpSp>
            <p:nvGrpSpPr>
              <p:cNvPr id="27" name="Group 40"/>
              <p:cNvGrpSpPr/>
              <p:nvPr/>
            </p:nvGrpSpPr>
            <p:grpSpPr>
              <a:xfrm>
                <a:off x="5691764" y="2254067"/>
                <a:ext cx="155754" cy="232533"/>
                <a:chOff x="6581098" y="375372"/>
                <a:chExt cx="426079" cy="675776"/>
              </a:xfrm>
            </p:grpSpPr>
            <p:sp>
              <p:nvSpPr>
                <p:cNvPr id="81" name="Smiley Face 80"/>
                <p:cNvSpPr/>
                <p:nvPr/>
              </p:nvSpPr>
              <p:spPr>
                <a:xfrm>
                  <a:off x="6639490" y="375372"/>
                  <a:ext cx="350360" cy="381090"/>
                </a:xfrm>
                <a:prstGeom prst="smileyFac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Isosceles Triangle 81"/>
                <p:cNvSpPr/>
                <p:nvPr/>
              </p:nvSpPr>
              <p:spPr>
                <a:xfrm>
                  <a:off x="6581098" y="756462"/>
                  <a:ext cx="426079" cy="294686"/>
                </a:xfrm>
                <a:prstGeom prst="triangle">
                  <a:avLst/>
                </a:prstGeom>
                <a:ln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</p:grpSp>
          <p:grpSp>
            <p:nvGrpSpPr>
              <p:cNvPr id="29" name="Group 46"/>
              <p:cNvGrpSpPr/>
              <p:nvPr/>
            </p:nvGrpSpPr>
            <p:grpSpPr>
              <a:xfrm>
                <a:off x="5685430" y="2600648"/>
                <a:ext cx="155754" cy="232533"/>
                <a:chOff x="6581098" y="375372"/>
                <a:chExt cx="426079" cy="675776"/>
              </a:xfrm>
              <a:solidFill>
                <a:schemeClr val="accent6">
                  <a:lumMod val="40000"/>
                  <a:lumOff val="60000"/>
                </a:schemeClr>
              </a:solidFill>
            </p:grpSpPr>
            <p:sp>
              <p:nvSpPr>
                <p:cNvPr id="84" name="Smiley Face 83"/>
                <p:cNvSpPr/>
                <p:nvPr/>
              </p:nvSpPr>
              <p:spPr>
                <a:xfrm>
                  <a:off x="6639490" y="375372"/>
                  <a:ext cx="350360" cy="381090"/>
                </a:xfrm>
                <a:prstGeom prst="smileyFac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Isosceles Triangle 84"/>
                <p:cNvSpPr/>
                <p:nvPr/>
              </p:nvSpPr>
              <p:spPr>
                <a:xfrm>
                  <a:off x="6581098" y="756462"/>
                  <a:ext cx="426079" cy="294686"/>
                </a:xfrm>
                <a:prstGeom prst="triangle">
                  <a:avLst/>
                </a:prstGeom>
                <a:grpFill/>
                <a:ln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</p:grpSp>
          <p:grpSp>
            <p:nvGrpSpPr>
              <p:cNvPr id="31" name="Group 49"/>
              <p:cNvGrpSpPr/>
              <p:nvPr/>
            </p:nvGrpSpPr>
            <p:grpSpPr>
              <a:xfrm>
                <a:off x="5691764" y="2399006"/>
                <a:ext cx="155754" cy="232533"/>
                <a:chOff x="6581098" y="375372"/>
                <a:chExt cx="426079" cy="675776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87" name="Smiley Face 86"/>
                <p:cNvSpPr/>
                <p:nvPr/>
              </p:nvSpPr>
              <p:spPr>
                <a:xfrm>
                  <a:off x="6639490" y="375372"/>
                  <a:ext cx="350360" cy="381090"/>
                </a:xfrm>
                <a:prstGeom prst="smileyFac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Isosceles Triangle 87"/>
                <p:cNvSpPr/>
                <p:nvPr/>
              </p:nvSpPr>
              <p:spPr>
                <a:xfrm>
                  <a:off x="6581098" y="756462"/>
                  <a:ext cx="426079" cy="294686"/>
                </a:xfrm>
                <a:prstGeom prst="triangle">
                  <a:avLst/>
                </a:prstGeom>
                <a:grpFill/>
                <a:ln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</p:grpSp>
          <p:cxnSp>
            <p:nvCxnSpPr>
              <p:cNvPr id="89" name="Straight Connector 88"/>
              <p:cNvCxnSpPr/>
              <p:nvPr/>
            </p:nvCxnSpPr>
            <p:spPr>
              <a:xfrm>
                <a:off x="6034395" y="2385199"/>
                <a:ext cx="853047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6034395" y="2522136"/>
                <a:ext cx="853047" cy="1588"/>
              </a:xfrm>
              <a:prstGeom prst="line">
                <a:avLst/>
              </a:prstGeom>
              <a:ln w="25400" cap="flat" cmpd="sng" algn="ctr">
                <a:solidFill>
                  <a:schemeClr val="accent4">
                    <a:lumMod val="20000"/>
                    <a:lumOff val="80000"/>
                  </a:schemeClr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6034395" y="2731780"/>
                <a:ext cx="853047" cy="1588"/>
              </a:xfrm>
              <a:prstGeom prst="line">
                <a:avLst/>
              </a:prstGeom>
              <a:ln w="25400" cap="flat" cmpd="sng" algn="ctr">
                <a:solidFill>
                  <a:schemeClr val="accent6">
                    <a:lumMod val="20000"/>
                    <a:lumOff val="80000"/>
                  </a:schemeClr>
                </a:solidFill>
                <a:prstDash val="lgDashDotDot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6034395" y="2892084"/>
                <a:ext cx="853047" cy="1588"/>
              </a:xfrm>
              <a:prstGeom prst="line">
                <a:avLst/>
              </a:prstGeom>
              <a:ln w="25400" cap="flat" cmpd="sng" algn="ctr">
                <a:solidFill>
                  <a:srgbClr val="CCFFCC"/>
                </a:solidFill>
                <a:prstDash val="dot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Multiply 95"/>
              <p:cNvSpPr/>
              <p:nvPr/>
            </p:nvSpPr>
            <p:spPr>
              <a:xfrm>
                <a:off x="6078445" y="2243623"/>
                <a:ext cx="233573" cy="232533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Multiply 96"/>
              <p:cNvSpPr/>
              <p:nvPr/>
            </p:nvSpPr>
            <p:spPr>
              <a:xfrm>
                <a:off x="6187051" y="2410622"/>
                <a:ext cx="233573" cy="232533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Multiply 97"/>
              <p:cNvSpPr/>
              <p:nvPr/>
            </p:nvSpPr>
            <p:spPr>
              <a:xfrm>
                <a:off x="6514627" y="2417032"/>
                <a:ext cx="233573" cy="232533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Multiply 98"/>
              <p:cNvSpPr/>
              <p:nvPr/>
            </p:nvSpPr>
            <p:spPr>
              <a:xfrm>
                <a:off x="6185293" y="2613229"/>
                <a:ext cx="233573" cy="232533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0" name="Multiply 99"/>
            <p:cNvSpPr/>
            <p:nvPr/>
          </p:nvSpPr>
          <p:spPr>
            <a:xfrm>
              <a:off x="6396085" y="2794827"/>
              <a:ext cx="233573" cy="232533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Multiply 100"/>
            <p:cNvSpPr/>
            <p:nvPr/>
          </p:nvSpPr>
          <p:spPr>
            <a:xfrm>
              <a:off x="6746437" y="2780228"/>
              <a:ext cx="233573" cy="232533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" name="Multiply 101"/>
          <p:cNvSpPr/>
          <p:nvPr/>
        </p:nvSpPr>
        <p:spPr>
          <a:xfrm>
            <a:off x="7299732" y="2451970"/>
            <a:ext cx="423394" cy="423377"/>
          </a:xfrm>
          <a:prstGeom prst="mathMultiply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Connector 103"/>
          <p:cNvCxnSpPr/>
          <p:nvPr/>
        </p:nvCxnSpPr>
        <p:spPr>
          <a:xfrm>
            <a:off x="7649458" y="2450824"/>
            <a:ext cx="39419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Sun 104"/>
          <p:cNvSpPr/>
          <p:nvPr/>
        </p:nvSpPr>
        <p:spPr>
          <a:xfrm>
            <a:off x="8113918" y="2381256"/>
            <a:ext cx="338488" cy="173172"/>
          </a:xfrm>
          <a:prstGeom prst="sun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8" name="Sun 107"/>
          <p:cNvSpPr/>
          <p:nvPr/>
        </p:nvSpPr>
        <p:spPr>
          <a:xfrm>
            <a:off x="8113918" y="2607379"/>
            <a:ext cx="338488" cy="173172"/>
          </a:xfrm>
          <a:prstGeom prst="sun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9" name="Sun 108"/>
          <p:cNvSpPr/>
          <p:nvPr/>
        </p:nvSpPr>
        <p:spPr>
          <a:xfrm>
            <a:off x="8126270" y="2833011"/>
            <a:ext cx="338488" cy="173172"/>
          </a:xfrm>
          <a:prstGeom prst="sun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11" name="Straight Connector 110"/>
          <p:cNvCxnSpPr>
            <a:endCxn id="108" idx="1"/>
          </p:cNvCxnSpPr>
          <p:nvPr/>
        </p:nvCxnSpPr>
        <p:spPr>
          <a:xfrm>
            <a:off x="7708528" y="2595763"/>
            <a:ext cx="405390" cy="982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2" idx="2"/>
            <a:endCxn id="109" idx="1"/>
          </p:cNvCxnSpPr>
          <p:nvPr/>
        </p:nvCxnSpPr>
        <p:spPr>
          <a:xfrm>
            <a:off x="7621437" y="2773662"/>
            <a:ext cx="504833" cy="1459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Right Brace 109"/>
          <p:cNvSpPr/>
          <p:nvPr/>
        </p:nvSpPr>
        <p:spPr>
          <a:xfrm>
            <a:off x="6918998" y="2297959"/>
            <a:ext cx="232715" cy="78906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602" y="-148733"/>
            <a:ext cx="8229600" cy="1143000"/>
          </a:xfrm>
        </p:spPr>
        <p:txBody>
          <a:bodyPr/>
          <a:lstStyle/>
          <a:p>
            <a:r>
              <a:rPr lang="en-US" dirty="0" smtClean="0"/>
              <a:t>Interviews -&gt;Personas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9386" y="4169764"/>
            <a:ext cx="6645888" cy="2461586"/>
          </a:xfrm>
        </p:spPr>
        <p:txBody>
          <a:bodyPr/>
          <a:lstStyle/>
          <a:p>
            <a:r>
              <a:rPr lang="en-US" dirty="0" smtClean="0"/>
              <a:t>Apprentice: improve or learn</a:t>
            </a:r>
          </a:p>
          <a:p>
            <a:r>
              <a:rPr lang="en-US" dirty="0" smtClean="0"/>
              <a:t>Helper: help the community</a:t>
            </a:r>
          </a:p>
          <a:p>
            <a:r>
              <a:rPr lang="en-US" dirty="0" smtClean="0"/>
              <a:t>Visionary: solve a specific problem</a:t>
            </a:r>
          </a:p>
          <a:p>
            <a:r>
              <a:rPr lang="en-US" dirty="0" smtClean="0"/>
              <a:t>Doer: work on existing problems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7064640" y="128918"/>
            <a:ext cx="950634" cy="778025"/>
            <a:chOff x="6271803" y="274638"/>
            <a:chExt cx="984983" cy="871378"/>
          </a:xfrm>
        </p:grpSpPr>
        <p:grpSp>
          <p:nvGrpSpPr>
            <p:cNvPr id="11" name="Group 10"/>
            <p:cNvGrpSpPr/>
            <p:nvPr/>
          </p:nvGrpSpPr>
          <p:grpSpPr>
            <a:xfrm>
              <a:off x="6271803" y="274638"/>
              <a:ext cx="426079" cy="675776"/>
              <a:chOff x="6581098" y="375372"/>
              <a:chExt cx="426079" cy="675776"/>
            </a:xfrm>
          </p:grpSpPr>
          <p:sp>
            <p:nvSpPr>
              <p:cNvPr id="5" name="Smiley Face 4"/>
              <p:cNvSpPr/>
              <p:nvPr/>
            </p:nvSpPr>
            <p:spPr>
              <a:xfrm>
                <a:off x="6639490" y="375372"/>
                <a:ext cx="350360" cy="381090"/>
              </a:xfrm>
              <a:prstGeom prst="smileyFac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Isosceles Triangle 5"/>
              <p:cNvSpPr/>
              <p:nvPr/>
            </p:nvSpPr>
            <p:spPr>
              <a:xfrm>
                <a:off x="6581098" y="756462"/>
                <a:ext cx="426079" cy="294686"/>
              </a:xfrm>
              <a:prstGeom prst="triangl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12" name="Group 11"/>
            <p:cNvGrpSpPr/>
            <p:nvPr/>
          </p:nvGrpSpPr>
          <p:grpSpPr>
            <a:xfrm>
              <a:off x="6467515" y="470240"/>
              <a:ext cx="426079" cy="675776"/>
              <a:chOff x="6581098" y="375372"/>
              <a:chExt cx="426079" cy="675776"/>
            </a:xfrm>
            <a:solidFill>
              <a:srgbClr val="CCFFCC"/>
            </a:solidFill>
          </p:grpSpPr>
          <p:sp>
            <p:nvSpPr>
              <p:cNvPr id="13" name="Smiley Face 12"/>
              <p:cNvSpPr/>
              <p:nvPr/>
            </p:nvSpPr>
            <p:spPr>
              <a:xfrm>
                <a:off x="6639490" y="375372"/>
                <a:ext cx="350360" cy="381090"/>
              </a:xfrm>
              <a:prstGeom prst="smileyFac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Isosceles Triangle 13"/>
              <p:cNvSpPr/>
              <p:nvPr/>
            </p:nvSpPr>
            <p:spPr>
              <a:xfrm>
                <a:off x="6581098" y="756462"/>
                <a:ext cx="426079" cy="294686"/>
              </a:xfrm>
              <a:prstGeom prst="triangle">
                <a:avLst/>
              </a:prstGeom>
              <a:grpFill/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15" name="Group 14"/>
            <p:cNvGrpSpPr/>
            <p:nvPr/>
          </p:nvGrpSpPr>
          <p:grpSpPr>
            <a:xfrm>
              <a:off x="6678307" y="274638"/>
              <a:ext cx="426079" cy="675776"/>
              <a:chOff x="6581098" y="375372"/>
              <a:chExt cx="426079" cy="675776"/>
            </a:xfrm>
            <a:solidFill>
              <a:schemeClr val="accent6">
                <a:lumMod val="40000"/>
                <a:lumOff val="60000"/>
              </a:schemeClr>
            </a:solidFill>
          </p:grpSpPr>
          <p:sp>
            <p:nvSpPr>
              <p:cNvPr id="16" name="Smiley Face 15"/>
              <p:cNvSpPr/>
              <p:nvPr/>
            </p:nvSpPr>
            <p:spPr>
              <a:xfrm>
                <a:off x="6639490" y="375372"/>
                <a:ext cx="350360" cy="381090"/>
              </a:xfrm>
              <a:prstGeom prst="smileyFac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Isosceles Triangle 16"/>
              <p:cNvSpPr/>
              <p:nvPr/>
            </p:nvSpPr>
            <p:spPr>
              <a:xfrm>
                <a:off x="6581098" y="756462"/>
                <a:ext cx="426079" cy="294686"/>
              </a:xfrm>
              <a:prstGeom prst="triangle">
                <a:avLst/>
              </a:prstGeom>
              <a:grpFill/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18" name="Group 17"/>
            <p:cNvGrpSpPr/>
            <p:nvPr/>
          </p:nvGrpSpPr>
          <p:grpSpPr>
            <a:xfrm>
              <a:off x="6830707" y="427038"/>
              <a:ext cx="426079" cy="675776"/>
              <a:chOff x="6581098" y="375372"/>
              <a:chExt cx="426079" cy="675776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19" name="Smiley Face 18"/>
              <p:cNvSpPr/>
              <p:nvPr/>
            </p:nvSpPr>
            <p:spPr>
              <a:xfrm>
                <a:off x="6639490" y="375372"/>
                <a:ext cx="350360" cy="381090"/>
              </a:xfrm>
              <a:prstGeom prst="smileyFac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>
                <a:off x="6581098" y="756462"/>
                <a:ext cx="426079" cy="294686"/>
              </a:xfrm>
              <a:prstGeom prst="triangle">
                <a:avLst/>
              </a:prstGeom>
              <a:grpFill/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</p:grp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866" y="955693"/>
            <a:ext cx="6744408" cy="3005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Persona experiences</a:t>
            </a:r>
            <a:endParaRPr lang="en-US" dirty="0"/>
          </a:p>
        </p:txBody>
      </p:sp>
      <p:grpSp>
        <p:nvGrpSpPr>
          <p:cNvPr id="60" name="Group 59"/>
          <p:cNvGrpSpPr/>
          <p:nvPr/>
        </p:nvGrpSpPr>
        <p:grpSpPr>
          <a:xfrm>
            <a:off x="771336" y="2064524"/>
            <a:ext cx="7217665" cy="3123930"/>
            <a:chOff x="2530353" y="2207847"/>
            <a:chExt cx="4549816" cy="1753707"/>
          </a:xfrm>
        </p:grpSpPr>
        <p:sp>
          <p:nvSpPr>
            <p:cNvPr id="4" name="TextBox 3"/>
            <p:cNvSpPr txBox="1"/>
            <p:nvPr/>
          </p:nvSpPr>
          <p:spPr>
            <a:xfrm>
              <a:off x="4039687" y="3007447"/>
              <a:ext cx="1338828" cy="535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Journey </a:t>
              </a:r>
            </a:p>
            <a:p>
              <a:r>
                <a:rPr lang="en-US" sz="2800" dirty="0" smtClean="0"/>
                <a:t>map</a:t>
              </a:r>
              <a:endParaRPr lang="en-US" sz="28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083481" y="3022046"/>
              <a:ext cx="1295034" cy="9395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54272" y="3007447"/>
              <a:ext cx="1080770" cy="535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Pain</a:t>
              </a:r>
            </a:p>
            <a:p>
              <a:r>
                <a:rPr lang="en-US" sz="2800" dirty="0" smtClean="0"/>
                <a:t>Points</a:t>
              </a:r>
              <a:endParaRPr lang="en-US" sz="28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854272" y="3007446"/>
              <a:ext cx="1080770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55"/>
            <p:cNvGrpSpPr/>
            <p:nvPr/>
          </p:nvGrpSpPr>
          <p:grpSpPr>
            <a:xfrm>
              <a:off x="2530353" y="2324114"/>
              <a:ext cx="832583" cy="683332"/>
              <a:chOff x="2364922" y="2136068"/>
              <a:chExt cx="984983" cy="871378"/>
            </a:xfrm>
          </p:grpSpPr>
          <p:grpSp>
            <p:nvGrpSpPr>
              <p:cNvPr id="9" name="Group 40"/>
              <p:cNvGrpSpPr/>
              <p:nvPr/>
            </p:nvGrpSpPr>
            <p:grpSpPr>
              <a:xfrm>
                <a:off x="2364922" y="2136068"/>
                <a:ext cx="426079" cy="675776"/>
                <a:chOff x="6581098" y="375372"/>
                <a:chExt cx="426079" cy="675776"/>
              </a:xfrm>
            </p:grpSpPr>
            <p:sp>
              <p:nvSpPr>
                <p:cNvPr id="19" name="Smiley Face 18"/>
                <p:cNvSpPr/>
                <p:nvPr/>
              </p:nvSpPr>
              <p:spPr>
                <a:xfrm>
                  <a:off x="6639490" y="375372"/>
                  <a:ext cx="350360" cy="381090"/>
                </a:xfrm>
                <a:prstGeom prst="smileyFac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Isosceles Triangle 19"/>
                <p:cNvSpPr/>
                <p:nvPr/>
              </p:nvSpPr>
              <p:spPr>
                <a:xfrm>
                  <a:off x="6581098" y="756462"/>
                  <a:ext cx="426079" cy="294686"/>
                </a:xfrm>
                <a:prstGeom prst="triangle">
                  <a:avLst/>
                </a:prstGeom>
                <a:ln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</p:grpSp>
          <p:grpSp>
            <p:nvGrpSpPr>
              <p:cNvPr id="10" name="Group 43"/>
              <p:cNvGrpSpPr/>
              <p:nvPr/>
            </p:nvGrpSpPr>
            <p:grpSpPr>
              <a:xfrm>
                <a:off x="2560634" y="2331670"/>
                <a:ext cx="426079" cy="675776"/>
                <a:chOff x="6581098" y="375372"/>
                <a:chExt cx="426079" cy="675776"/>
              </a:xfrm>
              <a:solidFill>
                <a:srgbClr val="CCFFCC"/>
              </a:solidFill>
            </p:grpSpPr>
            <p:sp>
              <p:nvSpPr>
                <p:cNvPr id="17" name="Smiley Face 16"/>
                <p:cNvSpPr/>
                <p:nvPr/>
              </p:nvSpPr>
              <p:spPr>
                <a:xfrm>
                  <a:off x="6639490" y="375372"/>
                  <a:ext cx="350360" cy="381090"/>
                </a:xfrm>
                <a:prstGeom prst="smileyFac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Isosceles Triangle 17"/>
                <p:cNvSpPr/>
                <p:nvPr/>
              </p:nvSpPr>
              <p:spPr>
                <a:xfrm>
                  <a:off x="6581098" y="756462"/>
                  <a:ext cx="426079" cy="294686"/>
                </a:xfrm>
                <a:prstGeom prst="triangle">
                  <a:avLst/>
                </a:prstGeom>
                <a:grpFill/>
                <a:ln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</p:grpSp>
          <p:grpSp>
            <p:nvGrpSpPr>
              <p:cNvPr id="11" name="Group 46"/>
              <p:cNvGrpSpPr/>
              <p:nvPr/>
            </p:nvGrpSpPr>
            <p:grpSpPr>
              <a:xfrm>
                <a:off x="2771426" y="2136068"/>
                <a:ext cx="426079" cy="675776"/>
                <a:chOff x="6581098" y="375372"/>
                <a:chExt cx="426079" cy="675776"/>
              </a:xfrm>
              <a:solidFill>
                <a:schemeClr val="accent6">
                  <a:lumMod val="40000"/>
                  <a:lumOff val="60000"/>
                </a:schemeClr>
              </a:solidFill>
            </p:grpSpPr>
            <p:sp>
              <p:nvSpPr>
                <p:cNvPr id="15" name="Smiley Face 14"/>
                <p:cNvSpPr/>
                <p:nvPr/>
              </p:nvSpPr>
              <p:spPr>
                <a:xfrm>
                  <a:off x="6639490" y="375372"/>
                  <a:ext cx="350360" cy="381090"/>
                </a:xfrm>
                <a:prstGeom prst="smileyFac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Isosceles Triangle 15"/>
                <p:cNvSpPr/>
                <p:nvPr/>
              </p:nvSpPr>
              <p:spPr>
                <a:xfrm>
                  <a:off x="6581098" y="756462"/>
                  <a:ext cx="426079" cy="294686"/>
                </a:xfrm>
                <a:prstGeom prst="triangle">
                  <a:avLst/>
                </a:prstGeom>
                <a:grpFill/>
                <a:ln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</p:grpSp>
          <p:grpSp>
            <p:nvGrpSpPr>
              <p:cNvPr id="12" name="Group 49"/>
              <p:cNvGrpSpPr/>
              <p:nvPr/>
            </p:nvGrpSpPr>
            <p:grpSpPr>
              <a:xfrm>
                <a:off x="2923826" y="2288468"/>
                <a:ext cx="426079" cy="675776"/>
                <a:chOff x="6581098" y="375372"/>
                <a:chExt cx="426079" cy="675776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13" name="Smiley Face 12"/>
                <p:cNvSpPr/>
                <p:nvPr/>
              </p:nvSpPr>
              <p:spPr>
                <a:xfrm>
                  <a:off x="6639490" y="375372"/>
                  <a:ext cx="350360" cy="381090"/>
                </a:xfrm>
                <a:prstGeom prst="smileyFac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Isosceles Triangle 13"/>
                <p:cNvSpPr/>
                <p:nvPr/>
              </p:nvSpPr>
              <p:spPr>
                <a:xfrm>
                  <a:off x="6581098" y="756462"/>
                  <a:ext cx="426079" cy="294686"/>
                </a:xfrm>
                <a:prstGeom prst="triangle">
                  <a:avLst/>
                </a:prstGeom>
                <a:grpFill/>
                <a:ln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</p:grpSp>
        </p:grpSp>
        <p:grpSp>
          <p:nvGrpSpPr>
            <p:cNvPr id="21" name="Group 40"/>
            <p:cNvGrpSpPr/>
            <p:nvPr/>
          </p:nvGrpSpPr>
          <p:grpSpPr>
            <a:xfrm>
              <a:off x="4182837" y="2207847"/>
              <a:ext cx="155754" cy="232533"/>
              <a:chOff x="6581098" y="375372"/>
              <a:chExt cx="426079" cy="675776"/>
            </a:xfrm>
          </p:grpSpPr>
          <p:sp>
            <p:nvSpPr>
              <p:cNvPr id="22" name="Smiley Face 21"/>
              <p:cNvSpPr/>
              <p:nvPr/>
            </p:nvSpPr>
            <p:spPr>
              <a:xfrm>
                <a:off x="6639490" y="375372"/>
                <a:ext cx="350360" cy="381090"/>
              </a:xfrm>
              <a:prstGeom prst="smileyFac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Isosceles Triangle 22"/>
              <p:cNvSpPr/>
              <p:nvPr/>
            </p:nvSpPr>
            <p:spPr>
              <a:xfrm>
                <a:off x="6581098" y="756462"/>
                <a:ext cx="426079" cy="294686"/>
              </a:xfrm>
              <a:prstGeom prst="triangl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24" name="Group 46"/>
            <p:cNvGrpSpPr/>
            <p:nvPr/>
          </p:nvGrpSpPr>
          <p:grpSpPr>
            <a:xfrm>
              <a:off x="4176503" y="2554428"/>
              <a:ext cx="155754" cy="232533"/>
              <a:chOff x="6581098" y="375372"/>
              <a:chExt cx="426079" cy="675776"/>
            </a:xfrm>
            <a:solidFill>
              <a:schemeClr val="accent6">
                <a:lumMod val="40000"/>
                <a:lumOff val="60000"/>
              </a:schemeClr>
            </a:solidFill>
          </p:grpSpPr>
          <p:sp>
            <p:nvSpPr>
              <p:cNvPr id="25" name="Smiley Face 24"/>
              <p:cNvSpPr/>
              <p:nvPr/>
            </p:nvSpPr>
            <p:spPr>
              <a:xfrm>
                <a:off x="6639490" y="375372"/>
                <a:ext cx="350360" cy="381090"/>
              </a:xfrm>
              <a:prstGeom prst="smileyFac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Isosceles Triangle 25"/>
              <p:cNvSpPr/>
              <p:nvPr/>
            </p:nvSpPr>
            <p:spPr>
              <a:xfrm>
                <a:off x="6581098" y="756462"/>
                <a:ext cx="426079" cy="294686"/>
              </a:xfrm>
              <a:prstGeom prst="triangle">
                <a:avLst/>
              </a:prstGeom>
              <a:grpFill/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27" name="Group 49"/>
            <p:cNvGrpSpPr/>
            <p:nvPr/>
          </p:nvGrpSpPr>
          <p:grpSpPr>
            <a:xfrm>
              <a:off x="4182837" y="2352786"/>
              <a:ext cx="155754" cy="232533"/>
              <a:chOff x="6581098" y="375372"/>
              <a:chExt cx="426079" cy="675776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28" name="Smiley Face 27"/>
              <p:cNvSpPr/>
              <p:nvPr/>
            </p:nvSpPr>
            <p:spPr>
              <a:xfrm>
                <a:off x="6639490" y="375372"/>
                <a:ext cx="350360" cy="381090"/>
              </a:xfrm>
              <a:prstGeom prst="smileyFac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Isosceles Triangle 28"/>
              <p:cNvSpPr/>
              <p:nvPr/>
            </p:nvSpPr>
            <p:spPr>
              <a:xfrm>
                <a:off x="6581098" y="756462"/>
                <a:ext cx="426079" cy="294686"/>
              </a:xfrm>
              <a:prstGeom prst="triangle">
                <a:avLst/>
              </a:prstGeom>
              <a:grpFill/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cxnSp>
          <p:nvCxnSpPr>
            <p:cNvPr id="30" name="Straight Connector 29"/>
            <p:cNvCxnSpPr/>
            <p:nvPr/>
          </p:nvCxnSpPr>
          <p:spPr>
            <a:xfrm>
              <a:off x="4525468" y="2338979"/>
              <a:ext cx="853047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525468" y="2475916"/>
              <a:ext cx="853047" cy="1588"/>
            </a:xfrm>
            <a:prstGeom prst="line">
              <a:avLst/>
            </a:prstGeom>
            <a:ln w="25400" cap="flat" cmpd="sng" algn="ctr">
              <a:solidFill>
                <a:schemeClr val="accent4">
                  <a:lumMod val="20000"/>
                  <a:lumOff val="80000"/>
                </a:schemeClr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525468" y="2685560"/>
              <a:ext cx="853047" cy="1588"/>
            </a:xfrm>
            <a:prstGeom prst="line">
              <a:avLst/>
            </a:prstGeom>
            <a:ln w="25400" cap="flat" cmpd="sng" algn="ctr">
              <a:solidFill>
                <a:schemeClr val="accent6">
                  <a:lumMod val="20000"/>
                  <a:lumOff val="80000"/>
                </a:schemeClr>
              </a:solidFill>
              <a:prstDash val="lgDashDotDot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525468" y="2845864"/>
              <a:ext cx="853047" cy="1588"/>
            </a:xfrm>
            <a:prstGeom prst="line">
              <a:avLst/>
            </a:prstGeom>
            <a:ln w="25400" cap="flat" cmpd="sng" algn="ctr">
              <a:solidFill>
                <a:srgbClr val="CCFFCC"/>
              </a:solidFill>
              <a:prstDash val="dot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43"/>
            <p:cNvGrpSpPr/>
            <p:nvPr/>
          </p:nvGrpSpPr>
          <p:grpSpPr>
            <a:xfrm>
              <a:off x="4170169" y="2774388"/>
              <a:ext cx="155754" cy="232533"/>
              <a:chOff x="6581098" y="375372"/>
              <a:chExt cx="426079" cy="675776"/>
            </a:xfrm>
            <a:solidFill>
              <a:srgbClr val="CCFFCC"/>
            </a:solidFill>
          </p:grpSpPr>
          <p:sp>
            <p:nvSpPr>
              <p:cNvPr id="35" name="Smiley Face 34"/>
              <p:cNvSpPr/>
              <p:nvPr/>
            </p:nvSpPr>
            <p:spPr>
              <a:xfrm>
                <a:off x="6639490" y="375372"/>
                <a:ext cx="350360" cy="381090"/>
              </a:xfrm>
              <a:prstGeom prst="smileyFac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Isosceles Triangle 35"/>
              <p:cNvSpPr/>
              <p:nvPr/>
            </p:nvSpPr>
            <p:spPr>
              <a:xfrm>
                <a:off x="6581098" y="756462"/>
                <a:ext cx="426079" cy="294686"/>
              </a:xfrm>
              <a:prstGeom prst="triangle">
                <a:avLst/>
              </a:prstGeom>
              <a:grpFill/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37" name="Group 40"/>
            <p:cNvGrpSpPr/>
            <p:nvPr/>
          </p:nvGrpSpPr>
          <p:grpSpPr>
            <a:xfrm>
              <a:off x="5691764" y="2218291"/>
              <a:ext cx="155754" cy="232533"/>
              <a:chOff x="6581098" y="375372"/>
              <a:chExt cx="426079" cy="675776"/>
            </a:xfrm>
          </p:grpSpPr>
          <p:sp>
            <p:nvSpPr>
              <p:cNvPr id="38" name="Smiley Face 37"/>
              <p:cNvSpPr/>
              <p:nvPr/>
            </p:nvSpPr>
            <p:spPr>
              <a:xfrm>
                <a:off x="6639490" y="375372"/>
                <a:ext cx="350360" cy="381090"/>
              </a:xfrm>
              <a:prstGeom prst="smileyFac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>
                <a:off x="6581098" y="756462"/>
                <a:ext cx="426079" cy="294686"/>
              </a:xfrm>
              <a:prstGeom prst="triangl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40" name="Group 46"/>
            <p:cNvGrpSpPr/>
            <p:nvPr/>
          </p:nvGrpSpPr>
          <p:grpSpPr>
            <a:xfrm>
              <a:off x="5685430" y="2564872"/>
              <a:ext cx="155754" cy="232533"/>
              <a:chOff x="6581098" y="375372"/>
              <a:chExt cx="426079" cy="675776"/>
            </a:xfrm>
            <a:solidFill>
              <a:schemeClr val="accent6">
                <a:lumMod val="40000"/>
                <a:lumOff val="60000"/>
              </a:schemeClr>
            </a:solidFill>
          </p:grpSpPr>
          <p:sp>
            <p:nvSpPr>
              <p:cNvPr id="41" name="Smiley Face 40"/>
              <p:cNvSpPr/>
              <p:nvPr/>
            </p:nvSpPr>
            <p:spPr>
              <a:xfrm>
                <a:off x="6639490" y="375372"/>
                <a:ext cx="350360" cy="381090"/>
              </a:xfrm>
              <a:prstGeom prst="smileyFac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Isosceles Triangle 41"/>
              <p:cNvSpPr/>
              <p:nvPr/>
            </p:nvSpPr>
            <p:spPr>
              <a:xfrm>
                <a:off x="6581098" y="756462"/>
                <a:ext cx="426079" cy="294686"/>
              </a:xfrm>
              <a:prstGeom prst="triangle">
                <a:avLst/>
              </a:prstGeom>
              <a:grpFill/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43" name="Group 49"/>
            <p:cNvGrpSpPr/>
            <p:nvPr/>
          </p:nvGrpSpPr>
          <p:grpSpPr>
            <a:xfrm>
              <a:off x="5691764" y="2363230"/>
              <a:ext cx="155754" cy="232533"/>
              <a:chOff x="6581098" y="375372"/>
              <a:chExt cx="426079" cy="675776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44" name="Smiley Face 43"/>
              <p:cNvSpPr/>
              <p:nvPr/>
            </p:nvSpPr>
            <p:spPr>
              <a:xfrm>
                <a:off x="6639490" y="375372"/>
                <a:ext cx="350360" cy="381090"/>
              </a:xfrm>
              <a:prstGeom prst="smileyFac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Isosceles Triangle 44"/>
              <p:cNvSpPr/>
              <p:nvPr/>
            </p:nvSpPr>
            <p:spPr>
              <a:xfrm>
                <a:off x="6581098" y="756462"/>
                <a:ext cx="426079" cy="294686"/>
              </a:xfrm>
              <a:prstGeom prst="triangle">
                <a:avLst/>
              </a:prstGeom>
              <a:grpFill/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cxnSp>
          <p:nvCxnSpPr>
            <p:cNvPr id="46" name="Straight Connector 45"/>
            <p:cNvCxnSpPr/>
            <p:nvPr/>
          </p:nvCxnSpPr>
          <p:spPr>
            <a:xfrm>
              <a:off x="6034395" y="2349423"/>
              <a:ext cx="853047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6034395" y="2486360"/>
              <a:ext cx="853047" cy="1588"/>
            </a:xfrm>
            <a:prstGeom prst="line">
              <a:avLst/>
            </a:prstGeom>
            <a:ln w="25400" cap="flat" cmpd="sng" algn="ctr">
              <a:solidFill>
                <a:schemeClr val="accent4">
                  <a:lumMod val="20000"/>
                  <a:lumOff val="80000"/>
                </a:schemeClr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6034395" y="2696004"/>
              <a:ext cx="853047" cy="1588"/>
            </a:xfrm>
            <a:prstGeom prst="line">
              <a:avLst/>
            </a:prstGeom>
            <a:ln w="25400" cap="flat" cmpd="sng" algn="ctr">
              <a:solidFill>
                <a:schemeClr val="accent6">
                  <a:lumMod val="20000"/>
                  <a:lumOff val="80000"/>
                </a:schemeClr>
              </a:solidFill>
              <a:prstDash val="lgDashDotDot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6034395" y="2856308"/>
              <a:ext cx="853047" cy="1588"/>
            </a:xfrm>
            <a:prstGeom prst="line">
              <a:avLst/>
            </a:prstGeom>
            <a:ln w="25400" cap="flat" cmpd="sng" algn="ctr">
              <a:solidFill>
                <a:srgbClr val="CCFFCC"/>
              </a:solidFill>
              <a:prstDash val="dot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3"/>
            <p:cNvGrpSpPr/>
            <p:nvPr/>
          </p:nvGrpSpPr>
          <p:grpSpPr>
            <a:xfrm>
              <a:off x="5679096" y="2784832"/>
              <a:ext cx="155754" cy="232533"/>
              <a:chOff x="6581098" y="375372"/>
              <a:chExt cx="426079" cy="675776"/>
            </a:xfrm>
            <a:solidFill>
              <a:srgbClr val="CCFFCC"/>
            </a:solidFill>
          </p:grpSpPr>
          <p:sp>
            <p:nvSpPr>
              <p:cNvPr id="51" name="Smiley Face 50"/>
              <p:cNvSpPr/>
              <p:nvPr/>
            </p:nvSpPr>
            <p:spPr>
              <a:xfrm>
                <a:off x="6639490" y="375372"/>
                <a:ext cx="350360" cy="381090"/>
              </a:xfrm>
              <a:prstGeom prst="smileyFac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Isosceles Triangle 51"/>
              <p:cNvSpPr/>
              <p:nvPr/>
            </p:nvSpPr>
            <p:spPr>
              <a:xfrm>
                <a:off x="6581098" y="756462"/>
                <a:ext cx="426079" cy="294686"/>
              </a:xfrm>
              <a:prstGeom prst="triangle">
                <a:avLst/>
              </a:prstGeom>
              <a:grpFill/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53" name="Multiply 52"/>
            <p:cNvSpPr/>
            <p:nvPr/>
          </p:nvSpPr>
          <p:spPr>
            <a:xfrm>
              <a:off x="6078445" y="2207847"/>
              <a:ext cx="233573" cy="232533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Multiply 53"/>
            <p:cNvSpPr/>
            <p:nvPr/>
          </p:nvSpPr>
          <p:spPr>
            <a:xfrm>
              <a:off x="6187051" y="2374846"/>
              <a:ext cx="233573" cy="232533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Multiply 54"/>
            <p:cNvSpPr/>
            <p:nvPr/>
          </p:nvSpPr>
          <p:spPr>
            <a:xfrm>
              <a:off x="6514627" y="2381256"/>
              <a:ext cx="233573" cy="232533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Multiply 55"/>
            <p:cNvSpPr/>
            <p:nvPr/>
          </p:nvSpPr>
          <p:spPr>
            <a:xfrm>
              <a:off x="6185293" y="2577453"/>
              <a:ext cx="233573" cy="232533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Multiply 56"/>
            <p:cNvSpPr/>
            <p:nvPr/>
          </p:nvSpPr>
          <p:spPr>
            <a:xfrm>
              <a:off x="6396085" y="2759051"/>
              <a:ext cx="233573" cy="232533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6746437" y="2744452"/>
              <a:ext cx="233573" cy="232533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ight Brace 58"/>
            <p:cNvSpPr/>
            <p:nvPr/>
          </p:nvSpPr>
          <p:spPr>
            <a:xfrm>
              <a:off x="6847454" y="2262183"/>
              <a:ext cx="232715" cy="789061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4sf floor pl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96" y="1505159"/>
            <a:ext cx="8304482" cy="3240983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15905" y="3503829"/>
            <a:ext cx="540136" cy="554771"/>
            <a:chOff x="1211658" y="671566"/>
            <a:chExt cx="540136" cy="554771"/>
          </a:xfrm>
        </p:grpSpPr>
        <p:sp>
          <p:nvSpPr>
            <p:cNvPr id="6" name="Oval 5"/>
            <p:cNvSpPr/>
            <p:nvPr/>
          </p:nvSpPr>
          <p:spPr>
            <a:xfrm>
              <a:off x="1211658" y="671566"/>
              <a:ext cx="540136" cy="55477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343044" y="903233"/>
              <a:ext cx="58393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539238" y="895044"/>
              <a:ext cx="58393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itle 1"/>
          <p:cNvSpPr txBox="1">
            <a:spLocks/>
          </p:cNvSpPr>
          <p:nvPr/>
        </p:nvSpPr>
        <p:spPr>
          <a:xfrm>
            <a:off x="457200" y="8485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Pain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points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47291" y="4376810"/>
            <a:ext cx="2133918" cy="738664"/>
            <a:chOff x="305684" y="5795904"/>
            <a:chExt cx="2133918" cy="738664"/>
          </a:xfrm>
        </p:grpSpPr>
        <p:sp>
          <p:nvSpPr>
            <p:cNvPr id="19" name="Rectangle 18"/>
            <p:cNvSpPr/>
            <p:nvPr/>
          </p:nvSpPr>
          <p:spPr>
            <a:xfrm>
              <a:off x="305684" y="5795904"/>
              <a:ext cx="2133918" cy="496375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5684" y="5795904"/>
              <a:ext cx="213391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Font typeface="Arial"/>
                <a:buChar char="•"/>
              </a:pPr>
              <a:r>
                <a:rPr lang="en-US" sz="2400" dirty="0" smtClean="0">
                  <a:solidFill>
                    <a:schemeClr val="accent1"/>
                  </a:solidFill>
                </a:rPr>
                <a:t>Right location? </a:t>
              </a:r>
            </a:p>
            <a:p>
              <a:pPr>
                <a:buFont typeface="Arial"/>
                <a:buChar char="•"/>
              </a:pPr>
              <a:endParaRPr lang="en-US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201922" y="95362"/>
            <a:ext cx="1306694" cy="814675"/>
            <a:chOff x="5679096" y="2207847"/>
            <a:chExt cx="1300914" cy="809518"/>
          </a:xfrm>
        </p:grpSpPr>
        <p:grpSp>
          <p:nvGrpSpPr>
            <p:cNvPr id="37" name="Group 40"/>
            <p:cNvGrpSpPr/>
            <p:nvPr/>
          </p:nvGrpSpPr>
          <p:grpSpPr>
            <a:xfrm>
              <a:off x="5691764" y="2218291"/>
              <a:ext cx="155754" cy="232533"/>
              <a:chOff x="6581098" y="375372"/>
              <a:chExt cx="426079" cy="675776"/>
            </a:xfrm>
          </p:grpSpPr>
          <p:sp>
            <p:nvSpPr>
              <p:cNvPr id="38" name="Smiley Face 37"/>
              <p:cNvSpPr/>
              <p:nvPr/>
            </p:nvSpPr>
            <p:spPr>
              <a:xfrm>
                <a:off x="6639490" y="375372"/>
                <a:ext cx="350360" cy="381090"/>
              </a:xfrm>
              <a:prstGeom prst="smileyFac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>
                <a:off x="6581098" y="756462"/>
                <a:ext cx="426079" cy="294686"/>
              </a:xfrm>
              <a:prstGeom prst="triangl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40" name="Group 46"/>
            <p:cNvGrpSpPr/>
            <p:nvPr/>
          </p:nvGrpSpPr>
          <p:grpSpPr>
            <a:xfrm>
              <a:off x="5685430" y="2564872"/>
              <a:ext cx="155754" cy="232533"/>
              <a:chOff x="6581098" y="375372"/>
              <a:chExt cx="426079" cy="675776"/>
            </a:xfrm>
            <a:solidFill>
              <a:schemeClr val="accent6">
                <a:lumMod val="40000"/>
                <a:lumOff val="60000"/>
              </a:schemeClr>
            </a:solidFill>
          </p:grpSpPr>
          <p:sp>
            <p:nvSpPr>
              <p:cNvPr id="41" name="Smiley Face 40"/>
              <p:cNvSpPr/>
              <p:nvPr/>
            </p:nvSpPr>
            <p:spPr>
              <a:xfrm>
                <a:off x="6639490" y="375372"/>
                <a:ext cx="350360" cy="381090"/>
              </a:xfrm>
              <a:prstGeom prst="smileyFac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Isosceles Triangle 41"/>
              <p:cNvSpPr/>
              <p:nvPr/>
            </p:nvSpPr>
            <p:spPr>
              <a:xfrm>
                <a:off x="6581098" y="756462"/>
                <a:ext cx="426079" cy="294686"/>
              </a:xfrm>
              <a:prstGeom prst="triangle">
                <a:avLst/>
              </a:prstGeom>
              <a:grpFill/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43" name="Group 49"/>
            <p:cNvGrpSpPr/>
            <p:nvPr/>
          </p:nvGrpSpPr>
          <p:grpSpPr>
            <a:xfrm>
              <a:off x="5691764" y="2363230"/>
              <a:ext cx="155754" cy="232533"/>
              <a:chOff x="6581098" y="375372"/>
              <a:chExt cx="426079" cy="675776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44" name="Smiley Face 43"/>
              <p:cNvSpPr/>
              <p:nvPr/>
            </p:nvSpPr>
            <p:spPr>
              <a:xfrm>
                <a:off x="6639490" y="375372"/>
                <a:ext cx="350360" cy="381090"/>
              </a:xfrm>
              <a:prstGeom prst="smileyFac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Isosceles Triangle 44"/>
              <p:cNvSpPr/>
              <p:nvPr/>
            </p:nvSpPr>
            <p:spPr>
              <a:xfrm>
                <a:off x="6581098" y="756462"/>
                <a:ext cx="426079" cy="294686"/>
              </a:xfrm>
              <a:prstGeom prst="triangle">
                <a:avLst/>
              </a:prstGeom>
              <a:grpFill/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cxnSp>
          <p:nvCxnSpPr>
            <p:cNvPr id="46" name="Straight Connector 45"/>
            <p:cNvCxnSpPr/>
            <p:nvPr/>
          </p:nvCxnSpPr>
          <p:spPr>
            <a:xfrm>
              <a:off x="6034395" y="2349423"/>
              <a:ext cx="853047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6034395" y="2486360"/>
              <a:ext cx="853047" cy="1588"/>
            </a:xfrm>
            <a:prstGeom prst="line">
              <a:avLst/>
            </a:prstGeom>
            <a:ln w="25400" cap="flat" cmpd="sng" algn="ctr">
              <a:solidFill>
                <a:schemeClr val="accent4">
                  <a:lumMod val="20000"/>
                  <a:lumOff val="80000"/>
                </a:schemeClr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6034395" y="2696004"/>
              <a:ext cx="853047" cy="1588"/>
            </a:xfrm>
            <a:prstGeom prst="line">
              <a:avLst/>
            </a:prstGeom>
            <a:ln w="25400" cap="flat" cmpd="sng" algn="ctr">
              <a:solidFill>
                <a:schemeClr val="accent6">
                  <a:lumMod val="20000"/>
                  <a:lumOff val="80000"/>
                </a:schemeClr>
              </a:solidFill>
              <a:prstDash val="lgDashDotDot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6034395" y="2856308"/>
              <a:ext cx="853047" cy="1588"/>
            </a:xfrm>
            <a:prstGeom prst="line">
              <a:avLst/>
            </a:prstGeom>
            <a:ln w="25400" cap="flat" cmpd="sng" algn="ctr">
              <a:solidFill>
                <a:srgbClr val="CCFFCC"/>
              </a:solidFill>
              <a:prstDash val="dot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3"/>
            <p:cNvGrpSpPr/>
            <p:nvPr/>
          </p:nvGrpSpPr>
          <p:grpSpPr>
            <a:xfrm>
              <a:off x="5679096" y="2784832"/>
              <a:ext cx="155754" cy="232533"/>
              <a:chOff x="6581098" y="375372"/>
              <a:chExt cx="426079" cy="675776"/>
            </a:xfrm>
            <a:solidFill>
              <a:srgbClr val="CCFFCC"/>
            </a:solidFill>
          </p:grpSpPr>
          <p:sp>
            <p:nvSpPr>
              <p:cNvPr id="51" name="Smiley Face 50"/>
              <p:cNvSpPr/>
              <p:nvPr/>
            </p:nvSpPr>
            <p:spPr>
              <a:xfrm>
                <a:off x="6639490" y="375372"/>
                <a:ext cx="350360" cy="381090"/>
              </a:xfrm>
              <a:prstGeom prst="smileyFac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Isosceles Triangle 51"/>
              <p:cNvSpPr/>
              <p:nvPr/>
            </p:nvSpPr>
            <p:spPr>
              <a:xfrm>
                <a:off x="6581098" y="756462"/>
                <a:ext cx="426079" cy="294686"/>
              </a:xfrm>
              <a:prstGeom prst="triangle">
                <a:avLst/>
              </a:prstGeom>
              <a:grpFill/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53" name="Multiply 52"/>
            <p:cNvSpPr/>
            <p:nvPr/>
          </p:nvSpPr>
          <p:spPr>
            <a:xfrm>
              <a:off x="6078445" y="2207847"/>
              <a:ext cx="233573" cy="232533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Multiply 53"/>
            <p:cNvSpPr/>
            <p:nvPr/>
          </p:nvSpPr>
          <p:spPr>
            <a:xfrm>
              <a:off x="6187051" y="2374846"/>
              <a:ext cx="233573" cy="232533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Multiply 54"/>
            <p:cNvSpPr/>
            <p:nvPr/>
          </p:nvSpPr>
          <p:spPr>
            <a:xfrm>
              <a:off x="6514627" y="2381256"/>
              <a:ext cx="233573" cy="232533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Multiply 55"/>
            <p:cNvSpPr/>
            <p:nvPr/>
          </p:nvSpPr>
          <p:spPr>
            <a:xfrm>
              <a:off x="6185293" y="2577453"/>
              <a:ext cx="233573" cy="232533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Multiply 56"/>
            <p:cNvSpPr/>
            <p:nvPr/>
          </p:nvSpPr>
          <p:spPr>
            <a:xfrm>
              <a:off x="6396085" y="2759051"/>
              <a:ext cx="233573" cy="232533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6746437" y="2744452"/>
              <a:ext cx="233573" cy="232533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4sf floor pl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96" y="1524097"/>
            <a:ext cx="8304482" cy="3240983"/>
          </a:xfrm>
          <a:prstGeom prst="rect">
            <a:avLst/>
          </a:prstGeom>
        </p:spPr>
      </p:pic>
      <p:grpSp>
        <p:nvGrpSpPr>
          <p:cNvPr id="2" name="Group 15"/>
          <p:cNvGrpSpPr/>
          <p:nvPr/>
        </p:nvGrpSpPr>
        <p:grpSpPr>
          <a:xfrm>
            <a:off x="1459827" y="2967996"/>
            <a:ext cx="540136" cy="554771"/>
            <a:chOff x="1211658" y="671566"/>
            <a:chExt cx="540136" cy="554771"/>
          </a:xfrm>
        </p:grpSpPr>
        <p:sp>
          <p:nvSpPr>
            <p:cNvPr id="6" name="Oval 5"/>
            <p:cNvSpPr/>
            <p:nvPr/>
          </p:nvSpPr>
          <p:spPr>
            <a:xfrm>
              <a:off x="1211658" y="671566"/>
              <a:ext cx="540136" cy="55477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343044" y="903233"/>
              <a:ext cx="58393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539238" y="895044"/>
              <a:ext cx="58393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itle 1"/>
          <p:cNvSpPr txBox="1">
            <a:spLocks/>
          </p:cNvSpPr>
          <p:nvPr/>
        </p:nvSpPr>
        <p:spPr>
          <a:xfrm>
            <a:off x="457200" y="8485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Pain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points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67424" y="3657086"/>
            <a:ext cx="4182812" cy="1846659"/>
            <a:chOff x="3306109" y="5467393"/>
            <a:chExt cx="4182812" cy="2718651"/>
          </a:xfrm>
        </p:grpSpPr>
        <p:sp>
          <p:nvSpPr>
            <p:cNvPr id="13" name="Rectangle 12"/>
            <p:cNvSpPr/>
            <p:nvPr/>
          </p:nvSpPr>
          <p:spPr>
            <a:xfrm>
              <a:off x="3306109" y="5467394"/>
              <a:ext cx="3394504" cy="2332321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06109" y="5467393"/>
              <a:ext cx="4182812" cy="2718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/>
                <a:buChar char="•"/>
              </a:pPr>
              <a:r>
                <a:rPr lang="en-US" sz="2400" dirty="0" smtClean="0">
                  <a:solidFill>
                    <a:schemeClr val="accent1"/>
                  </a:solidFill>
                </a:rPr>
                <a:t> Where is meeting room?</a:t>
              </a:r>
            </a:p>
            <a:p>
              <a:pPr>
                <a:buFont typeface="Arial"/>
                <a:buChar char="•"/>
              </a:pPr>
              <a:r>
                <a:rPr lang="en-US" sz="2400" dirty="0" smtClean="0">
                  <a:solidFill>
                    <a:schemeClr val="accent1"/>
                  </a:solidFill>
                </a:rPr>
                <a:t> What should I do now?</a:t>
              </a:r>
            </a:p>
            <a:p>
              <a:pPr>
                <a:buFont typeface="Arial"/>
                <a:buChar char="•"/>
              </a:pPr>
              <a:r>
                <a:rPr lang="en-US" sz="2400" dirty="0" smtClean="0">
                  <a:solidFill>
                    <a:schemeClr val="accent1"/>
                  </a:solidFill>
                </a:rPr>
                <a:t> Who do I talk to? </a:t>
              </a:r>
            </a:p>
            <a:p>
              <a:pPr>
                <a:buFont typeface="Arial"/>
                <a:buChar char="•"/>
              </a:pPr>
              <a:r>
                <a:rPr lang="en-US" sz="2400" dirty="0" smtClean="0">
                  <a:solidFill>
                    <a:schemeClr val="accent1"/>
                  </a:solidFill>
                </a:rPr>
                <a:t> Do I fit in? </a:t>
              </a:r>
            </a:p>
            <a:p>
              <a:pPr>
                <a:buFont typeface="Arial"/>
                <a:buChar char="•"/>
              </a:pP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214646" y="179290"/>
            <a:ext cx="1306694" cy="814675"/>
            <a:chOff x="5679096" y="2207847"/>
            <a:chExt cx="1300914" cy="809518"/>
          </a:xfrm>
        </p:grpSpPr>
        <p:grpSp>
          <p:nvGrpSpPr>
            <p:cNvPr id="12" name="Group 40"/>
            <p:cNvGrpSpPr/>
            <p:nvPr/>
          </p:nvGrpSpPr>
          <p:grpSpPr>
            <a:xfrm>
              <a:off x="5691764" y="2218291"/>
              <a:ext cx="155754" cy="232533"/>
              <a:chOff x="6581098" y="375372"/>
              <a:chExt cx="426079" cy="675776"/>
            </a:xfrm>
          </p:grpSpPr>
          <p:sp>
            <p:nvSpPr>
              <p:cNvPr id="38" name="Smiley Face 37"/>
              <p:cNvSpPr/>
              <p:nvPr/>
            </p:nvSpPr>
            <p:spPr>
              <a:xfrm>
                <a:off x="6639490" y="375372"/>
                <a:ext cx="350360" cy="381090"/>
              </a:xfrm>
              <a:prstGeom prst="smileyFac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>
                <a:off x="6581098" y="756462"/>
                <a:ext cx="426079" cy="294686"/>
              </a:xfrm>
              <a:prstGeom prst="triangl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18" name="Group 46"/>
            <p:cNvGrpSpPr/>
            <p:nvPr/>
          </p:nvGrpSpPr>
          <p:grpSpPr>
            <a:xfrm>
              <a:off x="5685430" y="2564872"/>
              <a:ext cx="155754" cy="232533"/>
              <a:chOff x="6581098" y="375372"/>
              <a:chExt cx="426079" cy="675776"/>
            </a:xfrm>
            <a:solidFill>
              <a:schemeClr val="accent6">
                <a:lumMod val="40000"/>
                <a:lumOff val="60000"/>
              </a:schemeClr>
            </a:solidFill>
          </p:grpSpPr>
          <p:sp>
            <p:nvSpPr>
              <p:cNvPr id="36" name="Smiley Face 35"/>
              <p:cNvSpPr/>
              <p:nvPr/>
            </p:nvSpPr>
            <p:spPr>
              <a:xfrm>
                <a:off x="6639490" y="375372"/>
                <a:ext cx="350360" cy="381090"/>
              </a:xfrm>
              <a:prstGeom prst="smileyFac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Isosceles Triangle 36"/>
              <p:cNvSpPr/>
              <p:nvPr/>
            </p:nvSpPr>
            <p:spPr>
              <a:xfrm>
                <a:off x="6581098" y="756462"/>
                <a:ext cx="426079" cy="294686"/>
              </a:xfrm>
              <a:prstGeom prst="triangle">
                <a:avLst/>
              </a:prstGeom>
              <a:grpFill/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19" name="Group 49"/>
            <p:cNvGrpSpPr/>
            <p:nvPr/>
          </p:nvGrpSpPr>
          <p:grpSpPr>
            <a:xfrm>
              <a:off x="5691764" y="2363230"/>
              <a:ext cx="155754" cy="232533"/>
              <a:chOff x="6581098" y="375372"/>
              <a:chExt cx="426079" cy="675776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34" name="Smiley Face 33"/>
              <p:cNvSpPr/>
              <p:nvPr/>
            </p:nvSpPr>
            <p:spPr>
              <a:xfrm>
                <a:off x="6639490" y="375372"/>
                <a:ext cx="350360" cy="381090"/>
              </a:xfrm>
              <a:prstGeom prst="smileyFac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Isosceles Triangle 34"/>
              <p:cNvSpPr/>
              <p:nvPr/>
            </p:nvSpPr>
            <p:spPr>
              <a:xfrm>
                <a:off x="6581098" y="756462"/>
                <a:ext cx="426079" cy="294686"/>
              </a:xfrm>
              <a:prstGeom prst="triangle">
                <a:avLst/>
              </a:prstGeom>
              <a:grpFill/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cxnSp>
          <p:nvCxnSpPr>
            <p:cNvPr id="20" name="Straight Connector 19"/>
            <p:cNvCxnSpPr/>
            <p:nvPr/>
          </p:nvCxnSpPr>
          <p:spPr>
            <a:xfrm>
              <a:off x="6034395" y="2349423"/>
              <a:ext cx="853047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034395" y="2486360"/>
              <a:ext cx="853047" cy="1588"/>
            </a:xfrm>
            <a:prstGeom prst="line">
              <a:avLst/>
            </a:prstGeom>
            <a:ln w="25400" cap="flat" cmpd="sng" algn="ctr">
              <a:solidFill>
                <a:schemeClr val="accent4">
                  <a:lumMod val="20000"/>
                  <a:lumOff val="80000"/>
                </a:schemeClr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034395" y="2696004"/>
              <a:ext cx="853047" cy="1588"/>
            </a:xfrm>
            <a:prstGeom prst="line">
              <a:avLst/>
            </a:prstGeom>
            <a:ln w="25400" cap="flat" cmpd="sng" algn="ctr">
              <a:solidFill>
                <a:schemeClr val="accent6">
                  <a:lumMod val="20000"/>
                  <a:lumOff val="80000"/>
                </a:schemeClr>
              </a:solidFill>
              <a:prstDash val="lgDashDotDot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034395" y="2856308"/>
              <a:ext cx="853047" cy="1588"/>
            </a:xfrm>
            <a:prstGeom prst="line">
              <a:avLst/>
            </a:prstGeom>
            <a:ln w="25400" cap="flat" cmpd="sng" algn="ctr">
              <a:solidFill>
                <a:srgbClr val="CCFFCC"/>
              </a:solidFill>
              <a:prstDash val="dot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43"/>
            <p:cNvGrpSpPr/>
            <p:nvPr/>
          </p:nvGrpSpPr>
          <p:grpSpPr>
            <a:xfrm>
              <a:off x="5679096" y="2784832"/>
              <a:ext cx="155754" cy="232533"/>
              <a:chOff x="6581098" y="375372"/>
              <a:chExt cx="426079" cy="675776"/>
            </a:xfrm>
            <a:solidFill>
              <a:srgbClr val="CCFFCC"/>
            </a:solidFill>
          </p:grpSpPr>
          <p:sp>
            <p:nvSpPr>
              <p:cNvPr id="32" name="Smiley Face 31"/>
              <p:cNvSpPr/>
              <p:nvPr/>
            </p:nvSpPr>
            <p:spPr>
              <a:xfrm>
                <a:off x="6639490" y="375372"/>
                <a:ext cx="350360" cy="381090"/>
              </a:xfrm>
              <a:prstGeom prst="smileyFac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Isosceles Triangle 32"/>
              <p:cNvSpPr/>
              <p:nvPr/>
            </p:nvSpPr>
            <p:spPr>
              <a:xfrm>
                <a:off x="6581098" y="756462"/>
                <a:ext cx="426079" cy="294686"/>
              </a:xfrm>
              <a:prstGeom prst="triangle">
                <a:avLst/>
              </a:prstGeom>
              <a:grpFill/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26" name="Multiply 25"/>
            <p:cNvSpPr/>
            <p:nvPr/>
          </p:nvSpPr>
          <p:spPr>
            <a:xfrm>
              <a:off x="6078445" y="2207847"/>
              <a:ext cx="233573" cy="232533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Multiply 26"/>
            <p:cNvSpPr/>
            <p:nvPr/>
          </p:nvSpPr>
          <p:spPr>
            <a:xfrm>
              <a:off x="6187051" y="2374846"/>
              <a:ext cx="233573" cy="232533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Multiply 27"/>
            <p:cNvSpPr/>
            <p:nvPr/>
          </p:nvSpPr>
          <p:spPr>
            <a:xfrm>
              <a:off x="6514627" y="2381256"/>
              <a:ext cx="233573" cy="232533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Multiply 28"/>
            <p:cNvSpPr/>
            <p:nvPr/>
          </p:nvSpPr>
          <p:spPr>
            <a:xfrm>
              <a:off x="6185293" y="2577453"/>
              <a:ext cx="233573" cy="232533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Multiply 29"/>
            <p:cNvSpPr/>
            <p:nvPr/>
          </p:nvSpPr>
          <p:spPr>
            <a:xfrm>
              <a:off x="6396085" y="2759051"/>
              <a:ext cx="233573" cy="232533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Multiply 30"/>
            <p:cNvSpPr/>
            <p:nvPr/>
          </p:nvSpPr>
          <p:spPr>
            <a:xfrm>
              <a:off x="6746437" y="2744452"/>
              <a:ext cx="233573" cy="232533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4sf floor pl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96" y="1598918"/>
            <a:ext cx="8304482" cy="3240983"/>
          </a:xfrm>
          <a:prstGeom prst="rect">
            <a:avLst/>
          </a:prstGeom>
        </p:spPr>
      </p:pic>
      <p:grpSp>
        <p:nvGrpSpPr>
          <p:cNvPr id="2" name="Group 15"/>
          <p:cNvGrpSpPr/>
          <p:nvPr/>
        </p:nvGrpSpPr>
        <p:grpSpPr>
          <a:xfrm>
            <a:off x="7102946" y="2622108"/>
            <a:ext cx="540136" cy="554771"/>
            <a:chOff x="1211658" y="671566"/>
            <a:chExt cx="540136" cy="554771"/>
          </a:xfrm>
        </p:grpSpPr>
        <p:sp>
          <p:nvSpPr>
            <p:cNvPr id="6" name="Oval 5"/>
            <p:cNvSpPr/>
            <p:nvPr/>
          </p:nvSpPr>
          <p:spPr>
            <a:xfrm>
              <a:off x="1211658" y="671566"/>
              <a:ext cx="540136" cy="55477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343044" y="903233"/>
              <a:ext cx="58393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539238" y="895044"/>
              <a:ext cx="58393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itle 1"/>
          <p:cNvSpPr txBox="1">
            <a:spLocks/>
          </p:cNvSpPr>
          <p:nvPr/>
        </p:nvSpPr>
        <p:spPr>
          <a:xfrm>
            <a:off x="457200" y="8485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Pain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points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142926" y="3606018"/>
            <a:ext cx="4182812" cy="1569660"/>
            <a:chOff x="4503988" y="5288340"/>
            <a:chExt cx="4182812" cy="1569660"/>
          </a:xfrm>
        </p:grpSpPr>
        <p:sp>
          <p:nvSpPr>
            <p:cNvPr id="13" name="Rectangle 12"/>
            <p:cNvSpPr/>
            <p:nvPr/>
          </p:nvSpPr>
          <p:spPr>
            <a:xfrm>
              <a:off x="4503988" y="5288340"/>
              <a:ext cx="3408283" cy="156966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503988" y="5288340"/>
              <a:ext cx="418281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/>
                <a:buChar char="•"/>
              </a:pPr>
              <a:r>
                <a:rPr lang="en-US" sz="2400" dirty="0" smtClean="0">
                  <a:solidFill>
                    <a:schemeClr val="accent1"/>
                  </a:solidFill>
                </a:rPr>
                <a:t> Project teams? </a:t>
              </a:r>
            </a:p>
            <a:p>
              <a:pPr>
                <a:buFont typeface="Arial"/>
                <a:buChar char="•"/>
              </a:pPr>
              <a:r>
                <a:rPr lang="en-US" sz="2400" dirty="0" smtClean="0">
                  <a:solidFill>
                    <a:schemeClr val="accent1"/>
                  </a:solidFill>
                </a:rPr>
                <a:t> Project needs?</a:t>
              </a:r>
            </a:p>
            <a:p>
              <a:pPr>
                <a:buFont typeface="Arial"/>
                <a:buChar char="•"/>
              </a:pPr>
              <a:r>
                <a:rPr lang="en-US" sz="2400" dirty="0" smtClean="0">
                  <a:solidFill>
                    <a:schemeClr val="accent1"/>
                  </a:solidFill>
                </a:rPr>
                <a:t> Participation level?</a:t>
              </a:r>
            </a:p>
            <a:p>
              <a:pPr>
                <a:buFont typeface="Arial"/>
                <a:buChar char="•"/>
              </a:pPr>
              <a:r>
                <a:rPr lang="en-US" sz="2400" dirty="0" smtClean="0">
                  <a:solidFill>
                    <a:schemeClr val="accent1"/>
                  </a:solidFill>
                </a:rPr>
                <a:t> Deliverables &amp; Progress?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236086" y="293999"/>
            <a:ext cx="1306694" cy="814675"/>
            <a:chOff x="5679096" y="2207847"/>
            <a:chExt cx="1300914" cy="809518"/>
          </a:xfrm>
        </p:grpSpPr>
        <p:grpSp>
          <p:nvGrpSpPr>
            <p:cNvPr id="12" name="Group 40"/>
            <p:cNvGrpSpPr/>
            <p:nvPr/>
          </p:nvGrpSpPr>
          <p:grpSpPr>
            <a:xfrm>
              <a:off x="5691764" y="2218291"/>
              <a:ext cx="155754" cy="232533"/>
              <a:chOff x="6581098" y="375372"/>
              <a:chExt cx="426079" cy="675776"/>
            </a:xfrm>
          </p:grpSpPr>
          <p:sp>
            <p:nvSpPr>
              <p:cNvPr id="38" name="Smiley Face 37"/>
              <p:cNvSpPr/>
              <p:nvPr/>
            </p:nvSpPr>
            <p:spPr>
              <a:xfrm>
                <a:off x="6639490" y="375372"/>
                <a:ext cx="350360" cy="381090"/>
              </a:xfrm>
              <a:prstGeom prst="smileyFac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>
                <a:off x="6581098" y="756462"/>
                <a:ext cx="426079" cy="294686"/>
              </a:xfrm>
              <a:prstGeom prst="triangle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18" name="Group 46"/>
            <p:cNvGrpSpPr/>
            <p:nvPr/>
          </p:nvGrpSpPr>
          <p:grpSpPr>
            <a:xfrm>
              <a:off x="5685430" y="2564872"/>
              <a:ext cx="155754" cy="232533"/>
              <a:chOff x="6581098" y="375372"/>
              <a:chExt cx="426079" cy="675776"/>
            </a:xfrm>
            <a:solidFill>
              <a:schemeClr val="accent6">
                <a:lumMod val="40000"/>
                <a:lumOff val="60000"/>
              </a:schemeClr>
            </a:solidFill>
          </p:grpSpPr>
          <p:sp>
            <p:nvSpPr>
              <p:cNvPr id="36" name="Smiley Face 35"/>
              <p:cNvSpPr/>
              <p:nvPr/>
            </p:nvSpPr>
            <p:spPr>
              <a:xfrm>
                <a:off x="6639490" y="375372"/>
                <a:ext cx="350360" cy="381090"/>
              </a:xfrm>
              <a:prstGeom prst="smileyFac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Isosceles Triangle 36"/>
              <p:cNvSpPr/>
              <p:nvPr/>
            </p:nvSpPr>
            <p:spPr>
              <a:xfrm>
                <a:off x="6581098" y="756462"/>
                <a:ext cx="426079" cy="294686"/>
              </a:xfrm>
              <a:prstGeom prst="triangle">
                <a:avLst/>
              </a:prstGeom>
              <a:grpFill/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19" name="Group 49"/>
            <p:cNvGrpSpPr/>
            <p:nvPr/>
          </p:nvGrpSpPr>
          <p:grpSpPr>
            <a:xfrm>
              <a:off x="5691764" y="2363230"/>
              <a:ext cx="155754" cy="232533"/>
              <a:chOff x="6581098" y="375372"/>
              <a:chExt cx="426079" cy="675776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34" name="Smiley Face 33"/>
              <p:cNvSpPr/>
              <p:nvPr/>
            </p:nvSpPr>
            <p:spPr>
              <a:xfrm>
                <a:off x="6639490" y="375372"/>
                <a:ext cx="350360" cy="381090"/>
              </a:xfrm>
              <a:prstGeom prst="smileyFac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Isosceles Triangle 34"/>
              <p:cNvSpPr/>
              <p:nvPr/>
            </p:nvSpPr>
            <p:spPr>
              <a:xfrm>
                <a:off x="6581098" y="756462"/>
                <a:ext cx="426079" cy="294686"/>
              </a:xfrm>
              <a:prstGeom prst="triangle">
                <a:avLst/>
              </a:prstGeom>
              <a:grpFill/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cxnSp>
          <p:nvCxnSpPr>
            <p:cNvPr id="20" name="Straight Connector 19"/>
            <p:cNvCxnSpPr/>
            <p:nvPr/>
          </p:nvCxnSpPr>
          <p:spPr>
            <a:xfrm>
              <a:off x="6034395" y="2349423"/>
              <a:ext cx="853047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034395" y="2486360"/>
              <a:ext cx="853047" cy="1588"/>
            </a:xfrm>
            <a:prstGeom prst="line">
              <a:avLst/>
            </a:prstGeom>
            <a:ln w="25400" cap="flat" cmpd="sng" algn="ctr">
              <a:solidFill>
                <a:schemeClr val="accent4">
                  <a:lumMod val="20000"/>
                  <a:lumOff val="80000"/>
                </a:schemeClr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034395" y="2696004"/>
              <a:ext cx="853047" cy="1588"/>
            </a:xfrm>
            <a:prstGeom prst="line">
              <a:avLst/>
            </a:prstGeom>
            <a:ln w="25400" cap="flat" cmpd="sng" algn="ctr">
              <a:solidFill>
                <a:schemeClr val="accent6">
                  <a:lumMod val="20000"/>
                  <a:lumOff val="80000"/>
                </a:schemeClr>
              </a:solidFill>
              <a:prstDash val="lgDashDotDot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034395" y="2856308"/>
              <a:ext cx="853047" cy="1588"/>
            </a:xfrm>
            <a:prstGeom prst="line">
              <a:avLst/>
            </a:prstGeom>
            <a:ln w="25400" cap="flat" cmpd="sng" algn="ctr">
              <a:solidFill>
                <a:srgbClr val="CCFFCC"/>
              </a:solidFill>
              <a:prstDash val="dot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43"/>
            <p:cNvGrpSpPr/>
            <p:nvPr/>
          </p:nvGrpSpPr>
          <p:grpSpPr>
            <a:xfrm>
              <a:off x="5679096" y="2784832"/>
              <a:ext cx="155754" cy="232533"/>
              <a:chOff x="6581098" y="375372"/>
              <a:chExt cx="426079" cy="675776"/>
            </a:xfrm>
            <a:solidFill>
              <a:srgbClr val="CCFFCC"/>
            </a:solidFill>
          </p:grpSpPr>
          <p:sp>
            <p:nvSpPr>
              <p:cNvPr id="32" name="Smiley Face 31"/>
              <p:cNvSpPr/>
              <p:nvPr/>
            </p:nvSpPr>
            <p:spPr>
              <a:xfrm>
                <a:off x="6639490" y="375372"/>
                <a:ext cx="350360" cy="381090"/>
              </a:xfrm>
              <a:prstGeom prst="smileyFac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Isosceles Triangle 32"/>
              <p:cNvSpPr/>
              <p:nvPr/>
            </p:nvSpPr>
            <p:spPr>
              <a:xfrm>
                <a:off x="6581098" y="756462"/>
                <a:ext cx="426079" cy="294686"/>
              </a:xfrm>
              <a:prstGeom prst="triangle">
                <a:avLst/>
              </a:prstGeom>
              <a:grpFill/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25" name="Multiply 24"/>
            <p:cNvSpPr/>
            <p:nvPr/>
          </p:nvSpPr>
          <p:spPr>
            <a:xfrm>
              <a:off x="6078445" y="2207847"/>
              <a:ext cx="233573" cy="232533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Multiply 26"/>
            <p:cNvSpPr/>
            <p:nvPr/>
          </p:nvSpPr>
          <p:spPr>
            <a:xfrm>
              <a:off x="6187051" y="2374846"/>
              <a:ext cx="233573" cy="232533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Multiply 27"/>
            <p:cNvSpPr/>
            <p:nvPr/>
          </p:nvSpPr>
          <p:spPr>
            <a:xfrm>
              <a:off x="6514627" y="2381256"/>
              <a:ext cx="233573" cy="232533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Multiply 28"/>
            <p:cNvSpPr/>
            <p:nvPr/>
          </p:nvSpPr>
          <p:spPr>
            <a:xfrm>
              <a:off x="6185293" y="2577453"/>
              <a:ext cx="233573" cy="232533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Multiply 29"/>
            <p:cNvSpPr/>
            <p:nvPr/>
          </p:nvSpPr>
          <p:spPr>
            <a:xfrm>
              <a:off x="6396085" y="2759051"/>
              <a:ext cx="233573" cy="232533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Multiply 30"/>
            <p:cNvSpPr/>
            <p:nvPr/>
          </p:nvSpPr>
          <p:spPr>
            <a:xfrm>
              <a:off x="6746437" y="2744452"/>
              <a:ext cx="233573" cy="232533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6126</TotalTime>
  <Words>794</Words>
  <Application>Microsoft Macintosh PowerPoint</Application>
  <PresentationFormat>On-screen Show (4:3)</PresentationFormat>
  <Paragraphs>159</Paragraphs>
  <Slides>22</Slides>
  <Notes>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New member experience project</vt:lpstr>
      <vt:lpstr>Human- Centered Design</vt:lpstr>
      <vt:lpstr>Methods</vt:lpstr>
      <vt:lpstr>Methods</vt:lpstr>
      <vt:lpstr>Interviews -&gt;Personas</vt:lpstr>
      <vt:lpstr>Persona experiences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Recommendations- “how might we….” </vt:lpstr>
      <vt:lpstr>Recommendations- “how might we….” </vt:lpstr>
      <vt:lpstr>Recommendations- “how might we….” </vt:lpstr>
      <vt:lpstr>Next steps: prototyping &amp; testing</vt:lpstr>
      <vt:lpstr>Acknowledgement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Chao-Yi Ho</dc:creator>
  <cp:lastModifiedBy>Chao-Yi Ho</cp:lastModifiedBy>
  <cp:revision>29</cp:revision>
  <cp:lastPrinted>2016-04-27T19:56:59Z</cp:lastPrinted>
  <dcterms:created xsi:type="dcterms:W3CDTF">2016-05-04T17:51:02Z</dcterms:created>
  <dcterms:modified xsi:type="dcterms:W3CDTF">2016-05-04T20:47:22Z</dcterms:modified>
</cp:coreProperties>
</file>