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2BBE-901B-3A42-B428-EB9A5FC820DF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2259-8DFC-694C-A288-54D508C48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3633"/>
            <a:ext cx="7772400" cy="1470025"/>
          </a:xfrm>
        </p:spPr>
        <p:txBody>
          <a:bodyPr/>
          <a:lstStyle/>
          <a:p>
            <a:r>
              <a:rPr lang="en-US" dirty="0" smtClean="0"/>
              <a:t>New member experience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Contributors: Carla, John-Michael, James, </a:t>
            </a:r>
            <a:r>
              <a:rPr lang="en-US" dirty="0" err="1" smtClean="0"/>
              <a:t>Jaoyi</a:t>
            </a:r>
            <a:r>
              <a:rPr lang="en-US" dirty="0" smtClean="0"/>
              <a:t>, Larry, Jacob, Phoebe, Caitlin, David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770" y="815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Next steps: prototyping &amp; testing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39208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signs (easiest)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large signs that describe hack-night agenda and room/team location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Ambassador program (easiest)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rep badge &amp; no disturb sign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6171" y="2014697"/>
            <a:ext cx="767003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Jesse from </a:t>
            </a:r>
            <a:r>
              <a:rPr lang="en-US" sz="2800" i="1" dirty="0" err="1" smtClean="0"/>
              <a:t>Adot</a:t>
            </a:r>
            <a:r>
              <a:rPr lang="en-US" sz="2800" i="1" dirty="0" smtClean="0"/>
              <a:t>-a-Drain</a:t>
            </a:r>
            <a:r>
              <a:rPr lang="en-US" sz="2800" dirty="0" smtClean="0"/>
              <a:t>, Tom and Aaron from </a:t>
            </a:r>
            <a:r>
              <a:rPr lang="en-US" sz="2800" i="1" dirty="0" smtClean="0"/>
              <a:t>Open Disclosure</a:t>
            </a:r>
            <a:r>
              <a:rPr lang="en-US" sz="2800" dirty="0" smtClean="0"/>
              <a:t>, Matt from </a:t>
            </a:r>
            <a:r>
              <a:rPr lang="en-US" sz="2800" i="1" dirty="0" smtClean="0"/>
              <a:t>SF in Progress</a:t>
            </a:r>
            <a:r>
              <a:rPr lang="en-US" sz="2800" dirty="0" smtClean="0"/>
              <a:t>, Jude from </a:t>
            </a:r>
            <a:r>
              <a:rPr lang="en-US" sz="2800" i="1" dirty="0" smtClean="0"/>
              <a:t>Data Science</a:t>
            </a:r>
            <a:r>
              <a:rPr lang="en-US" sz="2800" dirty="0" smtClean="0"/>
              <a:t>, Joy from </a:t>
            </a:r>
            <a:r>
              <a:rPr lang="en-US" sz="2800" i="1" dirty="0" smtClean="0"/>
              <a:t>San Francisco Government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Thanks to  Matt, David, George, </a:t>
            </a:r>
            <a:r>
              <a:rPr lang="en-US" sz="2800" dirty="0" err="1" smtClean="0"/>
              <a:t>Jezmin</a:t>
            </a:r>
            <a:r>
              <a:rPr lang="en-US" sz="2800" dirty="0" smtClean="0"/>
              <a:t>, Brian, John, Phoebe, and Hailey for sharing their experiences as newcomers at </a:t>
            </a:r>
            <a:r>
              <a:rPr lang="en-US" sz="2800" dirty="0" err="1" smtClean="0"/>
              <a:t>SFBrigade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5773"/>
            <a:ext cx="8304482" cy="3240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125" y="3645463"/>
            <a:ext cx="173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Door sign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8929" y="4004935"/>
            <a:ext cx="219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Welcome sign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64774" y="3438391"/>
            <a:ext cx="173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Floor map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35578" y="3797863"/>
            <a:ext cx="219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Agenda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12956" y="2321282"/>
            <a:ext cx="311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Project team signage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83760" y="2680754"/>
            <a:ext cx="274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Do-not-disturb-sign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new member experience project?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help improve new member experience at code-for-</a:t>
            </a:r>
            <a:r>
              <a:rPr lang="en-US" dirty="0" err="1" smtClean="0"/>
              <a:t>sf</a:t>
            </a:r>
            <a:r>
              <a:rPr lang="en-US" dirty="0"/>
              <a:t> </a:t>
            </a:r>
            <a:r>
              <a:rPr lang="en-US" dirty="0" smtClean="0"/>
              <a:t>hack night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Approach: user-centered design</a:t>
            </a:r>
          </a:p>
          <a:p>
            <a:pPr>
              <a:buNone/>
            </a:pPr>
            <a:r>
              <a:rPr lang="en-US" dirty="0" smtClean="0"/>
              <a:t>    - </a:t>
            </a:r>
            <a:r>
              <a:rPr lang="en-US" sz="2800" dirty="0" smtClean="0"/>
              <a:t>People who face the problem have the key to the </a:t>
            </a:r>
          </a:p>
          <a:p>
            <a:pPr>
              <a:buNone/>
            </a:pPr>
            <a:r>
              <a:rPr lang="en-US" sz="2800" dirty="0" smtClean="0"/>
              <a:t>       solution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the road map of the project? </a:t>
            </a:r>
            <a:endParaRPr lang="en-US" sz="3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131381" y="1941701"/>
            <a:ext cx="1802991" cy="523220"/>
            <a:chOff x="153180" y="3051244"/>
            <a:chExt cx="1802991" cy="523220"/>
          </a:xfrm>
        </p:grpSpPr>
        <p:sp>
          <p:nvSpPr>
            <p:cNvPr id="63" name="TextBox 62"/>
            <p:cNvSpPr txBox="1"/>
            <p:nvPr/>
          </p:nvSpPr>
          <p:spPr>
            <a:xfrm>
              <a:off x="153180" y="3051244"/>
              <a:ext cx="1562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Interview</a:t>
              </a:r>
              <a:endParaRPr lang="en-US" sz="2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53180" y="3051244"/>
              <a:ext cx="18029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81771" y="1941701"/>
            <a:ext cx="2708654" cy="4423573"/>
            <a:chOff x="2181772" y="1941701"/>
            <a:chExt cx="1482812" cy="567017"/>
          </a:xfrm>
        </p:grpSpPr>
        <p:sp>
          <p:nvSpPr>
            <p:cNvPr id="66" name="TextBox 65"/>
            <p:cNvSpPr txBox="1"/>
            <p:nvPr/>
          </p:nvSpPr>
          <p:spPr>
            <a:xfrm>
              <a:off x="2181772" y="1941701"/>
              <a:ext cx="1351126" cy="67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Persona</a:t>
              </a:r>
              <a:endParaRPr lang="en-US" sz="2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81772" y="1941701"/>
              <a:ext cx="1482812" cy="567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181771" y="2759259"/>
            <a:ext cx="1876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Journey</a:t>
            </a:r>
          </a:p>
          <a:p>
            <a:r>
              <a:rPr lang="en-US" sz="2800" dirty="0" smtClean="0"/>
              <a:t>map</a:t>
            </a:r>
          </a:p>
          <a:p>
            <a:endParaRPr lang="en-US" sz="2800" dirty="0" smtClean="0"/>
          </a:p>
          <a:p>
            <a:r>
              <a:rPr lang="en-US" sz="2800" dirty="0" smtClean="0"/>
              <a:t>Pain Points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418174" y="4921413"/>
            <a:ext cx="2267644" cy="1239155"/>
            <a:chOff x="5679096" y="2243623"/>
            <a:chExt cx="1300914" cy="809518"/>
          </a:xfrm>
        </p:grpSpPr>
        <p:grpSp>
          <p:nvGrpSpPr>
            <p:cNvPr id="95" name="Group 43"/>
            <p:cNvGrpSpPr/>
            <p:nvPr/>
          </p:nvGrpSpPr>
          <p:grpSpPr>
            <a:xfrm>
              <a:off x="5679096" y="2820608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116" name="Smiley Face 115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116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96" name="Group 82"/>
            <p:cNvGrpSpPr/>
            <p:nvPr/>
          </p:nvGrpSpPr>
          <p:grpSpPr>
            <a:xfrm>
              <a:off x="5685430" y="2243623"/>
              <a:ext cx="1202012" cy="650049"/>
              <a:chOff x="5685430" y="2243623"/>
              <a:chExt cx="1202012" cy="650049"/>
            </a:xfrm>
          </p:grpSpPr>
          <p:grpSp>
            <p:nvGrpSpPr>
              <p:cNvPr id="99" name="Group 40"/>
              <p:cNvGrpSpPr/>
              <p:nvPr/>
            </p:nvGrpSpPr>
            <p:grpSpPr>
              <a:xfrm>
                <a:off x="5691764" y="2254067"/>
                <a:ext cx="155754" cy="232533"/>
                <a:chOff x="6581098" y="375372"/>
                <a:chExt cx="426079" cy="675776"/>
              </a:xfrm>
            </p:grpSpPr>
            <p:sp>
              <p:nvSpPr>
                <p:cNvPr id="114" name="Smiley Face 113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00" name="Group 46"/>
              <p:cNvGrpSpPr/>
              <p:nvPr/>
            </p:nvGrpSpPr>
            <p:grpSpPr>
              <a:xfrm>
                <a:off x="5685430" y="2600648"/>
                <a:ext cx="155754" cy="232533"/>
                <a:chOff x="6581098" y="375372"/>
                <a:chExt cx="426079" cy="675776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12" name="Smiley Face 111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Isosceles Triangle 112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grp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01" name="Group 49"/>
              <p:cNvGrpSpPr/>
              <p:nvPr/>
            </p:nvGrpSpPr>
            <p:grpSpPr>
              <a:xfrm>
                <a:off x="5691764" y="2399006"/>
                <a:ext cx="155754" cy="232533"/>
                <a:chOff x="6581098" y="375372"/>
                <a:chExt cx="426079" cy="675776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10" name="Smiley Face 109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Isosceles Triangle 110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grp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102" name="Straight Connector 101"/>
              <p:cNvCxnSpPr/>
              <p:nvPr/>
            </p:nvCxnSpPr>
            <p:spPr>
              <a:xfrm>
                <a:off x="6034395" y="2385199"/>
                <a:ext cx="853047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34395" y="2522136"/>
                <a:ext cx="853047" cy="1588"/>
              </a:xfrm>
              <a:prstGeom prst="line">
                <a:avLst/>
              </a:prstGeom>
              <a:ln w="25400" cap="flat" cmpd="sng" algn="ctr">
                <a:solidFill>
                  <a:schemeClr val="accent4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34395" y="2731780"/>
                <a:ext cx="853047" cy="1588"/>
              </a:xfrm>
              <a:prstGeom prst="line">
                <a:avLst/>
              </a:prstGeom>
              <a:ln w="25400" cap="flat" cmpd="sng" algn="ctr">
                <a:solidFill>
                  <a:schemeClr val="accent6">
                    <a:lumMod val="20000"/>
                    <a:lumOff val="80000"/>
                  </a:schemeClr>
                </a:solidFill>
                <a:prstDash val="lgDashDot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34395" y="2892084"/>
                <a:ext cx="853047" cy="1588"/>
              </a:xfrm>
              <a:prstGeom prst="line">
                <a:avLst/>
              </a:prstGeom>
              <a:ln w="25400" cap="flat" cmpd="sng" algn="ctr">
                <a:solidFill>
                  <a:srgbClr val="CCFFCC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Multiply 105"/>
              <p:cNvSpPr/>
              <p:nvPr/>
            </p:nvSpPr>
            <p:spPr>
              <a:xfrm>
                <a:off x="6078445" y="2243623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Multiply 106"/>
              <p:cNvSpPr/>
              <p:nvPr/>
            </p:nvSpPr>
            <p:spPr>
              <a:xfrm>
                <a:off x="6187051" y="2410622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Multiply 107"/>
              <p:cNvSpPr/>
              <p:nvPr/>
            </p:nvSpPr>
            <p:spPr>
              <a:xfrm>
                <a:off x="6514627" y="2417032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ultiply 108"/>
              <p:cNvSpPr/>
              <p:nvPr/>
            </p:nvSpPr>
            <p:spPr>
              <a:xfrm>
                <a:off x="6185293" y="2613229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Multiply 96"/>
            <p:cNvSpPr/>
            <p:nvPr/>
          </p:nvSpPr>
          <p:spPr>
            <a:xfrm>
              <a:off x="6396085" y="279482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6746437" y="2780228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150582" y="1941699"/>
            <a:ext cx="2468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</a:t>
            </a:r>
          </a:p>
          <a:p>
            <a:r>
              <a:rPr lang="en-US" sz="2800" dirty="0" smtClean="0"/>
              <a:t>Ideation</a:t>
            </a:r>
            <a:endParaRPr lang="en-US" sz="2800" dirty="0"/>
          </a:p>
        </p:txBody>
      </p:sp>
      <p:sp>
        <p:nvSpPr>
          <p:cNvPr id="125" name="Rectangle 124"/>
          <p:cNvSpPr/>
          <p:nvPr/>
        </p:nvSpPr>
        <p:spPr>
          <a:xfrm>
            <a:off x="5150582" y="1941698"/>
            <a:ext cx="1666817" cy="442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7127769" y="1941699"/>
            <a:ext cx="2468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Prototyping</a:t>
            </a:r>
          </a:p>
          <a:p>
            <a:r>
              <a:rPr lang="en-US" sz="2800" dirty="0" smtClean="0"/>
              <a:t>&amp; Testing</a:t>
            </a:r>
            <a:endParaRPr lang="en-US" sz="2800" dirty="0"/>
          </a:p>
        </p:txBody>
      </p:sp>
      <p:sp>
        <p:nvSpPr>
          <p:cNvPr id="127" name="Rectangle 126"/>
          <p:cNvSpPr/>
          <p:nvPr/>
        </p:nvSpPr>
        <p:spPr>
          <a:xfrm>
            <a:off x="7127769" y="1941699"/>
            <a:ext cx="191404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42" y="4831740"/>
            <a:ext cx="933963" cy="91107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778" y="5374899"/>
            <a:ext cx="904767" cy="90041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64" y="4742180"/>
            <a:ext cx="950473" cy="92647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700" y="5295920"/>
            <a:ext cx="988905" cy="979396"/>
          </a:xfrm>
          <a:prstGeom prst="rect">
            <a:avLst/>
          </a:prstGeom>
        </p:spPr>
      </p:pic>
      <p:sp>
        <p:nvSpPr>
          <p:cNvPr id="133" name="Up Arrow 132"/>
          <p:cNvSpPr/>
          <p:nvPr/>
        </p:nvSpPr>
        <p:spPr>
          <a:xfrm>
            <a:off x="7471593" y="2990146"/>
            <a:ext cx="822960" cy="82296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TextBox 133"/>
          <p:cNvSpPr txBox="1"/>
          <p:nvPr/>
        </p:nvSpPr>
        <p:spPr>
          <a:xfrm>
            <a:off x="6891891" y="3774922"/>
            <a:ext cx="21499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Here we are !</a:t>
            </a:r>
          </a:p>
          <a:p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131381" y="1753415"/>
            <a:ext cx="89104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578830" y="1941699"/>
            <a:ext cx="187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Pain Points</a:t>
            </a:r>
          </a:p>
        </p:txBody>
      </p:sp>
      <p:grpSp>
        <p:nvGrpSpPr>
          <p:cNvPr id="5" name="Group 93"/>
          <p:cNvGrpSpPr/>
          <p:nvPr/>
        </p:nvGrpSpPr>
        <p:grpSpPr>
          <a:xfrm>
            <a:off x="402503" y="3379513"/>
            <a:ext cx="2267644" cy="1239155"/>
            <a:chOff x="5679096" y="2243623"/>
            <a:chExt cx="1300914" cy="809518"/>
          </a:xfrm>
        </p:grpSpPr>
        <p:grpSp>
          <p:nvGrpSpPr>
            <p:cNvPr id="6" name="Group 43"/>
            <p:cNvGrpSpPr/>
            <p:nvPr/>
          </p:nvGrpSpPr>
          <p:grpSpPr>
            <a:xfrm>
              <a:off x="5679096" y="2820608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116" name="Smiley Face 115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116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" name="Group 82"/>
            <p:cNvGrpSpPr/>
            <p:nvPr/>
          </p:nvGrpSpPr>
          <p:grpSpPr>
            <a:xfrm>
              <a:off x="5685430" y="2243623"/>
              <a:ext cx="1202012" cy="650049"/>
              <a:chOff x="5685430" y="2243623"/>
              <a:chExt cx="1202012" cy="650049"/>
            </a:xfrm>
          </p:grpSpPr>
          <p:grpSp>
            <p:nvGrpSpPr>
              <p:cNvPr id="8" name="Group 40"/>
              <p:cNvGrpSpPr/>
              <p:nvPr/>
            </p:nvGrpSpPr>
            <p:grpSpPr>
              <a:xfrm>
                <a:off x="5691764" y="2254067"/>
                <a:ext cx="155754" cy="232533"/>
                <a:chOff x="6581098" y="375372"/>
                <a:chExt cx="426079" cy="675776"/>
              </a:xfrm>
            </p:grpSpPr>
            <p:sp>
              <p:nvSpPr>
                <p:cNvPr id="114" name="Smiley Face 113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9" name="Group 46"/>
              <p:cNvGrpSpPr/>
              <p:nvPr/>
            </p:nvGrpSpPr>
            <p:grpSpPr>
              <a:xfrm>
                <a:off x="5685430" y="2600648"/>
                <a:ext cx="155754" cy="232533"/>
                <a:chOff x="6581098" y="375372"/>
                <a:chExt cx="426079" cy="675776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12" name="Smiley Face 111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Isosceles Triangle 112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grp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0" name="Group 49"/>
              <p:cNvGrpSpPr/>
              <p:nvPr/>
            </p:nvGrpSpPr>
            <p:grpSpPr>
              <a:xfrm>
                <a:off x="5691764" y="2399006"/>
                <a:ext cx="155754" cy="232533"/>
                <a:chOff x="6581098" y="375372"/>
                <a:chExt cx="426079" cy="675776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10" name="Smiley Face 109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Isosceles Triangle 110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grp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102" name="Straight Connector 101"/>
              <p:cNvCxnSpPr/>
              <p:nvPr/>
            </p:nvCxnSpPr>
            <p:spPr>
              <a:xfrm>
                <a:off x="6034395" y="2385199"/>
                <a:ext cx="853047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34395" y="2522136"/>
                <a:ext cx="853047" cy="1588"/>
              </a:xfrm>
              <a:prstGeom prst="line">
                <a:avLst/>
              </a:prstGeom>
              <a:ln w="25400" cap="flat" cmpd="sng" algn="ctr">
                <a:solidFill>
                  <a:schemeClr val="accent4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34395" y="2731780"/>
                <a:ext cx="853047" cy="1588"/>
              </a:xfrm>
              <a:prstGeom prst="line">
                <a:avLst/>
              </a:prstGeom>
              <a:ln w="25400" cap="flat" cmpd="sng" algn="ctr">
                <a:solidFill>
                  <a:schemeClr val="accent6">
                    <a:lumMod val="20000"/>
                    <a:lumOff val="80000"/>
                  </a:schemeClr>
                </a:solidFill>
                <a:prstDash val="lgDashDot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34395" y="2892084"/>
                <a:ext cx="853047" cy="1588"/>
              </a:xfrm>
              <a:prstGeom prst="line">
                <a:avLst/>
              </a:prstGeom>
              <a:ln w="25400" cap="flat" cmpd="sng" algn="ctr">
                <a:solidFill>
                  <a:srgbClr val="CCFFCC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Multiply 105"/>
              <p:cNvSpPr/>
              <p:nvPr/>
            </p:nvSpPr>
            <p:spPr>
              <a:xfrm>
                <a:off x="6078445" y="2243623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Multiply 106"/>
              <p:cNvSpPr/>
              <p:nvPr/>
            </p:nvSpPr>
            <p:spPr>
              <a:xfrm>
                <a:off x="6187051" y="2410622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Multiply 107"/>
              <p:cNvSpPr/>
              <p:nvPr/>
            </p:nvSpPr>
            <p:spPr>
              <a:xfrm>
                <a:off x="6514627" y="2417032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ultiply 108"/>
              <p:cNvSpPr/>
              <p:nvPr/>
            </p:nvSpPr>
            <p:spPr>
              <a:xfrm>
                <a:off x="6185293" y="2613229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Multiply 96"/>
            <p:cNvSpPr/>
            <p:nvPr/>
          </p:nvSpPr>
          <p:spPr>
            <a:xfrm>
              <a:off x="6396085" y="279482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6746437" y="2780228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6741764" y="1941699"/>
            <a:ext cx="2468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Solutions</a:t>
            </a:r>
          </a:p>
          <a:p>
            <a:endParaRPr lang="en-US" sz="2800" dirty="0"/>
          </a:p>
        </p:txBody>
      </p:sp>
      <p:sp>
        <p:nvSpPr>
          <p:cNvPr id="125" name="Rectangle 124"/>
          <p:cNvSpPr/>
          <p:nvPr/>
        </p:nvSpPr>
        <p:spPr>
          <a:xfrm>
            <a:off x="6741764" y="1941698"/>
            <a:ext cx="1666817" cy="442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58405" y="1941698"/>
            <a:ext cx="2342307" cy="4423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24" y="4831740"/>
            <a:ext cx="933963" cy="91107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60" y="5374899"/>
            <a:ext cx="904767" cy="90041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46" y="4742180"/>
            <a:ext cx="950473" cy="92647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882" y="5295920"/>
            <a:ext cx="988905" cy="979396"/>
          </a:xfrm>
          <a:prstGeom prst="rect">
            <a:avLst/>
          </a:prstGeom>
        </p:spPr>
      </p:pic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find?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15999" y="1941699"/>
            <a:ext cx="2233538" cy="442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78199" y="1941698"/>
            <a:ext cx="2468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Improvement</a:t>
            </a:r>
          </a:p>
          <a:p>
            <a:r>
              <a:rPr lang="en-US" sz="2800" dirty="0" smtClean="0"/>
              <a:t>Opportunities</a:t>
            </a:r>
          </a:p>
          <a:p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00712" y="3805842"/>
            <a:ext cx="496312" cy="2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649537" y="3808273"/>
            <a:ext cx="581297" cy="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05159"/>
            <a:ext cx="8304482" cy="3240983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115905" y="3503829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247291" y="4376810"/>
            <a:ext cx="2133918" cy="738664"/>
            <a:chOff x="305684" y="5795904"/>
            <a:chExt cx="2133918" cy="738664"/>
          </a:xfrm>
        </p:grpSpPr>
        <p:sp>
          <p:nvSpPr>
            <p:cNvPr id="19" name="Rectangle 18"/>
            <p:cNvSpPr/>
            <p:nvPr/>
          </p:nvSpPr>
          <p:spPr>
            <a:xfrm>
              <a:off x="305684" y="5795904"/>
              <a:ext cx="2133918" cy="49637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684" y="5795904"/>
              <a:ext cx="21339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Right location? </a:t>
              </a:r>
            </a:p>
            <a:p>
              <a:pPr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4" name="Group 58"/>
          <p:cNvGrpSpPr/>
          <p:nvPr/>
        </p:nvGrpSpPr>
        <p:grpSpPr>
          <a:xfrm>
            <a:off x="6201922" y="95362"/>
            <a:ext cx="1306694" cy="814675"/>
            <a:chOff x="5679096" y="2207847"/>
            <a:chExt cx="1300914" cy="809518"/>
          </a:xfrm>
        </p:grpSpPr>
        <p:grpSp>
          <p:nvGrpSpPr>
            <p:cNvPr id="5" name="Group 40"/>
            <p:cNvGrpSpPr/>
            <p:nvPr/>
          </p:nvGrpSpPr>
          <p:grpSpPr>
            <a:xfrm>
              <a:off x="5691764" y="2218291"/>
              <a:ext cx="155754" cy="232533"/>
              <a:chOff x="6581098" y="375372"/>
              <a:chExt cx="426079" cy="675776"/>
            </a:xfrm>
          </p:grpSpPr>
          <p:sp>
            <p:nvSpPr>
              <p:cNvPr id="38" name="Smiley Face 3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" name="Group 46"/>
            <p:cNvGrpSpPr/>
            <p:nvPr/>
          </p:nvGrpSpPr>
          <p:grpSpPr>
            <a:xfrm>
              <a:off x="5685430" y="2564872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1" name="Smiley Face 40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9" name="Group 49"/>
            <p:cNvGrpSpPr/>
            <p:nvPr/>
          </p:nvGrpSpPr>
          <p:grpSpPr>
            <a:xfrm>
              <a:off x="5691764" y="2363230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4" name="Smiley Face 4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6034395" y="2349423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034395" y="24863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34395" y="2696004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34395" y="2856308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3"/>
            <p:cNvGrpSpPr/>
            <p:nvPr/>
          </p:nvGrpSpPr>
          <p:grpSpPr>
            <a:xfrm>
              <a:off x="5679096" y="2784832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51" name="Smiley Face 50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3" name="Multiply 52"/>
            <p:cNvSpPr/>
            <p:nvPr/>
          </p:nvSpPr>
          <p:spPr>
            <a:xfrm>
              <a:off x="6078445" y="220784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6187051" y="237484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6514627" y="238125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6185293" y="2577453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6396085" y="2759051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6746437" y="2744452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24097"/>
            <a:ext cx="8304482" cy="3240983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1459827" y="2967996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267424" y="3657086"/>
            <a:ext cx="4182812" cy="1846659"/>
            <a:chOff x="3306109" y="5467393"/>
            <a:chExt cx="4182812" cy="2718651"/>
          </a:xfrm>
        </p:grpSpPr>
        <p:sp>
          <p:nvSpPr>
            <p:cNvPr id="13" name="Rectangle 12"/>
            <p:cNvSpPr/>
            <p:nvPr/>
          </p:nvSpPr>
          <p:spPr>
            <a:xfrm>
              <a:off x="3306109" y="5467394"/>
              <a:ext cx="3394504" cy="233232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6109" y="5467393"/>
              <a:ext cx="4182812" cy="271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Where is meeting room?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What should I do now?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Who do I talk to? 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Do I fit in? </a:t>
              </a:r>
            </a:p>
            <a:p>
              <a:pPr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6214646" y="179290"/>
            <a:ext cx="1306694" cy="814675"/>
            <a:chOff x="5679096" y="2207847"/>
            <a:chExt cx="1300914" cy="809518"/>
          </a:xfrm>
        </p:grpSpPr>
        <p:grpSp>
          <p:nvGrpSpPr>
            <p:cNvPr id="5" name="Group 40"/>
            <p:cNvGrpSpPr/>
            <p:nvPr/>
          </p:nvGrpSpPr>
          <p:grpSpPr>
            <a:xfrm>
              <a:off x="5691764" y="2218291"/>
              <a:ext cx="155754" cy="232533"/>
              <a:chOff x="6581098" y="375372"/>
              <a:chExt cx="426079" cy="675776"/>
            </a:xfrm>
          </p:grpSpPr>
          <p:sp>
            <p:nvSpPr>
              <p:cNvPr id="38" name="Smiley Face 3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" name="Group 46"/>
            <p:cNvGrpSpPr/>
            <p:nvPr/>
          </p:nvGrpSpPr>
          <p:grpSpPr>
            <a:xfrm>
              <a:off x="5685430" y="2564872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6" name="Smiley Face 35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9" name="Group 49"/>
            <p:cNvGrpSpPr/>
            <p:nvPr/>
          </p:nvGrpSpPr>
          <p:grpSpPr>
            <a:xfrm>
              <a:off x="5691764" y="2363230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4" name="Smiley Face 3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6034395" y="2349423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34395" y="24863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4395" y="2696004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4395" y="2856308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3"/>
            <p:cNvGrpSpPr/>
            <p:nvPr/>
          </p:nvGrpSpPr>
          <p:grpSpPr>
            <a:xfrm>
              <a:off x="5679096" y="2784832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32" name="Smiley Face 3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6" name="Multiply 25"/>
            <p:cNvSpPr/>
            <p:nvPr/>
          </p:nvSpPr>
          <p:spPr>
            <a:xfrm>
              <a:off x="6078445" y="220784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6187051" y="237484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6514627" y="238125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6185293" y="2577453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6396085" y="2759051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6746437" y="2744452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98918"/>
            <a:ext cx="8304482" cy="3240983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7102946" y="2622108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5142926" y="3606018"/>
            <a:ext cx="4182812" cy="1569660"/>
            <a:chOff x="4503988" y="5288340"/>
            <a:chExt cx="4182812" cy="1569660"/>
          </a:xfrm>
        </p:grpSpPr>
        <p:sp>
          <p:nvSpPr>
            <p:cNvPr id="13" name="Rectangle 12"/>
            <p:cNvSpPr/>
            <p:nvPr/>
          </p:nvSpPr>
          <p:spPr>
            <a:xfrm>
              <a:off x="4503988" y="5288340"/>
              <a:ext cx="3408283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03988" y="5288340"/>
              <a:ext cx="41828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Project teams? 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Project needs?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Participation level?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Deliverables &amp; Progress?</a:t>
              </a: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6236086" y="293999"/>
            <a:ext cx="1306694" cy="814675"/>
            <a:chOff x="5679096" y="2207847"/>
            <a:chExt cx="1300914" cy="809518"/>
          </a:xfrm>
        </p:grpSpPr>
        <p:grpSp>
          <p:nvGrpSpPr>
            <p:cNvPr id="5" name="Group 40"/>
            <p:cNvGrpSpPr/>
            <p:nvPr/>
          </p:nvGrpSpPr>
          <p:grpSpPr>
            <a:xfrm>
              <a:off x="5691764" y="2218291"/>
              <a:ext cx="155754" cy="232533"/>
              <a:chOff x="6581098" y="375372"/>
              <a:chExt cx="426079" cy="675776"/>
            </a:xfrm>
          </p:grpSpPr>
          <p:sp>
            <p:nvSpPr>
              <p:cNvPr id="38" name="Smiley Face 3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" name="Group 46"/>
            <p:cNvGrpSpPr/>
            <p:nvPr/>
          </p:nvGrpSpPr>
          <p:grpSpPr>
            <a:xfrm>
              <a:off x="5685430" y="2564872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6" name="Smiley Face 35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9" name="Group 49"/>
            <p:cNvGrpSpPr/>
            <p:nvPr/>
          </p:nvGrpSpPr>
          <p:grpSpPr>
            <a:xfrm>
              <a:off x="5691764" y="2363230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4" name="Smiley Face 3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6034395" y="2349423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34395" y="24863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34395" y="2696004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4395" y="2856308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3"/>
            <p:cNvGrpSpPr/>
            <p:nvPr/>
          </p:nvGrpSpPr>
          <p:grpSpPr>
            <a:xfrm>
              <a:off x="5679096" y="2784832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32" name="Smiley Face 3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5" name="Multiply 24"/>
            <p:cNvSpPr/>
            <p:nvPr/>
          </p:nvSpPr>
          <p:spPr>
            <a:xfrm>
              <a:off x="6078445" y="220784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6187051" y="237484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6514627" y="238125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6185293" y="2577453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6396085" y="2759051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6746437" y="2744452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24097"/>
            <a:ext cx="8304482" cy="324098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78525" y="1107419"/>
            <a:ext cx="4182813" cy="8321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4533649" y="1939595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8525" y="1108598"/>
            <a:ext cx="4466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Am I interrupting? 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How do I get to know the team?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6201922" y="95362"/>
            <a:ext cx="1306694" cy="814675"/>
            <a:chOff x="5679096" y="2207847"/>
            <a:chExt cx="1300914" cy="809518"/>
          </a:xfrm>
        </p:grpSpPr>
        <p:grpSp>
          <p:nvGrpSpPr>
            <p:cNvPr id="4" name="Group 40"/>
            <p:cNvGrpSpPr/>
            <p:nvPr/>
          </p:nvGrpSpPr>
          <p:grpSpPr>
            <a:xfrm>
              <a:off x="5691764" y="2218291"/>
              <a:ext cx="155754" cy="232533"/>
              <a:chOff x="6581098" y="375372"/>
              <a:chExt cx="426079" cy="675776"/>
            </a:xfrm>
          </p:grpSpPr>
          <p:sp>
            <p:nvSpPr>
              <p:cNvPr id="36" name="Smiley Face 35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6"/>
            <p:cNvGrpSpPr/>
            <p:nvPr/>
          </p:nvGrpSpPr>
          <p:grpSpPr>
            <a:xfrm>
              <a:off x="5685430" y="2564872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4" name="Smiley Face 3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" name="Group 49"/>
            <p:cNvGrpSpPr/>
            <p:nvPr/>
          </p:nvGrpSpPr>
          <p:grpSpPr>
            <a:xfrm>
              <a:off x="5691764" y="2363230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2" name="Smiley Face 3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034395" y="2349423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34395" y="24863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34395" y="2696004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34395" y="2856308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43"/>
            <p:cNvGrpSpPr/>
            <p:nvPr/>
          </p:nvGrpSpPr>
          <p:grpSpPr>
            <a:xfrm>
              <a:off x="5679096" y="2784832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30" name="Smiley Face 29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4" name="Multiply 23"/>
            <p:cNvSpPr/>
            <p:nvPr/>
          </p:nvSpPr>
          <p:spPr>
            <a:xfrm>
              <a:off x="6078445" y="220784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y 24"/>
            <p:cNvSpPr/>
            <p:nvPr/>
          </p:nvSpPr>
          <p:spPr>
            <a:xfrm>
              <a:off x="6187051" y="237484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6514627" y="238125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6185293" y="2577453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6396085" y="2759051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6746437" y="2744452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0" y="1991265"/>
            <a:ext cx="8304482" cy="3240983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24142" y="-1751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 &amp; Solutions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95" y="5352762"/>
            <a:ext cx="4357233" cy="83099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Improvement: Better information </a:t>
            </a:r>
          </a:p>
          <a:p>
            <a:r>
              <a:rPr lang="en-US" sz="2400" dirty="0" smtClean="0"/>
              <a:t>Solution: Signage, etc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09746" y="5352762"/>
            <a:ext cx="4351026" cy="83099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Improvement: More team details </a:t>
            </a:r>
          </a:p>
          <a:p>
            <a:r>
              <a:rPr lang="en-US" sz="2400" dirty="0" smtClean="0"/>
              <a:t>Solution: team gallery, matching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73292" y="967809"/>
            <a:ext cx="5757990" cy="83099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Improvement: Easier to approach teams</a:t>
            </a:r>
          </a:p>
          <a:p>
            <a:r>
              <a:rPr lang="en-US" sz="2400" dirty="0" smtClean="0"/>
              <a:t>Solution: ambassador program, etc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352893" y="4625382"/>
            <a:ext cx="1440162" cy="14598"/>
          </a:xfrm>
          <a:prstGeom prst="line">
            <a:avLst/>
          </a:prstGeom>
          <a:ln w="38100" cap="flat" cmpd="sng" algn="ctr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6805334" y="4625382"/>
            <a:ext cx="1440162" cy="14598"/>
          </a:xfrm>
          <a:prstGeom prst="line">
            <a:avLst/>
          </a:prstGeom>
          <a:ln w="38100" cap="flat" cmpd="sng" algn="ctr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4001298" y="2198736"/>
            <a:ext cx="799861" cy="1588"/>
          </a:xfrm>
          <a:prstGeom prst="line">
            <a:avLst/>
          </a:prstGeom>
          <a:ln w="38100" cap="flat" cmpd="sng" algn="ctr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319</Words>
  <Application>Microsoft Macintosh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New member experience project</vt:lpstr>
      <vt:lpstr>What is new member experience project? </vt:lpstr>
      <vt:lpstr>What is the road map of the project? </vt:lpstr>
      <vt:lpstr>What did we find? </vt:lpstr>
      <vt:lpstr>Slide 5</vt:lpstr>
      <vt:lpstr>Slide 6</vt:lpstr>
      <vt:lpstr>Slide 7</vt:lpstr>
      <vt:lpstr>Slide 8</vt:lpstr>
      <vt:lpstr>Slide 9</vt:lpstr>
      <vt:lpstr>Slide 10</vt:lpstr>
      <vt:lpstr>Acknowledgement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member experience project</dc:title>
  <dc:creator>Chao-Yi Ho</dc:creator>
  <cp:lastModifiedBy>Chao-Yi Ho</cp:lastModifiedBy>
  <cp:revision>5</cp:revision>
  <dcterms:created xsi:type="dcterms:W3CDTF">2016-05-11T20:59:04Z</dcterms:created>
  <dcterms:modified xsi:type="dcterms:W3CDTF">2016-05-11T21:02:25Z</dcterms:modified>
</cp:coreProperties>
</file>