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F72"/>
    <a:srgbClr val="EE2B7B"/>
    <a:srgbClr val="E72B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972AA-45AC-472B-B213-3C017F30713D}" type="datetimeFigureOut">
              <a:rPr lang="en-US" smtClean="0"/>
              <a:t>9/14/2020</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17B1-BBDC-4A62-841F-61C05ECCE087}" type="slidenum">
              <a:rPr lang="en-US" smtClean="0"/>
              <a:t>‹Nº›</a:t>
            </a:fld>
            <a:endParaRPr lang="en-US"/>
          </a:p>
        </p:txBody>
      </p:sp>
    </p:spTree>
    <p:extLst>
      <p:ext uri="{BB962C8B-B14F-4D97-AF65-F5344CB8AC3E}">
        <p14:creationId xmlns:p14="http://schemas.microsoft.com/office/powerpoint/2010/main" val="1126368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flor&#10;&#10;Descripción generada automáticamente">
            <a:extLst>
              <a:ext uri="{FF2B5EF4-FFF2-40B4-BE49-F238E27FC236}">
                <a16:creationId xmlns:a16="http://schemas.microsoft.com/office/drawing/2014/main" id="{4CECD119-D184-4269-8919-948C6F76D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811"/>
            <a:ext cx="12192000" cy="6912811"/>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7731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41526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6336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33152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9198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3287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506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05391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2644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508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14/09/2020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1069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5" name="Imagen 4" descr="Imagen que contiene flor&#10;&#10;Descripción generada automáticamente">
            <a:extLst>
              <a:ext uri="{FF2B5EF4-FFF2-40B4-BE49-F238E27FC236}">
                <a16:creationId xmlns:a16="http://schemas.microsoft.com/office/drawing/2014/main" id="{A4D1B9B5-407F-42E1-8B59-9D7D7442C3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7" y="-44281"/>
            <a:ext cx="12189393" cy="6911334"/>
          </a:xfrm>
          <a:prstGeom prst="rect">
            <a:avLst/>
          </a:prstGeom>
        </p:spPr>
      </p:pic>
    </p:spTree>
    <p:extLst>
      <p:ext uri="{BB962C8B-B14F-4D97-AF65-F5344CB8AC3E}">
        <p14:creationId xmlns:p14="http://schemas.microsoft.com/office/powerpoint/2010/main" val="3452977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persona, sostener, computadora, computer&#10;&#10;Descripción generada automáticamente">
            <a:extLst>
              <a:ext uri="{FF2B5EF4-FFF2-40B4-BE49-F238E27FC236}">
                <a16:creationId xmlns:a16="http://schemas.microsoft.com/office/drawing/2014/main" id="{6D44178F-74C1-4CFF-99F4-ED93DEEB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7505" cy="6927273"/>
          </a:xfrm>
          <a:prstGeom prst="rect">
            <a:avLst/>
          </a:prstGeom>
        </p:spPr>
      </p:pic>
      <p:sp>
        <p:nvSpPr>
          <p:cNvPr id="6" name="CuadroTexto 5">
            <a:extLst>
              <a:ext uri="{FF2B5EF4-FFF2-40B4-BE49-F238E27FC236}">
                <a16:creationId xmlns:a16="http://schemas.microsoft.com/office/drawing/2014/main" id="{7345A0A7-8DAB-46D7-A403-6DD97CC4BE5A}"/>
              </a:ext>
            </a:extLst>
          </p:cNvPr>
          <p:cNvSpPr txBox="1"/>
          <p:nvPr/>
        </p:nvSpPr>
        <p:spPr>
          <a:xfrm>
            <a:off x="552839" y="558989"/>
            <a:ext cx="4487594" cy="2123658"/>
          </a:xfrm>
          <a:prstGeom prst="rect">
            <a:avLst/>
          </a:prstGeom>
          <a:noFill/>
        </p:spPr>
        <p:txBody>
          <a:bodyPr wrap="square" rtlCol="0">
            <a:spAutoFit/>
          </a:bodyPr>
          <a:lstStyle/>
          <a:p>
            <a:pPr algn="ctr"/>
            <a:r>
              <a:rPr lang="es-CO" sz="3600" dirty="0" smtClean="0">
                <a:solidFill>
                  <a:schemeClr val="bg1"/>
                </a:solidFill>
                <a:latin typeface="Montserrat BOLD" panose="00000800000000000000" pitchFamily="2" charset="0"/>
              </a:rPr>
              <a:t>PROGRAMACIÓN PARA LA WEB1</a:t>
            </a:r>
          </a:p>
          <a:p>
            <a:pPr algn="ctr"/>
            <a:endParaRPr lang="es-CO" sz="3600" dirty="0">
              <a:solidFill>
                <a:schemeClr val="bg1"/>
              </a:solidFill>
              <a:latin typeface="Montserrat BOLD" panose="00000800000000000000" pitchFamily="2" charset="0"/>
            </a:endParaRPr>
          </a:p>
          <a:p>
            <a:pPr algn="ctr"/>
            <a:r>
              <a:rPr lang="es-CO" sz="2400" dirty="0" smtClean="0">
                <a:solidFill>
                  <a:schemeClr val="bg1"/>
                </a:solidFill>
                <a:latin typeface="Montserrat BOLD" panose="00000800000000000000" pitchFamily="2" charset="0"/>
              </a:rPr>
              <a:t>Clase#4</a:t>
            </a:r>
            <a:endParaRPr lang="es-CO" sz="2400" dirty="0">
              <a:solidFill>
                <a:schemeClr val="bg1"/>
              </a:solidFill>
              <a:latin typeface="Montserrat BOLD" panose="00000800000000000000"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681" y="3506556"/>
            <a:ext cx="1497271" cy="14972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Rectángulo 2"/>
          <p:cNvSpPr/>
          <p:nvPr/>
        </p:nvSpPr>
        <p:spPr>
          <a:xfrm>
            <a:off x="1187862" y="5145639"/>
            <a:ext cx="3217547" cy="369332"/>
          </a:xfrm>
          <a:prstGeom prst="rect">
            <a:avLst/>
          </a:prstGeom>
        </p:spPr>
        <p:txBody>
          <a:bodyPr wrap="none">
            <a:spAutoFit/>
          </a:bodyPr>
          <a:lstStyle/>
          <a:p>
            <a:r>
              <a:rPr lang="es-CO" dirty="0" smtClean="0">
                <a:solidFill>
                  <a:schemeClr val="bg1"/>
                </a:solidFill>
                <a:latin typeface="Montserrat BOLD" panose="00000800000000000000" pitchFamily="2" charset="0"/>
              </a:rPr>
              <a:t>JUAN JOSÉ GALLEGO MESA</a:t>
            </a:r>
            <a:endParaRPr lang="es-CO"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146576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ASOCIATIVOS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PHP nos permite modificar el nombre del índice o “caja contenedora” de nuestro arreglo asociando el valor almacenado a una clave en específico.</a:t>
            </a:r>
          </a:p>
        </p:txBody>
      </p:sp>
      <p:pic>
        <p:nvPicPr>
          <p:cNvPr id="5" name="Imagen 4"/>
          <p:cNvPicPr>
            <a:picLocks noChangeAspect="1"/>
          </p:cNvPicPr>
          <p:nvPr/>
        </p:nvPicPr>
        <p:blipFill>
          <a:blip r:embed="rId2"/>
          <a:stretch>
            <a:fillRect/>
          </a:stretch>
        </p:blipFill>
        <p:spPr>
          <a:xfrm>
            <a:off x="1170195" y="2054462"/>
            <a:ext cx="9787643" cy="3303751"/>
          </a:xfrm>
          <a:prstGeom prst="rect">
            <a:avLst/>
          </a:prstGeom>
        </p:spPr>
      </p:pic>
    </p:spTree>
    <p:extLst>
      <p:ext uri="{BB962C8B-B14F-4D97-AF65-F5344CB8AC3E}">
        <p14:creationId xmlns:p14="http://schemas.microsoft.com/office/powerpoint/2010/main" val="3401055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ARREGLOS EN PHP-IMPRESIÓN</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Para imprimir en pantalla un arreglo utilizamos la instrucción </a:t>
            </a:r>
            <a:r>
              <a:rPr lang="es-ES" sz="1800" dirty="0" err="1">
                <a:solidFill>
                  <a:srgbClr val="6E6F72"/>
                </a:solidFill>
                <a:latin typeface="Montserrat Medium" panose="00000600000000000000" pitchFamily="50" charset="0"/>
              </a:rPr>
              <a:t>print_r</a:t>
            </a:r>
            <a:r>
              <a:rPr lang="es-ES" sz="1800" dirty="0">
                <a:solidFill>
                  <a:srgbClr val="6E6F72"/>
                </a:solidFill>
                <a:latin typeface="Montserrat Medium" panose="00000600000000000000" pitchFamily="50" charset="0"/>
              </a:rPr>
              <a:t>($</a:t>
            </a:r>
            <a:r>
              <a:rPr lang="es-ES" sz="1800" dirty="0" err="1">
                <a:solidFill>
                  <a:srgbClr val="6E6F72"/>
                </a:solidFill>
                <a:latin typeface="Montserrat Medium" panose="00000600000000000000" pitchFamily="50" charset="0"/>
              </a:rPr>
              <a:t>nombredelarreglo</a:t>
            </a:r>
            <a:r>
              <a:rPr lang="es-ES" sz="1800" dirty="0">
                <a:solidFill>
                  <a:srgbClr val="6E6F72"/>
                </a:solidFill>
                <a:latin typeface="Montserrat Medium" panose="00000600000000000000" pitchFamily="50" charset="0"/>
              </a:rPr>
              <a:t>)</a:t>
            </a:r>
          </a:p>
        </p:txBody>
      </p:sp>
      <p:pic>
        <p:nvPicPr>
          <p:cNvPr id="4" name="Imagen 3"/>
          <p:cNvPicPr>
            <a:picLocks noChangeAspect="1"/>
          </p:cNvPicPr>
          <p:nvPr/>
        </p:nvPicPr>
        <p:blipFill>
          <a:blip r:embed="rId2"/>
          <a:stretch>
            <a:fillRect/>
          </a:stretch>
        </p:blipFill>
        <p:spPr>
          <a:xfrm>
            <a:off x="783280" y="2156121"/>
            <a:ext cx="10828674" cy="2962809"/>
          </a:xfrm>
          <a:prstGeom prst="rect">
            <a:avLst/>
          </a:prstGeom>
        </p:spPr>
      </p:pic>
    </p:spTree>
    <p:extLst>
      <p:ext uri="{BB962C8B-B14F-4D97-AF65-F5344CB8AC3E}">
        <p14:creationId xmlns:p14="http://schemas.microsoft.com/office/powerpoint/2010/main" val="300995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ARREGLOS EN PHP-TAMAÑO</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PHP nos ayuda a conocer el tamaño de índices o de “cajas contenedoras” de nuestro arreglo</a:t>
            </a:r>
          </a:p>
        </p:txBody>
      </p:sp>
      <p:pic>
        <p:nvPicPr>
          <p:cNvPr id="5" name="Imagen 4"/>
          <p:cNvPicPr>
            <a:picLocks noChangeAspect="1"/>
          </p:cNvPicPr>
          <p:nvPr/>
        </p:nvPicPr>
        <p:blipFill>
          <a:blip r:embed="rId2"/>
          <a:stretch>
            <a:fillRect/>
          </a:stretch>
        </p:blipFill>
        <p:spPr>
          <a:xfrm>
            <a:off x="580046" y="1958167"/>
            <a:ext cx="4238625" cy="1028700"/>
          </a:xfrm>
          <a:prstGeom prst="rect">
            <a:avLst/>
          </a:prstGeom>
        </p:spPr>
      </p:pic>
      <p:pic>
        <p:nvPicPr>
          <p:cNvPr id="6" name="Imagen 5"/>
          <p:cNvPicPr>
            <a:picLocks noChangeAspect="1"/>
          </p:cNvPicPr>
          <p:nvPr/>
        </p:nvPicPr>
        <p:blipFill>
          <a:blip r:embed="rId3"/>
          <a:stretch>
            <a:fillRect/>
          </a:stretch>
        </p:blipFill>
        <p:spPr>
          <a:xfrm>
            <a:off x="588753" y="4041275"/>
            <a:ext cx="4286250" cy="1524000"/>
          </a:xfrm>
          <a:prstGeom prst="rect">
            <a:avLst/>
          </a:prstGeom>
        </p:spPr>
      </p:pic>
      <p:sp>
        <p:nvSpPr>
          <p:cNvPr id="7" name="Rectángulo 6"/>
          <p:cNvSpPr/>
          <p:nvPr/>
        </p:nvSpPr>
        <p:spPr>
          <a:xfrm>
            <a:off x="580046" y="3426927"/>
            <a:ext cx="7904728" cy="348557"/>
          </a:xfrm>
          <a:prstGeom prst="rect">
            <a:avLst/>
          </a:prstGeom>
        </p:spPr>
        <p:txBody>
          <a:bodyPr wrap="none">
            <a:spAutoFit/>
          </a:bodyPr>
          <a:lstStyle/>
          <a:p>
            <a:pPr algn="just" defTabSz="914400">
              <a:lnSpc>
                <a:spcPct val="90000"/>
              </a:lnSpc>
              <a:spcBef>
                <a:spcPts val="1000"/>
              </a:spcBef>
            </a:pPr>
            <a:r>
              <a:rPr lang="es-CO" dirty="0">
                <a:solidFill>
                  <a:srgbClr val="6E6F72"/>
                </a:solidFill>
                <a:latin typeface="Montserrat Medium" panose="00000600000000000000" pitchFamily="50" charset="0"/>
              </a:rPr>
              <a:t>Podemos almacenar la cuenta en una variable e imprimirla</a:t>
            </a:r>
            <a:endParaRPr lang="en-US"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3485276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BUCLES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algn="just"/>
            <a:r>
              <a:rPr lang="es-ES" sz="1800" b="1" dirty="0">
                <a:solidFill>
                  <a:srgbClr val="6E6F72"/>
                </a:solidFill>
                <a:latin typeface="Montserrat Medium" panose="00000600000000000000" pitchFamily="50" charset="0"/>
              </a:rPr>
              <a:t>Estructura de control </a:t>
            </a:r>
            <a:r>
              <a:rPr lang="es-ES" sz="1800" b="1" dirty="0" err="1" smtClean="0">
                <a:solidFill>
                  <a:srgbClr val="6E6F72"/>
                </a:solidFill>
                <a:latin typeface="Montserrat Medium" panose="00000600000000000000" pitchFamily="50" charset="0"/>
              </a:rPr>
              <a:t>foreach</a:t>
            </a:r>
            <a:r>
              <a:rPr lang="es-ES" sz="1800" b="1" dirty="0" smtClean="0">
                <a:solidFill>
                  <a:srgbClr val="6E6F72"/>
                </a:solidFill>
                <a:latin typeface="Montserrat Medium" panose="00000600000000000000" pitchFamily="50" charset="0"/>
              </a:rPr>
              <a:t>:</a:t>
            </a:r>
            <a:endParaRPr lang="es-ES" sz="1800" b="1" dirty="0">
              <a:solidFill>
                <a:srgbClr val="6E6F72"/>
              </a:solidFill>
              <a:latin typeface="Montserrat Medium" panose="00000600000000000000" pitchFamily="50" charset="0"/>
            </a:endParaRPr>
          </a:p>
        </p:txBody>
      </p:sp>
      <p:sp>
        <p:nvSpPr>
          <p:cNvPr id="7" name="Rectángulo 6"/>
          <p:cNvSpPr/>
          <p:nvPr/>
        </p:nvSpPr>
        <p:spPr>
          <a:xfrm>
            <a:off x="580046" y="4076722"/>
            <a:ext cx="10119127" cy="590931"/>
          </a:xfrm>
          <a:prstGeom prst="rect">
            <a:avLst/>
          </a:prstGeom>
        </p:spPr>
        <p:txBody>
          <a:bodyPr wrap="square">
            <a:spAutoFit/>
          </a:bodyPr>
          <a:lstStyle/>
          <a:p>
            <a:pPr algn="just" defTabSz="914400">
              <a:lnSpc>
                <a:spcPct val="90000"/>
              </a:lnSpc>
              <a:spcBef>
                <a:spcPts val="1000"/>
              </a:spcBef>
            </a:pPr>
            <a:r>
              <a:rPr lang="es-ES" dirty="0">
                <a:solidFill>
                  <a:srgbClr val="6E6F72"/>
                </a:solidFill>
                <a:latin typeface="Montserrat Medium" panose="00000600000000000000" pitchFamily="50" charset="0"/>
              </a:rPr>
              <a:t>Nos permite recorrer arreglos indexados y asociativos y extraer información de estos elementos, de una forma mas fácil y rápida.</a:t>
            </a:r>
            <a:endParaRPr lang="es-ES" dirty="0">
              <a:solidFill>
                <a:srgbClr val="6E6F72"/>
              </a:solidFill>
              <a:latin typeface="Montserrat Medium" panose="00000600000000000000" pitchFamily="50" charset="0"/>
            </a:endParaRPr>
          </a:p>
        </p:txBody>
      </p:sp>
      <p:pic>
        <p:nvPicPr>
          <p:cNvPr id="8" name="Imagen 7"/>
          <p:cNvPicPr>
            <a:picLocks noChangeAspect="1"/>
          </p:cNvPicPr>
          <p:nvPr/>
        </p:nvPicPr>
        <p:blipFill>
          <a:blip r:embed="rId2"/>
          <a:stretch>
            <a:fillRect/>
          </a:stretch>
        </p:blipFill>
        <p:spPr>
          <a:xfrm>
            <a:off x="883430" y="2093330"/>
            <a:ext cx="10105764" cy="1375845"/>
          </a:xfrm>
          <a:prstGeom prst="rect">
            <a:avLst/>
          </a:prstGeom>
        </p:spPr>
      </p:pic>
    </p:spTree>
    <p:extLst>
      <p:ext uri="{BB962C8B-B14F-4D97-AF65-F5344CB8AC3E}">
        <p14:creationId xmlns:p14="http://schemas.microsoft.com/office/powerpoint/2010/main" val="2679493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BUCLES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algn="just"/>
            <a:r>
              <a:rPr lang="es-ES" sz="1800" b="1" dirty="0">
                <a:solidFill>
                  <a:srgbClr val="6E6F72"/>
                </a:solidFill>
                <a:latin typeface="Montserrat Medium" panose="00000600000000000000" pitchFamily="50" charset="0"/>
              </a:rPr>
              <a:t>Estructura de control </a:t>
            </a:r>
            <a:r>
              <a:rPr lang="es-ES" sz="1800" b="1" dirty="0" err="1" smtClean="0">
                <a:solidFill>
                  <a:srgbClr val="6E6F72"/>
                </a:solidFill>
                <a:latin typeface="Montserrat Medium" panose="00000600000000000000" pitchFamily="50" charset="0"/>
              </a:rPr>
              <a:t>foreach</a:t>
            </a:r>
            <a:r>
              <a:rPr lang="es-ES" sz="1800" b="1" dirty="0" smtClean="0">
                <a:solidFill>
                  <a:srgbClr val="6E6F72"/>
                </a:solidFill>
                <a:latin typeface="Montserrat Medium" panose="00000600000000000000" pitchFamily="50" charset="0"/>
              </a:rPr>
              <a:t>:</a:t>
            </a:r>
            <a:endParaRPr lang="es-ES" sz="1800" b="1"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1296201" y="1649340"/>
            <a:ext cx="9280038" cy="3738808"/>
          </a:xfrm>
          <a:prstGeom prst="rect">
            <a:avLst/>
          </a:prstGeom>
        </p:spPr>
      </p:pic>
    </p:spTree>
    <p:extLst>
      <p:ext uri="{BB962C8B-B14F-4D97-AF65-F5344CB8AC3E}">
        <p14:creationId xmlns:p14="http://schemas.microsoft.com/office/powerpoint/2010/main" val="3213545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BUCLES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algn="just"/>
            <a:r>
              <a:rPr lang="es-ES" sz="1800" b="1" dirty="0">
                <a:solidFill>
                  <a:srgbClr val="6E6F72"/>
                </a:solidFill>
                <a:latin typeface="Montserrat Medium" panose="00000600000000000000" pitchFamily="50" charset="0"/>
              </a:rPr>
              <a:t>Estructura de control </a:t>
            </a:r>
            <a:r>
              <a:rPr lang="es-ES" sz="1800" b="1" dirty="0" err="1" smtClean="0">
                <a:solidFill>
                  <a:srgbClr val="6E6F72"/>
                </a:solidFill>
                <a:latin typeface="Montserrat Medium" panose="00000600000000000000" pitchFamily="50" charset="0"/>
              </a:rPr>
              <a:t>foreach</a:t>
            </a:r>
            <a:r>
              <a:rPr lang="es-ES" sz="1800" b="1" dirty="0" smtClean="0">
                <a:solidFill>
                  <a:srgbClr val="6E6F72"/>
                </a:solidFill>
                <a:latin typeface="Montserrat Medium" panose="00000600000000000000" pitchFamily="50" charset="0"/>
              </a:rPr>
              <a:t> para arreglos asociativos:</a:t>
            </a:r>
            <a:endParaRPr lang="es-ES" sz="1800" b="1"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466458" y="2260094"/>
            <a:ext cx="10447384" cy="3303217"/>
          </a:xfrm>
          <a:prstGeom prst="rect">
            <a:avLst/>
          </a:prstGeom>
        </p:spPr>
      </p:pic>
    </p:spTree>
    <p:extLst>
      <p:ext uri="{BB962C8B-B14F-4D97-AF65-F5344CB8AC3E}">
        <p14:creationId xmlns:p14="http://schemas.microsoft.com/office/powerpoint/2010/main" val="2680814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MULTIDIMENSIONALES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Los arreglos multidimensionales son una estructura de datos que reúnen conjuntos de arreglos convencionales o unidimensionales</a:t>
            </a:r>
          </a:p>
        </p:txBody>
      </p:sp>
      <p:pic>
        <p:nvPicPr>
          <p:cNvPr id="4" name="Imagen 3"/>
          <p:cNvPicPr>
            <a:picLocks noChangeAspect="1"/>
          </p:cNvPicPr>
          <p:nvPr/>
        </p:nvPicPr>
        <p:blipFill>
          <a:blip r:embed="rId2"/>
          <a:stretch>
            <a:fillRect/>
          </a:stretch>
        </p:blipFill>
        <p:spPr>
          <a:xfrm>
            <a:off x="2261608" y="1782688"/>
            <a:ext cx="8206989" cy="3925903"/>
          </a:xfrm>
          <a:prstGeom prst="rect">
            <a:avLst/>
          </a:prstGeom>
        </p:spPr>
      </p:pic>
    </p:spTree>
    <p:extLst>
      <p:ext uri="{BB962C8B-B14F-4D97-AF65-F5344CB8AC3E}">
        <p14:creationId xmlns:p14="http://schemas.microsoft.com/office/powerpoint/2010/main" val="427349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MULTIDIMENSIONALES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En PHP los arreglos multidimensionales presentan la siguiente sintaxis:</a:t>
            </a:r>
          </a:p>
        </p:txBody>
      </p:sp>
      <p:pic>
        <p:nvPicPr>
          <p:cNvPr id="5" name="Imagen 4"/>
          <p:cNvPicPr>
            <a:picLocks noChangeAspect="1"/>
          </p:cNvPicPr>
          <p:nvPr/>
        </p:nvPicPr>
        <p:blipFill>
          <a:blip r:embed="rId2"/>
          <a:stretch>
            <a:fillRect/>
          </a:stretch>
        </p:blipFill>
        <p:spPr>
          <a:xfrm>
            <a:off x="1168748" y="1824829"/>
            <a:ext cx="9338195" cy="3335841"/>
          </a:xfrm>
          <a:prstGeom prst="rect">
            <a:avLst/>
          </a:prstGeom>
        </p:spPr>
      </p:pic>
    </p:spTree>
    <p:extLst>
      <p:ext uri="{BB962C8B-B14F-4D97-AF65-F5344CB8AC3E}">
        <p14:creationId xmlns:p14="http://schemas.microsoft.com/office/powerpoint/2010/main" val="442100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5071" y="559088"/>
            <a:ext cx="10515600" cy="1325563"/>
          </a:xfrm>
        </p:spPr>
        <p:txBody>
          <a:bodyPr/>
          <a:lstStyle/>
          <a:p>
            <a:r>
              <a:rPr lang="es-CO" sz="2400" dirty="0" smtClean="0">
                <a:solidFill>
                  <a:srgbClr val="EE2B7B"/>
                </a:solidFill>
                <a:latin typeface="Montserrat BOLD" panose="00000800000000000000" pitchFamily="2" charset="0"/>
              </a:rPr>
              <a:t>ASOCIANDO HTML CON PHP</a:t>
            </a: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3382317"/>
          </a:xfrm>
        </p:spPr>
        <p:txBody>
          <a:bodyPr>
            <a:noAutofit/>
          </a:bodyPr>
          <a:lstStyle/>
          <a:p>
            <a:pPr marL="0" indent="0" algn="just">
              <a:buNone/>
            </a:pPr>
            <a:r>
              <a:rPr lang="es-ES" sz="1800" dirty="0" smtClean="0">
                <a:solidFill>
                  <a:srgbClr val="6E6F72"/>
                </a:solidFill>
                <a:latin typeface="Montserrat Medium" panose="00000600000000000000" pitchFamily="50" charset="0"/>
              </a:rPr>
              <a:t>Como hemos visto, hasta el momento no es posible optimizar la presentación gráfica de nuestro contenido con PHP, ya que por la naturaleza del lenguaje este no se enfoca en el trabajo del lado del usuario.</a:t>
            </a:r>
            <a:endParaRPr lang="es-ES" sz="1800" dirty="0" smtClean="0">
              <a:solidFill>
                <a:srgbClr val="6E6F72"/>
              </a:solidFill>
              <a:latin typeface="Montserrat Medium" panose="00000600000000000000" pitchFamily="50" charset="0"/>
            </a:endParaRPr>
          </a:p>
          <a:p>
            <a:pPr marL="0" indent="0" algn="just">
              <a:buNone/>
            </a:pPr>
            <a:endParaRPr lang="es-ES" sz="1800" dirty="0">
              <a:solidFill>
                <a:srgbClr val="6E6F72"/>
              </a:solidFill>
              <a:latin typeface="Montserrat Medium" panose="00000600000000000000" pitchFamily="50" charset="0"/>
            </a:endParaRPr>
          </a:p>
          <a:p>
            <a:pPr marL="0" indent="0" algn="just">
              <a:buNone/>
            </a:pPr>
            <a:r>
              <a:rPr lang="es-ES" sz="1800" dirty="0" smtClean="0">
                <a:solidFill>
                  <a:srgbClr val="6E6F72"/>
                </a:solidFill>
                <a:latin typeface="Montserrat Medium" panose="00000600000000000000" pitchFamily="50" charset="0"/>
              </a:rPr>
              <a:t>¿</a:t>
            </a:r>
            <a:r>
              <a:rPr lang="es-ES" sz="1800" dirty="0">
                <a:solidFill>
                  <a:srgbClr val="6E6F72"/>
                </a:solidFill>
                <a:latin typeface="Montserrat Medium" panose="00000600000000000000" pitchFamily="50" charset="0"/>
              </a:rPr>
              <a:t>Cómo </a:t>
            </a:r>
            <a:r>
              <a:rPr lang="es-ES" sz="1800" dirty="0" smtClean="0">
                <a:solidFill>
                  <a:srgbClr val="6E6F72"/>
                </a:solidFill>
                <a:latin typeface="Montserrat Medium" panose="00000600000000000000" pitchFamily="50" charset="0"/>
              </a:rPr>
              <a:t>interactuamos entonces con HTML</a:t>
            </a:r>
            <a:r>
              <a:rPr lang="es-ES" sz="1800" dirty="0" smtClean="0">
                <a:solidFill>
                  <a:srgbClr val="6E6F72"/>
                </a:solidFill>
                <a:latin typeface="Montserrat Medium" panose="00000600000000000000" pitchFamily="50" charset="0"/>
              </a:rPr>
              <a:t>?</a:t>
            </a:r>
            <a:endParaRPr lang="es-ES" sz="1800" dirty="0">
              <a:solidFill>
                <a:srgbClr val="6E6F72"/>
              </a:solidFill>
              <a:latin typeface="Montserrat Medium" panose="00000600000000000000" pitchFamily="50" charset="0"/>
            </a:endParaRPr>
          </a:p>
          <a:p>
            <a:pPr marL="0" indent="0" algn="just">
              <a:buNone/>
            </a:pPr>
            <a:r>
              <a:rPr lang="es-ES" sz="1800" dirty="0" smtClean="0">
                <a:solidFill>
                  <a:srgbClr val="6E6F72"/>
                </a:solidFill>
                <a:latin typeface="Montserrat Medium" panose="00000600000000000000" pitchFamily="50" charset="0"/>
              </a:rPr>
              <a:t>Podemos utilizar las etiquetas de PHP &lt;?PHP ?&gt; dentro de cualquier etiqueta HTML</a:t>
            </a:r>
          </a:p>
          <a:p>
            <a:pPr marL="0" indent="0" algn="just">
              <a:buNone/>
            </a:pPr>
            <a:endParaRPr lang="es-ES" sz="1800" dirty="0">
              <a:solidFill>
                <a:srgbClr val="6E6F72"/>
              </a:solidFill>
              <a:latin typeface="Montserrat Medium" panose="00000600000000000000" pitchFamily="50" charset="0"/>
            </a:endParaRPr>
          </a:p>
          <a:p>
            <a:pPr marL="0" indent="0" algn="ctr">
              <a:buNone/>
            </a:pPr>
            <a:r>
              <a:rPr lang="es-ES" sz="3200" b="1" dirty="0" smtClean="0">
                <a:solidFill>
                  <a:srgbClr val="6E6F72"/>
                </a:solidFill>
                <a:latin typeface="Montserrat Medium" panose="00000600000000000000" pitchFamily="50" charset="0"/>
              </a:rPr>
              <a:t>&lt;h1</a:t>
            </a:r>
            <a:r>
              <a:rPr lang="es-ES" sz="3200" b="1" dirty="0">
                <a:solidFill>
                  <a:srgbClr val="6E6F72"/>
                </a:solidFill>
                <a:latin typeface="Montserrat Medium" panose="00000600000000000000" pitchFamily="50" charset="0"/>
              </a:rPr>
              <a:t>&gt;</a:t>
            </a:r>
            <a:r>
              <a:rPr lang="es-ES" sz="3200" b="1" dirty="0" smtClean="0">
                <a:solidFill>
                  <a:schemeClr val="accent1"/>
                </a:solidFill>
                <a:latin typeface="Montserrat Medium" panose="00000600000000000000" pitchFamily="50" charset="0"/>
              </a:rPr>
              <a:t>&lt;?</a:t>
            </a:r>
            <a:r>
              <a:rPr lang="es-ES" sz="3200" b="1" dirty="0" err="1" smtClean="0">
                <a:solidFill>
                  <a:schemeClr val="accent1"/>
                </a:solidFill>
                <a:latin typeface="Montserrat Medium" panose="00000600000000000000" pitchFamily="50" charset="0"/>
              </a:rPr>
              <a:t>php</a:t>
            </a:r>
            <a:r>
              <a:rPr lang="es-ES" sz="3200" b="1" dirty="0" smtClean="0">
                <a:solidFill>
                  <a:schemeClr val="accent1"/>
                </a:solidFill>
                <a:latin typeface="Montserrat Medium" panose="00000600000000000000" pitchFamily="50" charset="0"/>
              </a:rPr>
              <a:t> echo(“HOLA MUNDO”)?&gt;</a:t>
            </a:r>
            <a:r>
              <a:rPr lang="es-ES" sz="3200" b="1" dirty="0" smtClean="0">
                <a:solidFill>
                  <a:srgbClr val="6E6F72"/>
                </a:solidFill>
                <a:latin typeface="Montserrat Medium" panose="00000600000000000000" pitchFamily="50" charset="0"/>
              </a:rPr>
              <a:t>&lt;/h1&gt;</a:t>
            </a:r>
            <a:endParaRPr lang="es-ES" sz="3200"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584623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UTILIZANDO FORMULARIOS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Los formularios HTML serán la fuente principal para recoger datos del usuario y procesarlos con PHP, para ello debemos configurar los siguientes parámetros:</a:t>
            </a:r>
          </a:p>
          <a:p>
            <a:pPr marL="0" indent="0" algn="just">
              <a:buNone/>
            </a:pPr>
            <a:r>
              <a:rPr lang="es-ES" sz="1800" dirty="0" smtClean="0">
                <a:solidFill>
                  <a:srgbClr val="6E6F72"/>
                </a:solidFill>
                <a:latin typeface="Montserrat Medium" panose="00000600000000000000" pitchFamily="50" charset="0"/>
              </a:rPr>
              <a:t>1. inicialmente los atributos </a:t>
            </a:r>
            <a:r>
              <a:rPr lang="es-ES" sz="1800" b="1" dirty="0" err="1" smtClean="0">
                <a:solidFill>
                  <a:srgbClr val="6E6F72"/>
                </a:solidFill>
                <a:latin typeface="Montserrat Medium" panose="00000600000000000000" pitchFamily="50" charset="0"/>
              </a:rPr>
              <a:t>method</a:t>
            </a:r>
            <a:r>
              <a:rPr lang="es-ES" sz="1800" b="1" dirty="0" smtClean="0">
                <a:solidFill>
                  <a:srgbClr val="6E6F72"/>
                </a:solidFill>
                <a:latin typeface="Montserrat Medium" panose="00000600000000000000" pitchFamily="50" charset="0"/>
              </a:rPr>
              <a:t> y </a:t>
            </a:r>
            <a:r>
              <a:rPr lang="es-ES" sz="1800" b="1" dirty="0" err="1" smtClean="0">
                <a:solidFill>
                  <a:srgbClr val="6E6F72"/>
                </a:solidFill>
                <a:latin typeface="Montserrat Medium" panose="00000600000000000000" pitchFamily="50" charset="0"/>
              </a:rPr>
              <a:t>action</a:t>
            </a:r>
            <a:r>
              <a:rPr lang="es-ES" sz="1800" b="1" dirty="0" smtClean="0">
                <a:solidFill>
                  <a:srgbClr val="6E6F72"/>
                </a:solidFill>
                <a:latin typeface="Montserrat Medium" panose="00000600000000000000" pitchFamily="50" charset="0"/>
              </a:rPr>
              <a:t> de la etiqueta HTML &lt;form&gt;</a:t>
            </a:r>
            <a:endParaRPr lang="es-ES" sz="1800" b="1"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2243272" y="2437766"/>
            <a:ext cx="5791200" cy="847725"/>
          </a:xfrm>
          <a:prstGeom prst="rect">
            <a:avLst/>
          </a:prstGeom>
        </p:spPr>
      </p:pic>
      <p:sp>
        <p:nvSpPr>
          <p:cNvPr id="6" name="Flecha abajo 5"/>
          <p:cNvSpPr/>
          <p:nvPr/>
        </p:nvSpPr>
        <p:spPr>
          <a:xfrm>
            <a:off x="3290131" y="2777383"/>
            <a:ext cx="256374" cy="1956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1803162" y="4734370"/>
            <a:ext cx="2803021" cy="1200329"/>
          </a:xfrm>
          <a:prstGeom prst="rect">
            <a:avLst/>
          </a:prstGeom>
          <a:noFill/>
        </p:spPr>
        <p:txBody>
          <a:bodyPr wrap="square" rtlCol="0">
            <a:spAutoFit/>
          </a:bodyPr>
          <a:lstStyle/>
          <a:p>
            <a:pPr algn="ctr"/>
            <a:r>
              <a:rPr lang="es-CO" dirty="0">
                <a:solidFill>
                  <a:srgbClr val="6E6F72"/>
                </a:solidFill>
                <a:latin typeface="Montserrat Medium" panose="00000600000000000000" pitchFamily="50" charset="0"/>
              </a:rPr>
              <a:t>Indica el nombre del archivo PHP que procesara nuestros datos</a:t>
            </a:r>
            <a:endParaRPr lang="en-US" dirty="0">
              <a:solidFill>
                <a:srgbClr val="6E6F72"/>
              </a:solidFill>
              <a:latin typeface="Montserrat Medium" panose="00000600000000000000" pitchFamily="50" charset="0"/>
            </a:endParaRPr>
          </a:p>
        </p:txBody>
      </p:sp>
      <p:sp>
        <p:nvSpPr>
          <p:cNvPr id="20" name="Flecha abajo 19"/>
          <p:cNvSpPr/>
          <p:nvPr/>
        </p:nvSpPr>
        <p:spPr>
          <a:xfrm>
            <a:off x="6373739" y="2861628"/>
            <a:ext cx="256374" cy="1956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adroTexto 20"/>
          <p:cNvSpPr txBox="1"/>
          <p:nvPr/>
        </p:nvSpPr>
        <p:spPr>
          <a:xfrm>
            <a:off x="4455209" y="4810069"/>
            <a:ext cx="7158526" cy="584775"/>
          </a:xfrm>
          <a:prstGeom prst="rect">
            <a:avLst/>
          </a:prstGeom>
          <a:noFill/>
        </p:spPr>
        <p:txBody>
          <a:bodyPr wrap="square" rtlCol="0">
            <a:spAutoFit/>
          </a:bodyPr>
          <a:lstStyle/>
          <a:p>
            <a:pPr algn="ctr"/>
            <a:r>
              <a:rPr lang="es-CO" dirty="0" smtClean="0">
                <a:solidFill>
                  <a:srgbClr val="6E6F72"/>
                </a:solidFill>
                <a:latin typeface="Montserrat Medium" panose="00000600000000000000" pitchFamily="50" charset="0"/>
              </a:rPr>
              <a:t>Método HTTP para envío de datos </a:t>
            </a:r>
            <a:r>
              <a:rPr lang="es-CO" sz="1400" dirty="0" smtClean="0">
                <a:solidFill>
                  <a:srgbClr val="6E6F72"/>
                </a:solidFill>
                <a:latin typeface="Montserrat Medium" panose="00000600000000000000" pitchFamily="50" charset="0"/>
              </a:rPr>
              <a:t>(Posteriormente hablaremos con detalle de este método)</a:t>
            </a:r>
            <a:endParaRPr lang="en-US" sz="1400"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22299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UTILIZANDO FORMULARIOS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smtClean="0">
                <a:solidFill>
                  <a:srgbClr val="6E6F72"/>
                </a:solidFill>
                <a:latin typeface="Montserrat Medium" panose="00000600000000000000" pitchFamily="50" charset="0"/>
              </a:rPr>
              <a:t>2. Asignar el atributo </a:t>
            </a:r>
            <a:r>
              <a:rPr lang="es-ES" sz="1800" b="1" dirty="0" err="1" smtClean="0">
                <a:solidFill>
                  <a:srgbClr val="6E6F72"/>
                </a:solidFill>
                <a:latin typeface="Montserrat Medium" panose="00000600000000000000" pitchFamily="50" charset="0"/>
              </a:rPr>
              <a:t>name</a:t>
            </a:r>
            <a:r>
              <a:rPr lang="es-ES" sz="1800" dirty="0" smtClean="0">
                <a:solidFill>
                  <a:srgbClr val="6E6F72"/>
                </a:solidFill>
                <a:latin typeface="Montserrat Medium" panose="00000600000000000000" pitchFamily="50" charset="0"/>
              </a:rPr>
              <a:t> a cada input de nuestro formulario incluyendo el botón de </a:t>
            </a:r>
            <a:r>
              <a:rPr lang="es-ES" sz="1800" dirty="0" err="1" smtClean="0">
                <a:solidFill>
                  <a:srgbClr val="6E6F72"/>
                </a:solidFill>
                <a:latin typeface="Montserrat Medium" panose="00000600000000000000" pitchFamily="50" charset="0"/>
              </a:rPr>
              <a:t>submit</a:t>
            </a:r>
            <a:endParaRPr lang="es-ES" sz="1800" b="1"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1726250" y="2296964"/>
            <a:ext cx="8575927" cy="1866820"/>
          </a:xfrm>
          <a:prstGeom prst="rect">
            <a:avLst/>
          </a:prstGeom>
        </p:spPr>
      </p:pic>
    </p:spTree>
    <p:extLst>
      <p:ext uri="{BB962C8B-B14F-4D97-AF65-F5344CB8AC3E}">
        <p14:creationId xmlns:p14="http://schemas.microsoft.com/office/powerpoint/2010/main" val="154819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UTILIZANDO FORMULARIOS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3</a:t>
            </a:r>
            <a:r>
              <a:rPr lang="es-ES" sz="1800" dirty="0" smtClean="0">
                <a:solidFill>
                  <a:srgbClr val="6E6F72"/>
                </a:solidFill>
                <a:latin typeface="Montserrat Medium" panose="00000600000000000000" pitchFamily="50" charset="0"/>
              </a:rPr>
              <a:t>. Debemos utilizar el método de PHP ISSET para preguntar si el formulario ha sido diligenciado y poder capturar los valores utilizando la variable supe global de PHP $_POST</a:t>
            </a:r>
            <a:endParaRPr lang="es-ES" sz="1800" b="1"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1795462" y="2045802"/>
            <a:ext cx="8601075" cy="2762250"/>
          </a:xfrm>
          <a:prstGeom prst="rect">
            <a:avLst/>
          </a:prstGeom>
        </p:spPr>
      </p:pic>
      <p:cxnSp>
        <p:nvCxnSpPr>
          <p:cNvPr id="7" name="Conector recto de flecha 6"/>
          <p:cNvCxnSpPr/>
          <p:nvPr/>
        </p:nvCxnSpPr>
        <p:spPr>
          <a:xfrm>
            <a:off x="2673876" y="2619337"/>
            <a:ext cx="26595" cy="2274022"/>
          </a:xfrm>
          <a:prstGeom prst="straightConnector1">
            <a:avLst/>
          </a:prstGeom>
          <a:ln w="5715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8" name="Rectángulo 7"/>
          <p:cNvSpPr/>
          <p:nvPr/>
        </p:nvSpPr>
        <p:spPr>
          <a:xfrm>
            <a:off x="1211924" y="4978665"/>
            <a:ext cx="3750462" cy="923330"/>
          </a:xfrm>
          <a:prstGeom prst="rect">
            <a:avLst/>
          </a:prstGeom>
          <a:ln w="3175">
            <a:solidFill>
              <a:schemeClr val="tx1"/>
            </a:solidFill>
          </a:ln>
        </p:spPr>
        <p:txBody>
          <a:bodyPr wrap="square">
            <a:spAutoFit/>
          </a:bodyPr>
          <a:lstStyle/>
          <a:p>
            <a:pPr algn="just"/>
            <a:r>
              <a:rPr lang="es-ES" b="1" dirty="0" smtClean="0">
                <a:solidFill>
                  <a:srgbClr val="6E6F72"/>
                </a:solidFill>
                <a:latin typeface="Montserrat Medium" panose="00000600000000000000" pitchFamily="50" charset="0"/>
              </a:rPr>
              <a:t>Método encargado de validar si el formulario ya fue diligenciado</a:t>
            </a:r>
            <a:endParaRPr lang="en-US" b="1" dirty="0"/>
          </a:p>
        </p:txBody>
      </p:sp>
      <p:cxnSp>
        <p:nvCxnSpPr>
          <p:cNvPr id="13" name="Conector recto de flecha 12"/>
          <p:cNvCxnSpPr/>
          <p:nvPr/>
        </p:nvCxnSpPr>
        <p:spPr>
          <a:xfrm>
            <a:off x="7210269" y="3426927"/>
            <a:ext cx="10928" cy="1638656"/>
          </a:xfrm>
          <a:prstGeom prst="straightConnector1">
            <a:avLst/>
          </a:prstGeom>
          <a:ln w="5715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5" name="Rectángulo 14"/>
          <p:cNvSpPr/>
          <p:nvPr/>
        </p:nvSpPr>
        <p:spPr>
          <a:xfrm>
            <a:off x="6533332" y="5065583"/>
            <a:ext cx="4747115" cy="646331"/>
          </a:xfrm>
          <a:prstGeom prst="rect">
            <a:avLst/>
          </a:prstGeom>
          <a:ln w="3175">
            <a:solidFill>
              <a:schemeClr val="tx1"/>
            </a:solidFill>
          </a:ln>
        </p:spPr>
        <p:txBody>
          <a:bodyPr wrap="square">
            <a:spAutoFit/>
          </a:bodyPr>
          <a:lstStyle/>
          <a:p>
            <a:pPr algn="just"/>
            <a:r>
              <a:rPr lang="es-ES" b="1" dirty="0" smtClean="0">
                <a:solidFill>
                  <a:srgbClr val="6E6F72"/>
                </a:solidFill>
                <a:latin typeface="Montserrat Medium" panose="00000600000000000000" pitchFamily="50" charset="0"/>
              </a:rPr>
              <a:t>Variable PHP donde almacenamos el valor diligenciado por el usuario</a:t>
            </a:r>
            <a:endParaRPr lang="en-US" b="1" dirty="0"/>
          </a:p>
        </p:txBody>
      </p:sp>
    </p:spTree>
    <p:extLst>
      <p:ext uri="{BB962C8B-B14F-4D97-AF65-F5344CB8AC3E}">
        <p14:creationId xmlns:p14="http://schemas.microsoft.com/office/powerpoint/2010/main" val="419667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smtClean="0">
                <a:solidFill>
                  <a:srgbClr val="EE2B7B"/>
                </a:solidFill>
                <a:latin typeface="Montserrat BOLD" panose="00000800000000000000" pitchFamily="2" charset="0"/>
              </a:rPr>
              <a:t>UTILIZANDO FORMULARIOS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3</a:t>
            </a:r>
            <a:r>
              <a:rPr lang="es-ES" sz="1800" dirty="0" smtClean="0">
                <a:solidFill>
                  <a:srgbClr val="6E6F72"/>
                </a:solidFill>
                <a:latin typeface="Montserrat Medium" panose="00000600000000000000" pitchFamily="50" charset="0"/>
              </a:rPr>
              <a:t>. Debemos utilizar el método de PHP ISSET para preguntar si el formulario ha sido diligenciado y poder capturar los valores utilizando la variable supe global de PHP $_POST</a:t>
            </a:r>
            <a:endParaRPr lang="es-ES" sz="1800" b="1"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1795462" y="2045802"/>
            <a:ext cx="8601075" cy="2762250"/>
          </a:xfrm>
          <a:prstGeom prst="rect">
            <a:avLst/>
          </a:prstGeom>
        </p:spPr>
      </p:pic>
      <p:cxnSp>
        <p:nvCxnSpPr>
          <p:cNvPr id="7" name="Conector recto de flecha 6"/>
          <p:cNvCxnSpPr/>
          <p:nvPr/>
        </p:nvCxnSpPr>
        <p:spPr>
          <a:xfrm>
            <a:off x="2673876" y="2619337"/>
            <a:ext cx="26595" cy="2274022"/>
          </a:xfrm>
          <a:prstGeom prst="straightConnector1">
            <a:avLst/>
          </a:prstGeom>
          <a:ln w="5715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8" name="Rectángulo 7"/>
          <p:cNvSpPr/>
          <p:nvPr/>
        </p:nvSpPr>
        <p:spPr>
          <a:xfrm>
            <a:off x="1211924" y="4978665"/>
            <a:ext cx="3750462" cy="923330"/>
          </a:xfrm>
          <a:prstGeom prst="rect">
            <a:avLst/>
          </a:prstGeom>
          <a:ln w="3175">
            <a:solidFill>
              <a:schemeClr val="tx1"/>
            </a:solidFill>
          </a:ln>
        </p:spPr>
        <p:txBody>
          <a:bodyPr wrap="square">
            <a:spAutoFit/>
          </a:bodyPr>
          <a:lstStyle/>
          <a:p>
            <a:pPr algn="just"/>
            <a:r>
              <a:rPr lang="es-ES" b="1" dirty="0" smtClean="0">
                <a:solidFill>
                  <a:srgbClr val="6E6F72"/>
                </a:solidFill>
                <a:latin typeface="Montserrat Medium" panose="00000600000000000000" pitchFamily="50" charset="0"/>
              </a:rPr>
              <a:t>Método encargado de validar si el formulario ya fue diligenciado</a:t>
            </a:r>
            <a:endParaRPr lang="en-US" b="1" dirty="0"/>
          </a:p>
        </p:txBody>
      </p:sp>
      <p:cxnSp>
        <p:nvCxnSpPr>
          <p:cNvPr id="13" name="Conector recto de flecha 12"/>
          <p:cNvCxnSpPr/>
          <p:nvPr/>
        </p:nvCxnSpPr>
        <p:spPr>
          <a:xfrm>
            <a:off x="7210269" y="3426927"/>
            <a:ext cx="10928" cy="1638656"/>
          </a:xfrm>
          <a:prstGeom prst="straightConnector1">
            <a:avLst/>
          </a:prstGeom>
          <a:ln w="5715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5" name="Rectángulo 14"/>
          <p:cNvSpPr/>
          <p:nvPr/>
        </p:nvSpPr>
        <p:spPr>
          <a:xfrm>
            <a:off x="6533332" y="5065583"/>
            <a:ext cx="4747115" cy="646331"/>
          </a:xfrm>
          <a:prstGeom prst="rect">
            <a:avLst/>
          </a:prstGeom>
          <a:ln w="3175">
            <a:solidFill>
              <a:schemeClr val="tx1"/>
            </a:solidFill>
          </a:ln>
        </p:spPr>
        <p:txBody>
          <a:bodyPr wrap="square">
            <a:spAutoFit/>
          </a:bodyPr>
          <a:lstStyle/>
          <a:p>
            <a:pPr algn="just"/>
            <a:r>
              <a:rPr lang="es-ES" b="1" dirty="0" smtClean="0">
                <a:solidFill>
                  <a:srgbClr val="6E6F72"/>
                </a:solidFill>
                <a:latin typeface="Montserrat Medium" panose="00000600000000000000" pitchFamily="50" charset="0"/>
              </a:rPr>
              <a:t>Variable PHP donde almacenamos el valor diligenciado por el usuario</a:t>
            </a:r>
            <a:endParaRPr lang="en-US" b="1" dirty="0"/>
          </a:p>
        </p:txBody>
      </p:sp>
    </p:spTree>
    <p:extLst>
      <p:ext uri="{BB962C8B-B14F-4D97-AF65-F5344CB8AC3E}">
        <p14:creationId xmlns:p14="http://schemas.microsoft.com/office/powerpoint/2010/main" val="3320749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Supongamos que al consultar una base de datos obtenemos 5 nombres de usuario. ¿Como almacenamos en PHP estos nombres para mostrarlos en pantalla?</a:t>
            </a:r>
          </a:p>
        </p:txBody>
      </p:sp>
      <p:pic>
        <p:nvPicPr>
          <p:cNvPr id="4" name="Imagen 3"/>
          <p:cNvPicPr>
            <a:picLocks noChangeAspect="1"/>
          </p:cNvPicPr>
          <p:nvPr/>
        </p:nvPicPr>
        <p:blipFill>
          <a:blip r:embed="rId2"/>
          <a:stretch>
            <a:fillRect/>
          </a:stretch>
        </p:blipFill>
        <p:spPr>
          <a:xfrm>
            <a:off x="1765908" y="2031514"/>
            <a:ext cx="8143875" cy="2790825"/>
          </a:xfrm>
          <a:prstGeom prst="rect">
            <a:avLst/>
          </a:prstGeom>
        </p:spPr>
      </p:pic>
    </p:spTree>
    <p:extLst>
      <p:ext uri="{BB962C8B-B14F-4D97-AF65-F5344CB8AC3E}">
        <p14:creationId xmlns:p14="http://schemas.microsoft.com/office/powerpoint/2010/main" val="3929987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Un arreglo es un tipo de dato, que nos permite almacenar diferentes valores en una sola variable permitiéndonos manipula de una forma más ágil y eficiente los datos de nuestra aplicación</a:t>
            </a:r>
          </a:p>
        </p:txBody>
      </p:sp>
      <p:pic>
        <p:nvPicPr>
          <p:cNvPr id="5" name="Imagen 4"/>
          <p:cNvPicPr>
            <a:picLocks noChangeAspect="1"/>
          </p:cNvPicPr>
          <p:nvPr/>
        </p:nvPicPr>
        <p:blipFill>
          <a:blip r:embed="rId2"/>
          <a:stretch>
            <a:fillRect/>
          </a:stretch>
        </p:blipFill>
        <p:spPr>
          <a:xfrm>
            <a:off x="1644220" y="2310969"/>
            <a:ext cx="8811719" cy="3166885"/>
          </a:xfrm>
          <a:prstGeom prst="rect">
            <a:avLst/>
          </a:prstGeom>
        </p:spPr>
      </p:pic>
    </p:spTree>
    <p:extLst>
      <p:ext uri="{BB962C8B-B14F-4D97-AF65-F5344CB8AC3E}">
        <p14:creationId xmlns:p14="http://schemas.microsoft.com/office/powerpoint/2010/main" val="189990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6" y="581656"/>
            <a:ext cx="10515600" cy="1325563"/>
          </a:xfrm>
        </p:spPr>
        <p:txBody>
          <a:bodyPr/>
          <a:lstStyle/>
          <a:p>
            <a:r>
              <a:rPr lang="es-CO" sz="2400" dirty="0">
                <a:solidFill>
                  <a:srgbClr val="EE2B7B"/>
                </a:solidFill>
                <a:latin typeface="Montserrat BOLD" panose="00000800000000000000" pitchFamily="2" charset="0"/>
              </a:rPr>
              <a:t>ARREGLOS INDEXADOS EN PHP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3"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580046" y="1146954"/>
            <a:ext cx="11031908" cy="1714675"/>
          </a:xfrm>
        </p:spPr>
        <p:txBody>
          <a:bodyPr>
            <a:noAutofit/>
          </a:bodyPr>
          <a:lstStyle/>
          <a:p>
            <a:pPr marL="0" indent="0" algn="just">
              <a:buNone/>
            </a:pPr>
            <a:r>
              <a:rPr lang="es-ES" sz="1800" dirty="0">
                <a:solidFill>
                  <a:srgbClr val="6E6F72"/>
                </a:solidFill>
                <a:latin typeface="Montserrat Medium" panose="00000600000000000000" pitchFamily="50" charset="0"/>
              </a:rPr>
              <a:t>En PHP los arreglos indexados son los arreglos cuya “caja” no tiene ninguna clave dada por el programador y presentan la siguiente sintaxis:</a:t>
            </a:r>
          </a:p>
        </p:txBody>
      </p:sp>
      <p:pic>
        <p:nvPicPr>
          <p:cNvPr id="4" name="Imagen 3"/>
          <p:cNvPicPr>
            <a:picLocks noChangeAspect="1"/>
          </p:cNvPicPr>
          <p:nvPr/>
        </p:nvPicPr>
        <p:blipFill>
          <a:blip r:embed="rId2"/>
          <a:stretch>
            <a:fillRect/>
          </a:stretch>
        </p:blipFill>
        <p:spPr>
          <a:xfrm>
            <a:off x="2056688" y="2055327"/>
            <a:ext cx="7924800" cy="2743200"/>
          </a:xfrm>
          <a:prstGeom prst="rect">
            <a:avLst/>
          </a:prstGeom>
        </p:spPr>
      </p:pic>
    </p:spTree>
    <p:extLst>
      <p:ext uri="{BB962C8B-B14F-4D97-AF65-F5344CB8AC3E}">
        <p14:creationId xmlns:p14="http://schemas.microsoft.com/office/powerpoint/2010/main" val="2778050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529</Words>
  <Application>Microsoft Office PowerPoint</Application>
  <PresentationFormat>Panorámica</PresentationFormat>
  <Paragraphs>50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Montserrat BOLD</vt:lpstr>
      <vt:lpstr>Montserrat Medium</vt:lpstr>
      <vt:lpstr>Tema de Office</vt:lpstr>
      <vt:lpstr>Presentación de PowerPoint</vt:lpstr>
      <vt:lpstr>ASOCIANDO HTML CON PHP</vt:lpstr>
      <vt:lpstr>UTILIZANDO FORMULARIOS </vt:lpstr>
      <vt:lpstr>UTILIZANDO FORMULARIOS </vt:lpstr>
      <vt:lpstr>UTILIZANDO FORMULARIOS </vt:lpstr>
      <vt:lpstr>UTILIZANDO FORMULARIOS </vt:lpstr>
      <vt:lpstr>ARREGLOS EN PHP </vt:lpstr>
      <vt:lpstr>ARREGLOS EN PHP </vt:lpstr>
      <vt:lpstr>ARREGLOS INDEXADOS EN PHP </vt:lpstr>
      <vt:lpstr>ARREGLOS ASOCIATIVOS EN PHP </vt:lpstr>
      <vt:lpstr>ARREGLOS EN PHP-IMPRESIÓN </vt:lpstr>
      <vt:lpstr>ARREGLOS EN PHP-TAMAÑO </vt:lpstr>
      <vt:lpstr>BUCLES EN PHP </vt:lpstr>
      <vt:lpstr>BUCLES EN PHP </vt:lpstr>
      <vt:lpstr>BUCLES EN PHP </vt:lpstr>
      <vt:lpstr>ARREGLOS MULTIDIMENSIONALES EN PHP </vt:lpstr>
      <vt:lpstr>ARREGLOS MULTIDIMENSIONALES EN PHP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Juan</cp:lastModifiedBy>
  <cp:revision>115</cp:revision>
  <dcterms:created xsi:type="dcterms:W3CDTF">2020-07-27T18:42:31Z</dcterms:created>
  <dcterms:modified xsi:type="dcterms:W3CDTF">2020-09-14T23:36:35Z</dcterms:modified>
</cp:coreProperties>
</file>