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handoutMasterIdLst>
    <p:handoutMasterId r:id="rId16"/>
  </p:handoutMasterIdLst>
  <p:sldIdLst>
    <p:sldId id="256" r:id="rId2"/>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6F72"/>
    <a:srgbClr val="EE2B7B"/>
    <a:srgbClr val="E72B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2" d="100"/>
          <a:sy n="112" d="100"/>
        </p:scale>
        <p:origin x="468" y="108"/>
      </p:cViewPr>
      <p:guideLst/>
    </p:cSldViewPr>
  </p:slideViewPr>
  <p:notesTextViewPr>
    <p:cViewPr>
      <p:scale>
        <a:sx n="1" d="1"/>
        <a:sy n="1" d="1"/>
      </p:scale>
      <p:origin x="0" y="0"/>
    </p:cViewPr>
  </p:notesTextViewPr>
  <p:notesViewPr>
    <p:cSldViewPr snapToGrid="0">
      <p:cViewPr varScale="1">
        <p:scale>
          <a:sx n="53" d="100"/>
          <a:sy n="53" d="100"/>
        </p:scale>
        <p:origin x="284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7972AA-45AC-472B-B213-3C017F30713D}" type="datetimeFigureOut">
              <a:rPr lang="en-US" smtClean="0"/>
              <a:t>10/19/2020</a:t>
            </a:fld>
            <a:endParaRPr lang="en-US"/>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7B17B1-BBDC-4A62-841F-61C05ECCE087}" type="slidenum">
              <a:rPr lang="en-US" smtClean="0"/>
              <a:t>‹Nº›</a:t>
            </a:fld>
            <a:endParaRPr lang="en-US"/>
          </a:p>
        </p:txBody>
      </p:sp>
    </p:spTree>
    <p:extLst>
      <p:ext uri="{BB962C8B-B14F-4D97-AF65-F5344CB8AC3E}">
        <p14:creationId xmlns:p14="http://schemas.microsoft.com/office/powerpoint/2010/main" val="112636801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Imagen 7" descr="Imagen que contiene flor&#10;&#10;Descripción generada automáticamente">
            <a:extLst>
              <a:ext uri="{FF2B5EF4-FFF2-40B4-BE49-F238E27FC236}">
                <a16:creationId xmlns:a16="http://schemas.microsoft.com/office/drawing/2014/main" id="{4CECD119-D184-4269-8919-948C6F76D3C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4811"/>
            <a:ext cx="12192000" cy="6912811"/>
          </a:xfrm>
          <a:prstGeom prst="rect">
            <a:avLst/>
          </a:prstGeom>
        </p:spPr>
      </p:pic>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F2DF89A-CB5C-4904-A6E9-C7C69A7F90F2}" type="datetimeFigureOut">
              <a:rPr lang="es-CO" smtClean="0"/>
              <a:t>19/10/2020</a:t>
            </a:fld>
            <a:endParaRPr lang="es-CO"/>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s-CO"/>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905E16E-E3AD-4185-9774-1A628FE44B86}" type="slidenum">
              <a:rPr lang="es-CO" smtClean="0"/>
              <a:t>‹Nº›</a:t>
            </a:fld>
            <a:endParaRPr lang="es-CO"/>
          </a:p>
        </p:txBody>
      </p:sp>
    </p:spTree>
    <p:extLst>
      <p:ext uri="{BB962C8B-B14F-4D97-AF65-F5344CB8AC3E}">
        <p14:creationId xmlns:p14="http://schemas.microsoft.com/office/powerpoint/2010/main" val="773182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F2DF89A-CB5C-4904-A6E9-C7C69A7F90F2}" type="datetimeFigureOut">
              <a:rPr lang="es-CO" smtClean="0"/>
              <a:t>19/10/2020</a:t>
            </a:fld>
            <a:endParaRPr lang="es-CO"/>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s-CO"/>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905E16E-E3AD-4185-9774-1A628FE44B86}" type="slidenum">
              <a:rPr lang="es-CO" smtClean="0"/>
              <a:t>‹Nº›</a:t>
            </a:fld>
            <a:endParaRPr lang="es-CO"/>
          </a:p>
        </p:txBody>
      </p:sp>
    </p:spTree>
    <p:extLst>
      <p:ext uri="{BB962C8B-B14F-4D97-AF65-F5344CB8AC3E}">
        <p14:creationId xmlns:p14="http://schemas.microsoft.com/office/powerpoint/2010/main" val="4152665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F2DF89A-CB5C-4904-A6E9-C7C69A7F90F2}" type="datetimeFigureOut">
              <a:rPr lang="es-CO" smtClean="0"/>
              <a:t>19/10/2020</a:t>
            </a:fld>
            <a:endParaRPr lang="es-CO"/>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s-CO"/>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905E16E-E3AD-4185-9774-1A628FE44B86}" type="slidenum">
              <a:rPr lang="es-CO" smtClean="0"/>
              <a:t>‹Nº›</a:t>
            </a:fld>
            <a:endParaRPr lang="es-CO"/>
          </a:p>
        </p:txBody>
      </p:sp>
    </p:spTree>
    <p:extLst>
      <p:ext uri="{BB962C8B-B14F-4D97-AF65-F5344CB8AC3E}">
        <p14:creationId xmlns:p14="http://schemas.microsoft.com/office/powerpoint/2010/main" val="1633643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F2DF89A-CB5C-4904-A6E9-C7C69A7F90F2}" type="datetimeFigureOut">
              <a:rPr lang="es-CO" smtClean="0"/>
              <a:t>19/10/2020</a:t>
            </a:fld>
            <a:endParaRPr lang="es-CO"/>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s-CO"/>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905E16E-E3AD-4185-9774-1A628FE44B86}" type="slidenum">
              <a:rPr lang="es-CO" smtClean="0"/>
              <a:t>‹Nº›</a:t>
            </a:fld>
            <a:endParaRPr lang="es-CO"/>
          </a:p>
        </p:txBody>
      </p:sp>
    </p:spTree>
    <p:extLst>
      <p:ext uri="{BB962C8B-B14F-4D97-AF65-F5344CB8AC3E}">
        <p14:creationId xmlns:p14="http://schemas.microsoft.com/office/powerpoint/2010/main" val="3315278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F2DF89A-CB5C-4904-A6E9-C7C69A7F90F2}" type="datetimeFigureOut">
              <a:rPr lang="es-CO" smtClean="0"/>
              <a:t>19/10/2020</a:t>
            </a:fld>
            <a:endParaRPr lang="es-CO"/>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s-CO"/>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905E16E-E3AD-4185-9774-1A628FE44B86}" type="slidenum">
              <a:rPr lang="es-CO" smtClean="0"/>
              <a:t>‹Nº›</a:t>
            </a:fld>
            <a:endParaRPr lang="es-CO"/>
          </a:p>
        </p:txBody>
      </p:sp>
    </p:spTree>
    <p:extLst>
      <p:ext uri="{BB962C8B-B14F-4D97-AF65-F5344CB8AC3E}">
        <p14:creationId xmlns:p14="http://schemas.microsoft.com/office/powerpoint/2010/main" val="2919894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F2DF89A-CB5C-4904-A6E9-C7C69A7F90F2}" type="datetimeFigureOut">
              <a:rPr lang="es-CO" smtClean="0"/>
              <a:t>19/10/2020</a:t>
            </a:fld>
            <a:endParaRPr lang="es-CO"/>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s-CO"/>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905E16E-E3AD-4185-9774-1A628FE44B86}" type="slidenum">
              <a:rPr lang="es-CO" smtClean="0"/>
              <a:t>‹Nº›</a:t>
            </a:fld>
            <a:endParaRPr lang="es-CO"/>
          </a:p>
        </p:txBody>
      </p:sp>
    </p:spTree>
    <p:extLst>
      <p:ext uri="{BB962C8B-B14F-4D97-AF65-F5344CB8AC3E}">
        <p14:creationId xmlns:p14="http://schemas.microsoft.com/office/powerpoint/2010/main" val="2328707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0F2DF89A-CB5C-4904-A6E9-C7C69A7F90F2}" type="datetimeFigureOut">
              <a:rPr lang="es-CO" smtClean="0"/>
              <a:t>19/10/2020</a:t>
            </a:fld>
            <a:endParaRPr lang="es-CO"/>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s-CO"/>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2905E16E-E3AD-4185-9774-1A628FE44B86}" type="slidenum">
              <a:rPr lang="es-CO" smtClean="0"/>
              <a:t>‹Nº›</a:t>
            </a:fld>
            <a:endParaRPr lang="es-CO"/>
          </a:p>
        </p:txBody>
      </p:sp>
    </p:spTree>
    <p:extLst>
      <p:ext uri="{BB962C8B-B14F-4D97-AF65-F5344CB8AC3E}">
        <p14:creationId xmlns:p14="http://schemas.microsoft.com/office/powerpoint/2010/main" val="1506117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0F2DF89A-CB5C-4904-A6E9-C7C69A7F90F2}" type="datetimeFigureOut">
              <a:rPr lang="es-CO" smtClean="0"/>
              <a:t>19/10/2020</a:t>
            </a:fld>
            <a:endParaRPr lang="es-CO"/>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s-CO"/>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2905E16E-E3AD-4185-9774-1A628FE44B86}" type="slidenum">
              <a:rPr lang="es-CO" smtClean="0"/>
              <a:t>‹Nº›</a:t>
            </a:fld>
            <a:endParaRPr lang="es-CO"/>
          </a:p>
        </p:txBody>
      </p:sp>
    </p:spTree>
    <p:extLst>
      <p:ext uri="{BB962C8B-B14F-4D97-AF65-F5344CB8AC3E}">
        <p14:creationId xmlns:p14="http://schemas.microsoft.com/office/powerpoint/2010/main" val="1053913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0F2DF89A-CB5C-4904-A6E9-C7C69A7F90F2}" type="datetimeFigureOut">
              <a:rPr lang="es-CO" smtClean="0"/>
              <a:t>19/10/2020</a:t>
            </a:fld>
            <a:endParaRPr lang="es-CO"/>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s-CO"/>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2905E16E-E3AD-4185-9774-1A628FE44B86}" type="slidenum">
              <a:rPr lang="es-CO" smtClean="0"/>
              <a:t>‹Nº›</a:t>
            </a:fld>
            <a:endParaRPr lang="es-CO"/>
          </a:p>
        </p:txBody>
      </p:sp>
    </p:spTree>
    <p:extLst>
      <p:ext uri="{BB962C8B-B14F-4D97-AF65-F5344CB8AC3E}">
        <p14:creationId xmlns:p14="http://schemas.microsoft.com/office/powerpoint/2010/main" val="1264426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F2DF89A-CB5C-4904-A6E9-C7C69A7F90F2}" type="datetimeFigureOut">
              <a:rPr lang="es-CO" smtClean="0"/>
              <a:t>19/10/2020</a:t>
            </a:fld>
            <a:endParaRPr lang="es-CO"/>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s-CO"/>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905E16E-E3AD-4185-9774-1A628FE44B86}" type="slidenum">
              <a:rPr lang="es-CO" smtClean="0"/>
              <a:t>‹Nº›</a:t>
            </a:fld>
            <a:endParaRPr lang="es-CO"/>
          </a:p>
        </p:txBody>
      </p:sp>
    </p:spTree>
    <p:extLst>
      <p:ext uri="{BB962C8B-B14F-4D97-AF65-F5344CB8AC3E}">
        <p14:creationId xmlns:p14="http://schemas.microsoft.com/office/powerpoint/2010/main" val="2508310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F2DF89A-CB5C-4904-A6E9-C7C69A7F90F2}" type="datetimeFigureOut">
              <a:rPr lang="es-CO" smtClean="0"/>
              <a:t>19/10/2020</a:t>
            </a:fld>
            <a:endParaRPr lang="es-CO"/>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s-CO"/>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905E16E-E3AD-4185-9774-1A628FE44B86}" type="slidenum">
              <a:rPr lang="es-CO" smtClean="0"/>
              <a:t>‹Nº›</a:t>
            </a:fld>
            <a:endParaRPr lang="es-CO"/>
          </a:p>
        </p:txBody>
      </p:sp>
    </p:spTree>
    <p:extLst>
      <p:ext uri="{BB962C8B-B14F-4D97-AF65-F5344CB8AC3E}">
        <p14:creationId xmlns:p14="http://schemas.microsoft.com/office/powerpoint/2010/main" val="1106979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pic>
        <p:nvPicPr>
          <p:cNvPr id="5" name="Imagen 4" descr="Imagen que contiene flor&#10;&#10;Descripción generada automáticamente">
            <a:extLst>
              <a:ext uri="{FF2B5EF4-FFF2-40B4-BE49-F238E27FC236}">
                <a16:creationId xmlns:a16="http://schemas.microsoft.com/office/drawing/2014/main" id="{A4D1B9B5-407F-42E1-8B59-9D7D7442C3BC}"/>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607" y="-44281"/>
            <a:ext cx="12189393" cy="6911334"/>
          </a:xfrm>
          <a:prstGeom prst="rect">
            <a:avLst/>
          </a:prstGeom>
        </p:spPr>
      </p:pic>
    </p:spTree>
    <p:extLst>
      <p:ext uri="{BB962C8B-B14F-4D97-AF65-F5344CB8AC3E}">
        <p14:creationId xmlns:p14="http://schemas.microsoft.com/office/powerpoint/2010/main" val="345297736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persona, sostener, computadora, computer&#10;&#10;Descripción generada automáticamente">
            <a:extLst>
              <a:ext uri="{FF2B5EF4-FFF2-40B4-BE49-F238E27FC236}">
                <a16:creationId xmlns:a16="http://schemas.microsoft.com/office/drawing/2014/main" id="{6D44178F-74C1-4CFF-99F4-ED93DEEBFD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17505" cy="6927273"/>
          </a:xfrm>
          <a:prstGeom prst="rect">
            <a:avLst/>
          </a:prstGeom>
        </p:spPr>
      </p:pic>
      <p:sp>
        <p:nvSpPr>
          <p:cNvPr id="6" name="CuadroTexto 5">
            <a:extLst>
              <a:ext uri="{FF2B5EF4-FFF2-40B4-BE49-F238E27FC236}">
                <a16:creationId xmlns:a16="http://schemas.microsoft.com/office/drawing/2014/main" id="{7345A0A7-8DAB-46D7-A403-6DD97CC4BE5A}"/>
              </a:ext>
            </a:extLst>
          </p:cNvPr>
          <p:cNvSpPr txBox="1"/>
          <p:nvPr/>
        </p:nvSpPr>
        <p:spPr>
          <a:xfrm>
            <a:off x="552839" y="558989"/>
            <a:ext cx="4487594" cy="2123658"/>
          </a:xfrm>
          <a:prstGeom prst="rect">
            <a:avLst/>
          </a:prstGeom>
          <a:noFill/>
        </p:spPr>
        <p:txBody>
          <a:bodyPr wrap="square" rtlCol="0">
            <a:spAutoFit/>
          </a:bodyPr>
          <a:lstStyle/>
          <a:p>
            <a:pPr algn="ctr"/>
            <a:r>
              <a:rPr lang="es-CO" sz="3600" dirty="0" smtClean="0">
                <a:solidFill>
                  <a:schemeClr val="bg1"/>
                </a:solidFill>
                <a:latin typeface="Montserrat BOLD" panose="00000800000000000000" pitchFamily="2" charset="0"/>
              </a:rPr>
              <a:t>PROGRAMACIÓN PARA LA WEB1</a:t>
            </a:r>
          </a:p>
          <a:p>
            <a:pPr algn="ctr"/>
            <a:endParaRPr lang="es-CO" sz="3600" dirty="0">
              <a:solidFill>
                <a:schemeClr val="bg1"/>
              </a:solidFill>
              <a:latin typeface="Montserrat BOLD" panose="00000800000000000000" pitchFamily="2" charset="0"/>
            </a:endParaRPr>
          </a:p>
          <a:p>
            <a:pPr algn="ctr"/>
            <a:r>
              <a:rPr lang="es-CO" sz="2400" dirty="0" smtClean="0">
                <a:solidFill>
                  <a:schemeClr val="bg1"/>
                </a:solidFill>
                <a:latin typeface="Montserrat BOLD" panose="00000800000000000000" pitchFamily="2" charset="0"/>
              </a:rPr>
              <a:t>Clase#9</a:t>
            </a:r>
            <a:endParaRPr lang="es-CO" sz="2400" dirty="0">
              <a:solidFill>
                <a:schemeClr val="bg1"/>
              </a:solidFill>
              <a:latin typeface="Montserrat BOLD" panose="00000800000000000000" pitchFamily="2" charset="0"/>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2681" y="3506556"/>
            <a:ext cx="1497271" cy="1497271"/>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Rectángulo 2"/>
          <p:cNvSpPr/>
          <p:nvPr/>
        </p:nvSpPr>
        <p:spPr>
          <a:xfrm>
            <a:off x="1187862" y="5145639"/>
            <a:ext cx="3217547" cy="369332"/>
          </a:xfrm>
          <a:prstGeom prst="rect">
            <a:avLst/>
          </a:prstGeom>
        </p:spPr>
        <p:txBody>
          <a:bodyPr wrap="none">
            <a:spAutoFit/>
          </a:bodyPr>
          <a:lstStyle/>
          <a:p>
            <a:r>
              <a:rPr lang="es-CO" dirty="0" smtClean="0">
                <a:solidFill>
                  <a:schemeClr val="bg1"/>
                </a:solidFill>
                <a:latin typeface="Montserrat BOLD" panose="00000800000000000000" pitchFamily="2" charset="0"/>
              </a:rPr>
              <a:t>JUAN JOSÉ GALLEGO MESA</a:t>
            </a:r>
            <a:endParaRPr lang="es-CO" dirty="0">
              <a:solidFill>
                <a:schemeClr val="bg1"/>
              </a:solidFill>
              <a:latin typeface="Montserrat BOLD" panose="00000800000000000000" pitchFamily="2" charset="0"/>
            </a:endParaRPr>
          </a:p>
        </p:txBody>
      </p:sp>
    </p:spTree>
    <p:extLst>
      <p:ext uri="{BB962C8B-B14F-4D97-AF65-F5344CB8AC3E}">
        <p14:creationId xmlns:p14="http://schemas.microsoft.com/office/powerpoint/2010/main" val="14657615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580045" y="581656"/>
            <a:ext cx="11435341" cy="1325563"/>
          </a:xfrm>
        </p:spPr>
        <p:txBody>
          <a:bodyPr/>
          <a:lstStyle/>
          <a:p>
            <a:r>
              <a:rPr lang="es-ES" sz="2400" dirty="0">
                <a:solidFill>
                  <a:srgbClr val="EE2B7B"/>
                </a:solidFill>
                <a:latin typeface="Montserrat BOLD" panose="00000800000000000000" pitchFamily="2" charset="0"/>
              </a:rPr>
              <a:t>SISTEMA GESTOR DE BASE DE DATOS</a:t>
            </a:r>
            <a:br>
              <a:rPr lang="es-ES" sz="2400" dirty="0">
                <a:solidFill>
                  <a:srgbClr val="EE2B7B"/>
                </a:solidFill>
                <a:latin typeface="Montserrat BOLD" panose="00000800000000000000" pitchFamily="2" charset="0"/>
              </a:rPr>
            </a:br>
            <a:r>
              <a:rPr lang="es-CO" sz="2400" dirty="0">
                <a:solidFill>
                  <a:srgbClr val="EE2B7B"/>
                </a:solidFill>
                <a:latin typeface="Montserrat BOLD" panose="00000800000000000000" pitchFamily="2" charset="0"/>
              </a:rPr>
              <a:t/>
            </a:r>
            <a:br>
              <a:rPr lang="es-CO" sz="2400" dirty="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7" name="Rectángulo 6"/>
          <p:cNvSpPr/>
          <p:nvPr/>
        </p:nvSpPr>
        <p:spPr>
          <a:xfrm>
            <a:off x="418744" y="1133341"/>
            <a:ext cx="11254811" cy="2308324"/>
          </a:xfrm>
          <a:prstGeom prst="rect">
            <a:avLst/>
          </a:prstGeom>
        </p:spPr>
        <p:txBody>
          <a:bodyPr wrap="square">
            <a:spAutoFit/>
          </a:bodyPr>
          <a:lstStyle/>
          <a:p>
            <a:pPr algn="just"/>
            <a:r>
              <a:rPr lang="es-ES" dirty="0">
                <a:solidFill>
                  <a:srgbClr val="6E6F72"/>
                </a:solidFill>
                <a:latin typeface="Montserrat Medium" panose="00000600000000000000" pitchFamily="50" charset="0"/>
              </a:rPr>
              <a:t>MySQL se define como el sistema gestor de bases de datos relacionales, más popular para apoyar el desarrollo de aplicaciones WEB el cual hoy en día es propiedad de Oracle.</a:t>
            </a:r>
          </a:p>
          <a:p>
            <a:pPr algn="just"/>
            <a:endParaRPr lang="es-ES" dirty="0">
              <a:solidFill>
                <a:srgbClr val="6E6F72"/>
              </a:solidFill>
              <a:latin typeface="Montserrat Medium" panose="00000600000000000000" pitchFamily="50" charset="0"/>
            </a:endParaRPr>
          </a:p>
          <a:p>
            <a:pPr algn="just"/>
            <a:r>
              <a:rPr lang="es-ES" dirty="0">
                <a:solidFill>
                  <a:srgbClr val="6E6F72"/>
                </a:solidFill>
                <a:latin typeface="Montserrat Medium" panose="00000600000000000000" pitchFamily="50" charset="0"/>
              </a:rPr>
              <a:t>MySQL se distingue por ser un gestor de código abierto que trabaja sobre un modelo cliente-servidor para crear y administrar bases de datos (colección de datos estructurados).</a:t>
            </a:r>
          </a:p>
          <a:p>
            <a:pPr algn="just"/>
            <a:r>
              <a:rPr lang="es-ES" dirty="0" smtClean="0">
                <a:solidFill>
                  <a:srgbClr val="6E6F72"/>
                </a:solidFill>
                <a:latin typeface="Montserrat Medium" panose="00000600000000000000" pitchFamily="50" charset="0"/>
              </a:rPr>
              <a:t> </a:t>
            </a:r>
          </a:p>
        </p:txBody>
      </p:sp>
      <p:pic>
        <p:nvPicPr>
          <p:cNvPr id="11" name="Picture 4" descr="Comunicar Java con base de datos MySQL - Panama Hite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9080" y="3620261"/>
            <a:ext cx="2577921" cy="178649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2" descr="Facebook Logo - PNG y Vecto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82272" y="4094115"/>
            <a:ext cx="1878501" cy="7063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4" descr="7 consejos para mejorar tu presencia en Twitt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01983" y="4989701"/>
            <a:ext cx="825660" cy="825660"/>
          </a:xfrm>
          <a:prstGeom prst="rect">
            <a:avLst/>
          </a:prstGeom>
          <a:noFill/>
          <a:extLst>
            <a:ext uri="{909E8E84-426E-40DD-AFC4-6F175D3DCCD1}">
              <a14:hiddenFill xmlns:a14="http://schemas.microsoft.com/office/drawing/2010/main">
                <a:solidFill>
                  <a:srgbClr val="FFFFFF"/>
                </a:solidFill>
              </a14:hiddenFill>
            </a:ext>
          </a:extLst>
        </p:spPr>
      </p:pic>
      <p:sp>
        <p:nvSpPr>
          <p:cNvPr id="14" name="Flecha derecha 13"/>
          <p:cNvSpPr/>
          <p:nvPr/>
        </p:nvSpPr>
        <p:spPr>
          <a:xfrm>
            <a:off x="5707048" y="5043704"/>
            <a:ext cx="775224" cy="5092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adroTexto 14"/>
          <p:cNvSpPr txBox="1"/>
          <p:nvPr/>
        </p:nvSpPr>
        <p:spPr>
          <a:xfrm>
            <a:off x="957250" y="5226089"/>
            <a:ext cx="4574686" cy="646331"/>
          </a:xfrm>
          <a:prstGeom prst="rect">
            <a:avLst/>
          </a:prstGeom>
          <a:noFill/>
        </p:spPr>
        <p:txBody>
          <a:bodyPr wrap="square" rtlCol="0">
            <a:spAutoFit/>
          </a:bodyPr>
          <a:lstStyle/>
          <a:p>
            <a:pPr algn="just"/>
            <a:r>
              <a:rPr lang="es-CO" dirty="0" smtClean="0"/>
              <a:t>“Algunas de las apps que mas utilizamos, utilizan o han utilizado MySQL”</a:t>
            </a:r>
            <a:endParaRPr lang="en-US" dirty="0"/>
          </a:p>
        </p:txBody>
      </p:sp>
    </p:spTree>
    <p:extLst>
      <p:ext uri="{BB962C8B-B14F-4D97-AF65-F5344CB8AC3E}">
        <p14:creationId xmlns:p14="http://schemas.microsoft.com/office/powerpoint/2010/main" val="39695187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580045" y="581656"/>
            <a:ext cx="11435341" cy="1325563"/>
          </a:xfrm>
        </p:spPr>
        <p:txBody>
          <a:bodyPr/>
          <a:lstStyle/>
          <a:p>
            <a:r>
              <a:rPr lang="es-ES" sz="2400" dirty="0">
                <a:solidFill>
                  <a:srgbClr val="EE2B7B"/>
                </a:solidFill>
                <a:latin typeface="Montserrat BOLD" panose="00000800000000000000" pitchFamily="2" charset="0"/>
              </a:rPr>
              <a:t>SISTEMA GESTOR DE BASE DE DATOS</a:t>
            </a:r>
            <a:br>
              <a:rPr lang="es-ES" sz="2400" dirty="0">
                <a:solidFill>
                  <a:srgbClr val="EE2B7B"/>
                </a:solidFill>
                <a:latin typeface="Montserrat BOLD" panose="00000800000000000000" pitchFamily="2" charset="0"/>
              </a:rPr>
            </a:br>
            <a:r>
              <a:rPr lang="es-CO" sz="2400" dirty="0">
                <a:solidFill>
                  <a:srgbClr val="EE2B7B"/>
                </a:solidFill>
                <a:latin typeface="Montserrat BOLD" panose="00000800000000000000" pitchFamily="2" charset="0"/>
              </a:rPr>
              <a:t/>
            </a:r>
            <a:br>
              <a:rPr lang="es-CO" sz="2400" dirty="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7" name="Rectángulo 6"/>
          <p:cNvSpPr/>
          <p:nvPr/>
        </p:nvSpPr>
        <p:spPr>
          <a:xfrm>
            <a:off x="418744" y="1133341"/>
            <a:ext cx="11254811" cy="1200329"/>
          </a:xfrm>
          <a:prstGeom prst="rect">
            <a:avLst/>
          </a:prstGeom>
        </p:spPr>
        <p:txBody>
          <a:bodyPr wrap="square">
            <a:spAutoFit/>
          </a:bodyPr>
          <a:lstStyle/>
          <a:p>
            <a:pPr algn="just"/>
            <a:r>
              <a:rPr lang="es-ES" dirty="0">
                <a:solidFill>
                  <a:srgbClr val="6E6F72"/>
                </a:solidFill>
                <a:latin typeface="Montserrat Medium" panose="00000600000000000000" pitchFamily="50" charset="0"/>
              </a:rPr>
              <a:t>Los sistemas de gestión de bases de datos, utilizan un lenguaje de consulta para poder manipular las bases de datos, en el caso de MySQL se utiliza el lenguaje de consulta estructurado SQL (</a:t>
            </a:r>
            <a:r>
              <a:rPr lang="es-ES" dirty="0" err="1">
                <a:solidFill>
                  <a:srgbClr val="6E6F72"/>
                </a:solidFill>
                <a:latin typeface="Montserrat Medium" panose="00000600000000000000" pitchFamily="50" charset="0"/>
              </a:rPr>
              <a:t>Structured</a:t>
            </a:r>
            <a:r>
              <a:rPr lang="es-ES" dirty="0">
                <a:solidFill>
                  <a:srgbClr val="6E6F72"/>
                </a:solidFill>
                <a:latin typeface="Montserrat Medium" panose="00000600000000000000" pitchFamily="50" charset="0"/>
              </a:rPr>
              <a:t> </a:t>
            </a:r>
            <a:r>
              <a:rPr lang="es-ES" dirty="0" err="1">
                <a:solidFill>
                  <a:srgbClr val="6E6F72"/>
                </a:solidFill>
                <a:latin typeface="Montserrat Medium" panose="00000600000000000000" pitchFamily="50" charset="0"/>
              </a:rPr>
              <a:t>Query</a:t>
            </a:r>
            <a:r>
              <a:rPr lang="es-ES" dirty="0">
                <a:solidFill>
                  <a:srgbClr val="6E6F72"/>
                </a:solidFill>
                <a:latin typeface="Montserrat Medium" panose="00000600000000000000" pitchFamily="50" charset="0"/>
              </a:rPr>
              <a:t> Language)</a:t>
            </a:r>
          </a:p>
          <a:p>
            <a:pPr algn="just"/>
            <a:r>
              <a:rPr lang="es-ES" dirty="0" smtClean="0">
                <a:solidFill>
                  <a:srgbClr val="6E6F72"/>
                </a:solidFill>
                <a:latin typeface="Montserrat Medium" panose="00000600000000000000" pitchFamily="50" charset="0"/>
              </a:rPr>
              <a:t> </a:t>
            </a:r>
          </a:p>
        </p:txBody>
      </p:sp>
      <p:pic>
        <p:nvPicPr>
          <p:cNvPr id="9" name="Picture 4" descr="Comunicar Java con base de datos MySQL - Panama Hite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10286" y="2498101"/>
            <a:ext cx="2118809" cy="146833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LENGUAJES DE PROGRAMACIÓN : 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484" y="4264701"/>
            <a:ext cx="1781611" cy="1336208"/>
          </a:xfrm>
          <a:prstGeom prst="rect">
            <a:avLst/>
          </a:prstGeom>
          <a:noFill/>
          <a:extLst>
            <a:ext uri="{909E8E84-426E-40DD-AFC4-6F175D3DCCD1}">
              <a14:hiddenFill xmlns:a14="http://schemas.microsoft.com/office/drawing/2010/main">
                <a:solidFill>
                  <a:srgbClr val="FFFFFF"/>
                </a:solidFill>
              </a14:hiddenFill>
            </a:ext>
          </a:extLst>
        </p:spPr>
      </p:pic>
      <p:sp>
        <p:nvSpPr>
          <p:cNvPr id="16" name="Flecha derecha 15"/>
          <p:cNvSpPr/>
          <p:nvPr/>
        </p:nvSpPr>
        <p:spPr>
          <a:xfrm>
            <a:off x="4072398" y="3064944"/>
            <a:ext cx="1145137" cy="5469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echa derecha 16"/>
          <p:cNvSpPr/>
          <p:nvPr/>
        </p:nvSpPr>
        <p:spPr>
          <a:xfrm>
            <a:off x="4072397" y="4772679"/>
            <a:ext cx="1145137" cy="5469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uadroTexto 17"/>
          <p:cNvSpPr txBox="1"/>
          <p:nvPr/>
        </p:nvSpPr>
        <p:spPr>
          <a:xfrm>
            <a:off x="5465364" y="2962525"/>
            <a:ext cx="3909373" cy="923330"/>
          </a:xfrm>
          <a:prstGeom prst="rect">
            <a:avLst/>
          </a:prstGeom>
          <a:noFill/>
        </p:spPr>
        <p:txBody>
          <a:bodyPr wrap="square" rtlCol="0">
            <a:spAutoFit/>
          </a:bodyPr>
          <a:lstStyle/>
          <a:p>
            <a:pPr algn="just"/>
            <a:r>
              <a:rPr lang="es-CO" b="1" dirty="0" smtClean="0"/>
              <a:t>(software) Nos permite crear y administrar una base de datos relacional</a:t>
            </a:r>
            <a:endParaRPr lang="en-US" b="1" dirty="0"/>
          </a:p>
        </p:txBody>
      </p:sp>
      <p:sp>
        <p:nvSpPr>
          <p:cNvPr id="19" name="CuadroTexto 18"/>
          <p:cNvSpPr txBox="1"/>
          <p:nvPr/>
        </p:nvSpPr>
        <p:spPr>
          <a:xfrm>
            <a:off x="5465364" y="4596516"/>
            <a:ext cx="3909373" cy="923330"/>
          </a:xfrm>
          <a:prstGeom prst="rect">
            <a:avLst/>
          </a:prstGeom>
          <a:noFill/>
        </p:spPr>
        <p:txBody>
          <a:bodyPr wrap="square" rtlCol="0">
            <a:spAutoFit/>
          </a:bodyPr>
          <a:lstStyle/>
          <a:p>
            <a:pPr algn="just"/>
            <a:r>
              <a:rPr lang="es-CO" b="1" dirty="0" smtClean="0"/>
              <a:t>(Lenguaje de consulta) Lenguaje con el cual podemos efectuar consultas en nuestra base de datos</a:t>
            </a:r>
            <a:endParaRPr lang="en-US" b="1" dirty="0"/>
          </a:p>
        </p:txBody>
      </p:sp>
    </p:spTree>
    <p:extLst>
      <p:ext uri="{BB962C8B-B14F-4D97-AF65-F5344CB8AC3E}">
        <p14:creationId xmlns:p14="http://schemas.microsoft.com/office/powerpoint/2010/main" val="14563102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580045" y="581656"/>
            <a:ext cx="11435341" cy="1325563"/>
          </a:xfrm>
        </p:spPr>
        <p:txBody>
          <a:bodyPr/>
          <a:lstStyle/>
          <a:p>
            <a:r>
              <a:rPr lang="es-ES" sz="2400" dirty="0">
                <a:solidFill>
                  <a:srgbClr val="EE2B7B"/>
                </a:solidFill>
                <a:latin typeface="Montserrat BOLD" panose="00000800000000000000" pitchFamily="2" charset="0"/>
              </a:rPr>
              <a:t>XAMPP Y MySQL</a:t>
            </a:r>
            <a:br>
              <a:rPr lang="es-ES" sz="2400" dirty="0">
                <a:solidFill>
                  <a:srgbClr val="EE2B7B"/>
                </a:solidFill>
                <a:latin typeface="Montserrat BOLD" panose="00000800000000000000" pitchFamily="2" charset="0"/>
              </a:rPr>
            </a:br>
            <a:r>
              <a:rPr lang="es-ES" sz="2400" dirty="0">
                <a:solidFill>
                  <a:srgbClr val="EE2B7B"/>
                </a:solidFill>
                <a:latin typeface="Montserrat BOLD" panose="00000800000000000000" pitchFamily="2" charset="0"/>
              </a:rPr>
              <a:t/>
            </a:r>
            <a:br>
              <a:rPr lang="es-ES" sz="2400" dirty="0">
                <a:solidFill>
                  <a:srgbClr val="EE2B7B"/>
                </a:solidFill>
                <a:latin typeface="Montserrat BOLD" panose="00000800000000000000" pitchFamily="2" charset="0"/>
              </a:rPr>
            </a:br>
            <a:r>
              <a:rPr lang="es-CO" sz="2400" dirty="0">
                <a:solidFill>
                  <a:srgbClr val="EE2B7B"/>
                </a:solidFill>
                <a:latin typeface="Montserrat BOLD" panose="00000800000000000000" pitchFamily="2" charset="0"/>
              </a:rPr>
              <a:t/>
            </a:r>
            <a:br>
              <a:rPr lang="es-CO" sz="2400" dirty="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7" name="Rectángulo 6"/>
          <p:cNvSpPr/>
          <p:nvPr/>
        </p:nvSpPr>
        <p:spPr>
          <a:xfrm>
            <a:off x="418744" y="1133341"/>
            <a:ext cx="11254811" cy="923330"/>
          </a:xfrm>
          <a:prstGeom prst="rect">
            <a:avLst/>
          </a:prstGeom>
        </p:spPr>
        <p:txBody>
          <a:bodyPr wrap="square">
            <a:spAutoFit/>
          </a:bodyPr>
          <a:lstStyle/>
          <a:p>
            <a:pPr algn="just"/>
            <a:r>
              <a:rPr lang="es-ES" dirty="0">
                <a:solidFill>
                  <a:srgbClr val="6E6F72"/>
                </a:solidFill>
                <a:latin typeface="Montserrat Medium" panose="00000600000000000000" pitchFamily="50" charset="0"/>
              </a:rPr>
              <a:t>El servidor local XAMPP nos permite crear una BD MySQL, para ello debemos seguir los siguientes pasos:</a:t>
            </a:r>
          </a:p>
          <a:p>
            <a:pPr algn="just"/>
            <a:r>
              <a:rPr lang="es-ES" dirty="0" smtClean="0">
                <a:solidFill>
                  <a:srgbClr val="6E6F72"/>
                </a:solidFill>
                <a:latin typeface="Montserrat Medium" panose="00000600000000000000" pitchFamily="50" charset="0"/>
              </a:rPr>
              <a:t> </a:t>
            </a:r>
          </a:p>
        </p:txBody>
      </p:sp>
      <p:sp>
        <p:nvSpPr>
          <p:cNvPr id="18" name="CuadroTexto 17"/>
          <p:cNvSpPr txBox="1"/>
          <p:nvPr/>
        </p:nvSpPr>
        <p:spPr>
          <a:xfrm>
            <a:off x="580045" y="2146691"/>
            <a:ext cx="10538034" cy="646331"/>
          </a:xfrm>
          <a:prstGeom prst="rect">
            <a:avLst/>
          </a:prstGeom>
          <a:noFill/>
        </p:spPr>
        <p:txBody>
          <a:bodyPr wrap="square" rtlCol="0">
            <a:spAutoFit/>
          </a:bodyPr>
          <a:lstStyle/>
          <a:p>
            <a:pPr algn="just"/>
            <a:r>
              <a:rPr lang="es-ES" dirty="0">
                <a:solidFill>
                  <a:srgbClr val="6E6F72"/>
                </a:solidFill>
                <a:latin typeface="Montserrat Medium" panose="00000600000000000000" pitchFamily="50" charset="0"/>
              </a:rPr>
              <a:t>1. Debemos verificar en el panel de control de nuestro servidor local XAMPP, que la opción MySQL esta inicializada.</a:t>
            </a:r>
          </a:p>
        </p:txBody>
      </p:sp>
      <p:pic>
        <p:nvPicPr>
          <p:cNvPr id="11" name="Imagen 10"/>
          <p:cNvPicPr>
            <a:picLocks noChangeAspect="1"/>
          </p:cNvPicPr>
          <p:nvPr/>
        </p:nvPicPr>
        <p:blipFill>
          <a:blip r:embed="rId2"/>
          <a:stretch>
            <a:fillRect/>
          </a:stretch>
        </p:blipFill>
        <p:spPr>
          <a:xfrm>
            <a:off x="4048184" y="3081437"/>
            <a:ext cx="4129844" cy="2688766"/>
          </a:xfrm>
          <a:prstGeom prst="rect">
            <a:avLst/>
          </a:prstGeom>
        </p:spPr>
      </p:pic>
      <p:sp>
        <p:nvSpPr>
          <p:cNvPr id="12" name="Flecha derecha 11"/>
          <p:cNvSpPr/>
          <p:nvPr/>
        </p:nvSpPr>
        <p:spPr>
          <a:xfrm>
            <a:off x="3830266" y="3734511"/>
            <a:ext cx="623843" cy="5127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95497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580045" y="581656"/>
            <a:ext cx="11435341" cy="1325563"/>
          </a:xfrm>
        </p:spPr>
        <p:txBody>
          <a:bodyPr/>
          <a:lstStyle/>
          <a:p>
            <a:r>
              <a:rPr lang="es-ES" sz="2400" dirty="0">
                <a:solidFill>
                  <a:srgbClr val="EE2B7B"/>
                </a:solidFill>
                <a:latin typeface="Montserrat BOLD" panose="00000800000000000000" pitchFamily="2" charset="0"/>
              </a:rPr>
              <a:t>XAMPP Y MySQL</a:t>
            </a:r>
            <a:br>
              <a:rPr lang="es-ES" sz="2400" dirty="0">
                <a:solidFill>
                  <a:srgbClr val="EE2B7B"/>
                </a:solidFill>
                <a:latin typeface="Montserrat BOLD" panose="00000800000000000000" pitchFamily="2" charset="0"/>
              </a:rPr>
            </a:br>
            <a:r>
              <a:rPr lang="es-ES" sz="2400" dirty="0">
                <a:solidFill>
                  <a:srgbClr val="EE2B7B"/>
                </a:solidFill>
                <a:latin typeface="Montserrat BOLD" panose="00000800000000000000" pitchFamily="2" charset="0"/>
              </a:rPr>
              <a:t/>
            </a:r>
            <a:br>
              <a:rPr lang="es-ES" sz="2400" dirty="0">
                <a:solidFill>
                  <a:srgbClr val="EE2B7B"/>
                </a:solidFill>
                <a:latin typeface="Montserrat BOLD" panose="00000800000000000000" pitchFamily="2" charset="0"/>
              </a:rPr>
            </a:br>
            <a:r>
              <a:rPr lang="es-CO" sz="2400" dirty="0">
                <a:solidFill>
                  <a:srgbClr val="EE2B7B"/>
                </a:solidFill>
                <a:latin typeface="Montserrat BOLD" panose="00000800000000000000" pitchFamily="2" charset="0"/>
              </a:rPr>
              <a:t/>
            </a:r>
            <a:br>
              <a:rPr lang="es-CO" sz="2400" dirty="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7" name="Rectángulo 6"/>
          <p:cNvSpPr/>
          <p:nvPr/>
        </p:nvSpPr>
        <p:spPr>
          <a:xfrm>
            <a:off x="418744" y="1133341"/>
            <a:ext cx="11254811" cy="369332"/>
          </a:xfrm>
          <a:prstGeom prst="rect">
            <a:avLst/>
          </a:prstGeom>
        </p:spPr>
        <p:txBody>
          <a:bodyPr wrap="square">
            <a:spAutoFit/>
          </a:bodyPr>
          <a:lstStyle/>
          <a:p>
            <a:pPr algn="just"/>
            <a:r>
              <a:rPr lang="es-ES" dirty="0" smtClean="0">
                <a:solidFill>
                  <a:srgbClr val="6E6F72"/>
                </a:solidFill>
                <a:latin typeface="Montserrat Medium" panose="00000600000000000000" pitchFamily="50" charset="0"/>
              </a:rPr>
              <a:t> </a:t>
            </a:r>
          </a:p>
        </p:txBody>
      </p:sp>
      <p:sp>
        <p:nvSpPr>
          <p:cNvPr id="18" name="CuadroTexto 17"/>
          <p:cNvSpPr txBox="1"/>
          <p:nvPr/>
        </p:nvSpPr>
        <p:spPr>
          <a:xfrm>
            <a:off x="418744" y="1244437"/>
            <a:ext cx="10538034" cy="646331"/>
          </a:xfrm>
          <a:prstGeom prst="rect">
            <a:avLst/>
          </a:prstGeom>
          <a:noFill/>
        </p:spPr>
        <p:txBody>
          <a:bodyPr wrap="square" rtlCol="0">
            <a:spAutoFit/>
          </a:bodyPr>
          <a:lstStyle/>
          <a:p>
            <a:pPr algn="just"/>
            <a:r>
              <a:rPr lang="es-ES" dirty="0" smtClean="0">
                <a:solidFill>
                  <a:srgbClr val="6E6F72"/>
                </a:solidFill>
                <a:latin typeface="Montserrat Medium" panose="00000600000000000000" pitchFamily="50" charset="0"/>
              </a:rPr>
              <a:t>2.Ingresamos </a:t>
            </a:r>
            <a:r>
              <a:rPr lang="es-ES" dirty="0">
                <a:solidFill>
                  <a:srgbClr val="6E6F72"/>
                </a:solidFill>
                <a:latin typeface="Montserrat Medium" panose="00000600000000000000" pitchFamily="50" charset="0"/>
              </a:rPr>
              <a:t>a un navegador y escribimos la siguiente url: https://localhost/phpmyadmin</a:t>
            </a:r>
            <a:endParaRPr lang="es-ES" dirty="0">
              <a:solidFill>
                <a:srgbClr val="6E6F72"/>
              </a:solidFill>
              <a:latin typeface="Montserrat Medium" panose="00000600000000000000" pitchFamily="50" charset="0"/>
            </a:endParaRPr>
          </a:p>
        </p:txBody>
      </p:sp>
      <p:pic>
        <p:nvPicPr>
          <p:cNvPr id="8" name="Imagen 7"/>
          <p:cNvPicPr>
            <a:picLocks noChangeAspect="1"/>
          </p:cNvPicPr>
          <p:nvPr/>
        </p:nvPicPr>
        <p:blipFill>
          <a:blip r:embed="rId2"/>
          <a:stretch>
            <a:fillRect/>
          </a:stretch>
        </p:blipFill>
        <p:spPr>
          <a:xfrm>
            <a:off x="512747" y="2054358"/>
            <a:ext cx="6552510" cy="3331622"/>
          </a:xfrm>
          <a:prstGeom prst="rect">
            <a:avLst/>
          </a:prstGeom>
        </p:spPr>
      </p:pic>
      <p:sp>
        <p:nvSpPr>
          <p:cNvPr id="3" name="Rectángulo 2"/>
          <p:cNvSpPr/>
          <p:nvPr/>
        </p:nvSpPr>
        <p:spPr>
          <a:xfrm>
            <a:off x="7337989" y="2702415"/>
            <a:ext cx="4233017" cy="1200329"/>
          </a:xfrm>
          <a:prstGeom prst="rect">
            <a:avLst/>
          </a:prstGeom>
        </p:spPr>
        <p:txBody>
          <a:bodyPr wrap="square">
            <a:spAutoFit/>
          </a:bodyPr>
          <a:lstStyle/>
          <a:p>
            <a:pPr algn="just"/>
            <a:r>
              <a:rPr lang="es-CO" b="1" dirty="0">
                <a:solidFill>
                  <a:srgbClr val="6E6F72"/>
                </a:solidFill>
                <a:latin typeface="Montserrat Medium" panose="00000600000000000000" pitchFamily="50" charset="0"/>
              </a:rPr>
              <a:t>Phpmyadmin</a:t>
            </a:r>
            <a:r>
              <a:rPr lang="es-CO" dirty="0">
                <a:solidFill>
                  <a:srgbClr val="6E6F72"/>
                </a:solidFill>
                <a:latin typeface="Montserrat Medium" panose="00000600000000000000" pitchFamily="50" charset="0"/>
              </a:rPr>
              <a:t> es una herramienta de software que nos permitirá administrar gráficamente nuestra base de datos MySQL</a:t>
            </a:r>
            <a:endParaRPr lang="en-US" dirty="0">
              <a:solidFill>
                <a:srgbClr val="6E6F72"/>
              </a:solidFill>
              <a:latin typeface="Montserrat Medium" panose="00000600000000000000" pitchFamily="50" charset="0"/>
            </a:endParaRPr>
          </a:p>
        </p:txBody>
      </p:sp>
    </p:spTree>
    <p:extLst>
      <p:ext uri="{BB962C8B-B14F-4D97-AF65-F5344CB8AC3E}">
        <p14:creationId xmlns:p14="http://schemas.microsoft.com/office/powerpoint/2010/main" val="11061331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580045" y="581656"/>
            <a:ext cx="11435341" cy="1325563"/>
          </a:xfrm>
        </p:spPr>
        <p:txBody>
          <a:bodyPr/>
          <a:lstStyle/>
          <a:p>
            <a:r>
              <a:rPr lang="es-ES" sz="2400" dirty="0">
                <a:solidFill>
                  <a:srgbClr val="EE2B7B"/>
                </a:solidFill>
                <a:latin typeface="Montserrat BOLD" panose="00000800000000000000" pitchFamily="2" charset="0"/>
              </a:rPr>
              <a:t>XAMPP Y MySQL</a:t>
            </a:r>
            <a:br>
              <a:rPr lang="es-ES" sz="2400" dirty="0">
                <a:solidFill>
                  <a:srgbClr val="EE2B7B"/>
                </a:solidFill>
                <a:latin typeface="Montserrat BOLD" panose="00000800000000000000" pitchFamily="2" charset="0"/>
              </a:rPr>
            </a:br>
            <a:r>
              <a:rPr lang="es-ES" sz="2400" dirty="0">
                <a:solidFill>
                  <a:srgbClr val="EE2B7B"/>
                </a:solidFill>
                <a:latin typeface="Montserrat BOLD" panose="00000800000000000000" pitchFamily="2" charset="0"/>
              </a:rPr>
              <a:t/>
            </a:r>
            <a:br>
              <a:rPr lang="es-ES" sz="2400" dirty="0">
                <a:solidFill>
                  <a:srgbClr val="EE2B7B"/>
                </a:solidFill>
                <a:latin typeface="Montserrat BOLD" panose="00000800000000000000" pitchFamily="2" charset="0"/>
              </a:rPr>
            </a:br>
            <a:r>
              <a:rPr lang="es-CO" sz="2400" dirty="0">
                <a:solidFill>
                  <a:srgbClr val="EE2B7B"/>
                </a:solidFill>
                <a:latin typeface="Montserrat BOLD" panose="00000800000000000000" pitchFamily="2" charset="0"/>
              </a:rPr>
              <a:t/>
            </a:r>
            <a:br>
              <a:rPr lang="es-CO" sz="2400" dirty="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7" name="Rectángulo 6"/>
          <p:cNvSpPr/>
          <p:nvPr/>
        </p:nvSpPr>
        <p:spPr>
          <a:xfrm>
            <a:off x="418744" y="1133341"/>
            <a:ext cx="11254811" cy="369332"/>
          </a:xfrm>
          <a:prstGeom prst="rect">
            <a:avLst/>
          </a:prstGeom>
        </p:spPr>
        <p:txBody>
          <a:bodyPr wrap="square">
            <a:spAutoFit/>
          </a:bodyPr>
          <a:lstStyle/>
          <a:p>
            <a:pPr algn="just"/>
            <a:r>
              <a:rPr lang="es-ES" dirty="0" smtClean="0">
                <a:solidFill>
                  <a:srgbClr val="6E6F72"/>
                </a:solidFill>
                <a:latin typeface="Montserrat Medium" panose="00000600000000000000" pitchFamily="50" charset="0"/>
              </a:rPr>
              <a:t> </a:t>
            </a:r>
          </a:p>
        </p:txBody>
      </p:sp>
      <p:sp>
        <p:nvSpPr>
          <p:cNvPr id="18" name="CuadroTexto 17"/>
          <p:cNvSpPr txBox="1"/>
          <p:nvPr/>
        </p:nvSpPr>
        <p:spPr>
          <a:xfrm>
            <a:off x="418744" y="1244437"/>
            <a:ext cx="10538034" cy="646331"/>
          </a:xfrm>
          <a:prstGeom prst="rect">
            <a:avLst/>
          </a:prstGeom>
          <a:noFill/>
        </p:spPr>
        <p:txBody>
          <a:bodyPr wrap="square" rtlCol="0">
            <a:spAutoFit/>
          </a:bodyPr>
          <a:lstStyle/>
          <a:p>
            <a:pPr algn="just"/>
            <a:r>
              <a:rPr lang="es-ES" dirty="0" smtClean="0">
                <a:solidFill>
                  <a:srgbClr val="6E6F72"/>
                </a:solidFill>
                <a:latin typeface="Montserrat Medium" panose="00000600000000000000" pitchFamily="50" charset="0"/>
              </a:rPr>
              <a:t>3.Damos </a:t>
            </a:r>
            <a:r>
              <a:rPr lang="es-ES" dirty="0">
                <a:solidFill>
                  <a:srgbClr val="6E6F72"/>
                </a:solidFill>
                <a:latin typeface="Montserrat Medium" panose="00000600000000000000" pitchFamily="50" charset="0"/>
              </a:rPr>
              <a:t>clic en la opción nueva, asignamos un nombre a nuestra base de datos y finalizamos  haciendo clic en la opción crear</a:t>
            </a:r>
          </a:p>
        </p:txBody>
      </p:sp>
      <p:pic>
        <p:nvPicPr>
          <p:cNvPr id="9" name="Imagen 8"/>
          <p:cNvPicPr>
            <a:picLocks noChangeAspect="1"/>
          </p:cNvPicPr>
          <p:nvPr/>
        </p:nvPicPr>
        <p:blipFill>
          <a:blip r:embed="rId2"/>
          <a:stretch>
            <a:fillRect/>
          </a:stretch>
        </p:blipFill>
        <p:spPr>
          <a:xfrm>
            <a:off x="3093577" y="2054358"/>
            <a:ext cx="5677092" cy="3434134"/>
          </a:xfrm>
          <a:prstGeom prst="rect">
            <a:avLst/>
          </a:prstGeom>
        </p:spPr>
      </p:pic>
      <p:sp>
        <p:nvSpPr>
          <p:cNvPr id="10" name="Flecha derecha 9"/>
          <p:cNvSpPr/>
          <p:nvPr/>
        </p:nvSpPr>
        <p:spPr>
          <a:xfrm>
            <a:off x="2641304" y="3176913"/>
            <a:ext cx="536634" cy="4101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echa derecha 10"/>
          <p:cNvSpPr/>
          <p:nvPr/>
        </p:nvSpPr>
        <p:spPr>
          <a:xfrm rot="5400000">
            <a:off x="5663806" y="3176913"/>
            <a:ext cx="536634" cy="4101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echa derecha 11"/>
          <p:cNvSpPr/>
          <p:nvPr/>
        </p:nvSpPr>
        <p:spPr>
          <a:xfrm rot="10800000">
            <a:off x="8149674" y="3587111"/>
            <a:ext cx="536634" cy="4101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uadroTexto 12"/>
          <p:cNvSpPr txBox="1"/>
          <p:nvPr/>
        </p:nvSpPr>
        <p:spPr>
          <a:xfrm>
            <a:off x="771100" y="2929029"/>
            <a:ext cx="2298492" cy="369332"/>
          </a:xfrm>
          <a:prstGeom prst="rect">
            <a:avLst/>
          </a:prstGeom>
          <a:noFill/>
        </p:spPr>
        <p:txBody>
          <a:bodyPr wrap="square" rtlCol="0">
            <a:spAutoFit/>
          </a:bodyPr>
          <a:lstStyle/>
          <a:p>
            <a:r>
              <a:rPr lang="es-CO" b="1" dirty="0" smtClean="0"/>
              <a:t>1. Hago clic en nueva</a:t>
            </a:r>
            <a:endParaRPr lang="en-US" b="1" dirty="0"/>
          </a:p>
        </p:txBody>
      </p:sp>
      <p:sp>
        <p:nvSpPr>
          <p:cNvPr id="14" name="CuadroTexto 13"/>
          <p:cNvSpPr txBox="1"/>
          <p:nvPr/>
        </p:nvSpPr>
        <p:spPr>
          <a:xfrm>
            <a:off x="6046149" y="2992247"/>
            <a:ext cx="4242660" cy="369332"/>
          </a:xfrm>
          <a:prstGeom prst="rect">
            <a:avLst/>
          </a:prstGeom>
          <a:noFill/>
        </p:spPr>
        <p:txBody>
          <a:bodyPr wrap="square" rtlCol="0">
            <a:spAutoFit/>
          </a:bodyPr>
          <a:lstStyle/>
          <a:p>
            <a:r>
              <a:rPr lang="es-CO" b="1" dirty="0" smtClean="0"/>
              <a:t>2. Asigno el nombre de mi base de datos</a:t>
            </a:r>
            <a:endParaRPr lang="en-US" b="1" dirty="0"/>
          </a:p>
        </p:txBody>
      </p:sp>
      <p:sp>
        <p:nvSpPr>
          <p:cNvPr id="15" name="CuadroTexto 14"/>
          <p:cNvSpPr txBox="1"/>
          <p:nvPr/>
        </p:nvSpPr>
        <p:spPr>
          <a:xfrm>
            <a:off x="8686308" y="3771425"/>
            <a:ext cx="2298492" cy="646331"/>
          </a:xfrm>
          <a:prstGeom prst="rect">
            <a:avLst/>
          </a:prstGeom>
          <a:noFill/>
        </p:spPr>
        <p:txBody>
          <a:bodyPr wrap="square" rtlCol="0">
            <a:spAutoFit/>
          </a:bodyPr>
          <a:lstStyle/>
          <a:p>
            <a:r>
              <a:rPr lang="es-CO" b="1" dirty="0"/>
              <a:t>3</a:t>
            </a:r>
            <a:r>
              <a:rPr lang="es-CO" b="1" dirty="0" smtClean="0"/>
              <a:t>. Finalizo haciendo clic en el botón crear</a:t>
            </a:r>
            <a:endParaRPr lang="en-US" b="1" dirty="0"/>
          </a:p>
        </p:txBody>
      </p:sp>
    </p:spTree>
    <p:extLst>
      <p:ext uri="{BB962C8B-B14F-4D97-AF65-F5344CB8AC3E}">
        <p14:creationId xmlns:p14="http://schemas.microsoft.com/office/powerpoint/2010/main" val="32125834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580045" y="581656"/>
            <a:ext cx="11435341" cy="1325563"/>
          </a:xfrm>
        </p:spPr>
        <p:txBody>
          <a:bodyPr/>
          <a:lstStyle/>
          <a:p>
            <a:r>
              <a:rPr lang="es-ES" sz="2400" dirty="0" smtClean="0">
                <a:solidFill>
                  <a:srgbClr val="EE2B7B"/>
                </a:solidFill>
                <a:latin typeface="Montserrat BOLD" panose="00000800000000000000" pitchFamily="2" charset="0"/>
              </a:rPr>
              <a:t>PROTOCOLO HTTP</a:t>
            </a:r>
            <a:r>
              <a:rPr lang="es-CO" sz="2400" dirty="0">
                <a:solidFill>
                  <a:srgbClr val="EE2B7B"/>
                </a:solidFill>
                <a:latin typeface="Montserrat BOLD" panose="00000800000000000000" pitchFamily="2" charset="0"/>
              </a:rPr>
              <a:t/>
            </a:r>
            <a:br>
              <a:rPr lang="es-CO" sz="2400" dirty="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pic>
        <p:nvPicPr>
          <p:cNvPr id="16" name="Picture 2" descr="Resultado de imagen de servidor ima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125" y="1244537"/>
            <a:ext cx="5671779" cy="2731312"/>
          </a:xfrm>
          <a:prstGeom prst="rect">
            <a:avLst/>
          </a:prstGeom>
          <a:noFill/>
          <a:extLst>
            <a:ext uri="{909E8E84-426E-40DD-AFC4-6F175D3DCCD1}">
              <a14:hiddenFill xmlns:a14="http://schemas.microsoft.com/office/drawing/2010/main">
                <a:solidFill>
                  <a:srgbClr val="FFFFFF"/>
                </a:solidFill>
              </a14:hiddenFill>
            </a:ext>
          </a:extLst>
        </p:spPr>
      </p:pic>
      <p:pic>
        <p:nvPicPr>
          <p:cNvPr id="17" name="Imagen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9675" y="1318414"/>
            <a:ext cx="446205" cy="446205"/>
          </a:xfrm>
          <a:prstGeom prst="rect">
            <a:avLst/>
          </a:prstGeom>
        </p:spPr>
      </p:pic>
      <p:pic>
        <p:nvPicPr>
          <p:cNvPr id="18" name="Imagen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71592" y="1980232"/>
            <a:ext cx="446205" cy="446205"/>
          </a:xfrm>
          <a:prstGeom prst="rect">
            <a:avLst/>
          </a:prstGeom>
        </p:spPr>
      </p:pic>
      <p:pic>
        <p:nvPicPr>
          <p:cNvPr id="19" name="Imagen 18"/>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4471592" y="2610193"/>
            <a:ext cx="446205" cy="446205"/>
          </a:xfrm>
          <a:prstGeom prst="rect">
            <a:avLst/>
          </a:prstGeom>
        </p:spPr>
      </p:pic>
      <p:pic>
        <p:nvPicPr>
          <p:cNvPr id="20" name="Imagen 19"/>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2667005" y="3056398"/>
            <a:ext cx="446205" cy="446205"/>
          </a:xfrm>
          <a:prstGeom prst="rect">
            <a:avLst/>
          </a:prstGeom>
        </p:spPr>
      </p:pic>
      <p:sp>
        <p:nvSpPr>
          <p:cNvPr id="3" name="Flecha derecha 2"/>
          <p:cNvSpPr/>
          <p:nvPr/>
        </p:nvSpPr>
        <p:spPr>
          <a:xfrm>
            <a:off x="3392052" y="1512227"/>
            <a:ext cx="726393" cy="3523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echa derecha 20"/>
          <p:cNvSpPr/>
          <p:nvPr/>
        </p:nvSpPr>
        <p:spPr>
          <a:xfrm rot="10800000">
            <a:off x="3396917" y="3160393"/>
            <a:ext cx="726393" cy="3523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uadroTexto 22"/>
          <p:cNvSpPr txBox="1"/>
          <p:nvPr/>
        </p:nvSpPr>
        <p:spPr>
          <a:xfrm>
            <a:off x="6276179" y="2133068"/>
            <a:ext cx="4619709" cy="923330"/>
          </a:xfrm>
          <a:prstGeom prst="rect">
            <a:avLst/>
          </a:prstGeom>
          <a:noFill/>
        </p:spPr>
        <p:txBody>
          <a:bodyPr wrap="square" rtlCol="0">
            <a:spAutoFit/>
          </a:bodyPr>
          <a:lstStyle/>
          <a:p>
            <a:pPr algn="just"/>
            <a:r>
              <a:rPr lang="es-CO" dirty="0">
                <a:solidFill>
                  <a:srgbClr val="6E6F72"/>
                </a:solidFill>
                <a:latin typeface="Montserrat Medium" panose="00000600000000000000" pitchFamily="50" charset="0"/>
              </a:rPr>
              <a:t>Los datos viajan en forma de “mensajes” enmarcados en el protocolo HTTP</a:t>
            </a:r>
            <a:endParaRPr lang="en-US" dirty="0">
              <a:solidFill>
                <a:srgbClr val="6E6F72"/>
              </a:solidFill>
              <a:latin typeface="Montserrat Medium" panose="00000600000000000000" pitchFamily="50" charset="0"/>
            </a:endParaRPr>
          </a:p>
        </p:txBody>
      </p:sp>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125" y="3665433"/>
            <a:ext cx="2076247" cy="2076247"/>
          </a:xfrm>
          <a:prstGeom prst="rect">
            <a:avLst/>
          </a:prstGeom>
        </p:spPr>
      </p:pic>
      <p:sp>
        <p:nvSpPr>
          <p:cNvPr id="10" name="Flecha derecha 9"/>
          <p:cNvSpPr/>
          <p:nvPr/>
        </p:nvSpPr>
        <p:spPr>
          <a:xfrm>
            <a:off x="2461189" y="5059110"/>
            <a:ext cx="1888620" cy="5469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uadroTexto 23"/>
          <p:cNvSpPr txBox="1"/>
          <p:nvPr/>
        </p:nvSpPr>
        <p:spPr>
          <a:xfrm>
            <a:off x="4419626" y="5147909"/>
            <a:ext cx="5675792" cy="369332"/>
          </a:xfrm>
          <a:prstGeom prst="rect">
            <a:avLst/>
          </a:prstGeom>
          <a:noFill/>
        </p:spPr>
        <p:txBody>
          <a:bodyPr wrap="square" rtlCol="0">
            <a:spAutoFit/>
          </a:bodyPr>
          <a:lstStyle/>
          <a:p>
            <a:pPr algn="just"/>
            <a:r>
              <a:rPr lang="es-CO" dirty="0">
                <a:solidFill>
                  <a:srgbClr val="6E6F72"/>
                </a:solidFill>
                <a:latin typeface="Montserrat Medium" panose="00000600000000000000" pitchFamily="50" charset="0"/>
              </a:rPr>
              <a:t>TODOS LOS DATOS “VIAJAN” POR LA WEB</a:t>
            </a:r>
            <a:endParaRPr lang="en-US" dirty="0">
              <a:solidFill>
                <a:srgbClr val="6E6F72"/>
              </a:solidFill>
              <a:latin typeface="Montserrat Medium" panose="00000600000000000000" pitchFamily="50" charset="0"/>
            </a:endParaRPr>
          </a:p>
        </p:txBody>
      </p:sp>
    </p:spTree>
    <p:extLst>
      <p:ext uri="{BB962C8B-B14F-4D97-AF65-F5344CB8AC3E}">
        <p14:creationId xmlns:p14="http://schemas.microsoft.com/office/powerpoint/2010/main" val="42734973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580045" y="581656"/>
            <a:ext cx="11435341" cy="1325563"/>
          </a:xfrm>
        </p:spPr>
        <p:txBody>
          <a:bodyPr/>
          <a:lstStyle/>
          <a:p>
            <a:r>
              <a:rPr lang="es-ES" sz="2400" dirty="0">
                <a:solidFill>
                  <a:srgbClr val="EE2B7B"/>
                </a:solidFill>
                <a:latin typeface="Montserrat BOLD" panose="00000800000000000000" pitchFamily="2" charset="0"/>
              </a:rPr>
              <a:t>ENVIAR Y RECIBIR DATOS EN </a:t>
            </a:r>
            <a:r>
              <a:rPr lang="es-ES" sz="2400" dirty="0" smtClean="0">
                <a:solidFill>
                  <a:srgbClr val="EE2B7B"/>
                </a:solidFill>
                <a:latin typeface="Montserrat BOLD" panose="00000800000000000000" pitchFamily="2" charset="0"/>
              </a:rPr>
              <a:t>PHP-PROTOCOLO </a:t>
            </a:r>
            <a:r>
              <a:rPr lang="es-ES" sz="2400" dirty="0">
                <a:solidFill>
                  <a:srgbClr val="EE2B7B"/>
                </a:solidFill>
                <a:latin typeface="Montserrat BOLD" panose="00000800000000000000" pitchFamily="2" charset="0"/>
              </a:rPr>
              <a:t>HTTP</a:t>
            </a:r>
            <a:r>
              <a:rPr lang="es-CO" sz="2400" dirty="0">
                <a:solidFill>
                  <a:srgbClr val="EE2B7B"/>
                </a:solidFill>
                <a:latin typeface="Montserrat BOLD" panose="00000800000000000000" pitchFamily="2" charset="0"/>
              </a:rPr>
              <a:t/>
            </a:r>
            <a:br>
              <a:rPr lang="es-CO" sz="2400" dirty="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22" name="CuadroTexto 21"/>
          <p:cNvSpPr txBox="1"/>
          <p:nvPr/>
        </p:nvSpPr>
        <p:spPr>
          <a:xfrm>
            <a:off x="640934" y="1529697"/>
            <a:ext cx="3290131" cy="3970318"/>
          </a:xfrm>
          <a:prstGeom prst="rect">
            <a:avLst/>
          </a:prstGeom>
          <a:noFill/>
          <a:ln w="3175">
            <a:solidFill>
              <a:schemeClr val="tx1"/>
            </a:solidFill>
          </a:ln>
        </p:spPr>
        <p:txBody>
          <a:bodyPr wrap="square" rtlCol="0">
            <a:spAutoFit/>
          </a:bodyPr>
          <a:lstStyle/>
          <a:p>
            <a:r>
              <a:rPr lang="es-CO" dirty="0" smtClean="0"/>
              <a:t>Ciudad, fecha</a:t>
            </a:r>
          </a:p>
          <a:p>
            <a:endParaRPr lang="es-CO" dirty="0"/>
          </a:p>
          <a:p>
            <a:r>
              <a:rPr lang="es-CO" dirty="0" smtClean="0"/>
              <a:t>Señor:</a:t>
            </a:r>
          </a:p>
          <a:p>
            <a:endParaRPr lang="es-CO" dirty="0"/>
          </a:p>
          <a:p>
            <a:r>
              <a:rPr lang="es-CO" dirty="0" smtClean="0"/>
              <a:t>Asunto de la presente es……</a:t>
            </a:r>
          </a:p>
          <a:p>
            <a:endParaRPr lang="es-CO" dirty="0"/>
          </a:p>
          <a:p>
            <a:endParaRPr lang="es-CO" dirty="0" smtClean="0"/>
          </a:p>
          <a:p>
            <a:endParaRPr lang="es-CO" dirty="0" smtClean="0"/>
          </a:p>
          <a:p>
            <a:endParaRPr lang="es-CO" dirty="0"/>
          </a:p>
          <a:p>
            <a:endParaRPr lang="es-CO" dirty="0" smtClean="0"/>
          </a:p>
          <a:p>
            <a:endParaRPr lang="es-CO" dirty="0"/>
          </a:p>
          <a:p>
            <a:endParaRPr lang="es-CO" dirty="0" smtClean="0"/>
          </a:p>
          <a:p>
            <a:r>
              <a:rPr lang="es-CO" dirty="0" smtClean="0"/>
              <a:t>ATT:</a:t>
            </a:r>
          </a:p>
          <a:p>
            <a:r>
              <a:rPr lang="es-CO" dirty="0" smtClean="0"/>
              <a:t>Usuario</a:t>
            </a:r>
          </a:p>
        </p:txBody>
      </p:sp>
      <p:sp>
        <p:nvSpPr>
          <p:cNvPr id="7" name="Rectángulo 6"/>
          <p:cNvSpPr/>
          <p:nvPr/>
        </p:nvSpPr>
        <p:spPr>
          <a:xfrm>
            <a:off x="4244410" y="1529697"/>
            <a:ext cx="7471873" cy="1754326"/>
          </a:xfrm>
          <a:prstGeom prst="rect">
            <a:avLst/>
          </a:prstGeom>
        </p:spPr>
        <p:txBody>
          <a:bodyPr wrap="square">
            <a:spAutoFit/>
          </a:bodyPr>
          <a:lstStyle/>
          <a:p>
            <a:pPr algn="just"/>
            <a:r>
              <a:rPr lang="es-CO" dirty="0">
                <a:solidFill>
                  <a:srgbClr val="6E6F72"/>
                </a:solidFill>
                <a:latin typeface="Montserrat Medium" panose="00000600000000000000" pitchFamily="50" charset="0"/>
              </a:rPr>
              <a:t>Decimos que un </a:t>
            </a:r>
            <a:r>
              <a:rPr lang="es-CO" b="1" dirty="0">
                <a:solidFill>
                  <a:srgbClr val="6E6F72"/>
                </a:solidFill>
                <a:latin typeface="Montserrat Medium" panose="00000600000000000000" pitchFamily="50" charset="0"/>
              </a:rPr>
              <a:t>protocolo</a:t>
            </a:r>
            <a:r>
              <a:rPr lang="es-CO" dirty="0">
                <a:solidFill>
                  <a:srgbClr val="6E6F72"/>
                </a:solidFill>
                <a:latin typeface="Montserrat Medium" panose="00000600000000000000" pitchFamily="50" charset="0"/>
              </a:rPr>
              <a:t> es un documento que define las reglas y la estructura de los mensajes que se  van a intercambiar entre maquinas. Por su parte HTTP es un protocolo cliente-servidor, lo que significa que el cliente envía una </a:t>
            </a:r>
            <a:r>
              <a:rPr lang="es-CO" b="1" dirty="0">
                <a:solidFill>
                  <a:srgbClr val="6E6F72"/>
                </a:solidFill>
                <a:latin typeface="Montserrat Medium" panose="00000600000000000000" pitchFamily="50" charset="0"/>
              </a:rPr>
              <a:t>petición</a:t>
            </a:r>
            <a:r>
              <a:rPr lang="es-CO" dirty="0">
                <a:solidFill>
                  <a:srgbClr val="6E6F72"/>
                </a:solidFill>
                <a:latin typeface="Montserrat Medium" panose="00000600000000000000" pitchFamily="50" charset="0"/>
              </a:rPr>
              <a:t> al servidor y espera un mensaje de </a:t>
            </a:r>
            <a:r>
              <a:rPr lang="es-CO" b="1" dirty="0">
                <a:solidFill>
                  <a:srgbClr val="6E6F72"/>
                </a:solidFill>
                <a:latin typeface="Montserrat Medium" panose="00000600000000000000" pitchFamily="50" charset="0"/>
              </a:rPr>
              <a:t>respuesta</a:t>
            </a:r>
            <a:r>
              <a:rPr lang="es-CO" dirty="0">
                <a:solidFill>
                  <a:srgbClr val="6E6F72"/>
                </a:solidFill>
                <a:latin typeface="Montserrat Medium" panose="00000600000000000000" pitchFamily="50" charset="0"/>
              </a:rPr>
              <a:t> del servidor</a:t>
            </a:r>
            <a:endParaRPr lang="en-US" dirty="0">
              <a:solidFill>
                <a:srgbClr val="6E6F72"/>
              </a:solidFill>
              <a:latin typeface="Montserrat Medium" panose="00000600000000000000" pitchFamily="50" charset="0"/>
            </a:endParaRPr>
          </a:p>
        </p:txBody>
      </p:sp>
      <p:sp>
        <p:nvSpPr>
          <p:cNvPr id="29" name="CuadroTexto 28"/>
          <p:cNvSpPr txBox="1"/>
          <p:nvPr/>
        </p:nvSpPr>
        <p:spPr>
          <a:xfrm>
            <a:off x="4369750" y="4021440"/>
            <a:ext cx="3033755" cy="1477328"/>
          </a:xfrm>
          <a:prstGeom prst="rect">
            <a:avLst/>
          </a:prstGeom>
          <a:noFill/>
          <a:ln w="3175">
            <a:solidFill>
              <a:schemeClr val="tx1"/>
            </a:solidFill>
          </a:ln>
        </p:spPr>
        <p:txBody>
          <a:bodyPr wrap="square" rtlCol="0">
            <a:spAutoFit/>
          </a:bodyPr>
          <a:lstStyle/>
          <a:p>
            <a:r>
              <a:rPr lang="es-CO" dirty="0" smtClean="0"/>
              <a:t>Verbo/recurso versión HTTP</a:t>
            </a:r>
          </a:p>
          <a:p>
            <a:endParaRPr lang="es-CO" dirty="0"/>
          </a:p>
          <a:p>
            <a:r>
              <a:rPr lang="es-CO" dirty="0" smtClean="0"/>
              <a:t>Encabezados (control)</a:t>
            </a:r>
          </a:p>
          <a:p>
            <a:endParaRPr lang="es-CO" dirty="0"/>
          </a:p>
          <a:p>
            <a:r>
              <a:rPr lang="es-CO" dirty="0" smtClean="0"/>
              <a:t>Cuerpo (datos)</a:t>
            </a:r>
            <a:endParaRPr lang="en-US" dirty="0"/>
          </a:p>
        </p:txBody>
      </p:sp>
      <p:sp>
        <p:nvSpPr>
          <p:cNvPr id="30" name="CuadroTexto 29"/>
          <p:cNvSpPr txBox="1"/>
          <p:nvPr/>
        </p:nvSpPr>
        <p:spPr>
          <a:xfrm>
            <a:off x="7774538" y="4022687"/>
            <a:ext cx="3033755" cy="1477328"/>
          </a:xfrm>
          <a:prstGeom prst="rect">
            <a:avLst/>
          </a:prstGeom>
          <a:noFill/>
          <a:ln w="3175">
            <a:solidFill>
              <a:schemeClr val="tx1"/>
            </a:solidFill>
          </a:ln>
        </p:spPr>
        <p:txBody>
          <a:bodyPr wrap="square" rtlCol="0">
            <a:spAutoFit/>
          </a:bodyPr>
          <a:lstStyle/>
          <a:p>
            <a:r>
              <a:rPr lang="es-CO" dirty="0" smtClean="0"/>
              <a:t>GET/Index.html HTTP 1.1</a:t>
            </a:r>
          </a:p>
          <a:p>
            <a:r>
              <a:rPr lang="es-CO" dirty="0" smtClean="0"/>
              <a:t>Host: cesde.edu.co</a:t>
            </a:r>
            <a:endParaRPr lang="es-CO" dirty="0"/>
          </a:p>
          <a:p>
            <a:r>
              <a:rPr lang="es-CO" dirty="0" err="1" smtClean="0"/>
              <a:t>Accept</a:t>
            </a:r>
            <a:r>
              <a:rPr lang="es-CO" dirty="0" smtClean="0"/>
              <a:t>: </a:t>
            </a:r>
            <a:r>
              <a:rPr lang="es-CO" dirty="0" err="1" smtClean="0"/>
              <a:t>text</a:t>
            </a:r>
            <a:r>
              <a:rPr lang="es-CO" dirty="0" smtClean="0"/>
              <a:t>/</a:t>
            </a:r>
            <a:r>
              <a:rPr lang="es-CO" dirty="0" err="1" smtClean="0"/>
              <a:t>html</a:t>
            </a:r>
            <a:endParaRPr lang="es-CO" dirty="0" smtClean="0"/>
          </a:p>
          <a:p>
            <a:endParaRPr lang="es-CO" dirty="0" smtClean="0"/>
          </a:p>
          <a:p>
            <a:r>
              <a:rPr lang="es-CO" dirty="0" smtClean="0"/>
              <a:t>Soy un dato soy un dato </a:t>
            </a:r>
            <a:endParaRPr lang="es-CO" dirty="0"/>
          </a:p>
        </p:txBody>
      </p:sp>
      <p:sp>
        <p:nvSpPr>
          <p:cNvPr id="31" name="CuadroTexto 30"/>
          <p:cNvSpPr txBox="1"/>
          <p:nvPr/>
        </p:nvSpPr>
        <p:spPr>
          <a:xfrm>
            <a:off x="4309928" y="3602516"/>
            <a:ext cx="2236149" cy="369332"/>
          </a:xfrm>
          <a:prstGeom prst="rect">
            <a:avLst/>
          </a:prstGeom>
          <a:noFill/>
        </p:spPr>
        <p:txBody>
          <a:bodyPr wrap="square" rtlCol="0">
            <a:spAutoFit/>
          </a:bodyPr>
          <a:lstStyle/>
          <a:p>
            <a:r>
              <a:rPr lang="es-CO" b="1" dirty="0">
                <a:solidFill>
                  <a:srgbClr val="6E6F72"/>
                </a:solidFill>
                <a:latin typeface="Montserrat Medium" panose="00000600000000000000" pitchFamily="50" charset="0"/>
              </a:rPr>
              <a:t>PETICIÓN</a:t>
            </a:r>
            <a:endParaRPr lang="en-US" b="1" dirty="0">
              <a:solidFill>
                <a:srgbClr val="6E6F72"/>
              </a:solidFill>
              <a:latin typeface="Montserrat Medium" panose="00000600000000000000" pitchFamily="50" charset="0"/>
            </a:endParaRPr>
          </a:p>
        </p:txBody>
      </p:sp>
      <p:sp>
        <p:nvSpPr>
          <p:cNvPr id="32" name="CuadroTexto 31"/>
          <p:cNvSpPr txBox="1"/>
          <p:nvPr/>
        </p:nvSpPr>
        <p:spPr>
          <a:xfrm>
            <a:off x="7774538" y="3621512"/>
            <a:ext cx="1741917" cy="369332"/>
          </a:xfrm>
          <a:prstGeom prst="rect">
            <a:avLst/>
          </a:prstGeom>
          <a:noFill/>
        </p:spPr>
        <p:txBody>
          <a:bodyPr wrap="square" rtlCol="0">
            <a:spAutoFit/>
          </a:bodyPr>
          <a:lstStyle/>
          <a:p>
            <a:r>
              <a:rPr lang="es-CO" b="1" dirty="0">
                <a:solidFill>
                  <a:srgbClr val="6E6F72"/>
                </a:solidFill>
                <a:latin typeface="Montserrat Medium" panose="00000600000000000000" pitchFamily="50" charset="0"/>
              </a:rPr>
              <a:t>PETICIÓN</a:t>
            </a:r>
            <a:endParaRPr lang="en-US" b="1" dirty="0">
              <a:solidFill>
                <a:srgbClr val="6E6F72"/>
              </a:solidFill>
              <a:latin typeface="Montserrat Medium" panose="00000600000000000000" pitchFamily="50" charset="0"/>
            </a:endParaRPr>
          </a:p>
        </p:txBody>
      </p:sp>
    </p:spTree>
    <p:extLst>
      <p:ext uri="{BB962C8B-B14F-4D97-AF65-F5344CB8AC3E}">
        <p14:creationId xmlns:p14="http://schemas.microsoft.com/office/powerpoint/2010/main" val="2248178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580045" y="581656"/>
            <a:ext cx="11435341" cy="1325563"/>
          </a:xfrm>
        </p:spPr>
        <p:txBody>
          <a:bodyPr/>
          <a:lstStyle/>
          <a:p>
            <a:r>
              <a:rPr lang="es-ES" sz="2400" dirty="0">
                <a:solidFill>
                  <a:srgbClr val="EE2B7B"/>
                </a:solidFill>
                <a:latin typeface="Montserrat BOLD" panose="00000800000000000000" pitchFamily="2" charset="0"/>
              </a:rPr>
              <a:t>ENVIAR Y RECIBIR DATOS EN </a:t>
            </a:r>
            <a:r>
              <a:rPr lang="es-ES" sz="2400" dirty="0" smtClean="0">
                <a:solidFill>
                  <a:srgbClr val="EE2B7B"/>
                </a:solidFill>
                <a:latin typeface="Montserrat BOLD" panose="00000800000000000000" pitchFamily="2" charset="0"/>
              </a:rPr>
              <a:t>PHP-PROTOCOLO </a:t>
            </a:r>
            <a:r>
              <a:rPr lang="es-ES" sz="2400" dirty="0">
                <a:solidFill>
                  <a:srgbClr val="EE2B7B"/>
                </a:solidFill>
                <a:latin typeface="Montserrat BOLD" panose="00000800000000000000" pitchFamily="2" charset="0"/>
              </a:rPr>
              <a:t>HTTP</a:t>
            </a:r>
            <a:r>
              <a:rPr lang="es-CO" sz="2400" dirty="0">
                <a:solidFill>
                  <a:srgbClr val="EE2B7B"/>
                </a:solidFill>
                <a:latin typeface="Montserrat BOLD" panose="00000800000000000000" pitchFamily="2" charset="0"/>
              </a:rPr>
              <a:t/>
            </a:r>
            <a:br>
              <a:rPr lang="es-CO" sz="2400" dirty="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22" name="CuadroTexto 21"/>
          <p:cNvSpPr txBox="1"/>
          <p:nvPr/>
        </p:nvSpPr>
        <p:spPr>
          <a:xfrm>
            <a:off x="640934" y="1529697"/>
            <a:ext cx="3290131" cy="3970318"/>
          </a:xfrm>
          <a:prstGeom prst="rect">
            <a:avLst/>
          </a:prstGeom>
          <a:noFill/>
          <a:ln w="3175">
            <a:solidFill>
              <a:schemeClr val="tx1"/>
            </a:solidFill>
          </a:ln>
        </p:spPr>
        <p:txBody>
          <a:bodyPr wrap="square" rtlCol="0">
            <a:spAutoFit/>
          </a:bodyPr>
          <a:lstStyle/>
          <a:p>
            <a:r>
              <a:rPr lang="es-CO" dirty="0" smtClean="0"/>
              <a:t>Ciudad, fecha</a:t>
            </a:r>
          </a:p>
          <a:p>
            <a:endParaRPr lang="es-CO" dirty="0"/>
          </a:p>
          <a:p>
            <a:r>
              <a:rPr lang="es-CO" dirty="0" smtClean="0"/>
              <a:t>Señor:</a:t>
            </a:r>
          </a:p>
          <a:p>
            <a:endParaRPr lang="es-CO" dirty="0"/>
          </a:p>
          <a:p>
            <a:r>
              <a:rPr lang="es-CO" dirty="0" smtClean="0"/>
              <a:t>Asunto de la presente es……</a:t>
            </a:r>
          </a:p>
          <a:p>
            <a:endParaRPr lang="es-CO" dirty="0"/>
          </a:p>
          <a:p>
            <a:endParaRPr lang="es-CO" dirty="0" smtClean="0"/>
          </a:p>
          <a:p>
            <a:endParaRPr lang="es-CO" dirty="0" smtClean="0"/>
          </a:p>
          <a:p>
            <a:endParaRPr lang="es-CO" dirty="0"/>
          </a:p>
          <a:p>
            <a:endParaRPr lang="es-CO" dirty="0" smtClean="0"/>
          </a:p>
          <a:p>
            <a:endParaRPr lang="es-CO" dirty="0"/>
          </a:p>
          <a:p>
            <a:endParaRPr lang="es-CO" dirty="0" smtClean="0"/>
          </a:p>
          <a:p>
            <a:r>
              <a:rPr lang="es-CO" dirty="0" smtClean="0"/>
              <a:t>ATT:</a:t>
            </a:r>
          </a:p>
          <a:p>
            <a:r>
              <a:rPr lang="es-CO" dirty="0" smtClean="0"/>
              <a:t>Usuario</a:t>
            </a:r>
          </a:p>
        </p:txBody>
      </p:sp>
      <p:sp>
        <p:nvSpPr>
          <p:cNvPr id="7" name="Rectángulo 6"/>
          <p:cNvSpPr/>
          <p:nvPr/>
        </p:nvSpPr>
        <p:spPr>
          <a:xfrm>
            <a:off x="4244410" y="1529697"/>
            <a:ext cx="7471873" cy="1754326"/>
          </a:xfrm>
          <a:prstGeom prst="rect">
            <a:avLst/>
          </a:prstGeom>
        </p:spPr>
        <p:txBody>
          <a:bodyPr wrap="square">
            <a:spAutoFit/>
          </a:bodyPr>
          <a:lstStyle/>
          <a:p>
            <a:pPr algn="just"/>
            <a:r>
              <a:rPr lang="es-CO" dirty="0">
                <a:solidFill>
                  <a:srgbClr val="6E6F72"/>
                </a:solidFill>
                <a:latin typeface="Montserrat Medium" panose="00000600000000000000" pitchFamily="50" charset="0"/>
              </a:rPr>
              <a:t>Decimos que un </a:t>
            </a:r>
            <a:r>
              <a:rPr lang="es-CO" b="1" dirty="0">
                <a:solidFill>
                  <a:srgbClr val="6E6F72"/>
                </a:solidFill>
                <a:latin typeface="Montserrat Medium" panose="00000600000000000000" pitchFamily="50" charset="0"/>
              </a:rPr>
              <a:t>protocolo</a:t>
            </a:r>
            <a:r>
              <a:rPr lang="es-CO" dirty="0">
                <a:solidFill>
                  <a:srgbClr val="6E6F72"/>
                </a:solidFill>
                <a:latin typeface="Montserrat Medium" panose="00000600000000000000" pitchFamily="50" charset="0"/>
              </a:rPr>
              <a:t> es un documento que define las reglas y la estructura de los mensajes que se  van a intercambiar entre maquinas. Por su parte HTTP es un protocolo cliente-servidor, lo que significa que el cliente envía una </a:t>
            </a:r>
            <a:r>
              <a:rPr lang="es-CO" b="1" dirty="0">
                <a:solidFill>
                  <a:srgbClr val="6E6F72"/>
                </a:solidFill>
                <a:latin typeface="Montserrat Medium" panose="00000600000000000000" pitchFamily="50" charset="0"/>
              </a:rPr>
              <a:t>petición</a:t>
            </a:r>
            <a:r>
              <a:rPr lang="es-CO" dirty="0">
                <a:solidFill>
                  <a:srgbClr val="6E6F72"/>
                </a:solidFill>
                <a:latin typeface="Montserrat Medium" panose="00000600000000000000" pitchFamily="50" charset="0"/>
              </a:rPr>
              <a:t> al servidor y espera un mensaje de </a:t>
            </a:r>
            <a:r>
              <a:rPr lang="es-CO" b="1" dirty="0">
                <a:solidFill>
                  <a:srgbClr val="6E6F72"/>
                </a:solidFill>
                <a:latin typeface="Montserrat Medium" panose="00000600000000000000" pitchFamily="50" charset="0"/>
              </a:rPr>
              <a:t>respuesta</a:t>
            </a:r>
            <a:r>
              <a:rPr lang="es-CO" dirty="0">
                <a:solidFill>
                  <a:srgbClr val="6E6F72"/>
                </a:solidFill>
                <a:latin typeface="Montserrat Medium" panose="00000600000000000000" pitchFamily="50" charset="0"/>
              </a:rPr>
              <a:t> del servidor</a:t>
            </a:r>
            <a:endParaRPr lang="en-US" dirty="0">
              <a:solidFill>
                <a:srgbClr val="6E6F72"/>
              </a:solidFill>
              <a:latin typeface="Montserrat Medium" panose="00000600000000000000" pitchFamily="50" charset="0"/>
            </a:endParaRPr>
          </a:p>
        </p:txBody>
      </p:sp>
      <p:sp>
        <p:nvSpPr>
          <p:cNvPr id="25" name="CuadroTexto 24"/>
          <p:cNvSpPr txBox="1"/>
          <p:nvPr/>
        </p:nvSpPr>
        <p:spPr>
          <a:xfrm>
            <a:off x="4532121" y="3956703"/>
            <a:ext cx="3033755" cy="1477328"/>
          </a:xfrm>
          <a:prstGeom prst="rect">
            <a:avLst/>
          </a:prstGeom>
          <a:noFill/>
          <a:ln w="3175">
            <a:solidFill>
              <a:schemeClr val="tx1"/>
            </a:solidFill>
          </a:ln>
        </p:spPr>
        <p:txBody>
          <a:bodyPr wrap="square" rtlCol="0">
            <a:spAutoFit/>
          </a:bodyPr>
          <a:lstStyle/>
          <a:p>
            <a:r>
              <a:rPr lang="es-CO" dirty="0" smtClean="0"/>
              <a:t>versión/código </a:t>
            </a:r>
            <a:r>
              <a:rPr lang="es-CO" dirty="0" smtClean="0"/>
              <a:t>respuesta</a:t>
            </a:r>
          </a:p>
          <a:p>
            <a:endParaRPr lang="es-CO" dirty="0"/>
          </a:p>
          <a:p>
            <a:r>
              <a:rPr lang="es-CO" dirty="0" smtClean="0"/>
              <a:t>Encabezados (control)</a:t>
            </a:r>
          </a:p>
          <a:p>
            <a:endParaRPr lang="es-CO" dirty="0"/>
          </a:p>
          <a:p>
            <a:r>
              <a:rPr lang="es-CO" dirty="0" smtClean="0"/>
              <a:t>Cuerpo (datos)</a:t>
            </a:r>
            <a:endParaRPr lang="en-US" dirty="0"/>
          </a:p>
        </p:txBody>
      </p:sp>
      <p:sp>
        <p:nvSpPr>
          <p:cNvPr id="26" name="CuadroTexto 25"/>
          <p:cNvSpPr txBox="1"/>
          <p:nvPr/>
        </p:nvSpPr>
        <p:spPr>
          <a:xfrm>
            <a:off x="7936909" y="3957950"/>
            <a:ext cx="3033755" cy="1477328"/>
          </a:xfrm>
          <a:prstGeom prst="rect">
            <a:avLst/>
          </a:prstGeom>
          <a:noFill/>
          <a:ln w="3175">
            <a:solidFill>
              <a:schemeClr val="tx1"/>
            </a:solidFill>
          </a:ln>
        </p:spPr>
        <p:txBody>
          <a:bodyPr wrap="square" rtlCol="0">
            <a:spAutoFit/>
          </a:bodyPr>
          <a:lstStyle/>
          <a:p>
            <a:r>
              <a:rPr lang="es-CO" dirty="0" smtClean="0"/>
              <a:t>HTTP 1.1 200 ok</a:t>
            </a:r>
          </a:p>
          <a:p>
            <a:r>
              <a:rPr lang="es-CO" dirty="0" smtClean="0"/>
              <a:t>server: cesde.edu.co</a:t>
            </a:r>
            <a:endParaRPr lang="es-CO" dirty="0"/>
          </a:p>
          <a:p>
            <a:r>
              <a:rPr lang="es-CO" dirty="0" smtClean="0"/>
              <a:t>Content-</a:t>
            </a:r>
            <a:r>
              <a:rPr lang="es-CO" dirty="0" err="1" smtClean="0"/>
              <a:t>type</a:t>
            </a:r>
            <a:r>
              <a:rPr lang="es-CO" dirty="0" smtClean="0"/>
              <a:t>: </a:t>
            </a:r>
            <a:r>
              <a:rPr lang="es-CO" dirty="0" err="1" smtClean="0"/>
              <a:t>text</a:t>
            </a:r>
            <a:r>
              <a:rPr lang="es-CO" dirty="0" smtClean="0"/>
              <a:t>/</a:t>
            </a:r>
            <a:r>
              <a:rPr lang="es-CO" dirty="0" err="1" smtClean="0"/>
              <a:t>html</a:t>
            </a:r>
            <a:endParaRPr lang="es-CO" dirty="0" smtClean="0"/>
          </a:p>
          <a:p>
            <a:endParaRPr lang="es-CO" dirty="0" smtClean="0"/>
          </a:p>
          <a:p>
            <a:r>
              <a:rPr lang="es-CO" dirty="0" smtClean="0"/>
              <a:t>&lt;</a:t>
            </a:r>
            <a:r>
              <a:rPr lang="es-CO" dirty="0" err="1" smtClean="0"/>
              <a:t>html</a:t>
            </a:r>
            <a:r>
              <a:rPr lang="es-CO" dirty="0" smtClean="0"/>
              <a:t>&gt;&lt;/</a:t>
            </a:r>
            <a:r>
              <a:rPr lang="es-CO" dirty="0" err="1" smtClean="0"/>
              <a:t>html</a:t>
            </a:r>
            <a:r>
              <a:rPr lang="es-CO" dirty="0" smtClean="0"/>
              <a:t>&gt; </a:t>
            </a:r>
            <a:endParaRPr lang="es-CO" dirty="0"/>
          </a:p>
        </p:txBody>
      </p:sp>
      <p:sp>
        <p:nvSpPr>
          <p:cNvPr id="27" name="CuadroTexto 26"/>
          <p:cNvSpPr txBox="1"/>
          <p:nvPr/>
        </p:nvSpPr>
        <p:spPr>
          <a:xfrm>
            <a:off x="4532120" y="3543094"/>
            <a:ext cx="1637943" cy="369332"/>
          </a:xfrm>
          <a:prstGeom prst="rect">
            <a:avLst/>
          </a:prstGeom>
          <a:noFill/>
        </p:spPr>
        <p:txBody>
          <a:bodyPr wrap="square" rtlCol="0">
            <a:spAutoFit/>
          </a:bodyPr>
          <a:lstStyle/>
          <a:p>
            <a:r>
              <a:rPr lang="es-CO" b="1" dirty="0">
                <a:solidFill>
                  <a:srgbClr val="6E6F72"/>
                </a:solidFill>
                <a:latin typeface="Montserrat Medium" panose="00000600000000000000" pitchFamily="50" charset="0"/>
              </a:rPr>
              <a:t>RESPUESTA</a:t>
            </a:r>
            <a:endParaRPr lang="en-US" b="1" dirty="0">
              <a:solidFill>
                <a:srgbClr val="6E6F72"/>
              </a:solidFill>
              <a:latin typeface="Montserrat Medium" panose="00000600000000000000" pitchFamily="50" charset="0"/>
            </a:endParaRPr>
          </a:p>
        </p:txBody>
      </p:sp>
      <p:sp>
        <p:nvSpPr>
          <p:cNvPr id="28" name="CuadroTexto 27"/>
          <p:cNvSpPr txBox="1"/>
          <p:nvPr/>
        </p:nvSpPr>
        <p:spPr>
          <a:xfrm>
            <a:off x="7936909" y="3556775"/>
            <a:ext cx="1741917" cy="369332"/>
          </a:xfrm>
          <a:prstGeom prst="rect">
            <a:avLst/>
          </a:prstGeom>
          <a:noFill/>
        </p:spPr>
        <p:txBody>
          <a:bodyPr wrap="square" rtlCol="0">
            <a:spAutoFit/>
          </a:bodyPr>
          <a:lstStyle/>
          <a:p>
            <a:r>
              <a:rPr lang="es-CO" b="1" dirty="0">
                <a:solidFill>
                  <a:srgbClr val="6E6F72"/>
                </a:solidFill>
                <a:latin typeface="Montserrat Medium" panose="00000600000000000000" pitchFamily="50" charset="0"/>
              </a:rPr>
              <a:t>RESPUESTA</a:t>
            </a:r>
            <a:endParaRPr lang="en-US" b="1" dirty="0">
              <a:solidFill>
                <a:srgbClr val="6E6F72"/>
              </a:solidFill>
              <a:latin typeface="Montserrat Medium" panose="00000600000000000000" pitchFamily="50" charset="0"/>
            </a:endParaRPr>
          </a:p>
        </p:txBody>
      </p:sp>
    </p:spTree>
    <p:extLst>
      <p:ext uri="{BB962C8B-B14F-4D97-AF65-F5344CB8AC3E}">
        <p14:creationId xmlns:p14="http://schemas.microsoft.com/office/powerpoint/2010/main" val="5588972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580045" y="581656"/>
            <a:ext cx="11435341" cy="1325563"/>
          </a:xfrm>
        </p:spPr>
        <p:txBody>
          <a:bodyPr/>
          <a:lstStyle/>
          <a:p>
            <a:r>
              <a:rPr lang="es-ES" sz="2400" dirty="0">
                <a:solidFill>
                  <a:srgbClr val="EE2B7B"/>
                </a:solidFill>
                <a:latin typeface="Montserrat BOLD" panose="00000800000000000000" pitchFamily="2" charset="0"/>
              </a:rPr>
              <a:t>ENVIAR Y RECIBIR DATOS EN </a:t>
            </a:r>
            <a:r>
              <a:rPr lang="es-ES" sz="2400" dirty="0" smtClean="0">
                <a:solidFill>
                  <a:srgbClr val="EE2B7B"/>
                </a:solidFill>
                <a:latin typeface="Montserrat BOLD" panose="00000800000000000000" pitchFamily="2" charset="0"/>
              </a:rPr>
              <a:t>PHP-PROTOCOLO </a:t>
            </a:r>
            <a:r>
              <a:rPr lang="es-ES" sz="2400" dirty="0">
                <a:solidFill>
                  <a:srgbClr val="EE2B7B"/>
                </a:solidFill>
                <a:latin typeface="Montserrat BOLD" panose="00000800000000000000" pitchFamily="2" charset="0"/>
              </a:rPr>
              <a:t>HTTP</a:t>
            </a:r>
            <a:r>
              <a:rPr lang="es-CO" sz="2400" dirty="0">
                <a:solidFill>
                  <a:srgbClr val="EE2B7B"/>
                </a:solidFill>
                <a:latin typeface="Montserrat BOLD" panose="00000800000000000000" pitchFamily="2" charset="0"/>
              </a:rPr>
              <a:t/>
            </a:r>
            <a:br>
              <a:rPr lang="es-CO" sz="2400" dirty="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7" name="Rectángulo 6"/>
          <p:cNvSpPr/>
          <p:nvPr/>
        </p:nvSpPr>
        <p:spPr>
          <a:xfrm>
            <a:off x="4244410" y="1529696"/>
            <a:ext cx="8146992" cy="3416320"/>
          </a:xfrm>
          <a:prstGeom prst="rect">
            <a:avLst/>
          </a:prstGeom>
        </p:spPr>
        <p:txBody>
          <a:bodyPr wrap="square">
            <a:spAutoFit/>
          </a:bodyPr>
          <a:lstStyle/>
          <a:p>
            <a:pPr algn="just"/>
            <a:r>
              <a:rPr lang="es-ES" dirty="0">
                <a:solidFill>
                  <a:srgbClr val="6E6F72"/>
                </a:solidFill>
                <a:latin typeface="Montserrat Medium" panose="00000600000000000000" pitchFamily="50" charset="0"/>
              </a:rPr>
              <a:t>En el método GET enviaremos información (datos) por la URL desde el navegador del cliente hasta el servidor. Esta acción nos permite comunicarnos con el servidor y enviar nuestra información presentando las siguientes características: </a:t>
            </a:r>
          </a:p>
          <a:p>
            <a:pPr algn="just"/>
            <a:r>
              <a:rPr lang="es-ES" dirty="0">
                <a:solidFill>
                  <a:srgbClr val="6E6F72"/>
                </a:solidFill>
                <a:latin typeface="Montserrat Medium" panose="00000600000000000000" pitchFamily="50" charset="0"/>
              </a:rPr>
              <a:t> </a:t>
            </a:r>
          </a:p>
          <a:p>
            <a:pPr marL="285750" indent="-285750" algn="just">
              <a:buFont typeface="Arial" panose="020B0604020202020204" pitchFamily="34" charset="0"/>
              <a:buChar char="•"/>
            </a:pPr>
            <a:r>
              <a:rPr lang="es-ES" dirty="0">
                <a:solidFill>
                  <a:srgbClr val="6E6F72"/>
                </a:solidFill>
                <a:latin typeface="Montserrat Medium" panose="00000600000000000000" pitchFamily="50" charset="0"/>
              </a:rPr>
              <a:t>La cadena de datos se envían en la URL de la solicitud</a:t>
            </a:r>
          </a:p>
          <a:p>
            <a:pPr marL="285750" indent="-285750" algn="just">
              <a:buFont typeface="Arial" panose="020B0604020202020204" pitchFamily="34" charset="0"/>
              <a:buChar char="•"/>
            </a:pPr>
            <a:r>
              <a:rPr lang="es-ES" dirty="0">
                <a:solidFill>
                  <a:srgbClr val="6E6F72"/>
                </a:solidFill>
                <a:latin typeface="Montserrat Medium" panose="00000600000000000000" pitchFamily="50" charset="0"/>
              </a:rPr>
              <a:t>La solicitud se almacena en la memoria caché del usuario</a:t>
            </a:r>
          </a:p>
          <a:p>
            <a:pPr marL="285750" indent="-285750" algn="just">
              <a:buFont typeface="Arial" panose="020B0604020202020204" pitchFamily="34" charset="0"/>
              <a:buChar char="•"/>
            </a:pPr>
            <a:r>
              <a:rPr lang="es-ES" dirty="0">
                <a:solidFill>
                  <a:srgbClr val="6E6F72"/>
                </a:solidFill>
                <a:latin typeface="Montserrat Medium" panose="00000600000000000000" pitchFamily="50" charset="0"/>
              </a:rPr>
              <a:t>Permanece en el historial del navegador</a:t>
            </a:r>
          </a:p>
          <a:p>
            <a:pPr marL="285750" indent="-285750" algn="just">
              <a:buFont typeface="Arial" panose="020B0604020202020204" pitchFamily="34" charset="0"/>
              <a:buChar char="•"/>
            </a:pPr>
            <a:r>
              <a:rPr lang="es-ES" dirty="0">
                <a:solidFill>
                  <a:srgbClr val="6E6F72"/>
                </a:solidFill>
                <a:latin typeface="Montserrat Medium" panose="00000600000000000000" pitchFamily="50" charset="0"/>
              </a:rPr>
              <a:t>Las solicitudes tienen restricciones de longitud</a:t>
            </a:r>
          </a:p>
          <a:p>
            <a:pPr algn="just"/>
            <a:endParaRPr lang="es-ES" dirty="0">
              <a:solidFill>
                <a:srgbClr val="6E6F72"/>
              </a:solidFill>
              <a:latin typeface="Montserrat Medium" panose="00000600000000000000" pitchFamily="50" charset="0"/>
            </a:endParaRPr>
          </a:p>
          <a:p>
            <a:pPr algn="just"/>
            <a:r>
              <a:rPr lang="es-ES" dirty="0">
                <a:solidFill>
                  <a:srgbClr val="6E6F72"/>
                </a:solidFill>
                <a:latin typeface="Montserrat Medium" panose="00000600000000000000" pitchFamily="50" charset="0"/>
              </a:rPr>
              <a:t>EJEMPLO: https://get.php</a:t>
            </a:r>
            <a:r>
              <a:rPr lang="es-ES" b="1" dirty="0">
                <a:solidFill>
                  <a:srgbClr val="6E6F72"/>
                </a:solidFill>
                <a:latin typeface="Montserrat Medium" panose="00000600000000000000" pitchFamily="50" charset="0"/>
              </a:rPr>
              <a:t>?nombre=Juan&amp;enviar=Enviar</a:t>
            </a:r>
            <a:r>
              <a:rPr lang="es-ES" dirty="0">
                <a:solidFill>
                  <a:srgbClr val="6E6F72"/>
                </a:solidFill>
                <a:latin typeface="Montserrat Medium" panose="00000600000000000000" pitchFamily="50" charset="0"/>
              </a:rPr>
              <a:t> </a:t>
            </a:r>
            <a:endParaRPr lang="es-ES" dirty="0">
              <a:solidFill>
                <a:srgbClr val="6E6F72"/>
              </a:solidFill>
              <a:latin typeface="Montserrat Medium" panose="00000600000000000000" pitchFamily="50" charset="0"/>
            </a:endParaRPr>
          </a:p>
        </p:txBody>
      </p:sp>
      <p:pic>
        <p:nvPicPr>
          <p:cNvPr id="10" name="Picture 2" descr="Resultado de imagen de servidor ima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015" y="3506590"/>
            <a:ext cx="3099703" cy="14926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Conector recto 11"/>
          <p:cNvCxnSpPr/>
          <p:nvPr/>
        </p:nvCxnSpPr>
        <p:spPr>
          <a:xfrm>
            <a:off x="2059536" y="4648913"/>
            <a:ext cx="0" cy="940037"/>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Conector recto de flecha 12"/>
          <p:cNvCxnSpPr/>
          <p:nvPr/>
        </p:nvCxnSpPr>
        <p:spPr>
          <a:xfrm>
            <a:off x="2059536" y="5588950"/>
            <a:ext cx="38217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ángulo 13"/>
          <p:cNvSpPr/>
          <p:nvPr/>
        </p:nvSpPr>
        <p:spPr>
          <a:xfrm>
            <a:off x="273464" y="1667938"/>
            <a:ext cx="3572143" cy="1657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8000" dirty="0" smtClean="0"/>
              <a:t>GET</a:t>
            </a:r>
            <a:endParaRPr lang="en-US" sz="8000" dirty="0"/>
          </a:p>
        </p:txBody>
      </p:sp>
      <p:pic>
        <p:nvPicPr>
          <p:cNvPr id="17" name="Picture 2" descr="Observador Ciudadano (@ObsCiu) | Twitte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6050423" y="5080636"/>
            <a:ext cx="813420" cy="813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086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580045" y="581656"/>
            <a:ext cx="11435341" cy="1325563"/>
          </a:xfrm>
        </p:spPr>
        <p:txBody>
          <a:bodyPr/>
          <a:lstStyle/>
          <a:p>
            <a:r>
              <a:rPr lang="es-ES" sz="2400" dirty="0">
                <a:solidFill>
                  <a:srgbClr val="EE2B7B"/>
                </a:solidFill>
                <a:latin typeface="Montserrat BOLD" panose="00000800000000000000" pitchFamily="2" charset="0"/>
              </a:rPr>
              <a:t>ENVIAR Y RECIBIR DATOS EN </a:t>
            </a:r>
            <a:r>
              <a:rPr lang="es-ES" sz="2400" dirty="0" smtClean="0">
                <a:solidFill>
                  <a:srgbClr val="EE2B7B"/>
                </a:solidFill>
                <a:latin typeface="Montserrat BOLD" panose="00000800000000000000" pitchFamily="2" charset="0"/>
              </a:rPr>
              <a:t>PHP-PROTOCOLO </a:t>
            </a:r>
            <a:r>
              <a:rPr lang="es-ES" sz="2400" dirty="0">
                <a:solidFill>
                  <a:srgbClr val="EE2B7B"/>
                </a:solidFill>
                <a:latin typeface="Montserrat BOLD" panose="00000800000000000000" pitchFamily="2" charset="0"/>
              </a:rPr>
              <a:t>HTTP</a:t>
            </a:r>
            <a:r>
              <a:rPr lang="es-CO" sz="2400" dirty="0">
                <a:solidFill>
                  <a:srgbClr val="EE2B7B"/>
                </a:solidFill>
                <a:latin typeface="Montserrat BOLD" panose="00000800000000000000" pitchFamily="2" charset="0"/>
              </a:rPr>
              <a:t/>
            </a:r>
            <a:br>
              <a:rPr lang="es-CO" sz="2400" dirty="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7" name="Rectángulo 6"/>
          <p:cNvSpPr/>
          <p:nvPr/>
        </p:nvSpPr>
        <p:spPr>
          <a:xfrm>
            <a:off x="4235864" y="1244437"/>
            <a:ext cx="7642790" cy="2862322"/>
          </a:xfrm>
          <a:prstGeom prst="rect">
            <a:avLst/>
          </a:prstGeom>
        </p:spPr>
        <p:txBody>
          <a:bodyPr wrap="square">
            <a:spAutoFit/>
          </a:bodyPr>
          <a:lstStyle/>
          <a:p>
            <a:pPr algn="just"/>
            <a:r>
              <a:rPr lang="es-ES" dirty="0">
                <a:solidFill>
                  <a:srgbClr val="6E6F72"/>
                </a:solidFill>
                <a:latin typeface="Montserrat Medium" panose="00000600000000000000" pitchFamily="50" charset="0"/>
              </a:rPr>
              <a:t>En el método </a:t>
            </a:r>
            <a:r>
              <a:rPr lang="es-ES" dirty="0" smtClean="0">
                <a:solidFill>
                  <a:srgbClr val="6E6F72"/>
                </a:solidFill>
                <a:latin typeface="Montserrat Medium" panose="00000600000000000000" pitchFamily="50" charset="0"/>
              </a:rPr>
              <a:t>POST </a:t>
            </a:r>
            <a:r>
              <a:rPr lang="es-ES" dirty="0">
                <a:solidFill>
                  <a:srgbClr val="6E6F72"/>
                </a:solidFill>
                <a:latin typeface="Montserrat Medium" panose="00000600000000000000" pitchFamily="50" charset="0"/>
              </a:rPr>
              <a:t>enviaremos información (datos) por el cuerpo de la solicitud HTTP. Esta acción nos permite comunicarnos con el servidor y enviar nuestra información presentando las siguientes características: </a:t>
            </a:r>
          </a:p>
          <a:p>
            <a:pPr algn="just"/>
            <a:r>
              <a:rPr lang="es-ES" dirty="0">
                <a:solidFill>
                  <a:srgbClr val="6E6F72"/>
                </a:solidFill>
                <a:latin typeface="Montserrat Medium" panose="00000600000000000000" pitchFamily="50" charset="0"/>
              </a:rPr>
              <a:t> </a:t>
            </a:r>
          </a:p>
          <a:p>
            <a:pPr marL="285750" indent="-285750" algn="just">
              <a:buFont typeface="Arial" panose="020B0604020202020204" pitchFamily="34" charset="0"/>
              <a:buChar char="•"/>
            </a:pPr>
            <a:r>
              <a:rPr lang="es-ES" dirty="0">
                <a:solidFill>
                  <a:srgbClr val="6E6F72"/>
                </a:solidFill>
                <a:latin typeface="Montserrat Medium" panose="00000600000000000000" pitchFamily="50" charset="0"/>
              </a:rPr>
              <a:t>La solicitud nunca se almacena en la memoria caché del usuario</a:t>
            </a:r>
          </a:p>
          <a:p>
            <a:pPr marL="285750" indent="-285750" algn="just">
              <a:buFont typeface="Arial" panose="020B0604020202020204" pitchFamily="34" charset="0"/>
              <a:buChar char="•"/>
            </a:pPr>
            <a:r>
              <a:rPr lang="es-ES" dirty="0">
                <a:solidFill>
                  <a:srgbClr val="6E6F72"/>
                </a:solidFill>
                <a:latin typeface="Montserrat Medium" panose="00000600000000000000" pitchFamily="50" charset="0"/>
              </a:rPr>
              <a:t>No Permanece en el historial del navegador</a:t>
            </a:r>
          </a:p>
          <a:p>
            <a:pPr marL="285750" indent="-285750" algn="just">
              <a:buFont typeface="Arial" panose="020B0604020202020204" pitchFamily="34" charset="0"/>
              <a:buChar char="•"/>
            </a:pPr>
            <a:r>
              <a:rPr lang="es-ES" dirty="0">
                <a:solidFill>
                  <a:srgbClr val="6E6F72"/>
                </a:solidFill>
                <a:latin typeface="Montserrat Medium" panose="00000600000000000000" pitchFamily="50" charset="0"/>
              </a:rPr>
              <a:t>Las solicitudes No tienen restricciones de </a:t>
            </a:r>
            <a:r>
              <a:rPr lang="es-ES" dirty="0" smtClean="0">
                <a:solidFill>
                  <a:srgbClr val="6E6F72"/>
                </a:solidFill>
                <a:latin typeface="Montserrat Medium" panose="00000600000000000000" pitchFamily="50" charset="0"/>
              </a:rPr>
              <a:t>longitud</a:t>
            </a:r>
          </a:p>
        </p:txBody>
      </p:sp>
      <p:sp>
        <p:nvSpPr>
          <p:cNvPr id="9" name="Rectángulo 8"/>
          <p:cNvSpPr/>
          <p:nvPr/>
        </p:nvSpPr>
        <p:spPr>
          <a:xfrm>
            <a:off x="376015" y="1649338"/>
            <a:ext cx="3723117" cy="15296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8000" dirty="0" smtClean="0"/>
              <a:t>POST</a:t>
            </a:r>
            <a:endParaRPr lang="en-US" sz="8000" dirty="0"/>
          </a:p>
        </p:txBody>
      </p:sp>
      <p:pic>
        <p:nvPicPr>
          <p:cNvPr id="10" name="Picture 2" descr="Resultado de imagen de servidor ima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015" y="3506590"/>
            <a:ext cx="3099703" cy="14926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Conector recto 11"/>
          <p:cNvCxnSpPr/>
          <p:nvPr/>
        </p:nvCxnSpPr>
        <p:spPr>
          <a:xfrm>
            <a:off x="2059536" y="4648913"/>
            <a:ext cx="0" cy="940037"/>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Conector recto de flecha 12"/>
          <p:cNvCxnSpPr/>
          <p:nvPr/>
        </p:nvCxnSpPr>
        <p:spPr>
          <a:xfrm>
            <a:off x="2059536" y="5588950"/>
            <a:ext cx="38217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uadroTexto 13"/>
          <p:cNvSpPr txBox="1"/>
          <p:nvPr/>
        </p:nvSpPr>
        <p:spPr>
          <a:xfrm>
            <a:off x="7927079" y="4139730"/>
            <a:ext cx="2789347" cy="1754326"/>
          </a:xfrm>
          <a:prstGeom prst="rect">
            <a:avLst/>
          </a:prstGeom>
          <a:noFill/>
          <a:ln w="3175">
            <a:solidFill>
              <a:schemeClr val="tx1"/>
            </a:solidFill>
          </a:ln>
        </p:spPr>
        <p:txBody>
          <a:bodyPr wrap="square" rtlCol="0">
            <a:spAutoFit/>
          </a:bodyPr>
          <a:lstStyle/>
          <a:p>
            <a:r>
              <a:rPr lang="es-CO" b="1" dirty="0" smtClean="0"/>
              <a:t>Ejemplo:</a:t>
            </a:r>
          </a:p>
          <a:p>
            <a:r>
              <a:rPr lang="es-CO" dirty="0" smtClean="0"/>
              <a:t>POST/Index.html HTTP 1.1</a:t>
            </a:r>
          </a:p>
          <a:p>
            <a:r>
              <a:rPr lang="es-CO" dirty="0" smtClean="0"/>
              <a:t>Host: cesde.edu.co</a:t>
            </a:r>
            <a:endParaRPr lang="es-CO" dirty="0"/>
          </a:p>
          <a:p>
            <a:r>
              <a:rPr lang="es-CO" dirty="0" err="1" smtClean="0"/>
              <a:t>Accept</a:t>
            </a:r>
            <a:r>
              <a:rPr lang="es-CO" dirty="0" smtClean="0"/>
              <a:t>: </a:t>
            </a:r>
            <a:r>
              <a:rPr lang="es-CO" dirty="0" err="1" smtClean="0"/>
              <a:t>text</a:t>
            </a:r>
            <a:r>
              <a:rPr lang="es-CO" dirty="0" smtClean="0"/>
              <a:t>/</a:t>
            </a:r>
            <a:r>
              <a:rPr lang="es-CO" dirty="0" err="1" smtClean="0"/>
              <a:t>html</a:t>
            </a:r>
            <a:endParaRPr lang="es-CO" dirty="0" smtClean="0"/>
          </a:p>
          <a:p>
            <a:endParaRPr lang="es-CO" dirty="0" smtClean="0"/>
          </a:p>
          <a:p>
            <a:r>
              <a:rPr lang="es-CO" dirty="0" smtClean="0"/>
              <a:t>juan</a:t>
            </a:r>
            <a:endParaRPr lang="es-CO" dirty="0"/>
          </a:p>
        </p:txBody>
      </p:sp>
      <p:pic>
        <p:nvPicPr>
          <p:cNvPr id="15" name="Imagen 14"/>
          <p:cNvPicPr>
            <a:picLocks noChangeAspect="1"/>
          </p:cNvPicPr>
          <p:nvPr/>
        </p:nvPicPr>
        <p:blipFill>
          <a:blip r:embed="rId3"/>
          <a:stretch>
            <a:fillRect/>
          </a:stretch>
        </p:blipFill>
        <p:spPr>
          <a:xfrm>
            <a:off x="5990479" y="4868922"/>
            <a:ext cx="1040837" cy="1107557"/>
          </a:xfrm>
          <a:prstGeom prst="rect">
            <a:avLst/>
          </a:prstGeom>
        </p:spPr>
      </p:pic>
    </p:spTree>
    <p:extLst>
      <p:ext uri="{BB962C8B-B14F-4D97-AF65-F5344CB8AC3E}">
        <p14:creationId xmlns:p14="http://schemas.microsoft.com/office/powerpoint/2010/main" val="21910315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580045" y="581656"/>
            <a:ext cx="11435341" cy="1325563"/>
          </a:xfrm>
        </p:spPr>
        <p:txBody>
          <a:bodyPr/>
          <a:lstStyle/>
          <a:p>
            <a:r>
              <a:rPr lang="es-ES" sz="2400" dirty="0">
                <a:solidFill>
                  <a:srgbClr val="EE2B7B"/>
                </a:solidFill>
                <a:latin typeface="Montserrat BOLD" panose="00000800000000000000" pitchFamily="2" charset="0"/>
              </a:rPr>
              <a:t>ENVIAR Y RECIBIR DATOS EN </a:t>
            </a:r>
            <a:r>
              <a:rPr lang="es-ES" sz="2400" dirty="0" smtClean="0">
                <a:solidFill>
                  <a:srgbClr val="EE2B7B"/>
                </a:solidFill>
                <a:latin typeface="Montserrat BOLD" panose="00000800000000000000" pitchFamily="2" charset="0"/>
              </a:rPr>
              <a:t>PHP- VARIABLES SUPERGLOBALES</a:t>
            </a:r>
            <a:r>
              <a:rPr lang="es-CO" sz="2400" dirty="0">
                <a:solidFill>
                  <a:srgbClr val="EE2B7B"/>
                </a:solidFill>
                <a:latin typeface="Montserrat BOLD" panose="00000800000000000000" pitchFamily="2" charset="0"/>
              </a:rPr>
              <a:t/>
            </a:r>
            <a:br>
              <a:rPr lang="es-CO" sz="2400" dirty="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7" name="Rectángulo 6"/>
          <p:cNvSpPr/>
          <p:nvPr/>
        </p:nvSpPr>
        <p:spPr>
          <a:xfrm>
            <a:off x="418744" y="1133341"/>
            <a:ext cx="11254811" cy="2308324"/>
          </a:xfrm>
          <a:prstGeom prst="rect">
            <a:avLst/>
          </a:prstGeom>
        </p:spPr>
        <p:txBody>
          <a:bodyPr wrap="square">
            <a:spAutoFit/>
          </a:bodyPr>
          <a:lstStyle/>
          <a:p>
            <a:pPr algn="just"/>
            <a:r>
              <a:rPr lang="es-ES" dirty="0" smtClean="0">
                <a:solidFill>
                  <a:srgbClr val="6E6F72"/>
                </a:solidFill>
                <a:latin typeface="Montserrat Medium" panose="00000600000000000000" pitchFamily="50" charset="0"/>
              </a:rPr>
              <a:t>Para implementar una variable </a:t>
            </a:r>
            <a:r>
              <a:rPr lang="es-ES" dirty="0" err="1" smtClean="0">
                <a:solidFill>
                  <a:srgbClr val="6E6F72"/>
                </a:solidFill>
                <a:latin typeface="Montserrat Medium" panose="00000600000000000000" pitchFamily="50" charset="0"/>
              </a:rPr>
              <a:t>superglobal</a:t>
            </a:r>
            <a:r>
              <a:rPr lang="es-ES" dirty="0" smtClean="0">
                <a:solidFill>
                  <a:srgbClr val="6E6F72"/>
                </a:solidFill>
                <a:latin typeface="Montserrat Medium" panose="00000600000000000000" pitchFamily="50" charset="0"/>
              </a:rPr>
              <a:t> de tipo POST en PHP, debemos:</a:t>
            </a:r>
          </a:p>
          <a:p>
            <a:pPr algn="just"/>
            <a:r>
              <a:rPr lang="es-ES" dirty="0" smtClean="0">
                <a:solidFill>
                  <a:srgbClr val="6E6F72"/>
                </a:solidFill>
                <a:latin typeface="Montserrat Medium" panose="00000600000000000000" pitchFamily="50" charset="0"/>
              </a:rPr>
              <a:t> </a:t>
            </a:r>
          </a:p>
          <a:p>
            <a:pPr algn="just"/>
            <a:r>
              <a:rPr lang="es-ES" dirty="0" smtClean="0">
                <a:solidFill>
                  <a:srgbClr val="6E6F72"/>
                </a:solidFill>
                <a:latin typeface="Montserrat Medium" panose="00000600000000000000" pitchFamily="50" charset="0"/>
              </a:rPr>
              <a:t>1.inicialmente configurar el atributo </a:t>
            </a:r>
            <a:r>
              <a:rPr lang="es-ES" b="1" dirty="0" err="1" smtClean="0">
                <a:solidFill>
                  <a:srgbClr val="6E6F72"/>
                </a:solidFill>
                <a:latin typeface="Montserrat Medium" panose="00000600000000000000" pitchFamily="50" charset="0"/>
              </a:rPr>
              <a:t>method</a:t>
            </a:r>
            <a:r>
              <a:rPr lang="es-ES" b="1" dirty="0" smtClean="0">
                <a:solidFill>
                  <a:srgbClr val="6E6F72"/>
                </a:solidFill>
                <a:latin typeface="Montserrat Medium" panose="00000600000000000000" pitchFamily="50" charset="0"/>
              </a:rPr>
              <a:t>=“POST” </a:t>
            </a:r>
            <a:r>
              <a:rPr lang="es-ES" dirty="0" smtClean="0">
                <a:solidFill>
                  <a:srgbClr val="6E6F72"/>
                </a:solidFill>
                <a:latin typeface="Montserrat Medium" panose="00000600000000000000" pitchFamily="50" charset="0"/>
              </a:rPr>
              <a:t>del formulario HTML y después configurar un </a:t>
            </a:r>
            <a:r>
              <a:rPr lang="es-ES" b="1" dirty="0" err="1" smtClean="0">
                <a:solidFill>
                  <a:srgbClr val="6E6F72"/>
                </a:solidFill>
                <a:latin typeface="Montserrat Medium" panose="00000600000000000000" pitchFamily="50" charset="0"/>
              </a:rPr>
              <a:t>name</a:t>
            </a:r>
            <a:r>
              <a:rPr lang="es-ES" dirty="0" smtClean="0">
                <a:solidFill>
                  <a:srgbClr val="6E6F72"/>
                </a:solidFill>
                <a:latin typeface="Montserrat Medium" panose="00000600000000000000" pitchFamily="50" charset="0"/>
              </a:rPr>
              <a:t> a cada input y botón de </a:t>
            </a:r>
            <a:r>
              <a:rPr lang="es-ES" dirty="0" err="1" smtClean="0">
                <a:solidFill>
                  <a:srgbClr val="6E6F72"/>
                </a:solidFill>
                <a:latin typeface="Montserrat Medium" panose="00000600000000000000" pitchFamily="50" charset="0"/>
              </a:rPr>
              <a:t>envio</a:t>
            </a:r>
            <a:r>
              <a:rPr lang="es-ES" dirty="0" smtClean="0">
                <a:solidFill>
                  <a:srgbClr val="6E6F72"/>
                </a:solidFill>
                <a:latin typeface="Montserrat Medium" panose="00000600000000000000" pitchFamily="50" charset="0"/>
              </a:rPr>
              <a:t> del formulario</a:t>
            </a:r>
          </a:p>
          <a:p>
            <a:pPr algn="just"/>
            <a:endParaRPr lang="es-ES" dirty="0">
              <a:solidFill>
                <a:srgbClr val="6E6F72"/>
              </a:solidFill>
              <a:latin typeface="Montserrat Medium" panose="00000600000000000000" pitchFamily="50" charset="0"/>
            </a:endParaRPr>
          </a:p>
          <a:p>
            <a:pPr algn="just"/>
            <a:r>
              <a:rPr lang="es-ES" dirty="0" smtClean="0">
                <a:solidFill>
                  <a:srgbClr val="6E6F72"/>
                </a:solidFill>
                <a:latin typeface="Montserrat Medium" panose="00000600000000000000" pitchFamily="50" charset="0"/>
              </a:rPr>
              <a:t>2. Declarar la variable especial </a:t>
            </a:r>
            <a:r>
              <a:rPr lang="es-ES" b="1" dirty="0" smtClean="0">
                <a:solidFill>
                  <a:srgbClr val="6E6F72"/>
                </a:solidFill>
                <a:latin typeface="Montserrat Medium" panose="00000600000000000000" pitchFamily="50" charset="0"/>
              </a:rPr>
              <a:t>$_POST que es un arreglo asociativo </a:t>
            </a:r>
            <a:r>
              <a:rPr lang="es-ES" dirty="0" smtClean="0">
                <a:solidFill>
                  <a:srgbClr val="6E6F72"/>
                </a:solidFill>
                <a:latin typeface="Montserrat Medium" panose="00000600000000000000" pitchFamily="50" charset="0"/>
              </a:rPr>
              <a:t>en donde sus claves son cada uno de los </a:t>
            </a:r>
            <a:r>
              <a:rPr lang="es-ES" dirty="0" err="1" smtClean="0">
                <a:solidFill>
                  <a:srgbClr val="6E6F72"/>
                </a:solidFill>
                <a:latin typeface="Montserrat Medium" panose="00000600000000000000" pitchFamily="50" charset="0"/>
              </a:rPr>
              <a:t>name</a:t>
            </a:r>
            <a:r>
              <a:rPr lang="es-ES" dirty="0" smtClean="0">
                <a:solidFill>
                  <a:srgbClr val="6E6F72"/>
                </a:solidFill>
                <a:latin typeface="Montserrat Medium" panose="00000600000000000000" pitchFamily="50" charset="0"/>
              </a:rPr>
              <a:t> configurados en el punto 1</a:t>
            </a:r>
            <a:endParaRPr lang="es-ES" dirty="0">
              <a:solidFill>
                <a:srgbClr val="6E6F72"/>
              </a:solidFill>
              <a:latin typeface="Montserrat Medium" panose="00000600000000000000" pitchFamily="50" charset="0"/>
            </a:endParaRPr>
          </a:p>
          <a:p>
            <a:pPr algn="just"/>
            <a:r>
              <a:rPr lang="es-ES" dirty="0">
                <a:solidFill>
                  <a:srgbClr val="6E6F72"/>
                </a:solidFill>
                <a:latin typeface="Montserrat Medium" panose="00000600000000000000" pitchFamily="50" charset="0"/>
              </a:rPr>
              <a:t> </a:t>
            </a:r>
            <a:endParaRPr lang="es-ES" dirty="0" smtClean="0">
              <a:solidFill>
                <a:srgbClr val="6E6F72"/>
              </a:solidFill>
              <a:latin typeface="Montserrat Medium" panose="00000600000000000000" pitchFamily="50" charset="0"/>
            </a:endParaRPr>
          </a:p>
        </p:txBody>
      </p:sp>
      <p:pic>
        <p:nvPicPr>
          <p:cNvPr id="3" name="Imagen 2"/>
          <p:cNvPicPr>
            <a:picLocks noChangeAspect="1"/>
          </p:cNvPicPr>
          <p:nvPr/>
        </p:nvPicPr>
        <p:blipFill>
          <a:blip r:embed="rId2"/>
          <a:stretch>
            <a:fillRect/>
          </a:stretch>
        </p:blipFill>
        <p:spPr>
          <a:xfrm>
            <a:off x="750882" y="3324315"/>
            <a:ext cx="10008274" cy="2457608"/>
          </a:xfrm>
          <a:prstGeom prst="rect">
            <a:avLst/>
          </a:prstGeom>
        </p:spPr>
      </p:pic>
    </p:spTree>
    <p:extLst>
      <p:ext uri="{BB962C8B-B14F-4D97-AF65-F5344CB8AC3E}">
        <p14:creationId xmlns:p14="http://schemas.microsoft.com/office/powerpoint/2010/main" val="16936627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580045" y="581656"/>
            <a:ext cx="11435341" cy="1325563"/>
          </a:xfrm>
        </p:spPr>
        <p:txBody>
          <a:bodyPr/>
          <a:lstStyle/>
          <a:p>
            <a:r>
              <a:rPr lang="es-ES" sz="2400" dirty="0">
                <a:solidFill>
                  <a:srgbClr val="EE2B7B"/>
                </a:solidFill>
                <a:latin typeface="Montserrat BOLD" panose="00000800000000000000" pitchFamily="2" charset="0"/>
              </a:rPr>
              <a:t>ENVIAR Y RECIBIR DATOS EN </a:t>
            </a:r>
            <a:r>
              <a:rPr lang="es-ES" sz="2400" dirty="0" smtClean="0">
                <a:solidFill>
                  <a:srgbClr val="EE2B7B"/>
                </a:solidFill>
                <a:latin typeface="Montserrat BOLD" panose="00000800000000000000" pitchFamily="2" charset="0"/>
              </a:rPr>
              <a:t>PHP- VARIABLES SUPERGLOBALES</a:t>
            </a:r>
            <a:r>
              <a:rPr lang="es-CO" sz="2400" dirty="0">
                <a:solidFill>
                  <a:srgbClr val="EE2B7B"/>
                </a:solidFill>
                <a:latin typeface="Montserrat BOLD" panose="00000800000000000000" pitchFamily="2" charset="0"/>
              </a:rPr>
              <a:t/>
            </a:r>
            <a:br>
              <a:rPr lang="es-CO" sz="2400" dirty="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7" name="Rectángulo 6"/>
          <p:cNvSpPr/>
          <p:nvPr/>
        </p:nvSpPr>
        <p:spPr>
          <a:xfrm>
            <a:off x="418744" y="1133341"/>
            <a:ext cx="11254811" cy="2308324"/>
          </a:xfrm>
          <a:prstGeom prst="rect">
            <a:avLst/>
          </a:prstGeom>
        </p:spPr>
        <p:txBody>
          <a:bodyPr wrap="square">
            <a:spAutoFit/>
          </a:bodyPr>
          <a:lstStyle/>
          <a:p>
            <a:pPr algn="just"/>
            <a:r>
              <a:rPr lang="es-ES" dirty="0" smtClean="0">
                <a:solidFill>
                  <a:srgbClr val="6E6F72"/>
                </a:solidFill>
                <a:latin typeface="Montserrat Medium" panose="00000600000000000000" pitchFamily="50" charset="0"/>
              </a:rPr>
              <a:t>Para implementar una variable </a:t>
            </a:r>
            <a:r>
              <a:rPr lang="es-ES" dirty="0" err="1" smtClean="0">
                <a:solidFill>
                  <a:srgbClr val="6E6F72"/>
                </a:solidFill>
                <a:latin typeface="Montserrat Medium" panose="00000600000000000000" pitchFamily="50" charset="0"/>
              </a:rPr>
              <a:t>superglobal</a:t>
            </a:r>
            <a:r>
              <a:rPr lang="es-ES" dirty="0" smtClean="0">
                <a:solidFill>
                  <a:srgbClr val="6E6F72"/>
                </a:solidFill>
                <a:latin typeface="Montserrat Medium" panose="00000600000000000000" pitchFamily="50" charset="0"/>
              </a:rPr>
              <a:t> de tipo GET en PHP, debemos:</a:t>
            </a:r>
          </a:p>
          <a:p>
            <a:pPr algn="just"/>
            <a:r>
              <a:rPr lang="es-ES" dirty="0" smtClean="0">
                <a:solidFill>
                  <a:srgbClr val="6E6F72"/>
                </a:solidFill>
                <a:latin typeface="Montserrat Medium" panose="00000600000000000000" pitchFamily="50" charset="0"/>
              </a:rPr>
              <a:t> </a:t>
            </a:r>
          </a:p>
          <a:p>
            <a:pPr algn="just"/>
            <a:r>
              <a:rPr lang="es-ES" dirty="0" smtClean="0">
                <a:solidFill>
                  <a:srgbClr val="6E6F72"/>
                </a:solidFill>
                <a:latin typeface="Montserrat Medium" panose="00000600000000000000" pitchFamily="50" charset="0"/>
              </a:rPr>
              <a:t>1.inicialmente configurar el atributo </a:t>
            </a:r>
            <a:r>
              <a:rPr lang="es-ES" b="1" dirty="0" err="1" smtClean="0">
                <a:solidFill>
                  <a:srgbClr val="6E6F72"/>
                </a:solidFill>
                <a:latin typeface="Montserrat Medium" panose="00000600000000000000" pitchFamily="50" charset="0"/>
              </a:rPr>
              <a:t>method</a:t>
            </a:r>
            <a:r>
              <a:rPr lang="es-ES" b="1" dirty="0" smtClean="0">
                <a:solidFill>
                  <a:srgbClr val="6E6F72"/>
                </a:solidFill>
                <a:latin typeface="Montserrat Medium" panose="00000600000000000000" pitchFamily="50" charset="0"/>
              </a:rPr>
              <a:t>=“GET” </a:t>
            </a:r>
            <a:r>
              <a:rPr lang="es-ES" dirty="0" smtClean="0">
                <a:solidFill>
                  <a:srgbClr val="6E6F72"/>
                </a:solidFill>
                <a:latin typeface="Montserrat Medium" panose="00000600000000000000" pitchFamily="50" charset="0"/>
              </a:rPr>
              <a:t>del formulario HTML y después configurar un </a:t>
            </a:r>
            <a:r>
              <a:rPr lang="es-ES" b="1" dirty="0" err="1" smtClean="0">
                <a:solidFill>
                  <a:srgbClr val="6E6F72"/>
                </a:solidFill>
                <a:latin typeface="Montserrat Medium" panose="00000600000000000000" pitchFamily="50" charset="0"/>
              </a:rPr>
              <a:t>name</a:t>
            </a:r>
            <a:r>
              <a:rPr lang="es-ES" dirty="0" smtClean="0">
                <a:solidFill>
                  <a:srgbClr val="6E6F72"/>
                </a:solidFill>
                <a:latin typeface="Montserrat Medium" panose="00000600000000000000" pitchFamily="50" charset="0"/>
              </a:rPr>
              <a:t> a cada input y botón de </a:t>
            </a:r>
            <a:r>
              <a:rPr lang="es-ES" dirty="0" err="1" smtClean="0">
                <a:solidFill>
                  <a:srgbClr val="6E6F72"/>
                </a:solidFill>
                <a:latin typeface="Montserrat Medium" panose="00000600000000000000" pitchFamily="50" charset="0"/>
              </a:rPr>
              <a:t>envio</a:t>
            </a:r>
            <a:r>
              <a:rPr lang="es-ES" dirty="0" smtClean="0">
                <a:solidFill>
                  <a:srgbClr val="6E6F72"/>
                </a:solidFill>
                <a:latin typeface="Montserrat Medium" panose="00000600000000000000" pitchFamily="50" charset="0"/>
              </a:rPr>
              <a:t> del formulario</a:t>
            </a:r>
          </a:p>
          <a:p>
            <a:pPr algn="just"/>
            <a:endParaRPr lang="es-ES" dirty="0">
              <a:solidFill>
                <a:srgbClr val="6E6F72"/>
              </a:solidFill>
              <a:latin typeface="Montserrat Medium" panose="00000600000000000000" pitchFamily="50" charset="0"/>
            </a:endParaRPr>
          </a:p>
          <a:p>
            <a:pPr algn="just"/>
            <a:r>
              <a:rPr lang="es-ES" dirty="0" smtClean="0">
                <a:solidFill>
                  <a:srgbClr val="6E6F72"/>
                </a:solidFill>
                <a:latin typeface="Montserrat Medium" panose="00000600000000000000" pitchFamily="50" charset="0"/>
              </a:rPr>
              <a:t>2. Declarar la variable especial </a:t>
            </a:r>
            <a:r>
              <a:rPr lang="es-ES" b="1" dirty="0" smtClean="0">
                <a:solidFill>
                  <a:srgbClr val="6E6F72"/>
                </a:solidFill>
                <a:latin typeface="Montserrat Medium" panose="00000600000000000000" pitchFamily="50" charset="0"/>
              </a:rPr>
              <a:t>$_GET que es un arreglo asociativo </a:t>
            </a:r>
            <a:r>
              <a:rPr lang="es-ES" dirty="0" smtClean="0">
                <a:solidFill>
                  <a:srgbClr val="6E6F72"/>
                </a:solidFill>
                <a:latin typeface="Montserrat Medium" panose="00000600000000000000" pitchFamily="50" charset="0"/>
              </a:rPr>
              <a:t>en donde sus claves son cada uno de los </a:t>
            </a:r>
            <a:r>
              <a:rPr lang="es-ES" dirty="0" err="1" smtClean="0">
                <a:solidFill>
                  <a:srgbClr val="6E6F72"/>
                </a:solidFill>
                <a:latin typeface="Montserrat Medium" panose="00000600000000000000" pitchFamily="50" charset="0"/>
              </a:rPr>
              <a:t>name</a:t>
            </a:r>
            <a:r>
              <a:rPr lang="es-ES" dirty="0" smtClean="0">
                <a:solidFill>
                  <a:srgbClr val="6E6F72"/>
                </a:solidFill>
                <a:latin typeface="Montserrat Medium" panose="00000600000000000000" pitchFamily="50" charset="0"/>
              </a:rPr>
              <a:t> configurados en el punto 1</a:t>
            </a:r>
            <a:endParaRPr lang="es-ES" dirty="0">
              <a:solidFill>
                <a:srgbClr val="6E6F72"/>
              </a:solidFill>
              <a:latin typeface="Montserrat Medium" panose="00000600000000000000" pitchFamily="50" charset="0"/>
            </a:endParaRPr>
          </a:p>
          <a:p>
            <a:pPr algn="just"/>
            <a:r>
              <a:rPr lang="es-ES" dirty="0">
                <a:solidFill>
                  <a:srgbClr val="6E6F72"/>
                </a:solidFill>
                <a:latin typeface="Montserrat Medium" panose="00000600000000000000" pitchFamily="50" charset="0"/>
              </a:rPr>
              <a:t> </a:t>
            </a:r>
            <a:endParaRPr lang="es-ES" dirty="0" smtClean="0">
              <a:solidFill>
                <a:srgbClr val="6E6F72"/>
              </a:solidFill>
              <a:latin typeface="Montserrat Medium" panose="00000600000000000000" pitchFamily="50" charset="0"/>
            </a:endParaRPr>
          </a:p>
        </p:txBody>
      </p:sp>
      <p:pic>
        <p:nvPicPr>
          <p:cNvPr id="5" name="Imagen 4"/>
          <p:cNvPicPr>
            <a:picLocks noChangeAspect="1"/>
          </p:cNvPicPr>
          <p:nvPr/>
        </p:nvPicPr>
        <p:blipFill>
          <a:blip r:embed="rId2"/>
          <a:stretch>
            <a:fillRect/>
          </a:stretch>
        </p:blipFill>
        <p:spPr>
          <a:xfrm>
            <a:off x="1008403" y="3204113"/>
            <a:ext cx="9930213" cy="2644192"/>
          </a:xfrm>
          <a:prstGeom prst="rect">
            <a:avLst/>
          </a:prstGeom>
        </p:spPr>
      </p:pic>
    </p:spTree>
    <p:extLst>
      <p:ext uri="{BB962C8B-B14F-4D97-AF65-F5344CB8AC3E}">
        <p14:creationId xmlns:p14="http://schemas.microsoft.com/office/powerpoint/2010/main" val="251141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556C-9F6D-4DF1-A771-32249F61368F}"/>
              </a:ext>
            </a:extLst>
          </p:cNvPr>
          <p:cNvSpPr>
            <a:spLocks noGrp="1"/>
          </p:cNvSpPr>
          <p:nvPr>
            <p:ph type="title"/>
          </p:nvPr>
        </p:nvSpPr>
        <p:spPr>
          <a:xfrm>
            <a:off x="580045" y="581656"/>
            <a:ext cx="11435341" cy="1325563"/>
          </a:xfrm>
        </p:spPr>
        <p:txBody>
          <a:bodyPr/>
          <a:lstStyle/>
          <a:p>
            <a:r>
              <a:rPr lang="es-ES" sz="2400" dirty="0">
                <a:solidFill>
                  <a:srgbClr val="EE2B7B"/>
                </a:solidFill>
                <a:latin typeface="Montserrat BOLD" panose="00000800000000000000" pitchFamily="2" charset="0"/>
              </a:rPr>
              <a:t>SISTEMA GESTOR DE BASE DE DATOS</a:t>
            </a:r>
            <a:br>
              <a:rPr lang="es-ES" sz="2400" dirty="0">
                <a:solidFill>
                  <a:srgbClr val="EE2B7B"/>
                </a:solidFill>
                <a:latin typeface="Montserrat BOLD" panose="00000800000000000000" pitchFamily="2" charset="0"/>
              </a:rPr>
            </a:br>
            <a:r>
              <a:rPr lang="es-CO" sz="2400" dirty="0">
                <a:solidFill>
                  <a:srgbClr val="EE2B7B"/>
                </a:solidFill>
                <a:latin typeface="Montserrat BOLD" panose="00000800000000000000" pitchFamily="2" charset="0"/>
              </a:rPr>
              <a:t/>
            </a:r>
            <a:br>
              <a:rPr lang="es-CO" sz="2400" dirty="0">
                <a:solidFill>
                  <a:srgbClr val="EE2B7B"/>
                </a:solidFill>
                <a:latin typeface="Montserrat BOLD" panose="00000800000000000000" pitchFamily="2" charset="0"/>
              </a:rPr>
            </a:br>
            <a:endParaRPr lang="es-CO" sz="2400" dirty="0">
              <a:solidFill>
                <a:srgbClr val="EE2B7B"/>
              </a:solidFill>
              <a:latin typeface="Montserrat BOLD" panose="00000800000000000000" pitchFamily="2" charset="0"/>
            </a:endParaRPr>
          </a:p>
        </p:txBody>
      </p:sp>
      <p:sp>
        <p:nvSpPr>
          <p:cNvPr id="7" name="Rectángulo 6"/>
          <p:cNvSpPr/>
          <p:nvPr/>
        </p:nvSpPr>
        <p:spPr>
          <a:xfrm>
            <a:off x="418744" y="1133341"/>
            <a:ext cx="11254811" cy="1754326"/>
          </a:xfrm>
          <a:prstGeom prst="rect">
            <a:avLst/>
          </a:prstGeom>
        </p:spPr>
        <p:txBody>
          <a:bodyPr wrap="square">
            <a:spAutoFit/>
          </a:bodyPr>
          <a:lstStyle/>
          <a:p>
            <a:pPr algn="just"/>
            <a:r>
              <a:rPr lang="es-ES" dirty="0">
                <a:solidFill>
                  <a:srgbClr val="6E6F72"/>
                </a:solidFill>
                <a:latin typeface="Montserrat Medium" panose="00000600000000000000" pitchFamily="50" charset="0"/>
              </a:rPr>
              <a:t>Hasta este momento nos hemos enfocado en trabajar en dos de los tres actores principales de nuestra arquitectura: </a:t>
            </a:r>
          </a:p>
          <a:p>
            <a:pPr algn="just"/>
            <a:endParaRPr lang="es-ES" dirty="0">
              <a:solidFill>
                <a:srgbClr val="6E6F72"/>
              </a:solidFill>
              <a:latin typeface="Montserrat Medium" panose="00000600000000000000" pitchFamily="50" charset="0"/>
            </a:endParaRPr>
          </a:p>
          <a:p>
            <a:pPr marL="285750" indent="-285750" algn="just">
              <a:buFont typeface="Arial" panose="020B0604020202020204" pitchFamily="34" charset="0"/>
              <a:buChar char="•"/>
            </a:pPr>
            <a:r>
              <a:rPr lang="es-ES" dirty="0">
                <a:solidFill>
                  <a:srgbClr val="6E6F72"/>
                </a:solidFill>
                <a:latin typeface="Montserrat Medium" panose="00000600000000000000" pitchFamily="50" charset="0"/>
              </a:rPr>
              <a:t>La capa de presentación (cliente) </a:t>
            </a:r>
          </a:p>
          <a:p>
            <a:pPr marL="285750" indent="-285750" algn="just">
              <a:buFont typeface="Arial" panose="020B0604020202020204" pitchFamily="34" charset="0"/>
              <a:buChar char="•"/>
            </a:pPr>
            <a:r>
              <a:rPr lang="es-ES" dirty="0">
                <a:solidFill>
                  <a:srgbClr val="6E6F72"/>
                </a:solidFill>
                <a:latin typeface="Montserrat Medium" panose="00000600000000000000" pitchFamily="50" charset="0"/>
              </a:rPr>
              <a:t>La capa de negociación (servidor)</a:t>
            </a:r>
          </a:p>
          <a:p>
            <a:pPr algn="just"/>
            <a:r>
              <a:rPr lang="es-ES" dirty="0" smtClean="0">
                <a:solidFill>
                  <a:srgbClr val="6E6F72"/>
                </a:solidFill>
                <a:latin typeface="Montserrat Medium" panose="00000600000000000000" pitchFamily="50" charset="0"/>
              </a:rPr>
              <a:t> </a:t>
            </a:r>
          </a:p>
        </p:txBody>
      </p:sp>
      <p:pic>
        <p:nvPicPr>
          <p:cNvPr id="6" name="Picture 2" descr="Resultado de imagen de servidor ima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6052" y="2820266"/>
            <a:ext cx="3567484" cy="171796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Conector recto de flecha 7"/>
          <p:cNvCxnSpPr/>
          <p:nvPr/>
        </p:nvCxnSpPr>
        <p:spPr>
          <a:xfrm flipV="1">
            <a:off x="4840305" y="3679247"/>
            <a:ext cx="120584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4" descr="Resultado de imagen de base de dato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46149" y="3087387"/>
            <a:ext cx="2279949" cy="1251122"/>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p:cNvSpPr txBox="1"/>
          <p:nvPr/>
        </p:nvSpPr>
        <p:spPr>
          <a:xfrm>
            <a:off x="8276248" y="3543568"/>
            <a:ext cx="3915752" cy="523220"/>
          </a:xfrm>
          <a:prstGeom prst="rect">
            <a:avLst/>
          </a:prstGeom>
          <a:noFill/>
        </p:spPr>
        <p:txBody>
          <a:bodyPr wrap="square" rtlCol="0">
            <a:spAutoFit/>
          </a:bodyPr>
          <a:lstStyle/>
          <a:p>
            <a:r>
              <a:rPr lang="es-CO" sz="2800" b="1" dirty="0" smtClean="0"/>
              <a:t>¿Y las bases de datos?</a:t>
            </a:r>
            <a:endParaRPr lang="en-US" sz="2800" b="1" dirty="0"/>
          </a:p>
        </p:txBody>
      </p:sp>
    </p:spTree>
    <p:extLst>
      <p:ext uri="{BB962C8B-B14F-4D97-AF65-F5344CB8AC3E}">
        <p14:creationId xmlns:p14="http://schemas.microsoft.com/office/powerpoint/2010/main" val="260980369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1908</TotalTime>
  <Words>892</Words>
  <Application>Microsoft Office PowerPoint</Application>
  <PresentationFormat>Panorámica</PresentationFormat>
  <Paragraphs>132</Paragraphs>
  <Slides>14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Arial</vt:lpstr>
      <vt:lpstr>Calibri</vt:lpstr>
      <vt:lpstr>Calibri Light</vt:lpstr>
      <vt:lpstr>Montserrat BOLD</vt:lpstr>
      <vt:lpstr>Montserrat Medium</vt:lpstr>
      <vt:lpstr>Tema de Office</vt:lpstr>
      <vt:lpstr>Presentación de PowerPoint</vt:lpstr>
      <vt:lpstr>PROTOCOLO HTTP </vt:lpstr>
      <vt:lpstr>ENVIAR Y RECIBIR DATOS EN PHP-PROTOCOLO HTTP </vt:lpstr>
      <vt:lpstr>ENVIAR Y RECIBIR DATOS EN PHP-PROTOCOLO HTTP </vt:lpstr>
      <vt:lpstr>ENVIAR Y RECIBIR DATOS EN PHP-PROTOCOLO HTTP </vt:lpstr>
      <vt:lpstr>ENVIAR Y RECIBIR DATOS EN PHP-PROTOCOLO HTTP </vt:lpstr>
      <vt:lpstr>ENVIAR Y RECIBIR DATOS EN PHP- VARIABLES SUPERGLOBALES </vt:lpstr>
      <vt:lpstr>ENVIAR Y RECIBIR DATOS EN PHP- VARIABLES SUPERGLOBALES </vt:lpstr>
      <vt:lpstr>SISTEMA GESTOR DE BASE DE DATOS  </vt:lpstr>
      <vt:lpstr>SISTEMA GESTOR DE BASE DE DATOS  </vt:lpstr>
      <vt:lpstr>SISTEMA GESTOR DE BASE DE DATOS  </vt:lpstr>
      <vt:lpstr>XAMPP Y MySQL   </vt:lpstr>
      <vt:lpstr>XAMPP Y MySQL   </vt:lpstr>
      <vt:lpstr>XAMPP Y MySQL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ACER</dc:creator>
  <cp:lastModifiedBy>Juan</cp:lastModifiedBy>
  <cp:revision>140</cp:revision>
  <dcterms:created xsi:type="dcterms:W3CDTF">2020-07-27T18:42:31Z</dcterms:created>
  <dcterms:modified xsi:type="dcterms:W3CDTF">2020-10-19T23:13:23Z</dcterms:modified>
</cp:coreProperties>
</file>