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16"/>
  </p:handoutMasterIdLst>
  <p:sldIdLst>
    <p:sldId id="256" r:id="rId2"/>
    <p:sldId id="257" r:id="rId3"/>
    <p:sldId id="264" r:id="rId4"/>
    <p:sldId id="258" r:id="rId5"/>
    <p:sldId id="260" r:id="rId6"/>
    <p:sldId id="261" r:id="rId7"/>
    <p:sldId id="262" r:id="rId8"/>
    <p:sldId id="259" r:id="rId9"/>
    <p:sldId id="263" r:id="rId10"/>
    <p:sldId id="267" r:id="rId11"/>
    <p:sldId id="265"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6F72"/>
    <a:srgbClr val="EE2B7B"/>
    <a:srgbClr val="E72B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972AA-45AC-472B-B213-3C017F30713D}" type="datetimeFigureOut">
              <a:rPr lang="en-US" smtClean="0"/>
              <a:t>8/19/2020</a:t>
            </a:fld>
            <a:endParaRPr lang="en-U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7B17B1-BBDC-4A62-841F-61C05ECCE087}" type="slidenum">
              <a:rPr lang="en-US" smtClean="0"/>
              <a:t>‹Nº›</a:t>
            </a:fld>
            <a:endParaRPr lang="en-US"/>
          </a:p>
        </p:txBody>
      </p:sp>
    </p:spTree>
    <p:extLst>
      <p:ext uri="{BB962C8B-B14F-4D97-AF65-F5344CB8AC3E}">
        <p14:creationId xmlns:p14="http://schemas.microsoft.com/office/powerpoint/2010/main" val="11263680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descr="Imagen que contiene flor&#10;&#10;Descripción generada automáticamente">
            <a:extLst>
              <a:ext uri="{FF2B5EF4-FFF2-40B4-BE49-F238E27FC236}">
                <a16:creationId xmlns:a16="http://schemas.microsoft.com/office/drawing/2014/main" id="{4CECD119-D184-4269-8919-948C6F76D3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4811"/>
            <a:ext cx="12192000" cy="6912811"/>
          </a:xfrm>
          <a:prstGeom prst="rect">
            <a:avLst/>
          </a:prstGeom>
        </p:spPr>
      </p:pic>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19/08/2020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77318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19/08/2020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415266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19/08/2020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63364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19/08/2020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33152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19/08/2020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91989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19/08/2020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32870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19/08/2020</a:t>
            </a:fld>
            <a:endParaRPr lang="es-CO"/>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s-CO"/>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50611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19/08/2020</a:t>
            </a:fld>
            <a:endParaRPr lang="es-CO"/>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s-CO"/>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05391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19/08/2020</a:t>
            </a:fld>
            <a:endParaRPr lang="es-CO"/>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s-CO"/>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26442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19/08/2020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50831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19/08/2020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10697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5" name="Imagen 4" descr="Imagen que contiene flor&#10;&#10;Descripción generada automáticamente">
            <a:extLst>
              <a:ext uri="{FF2B5EF4-FFF2-40B4-BE49-F238E27FC236}">
                <a16:creationId xmlns:a16="http://schemas.microsoft.com/office/drawing/2014/main" id="{A4D1B9B5-407F-42E1-8B59-9D7D7442C3B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607" y="-44281"/>
            <a:ext cx="12189393" cy="6911334"/>
          </a:xfrm>
          <a:prstGeom prst="rect">
            <a:avLst/>
          </a:prstGeom>
        </p:spPr>
      </p:pic>
    </p:spTree>
    <p:extLst>
      <p:ext uri="{BB962C8B-B14F-4D97-AF65-F5344CB8AC3E}">
        <p14:creationId xmlns:p14="http://schemas.microsoft.com/office/powerpoint/2010/main" val="34529773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persona, sostener, computadora, computer&#10;&#10;Descripción generada automáticamente">
            <a:extLst>
              <a:ext uri="{FF2B5EF4-FFF2-40B4-BE49-F238E27FC236}">
                <a16:creationId xmlns:a16="http://schemas.microsoft.com/office/drawing/2014/main" id="{6D44178F-74C1-4CFF-99F4-ED93DEEBF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7505" cy="6927273"/>
          </a:xfrm>
          <a:prstGeom prst="rect">
            <a:avLst/>
          </a:prstGeom>
        </p:spPr>
      </p:pic>
      <p:sp>
        <p:nvSpPr>
          <p:cNvPr id="6" name="CuadroTexto 5">
            <a:extLst>
              <a:ext uri="{FF2B5EF4-FFF2-40B4-BE49-F238E27FC236}">
                <a16:creationId xmlns:a16="http://schemas.microsoft.com/office/drawing/2014/main" id="{7345A0A7-8DAB-46D7-A403-6DD97CC4BE5A}"/>
              </a:ext>
            </a:extLst>
          </p:cNvPr>
          <p:cNvSpPr txBox="1"/>
          <p:nvPr/>
        </p:nvSpPr>
        <p:spPr>
          <a:xfrm>
            <a:off x="552839" y="558989"/>
            <a:ext cx="4487594" cy="2123658"/>
          </a:xfrm>
          <a:prstGeom prst="rect">
            <a:avLst/>
          </a:prstGeom>
          <a:noFill/>
        </p:spPr>
        <p:txBody>
          <a:bodyPr wrap="square" rtlCol="0">
            <a:spAutoFit/>
          </a:bodyPr>
          <a:lstStyle/>
          <a:p>
            <a:pPr algn="ctr"/>
            <a:r>
              <a:rPr lang="es-CO" sz="3600" dirty="0" smtClean="0">
                <a:solidFill>
                  <a:schemeClr val="bg1"/>
                </a:solidFill>
                <a:latin typeface="Montserrat BOLD" panose="00000800000000000000" pitchFamily="2" charset="0"/>
              </a:rPr>
              <a:t>PROGRAMACIÓN PARA LA WEB1</a:t>
            </a:r>
          </a:p>
          <a:p>
            <a:pPr algn="ctr"/>
            <a:endParaRPr lang="es-CO" sz="3600" dirty="0">
              <a:solidFill>
                <a:schemeClr val="bg1"/>
              </a:solidFill>
              <a:latin typeface="Montserrat BOLD" panose="00000800000000000000" pitchFamily="2" charset="0"/>
            </a:endParaRPr>
          </a:p>
          <a:p>
            <a:pPr algn="ctr"/>
            <a:r>
              <a:rPr lang="es-CO" sz="2400" dirty="0" smtClean="0">
                <a:solidFill>
                  <a:schemeClr val="bg1"/>
                </a:solidFill>
                <a:latin typeface="Montserrat BOLD" panose="00000800000000000000" pitchFamily="2" charset="0"/>
              </a:rPr>
              <a:t>Clase#2</a:t>
            </a:r>
            <a:endParaRPr lang="es-CO" sz="2400" dirty="0">
              <a:solidFill>
                <a:schemeClr val="bg1"/>
              </a:solidFill>
              <a:latin typeface="Montserrat BOLD" panose="00000800000000000000" pitchFamily="2"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681" y="3506556"/>
            <a:ext cx="1497271" cy="14972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Rectángulo 2"/>
          <p:cNvSpPr/>
          <p:nvPr/>
        </p:nvSpPr>
        <p:spPr>
          <a:xfrm>
            <a:off x="1187862" y="5145639"/>
            <a:ext cx="3217547" cy="369332"/>
          </a:xfrm>
          <a:prstGeom prst="rect">
            <a:avLst/>
          </a:prstGeom>
        </p:spPr>
        <p:txBody>
          <a:bodyPr wrap="none">
            <a:spAutoFit/>
          </a:bodyPr>
          <a:lstStyle/>
          <a:p>
            <a:r>
              <a:rPr lang="es-CO" dirty="0" smtClean="0">
                <a:solidFill>
                  <a:schemeClr val="bg1"/>
                </a:solidFill>
                <a:latin typeface="Montserrat BOLD" panose="00000800000000000000" pitchFamily="2" charset="0"/>
              </a:rPr>
              <a:t>JUAN JOSÉ GALLEGO MESA</a:t>
            </a:r>
            <a:endParaRPr lang="es-CO" dirty="0">
              <a:solidFill>
                <a:schemeClr val="bg1"/>
              </a:solidFill>
              <a:latin typeface="Montserrat BOLD" panose="00000800000000000000" pitchFamily="2" charset="0"/>
            </a:endParaRPr>
          </a:p>
        </p:txBody>
      </p:sp>
    </p:spTree>
    <p:extLst>
      <p:ext uri="{BB962C8B-B14F-4D97-AF65-F5344CB8AC3E}">
        <p14:creationId xmlns:p14="http://schemas.microsoft.com/office/powerpoint/2010/main" val="1465761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838200" y="559088"/>
            <a:ext cx="10515600" cy="1325563"/>
          </a:xfrm>
        </p:spPr>
        <p:txBody>
          <a:bodyPr/>
          <a:lstStyle/>
          <a:p>
            <a:r>
              <a:rPr lang="es-ES" sz="2400" dirty="0" smtClean="0">
                <a:solidFill>
                  <a:srgbClr val="EE2B7B"/>
                </a:solidFill>
                <a:latin typeface="Montserrat BOLD" panose="00000800000000000000" pitchFamily="2" charset="0"/>
              </a:rPr>
              <a:t>DATOS PRIMITIVOS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838200" y="1027313"/>
            <a:ext cx="11031908" cy="1714675"/>
          </a:xfrm>
        </p:spPr>
        <p:txBody>
          <a:bodyPr>
            <a:noAutofit/>
          </a:bodyPr>
          <a:lstStyle/>
          <a:p>
            <a:pPr marL="0" indent="0" algn="just">
              <a:buNone/>
            </a:pPr>
            <a:r>
              <a:rPr lang="es-ES" sz="1800" dirty="0" smtClean="0">
                <a:solidFill>
                  <a:srgbClr val="6E6F72"/>
                </a:solidFill>
                <a:latin typeface="Montserrat Medium" panose="00000600000000000000" pitchFamily="50" charset="0"/>
              </a:rPr>
              <a:t>Para trabajar con diferentes tipos de datos en PHP debemos tener en cuenta las siguientes normas:</a:t>
            </a:r>
          </a:p>
          <a:p>
            <a:pPr marL="0" indent="0" algn="just">
              <a:buNone/>
            </a:pPr>
            <a:endParaRPr lang="es-ES" sz="1800" dirty="0">
              <a:solidFill>
                <a:srgbClr val="6E6F72"/>
              </a:solidFill>
              <a:latin typeface="Montserrat Medium" panose="00000600000000000000" pitchFamily="50" charset="0"/>
            </a:endParaRPr>
          </a:p>
        </p:txBody>
      </p:sp>
      <p:graphicFrame>
        <p:nvGraphicFramePr>
          <p:cNvPr id="4" name="Tabla 3"/>
          <p:cNvGraphicFramePr>
            <a:graphicFrameLocks noGrp="1"/>
          </p:cNvGraphicFramePr>
          <p:nvPr>
            <p:extLst>
              <p:ext uri="{D42A27DB-BD31-4B8C-83A1-F6EECF244321}">
                <p14:modId xmlns:p14="http://schemas.microsoft.com/office/powerpoint/2010/main" val="4116670631"/>
              </p:ext>
            </p:extLst>
          </p:nvPr>
        </p:nvGraphicFramePr>
        <p:xfrm>
          <a:off x="1710702" y="2181960"/>
          <a:ext cx="8770596" cy="3210560"/>
        </p:xfrm>
        <a:graphic>
          <a:graphicData uri="http://schemas.openxmlformats.org/drawingml/2006/table">
            <a:tbl>
              <a:tblPr firstRow="1" bandRow="1">
                <a:tableStyleId>{5940675A-B579-460E-94D1-54222C63F5DA}</a:tableStyleId>
              </a:tblPr>
              <a:tblGrid>
                <a:gridCol w="2923532">
                  <a:extLst>
                    <a:ext uri="{9D8B030D-6E8A-4147-A177-3AD203B41FA5}">
                      <a16:colId xmlns:a16="http://schemas.microsoft.com/office/drawing/2014/main" val="3069536593"/>
                    </a:ext>
                  </a:extLst>
                </a:gridCol>
                <a:gridCol w="2923532">
                  <a:extLst>
                    <a:ext uri="{9D8B030D-6E8A-4147-A177-3AD203B41FA5}">
                      <a16:colId xmlns:a16="http://schemas.microsoft.com/office/drawing/2014/main" val="744377636"/>
                    </a:ext>
                  </a:extLst>
                </a:gridCol>
                <a:gridCol w="2923532">
                  <a:extLst>
                    <a:ext uri="{9D8B030D-6E8A-4147-A177-3AD203B41FA5}">
                      <a16:colId xmlns:a16="http://schemas.microsoft.com/office/drawing/2014/main" val="3861022413"/>
                    </a:ext>
                  </a:extLst>
                </a:gridCol>
              </a:tblGrid>
              <a:tr h="370840">
                <a:tc>
                  <a:txBody>
                    <a:bodyPr/>
                    <a:lstStyle/>
                    <a:p>
                      <a:pPr algn="ctr"/>
                      <a:r>
                        <a:rPr lang="es-CO" sz="1400" b="1" kern="1200" dirty="0" smtClean="0">
                          <a:solidFill>
                            <a:srgbClr val="6E6F72"/>
                          </a:solidFill>
                          <a:latin typeface="Montserrat Medium" panose="00000600000000000000" pitchFamily="50" charset="0"/>
                          <a:ea typeface="+mn-ea"/>
                          <a:cs typeface="+mn-cs"/>
                        </a:rPr>
                        <a:t>Tipo de dato</a:t>
                      </a:r>
                      <a:endParaRPr lang="en-US" sz="1400" b="1" kern="1200" dirty="0">
                        <a:solidFill>
                          <a:srgbClr val="6E6F72"/>
                        </a:solidFill>
                        <a:latin typeface="Montserrat Medium" panose="00000600000000000000" pitchFamily="50" charset="0"/>
                        <a:ea typeface="+mn-ea"/>
                        <a:cs typeface="+mn-cs"/>
                      </a:endParaRPr>
                    </a:p>
                  </a:txBody>
                  <a:tcPr/>
                </a:tc>
                <a:tc>
                  <a:txBody>
                    <a:bodyPr/>
                    <a:lstStyle/>
                    <a:p>
                      <a:pPr algn="ctr"/>
                      <a:r>
                        <a:rPr lang="es-CO" sz="1400" b="1" kern="1200" dirty="0" smtClean="0">
                          <a:solidFill>
                            <a:srgbClr val="6E6F72"/>
                          </a:solidFill>
                          <a:latin typeface="Montserrat Medium" panose="00000600000000000000" pitchFamily="50" charset="0"/>
                          <a:ea typeface="+mn-ea"/>
                          <a:cs typeface="+mn-cs"/>
                        </a:rPr>
                        <a:t>Característica</a:t>
                      </a:r>
                      <a:endParaRPr lang="en-US" sz="1400" b="1" kern="1200" dirty="0">
                        <a:solidFill>
                          <a:srgbClr val="6E6F72"/>
                        </a:solidFill>
                        <a:latin typeface="Montserrat Medium" panose="00000600000000000000" pitchFamily="50" charset="0"/>
                        <a:ea typeface="+mn-ea"/>
                        <a:cs typeface="+mn-cs"/>
                      </a:endParaRPr>
                    </a:p>
                  </a:txBody>
                  <a:tcPr/>
                </a:tc>
                <a:tc>
                  <a:txBody>
                    <a:bodyPr/>
                    <a:lstStyle/>
                    <a:p>
                      <a:pPr algn="ctr"/>
                      <a:r>
                        <a:rPr lang="es-CO" sz="1400" b="1" kern="1200" dirty="0" smtClean="0">
                          <a:solidFill>
                            <a:srgbClr val="6E6F72"/>
                          </a:solidFill>
                          <a:latin typeface="Montserrat Medium" panose="00000600000000000000" pitchFamily="50" charset="0"/>
                          <a:ea typeface="+mn-ea"/>
                          <a:cs typeface="+mn-cs"/>
                        </a:rPr>
                        <a:t>Ejemplo</a:t>
                      </a:r>
                      <a:endParaRPr lang="en-US" sz="1400" b="1" kern="1200" dirty="0">
                        <a:solidFill>
                          <a:srgbClr val="6E6F72"/>
                        </a:solidFill>
                        <a:latin typeface="Montserrat Medium" panose="00000600000000000000" pitchFamily="50" charset="0"/>
                        <a:ea typeface="+mn-ea"/>
                        <a:cs typeface="+mn-cs"/>
                      </a:endParaRPr>
                    </a:p>
                  </a:txBody>
                  <a:tcPr/>
                </a:tc>
                <a:extLst>
                  <a:ext uri="{0D108BD9-81ED-4DB2-BD59-A6C34878D82A}">
                    <a16:rowId xmlns:a16="http://schemas.microsoft.com/office/drawing/2014/main" val="2002306383"/>
                  </a:ext>
                </a:extLst>
              </a:tr>
              <a:tr h="370840">
                <a:tc>
                  <a:txBody>
                    <a:bodyPr/>
                    <a:lstStyle/>
                    <a:p>
                      <a:pPr algn="ctr"/>
                      <a:r>
                        <a:rPr lang="es-CO" sz="1600" kern="1200" dirty="0" smtClean="0">
                          <a:solidFill>
                            <a:srgbClr val="6E6F72"/>
                          </a:solidFill>
                          <a:latin typeface="Montserrat Medium" panose="00000600000000000000" pitchFamily="50" charset="0"/>
                          <a:ea typeface="+mn-ea"/>
                          <a:cs typeface="+mn-cs"/>
                        </a:rPr>
                        <a:t>Entero</a:t>
                      </a:r>
                      <a:endParaRPr lang="en-US" sz="1600" kern="1200" dirty="0">
                        <a:solidFill>
                          <a:srgbClr val="6E6F72"/>
                        </a:solidFill>
                        <a:latin typeface="Montserrat Medium" panose="00000600000000000000" pitchFamily="50" charset="0"/>
                        <a:ea typeface="+mn-ea"/>
                        <a:cs typeface="+mn-cs"/>
                      </a:endParaRPr>
                    </a:p>
                  </a:txBody>
                  <a:tcPr/>
                </a:tc>
                <a:tc>
                  <a:txBody>
                    <a:bodyPr/>
                    <a:lstStyle/>
                    <a:p>
                      <a:pPr algn="ctr"/>
                      <a:r>
                        <a:rPr lang="es-CO" sz="1600" kern="1200" dirty="0" smtClean="0">
                          <a:solidFill>
                            <a:srgbClr val="6E6F72"/>
                          </a:solidFill>
                          <a:latin typeface="Montserrat Medium" panose="00000600000000000000" pitchFamily="50" charset="0"/>
                          <a:ea typeface="+mn-ea"/>
                          <a:cs typeface="+mn-cs"/>
                        </a:rPr>
                        <a:t>Números enteros (positivos o negativos)</a:t>
                      </a:r>
                      <a:endParaRPr lang="en-US" sz="1600" kern="1200" dirty="0">
                        <a:solidFill>
                          <a:srgbClr val="6E6F72"/>
                        </a:solidFill>
                        <a:latin typeface="Montserrat Medium" panose="00000600000000000000" pitchFamily="50" charset="0"/>
                        <a:ea typeface="+mn-ea"/>
                        <a:cs typeface="+mn-cs"/>
                      </a:endParaRPr>
                    </a:p>
                  </a:txBody>
                  <a:tcPr/>
                </a:tc>
                <a:tc>
                  <a:txBody>
                    <a:bodyPr/>
                    <a:lstStyle/>
                    <a:p>
                      <a:pPr algn="ctr"/>
                      <a:r>
                        <a:rPr lang="es-CO" sz="1600" kern="1200" dirty="0" smtClean="0">
                          <a:solidFill>
                            <a:srgbClr val="6E6F72"/>
                          </a:solidFill>
                          <a:latin typeface="Montserrat Medium" panose="00000600000000000000" pitchFamily="50" charset="0"/>
                          <a:ea typeface="+mn-ea"/>
                          <a:cs typeface="+mn-cs"/>
                        </a:rPr>
                        <a:t>(1),(</a:t>
                      </a:r>
                      <a:r>
                        <a:rPr lang="es-CO" sz="1600" kern="1200" baseline="0" dirty="0" smtClean="0">
                          <a:solidFill>
                            <a:srgbClr val="6E6F72"/>
                          </a:solidFill>
                          <a:latin typeface="Montserrat Medium" panose="00000600000000000000" pitchFamily="50" charset="0"/>
                          <a:ea typeface="+mn-ea"/>
                          <a:cs typeface="+mn-cs"/>
                        </a:rPr>
                        <a:t>2),(-5),(4587), (-65987)</a:t>
                      </a:r>
                      <a:endParaRPr lang="en-US" sz="1600" kern="1200" dirty="0">
                        <a:solidFill>
                          <a:srgbClr val="6E6F72"/>
                        </a:solidFill>
                        <a:latin typeface="Montserrat Medium" panose="00000600000000000000" pitchFamily="50" charset="0"/>
                        <a:ea typeface="+mn-ea"/>
                        <a:cs typeface="+mn-cs"/>
                      </a:endParaRPr>
                    </a:p>
                  </a:txBody>
                  <a:tcPr/>
                </a:tc>
                <a:extLst>
                  <a:ext uri="{0D108BD9-81ED-4DB2-BD59-A6C34878D82A}">
                    <a16:rowId xmlns:a16="http://schemas.microsoft.com/office/drawing/2014/main" val="1813967477"/>
                  </a:ext>
                </a:extLst>
              </a:tr>
              <a:tr h="370840">
                <a:tc>
                  <a:txBody>
                    <a:bodyPr/>
                    <a:lstStyle/>
                    <a:p>
                      <a:pPr algn="ctr"/>
                      <a:r>
                        <a:rPr lang="es-CO" sz="1600" kern="1200" dirty="0" smtClean="0">
                          <a:solidFill>
                            <a:srgbClr val="6E6F72"/>
                          </a:solidFill>
                          <a:latin typeface="Montserrat Medium" panose="00000600000000000000" pitchFamily="50" charset="0"/>
                          <a:ea typeface="+mn-ea"/>
                          <a:cs typeface="+mn-cs"/>
                        </a:rPr>
                        <a:t>Decimal</a:t>
                      </a:r>
                      <a:endParaRPr lang="en-US" sz="1600" kern="1200" dirty="0">
                        <a:solidFill>
                          <a:srgbClr val="6E6F72"/>
                        </a:solidFill>
                        <a:latin typeface="Montserrat Medium" panose="00000600000000000000" pitchFamily="50" charset="0"/>
                        <a:ea typeface="+mn-ea"/>
                        <a:cs typeface="+mn-cs"/>
                      </a:endParaRPr>
                    </a:p>
                  </a:txBody>
                  <a:tcPr/>
                </a:tc>
                <a:tc>
                  <a:txBody>
                    <a:bodyPr/>
                    <a:lstStyle/>
                    <a:p>
                      <a:pPr algn="ctr"/>
                      <a:r>
                        <a:rPr lang="es-CO" sz="1600" kern="1200" dirty="0" smtClean="0">
                          <a:solidFill>
                            <a:srgbClr val="6E6F72"/>
                          </a:solidFill>
                          <a:latin typeface="Montserrat Medium" panose="00000600000000000000" pitchFamily="50" charset="0"/>
                          <a:ea typeface="+mn-ea"/>
                          <a:cs typeface="+mn-cs"/>
                        </a:rPr>
                        <a:t>Se debe usar el (.)</a:t>
                      </a:r>
                      <a:r>
                        <a:rPr lang="es-CO" sz="1600" b="1" kern="1200" dirty="0" smtClean="0">
                          <a:solidFill>
                            <a:srgbClr val="6E6F72"/>
                          </a:solidFill>
                          <a:latin typeface="Montserrat Medium" panose="00000600000000000000" pitchFamily="50" charset="0"/>
                          <a:ea typeface="+mn-ea"/>
                          <a:cs typeface="+mn-cs"/>
                        </a:rPr>
                        <a:t>punto decimal </a:t>
                      </a:r>
                      <a:r>
                        <a:rPr lang="es-CO" sz="1600" kern="1200" dirty="0" smtClean="0">
                          <a:solidFill>
                            <a:srgbClr val="6E6F72"/>
                          </a:solidFill>
                          <a:latin typeface="Montserrat Medium" panose="00000600000000000000" pitchFamily="50" charset="0"/>
                          <a:ea typeface="+mn-ea"/>
                          <a:cs typeface="+mn-cs"/>
                        </a:rPr>
                        <a:t>para definirlos</a:t>
                      </a:r>
                      <a:endParaRPr lang="en-US" sz="1600" kern="1200" dirty="0">
                        <a:solidFill>
                          <a:srgbClr val="6E6F72"/>
                        </a:solidFill>
                        <a:latin typeface="Montserrat Medium" panose="00000600000000000000" pitchFamily="50" charset="0"/>
                        <a:ea typeface="+mn-ea"/>
                        <a:cs typeface="+mn-cs"/>
                      </a:endParaRPr>
                    </a:p>
                  </a:txBody>
                  <a:tcPr/>
                </a:tc>
                <a:tc>
                  <a:txBody>
                    <a:bodyPr/>
                    <a:lstStyle/>
                    <a:p>
                      <a:pPr algn="ctr"/>
                      <a:r>
                        <a:rPr lang="es-CO" sz="1600" kern="1200" dirty="0" smtClean="0">
                          <a:solidFill>
                            <a:srgbClr val="6E6F72"/>
                          </a:solidFill>
                          <a:latin typeface="Montserrat Medium" panose="00000600000000000000" pitchFamily="50" charset="0"/>
                          <a:ea typeface="+mn-ea"/>
                          <a:cs typeface="+mn-cs"/>
                        </a:rPr>
                        <a:t>(1.5),(3.1415),(0.5)</a:t>
                      </a:r>
                      <a:endParaRPr lang="en-US" sz="1600" kern="1200" dirty="0">
                        <a:solidFill>
                          <a:srgbClr val="6E6F72"/>
                        </a:solidFill>
                        <a:latin typeface="Montserrat Medium" panose="00000600000000000000" pitchFamily="50" charset="0"/>
                        <a:ea typeface="+mn-ea"/>
                        <a:cs typeface="+mn-cs"/>
                      </a:endParaRPr>
                    </a:p>
                  </a:txBody>
                  <a:tcPr/>
                </a:tc>
                <a:extLst>
                  <a:ext uri="{0D108BD9-81ED-4DB2-BD59-A6C34878D82A}">
                    <a16:rowId xmlns:a16="http://schemas.microsoft.com/office/drawing/2014/main" val="1299067590"/>
                  </a:ext>
                </a:extLst>
              </a:tr>
              <a:tr h="370840">
                <a:tc>
                  <a:txBody>
                    <a:bodyPr/>
                    <a:lstStyle/>
                    <a:p>
                      <a:pPr algn="ctr"/>
                      <a:r>
                        <a:rPr lang="es-CO" sz="1600" kern="1200" dirty="0" smtClean="0">
                          <a:solidFill>
                            <a:srgbClr val="6E6F72"/>
                          </a:solidFill>
                          <a:latin typeface="Montserrat Medium" panose="00000600000000000000" pitchFamily="50" charset="0"/>
                          <a:ea typeface="+mn-ea"/>
                          <a:cs typeface="+mn-cs"/>
                        </a:rPr>
                        <a:t>Cadena de texto</a:t>
                      </a:r>
                      <a:endParaRPr lang="en-US" sz="1600" kern="1200" dirty="0">
                        <a:solidFill>
                          <a:srgbClr val="6E6F72"/>
                        </a:solidFill>
                        <a:latin typeface="Montserrat Medium" panose="00000600000000000000" pitchFamily="50" charset="0"/>
                        <a:ea typeface="+mn-ea"/>
                        <a:cs typeface="+mn-cs"/>
                      </a:endParaRPr>
                    </a:p>
                  </a:txBody>
                  <a:tcPr/>
                </a:tc>
                <a:tc>
                  <a:txBody>
                    <a:bodyPr/>
                    <a:lstStyle/>
                    <a:p>
                      <a:pPr algn="ctr"/>
                      <a:r>
                        <a:rPr lang="es-CO" sz="1600" kern="1200" dirty="0" smtClean="0">
                          <a:solidFill>
                            <a:srgbClr val="6E6F72"/>
                          </a:solidFill>
                          <a:latin typeface="Montserrat Medium" panose="00000600000000000000" pitchFamily="50" charset="0"/>
                          <a:ea typeface="+mn-ea"/>
                          <a:cs typeface="+mn-cs"/>
                        </a:rPr>
                        <a:t>Deben ponerse los caracteres</a:t>
                      </a:r>
                      <a:r>
                        <a:rPr lang="es-CO" sz="1600" kern="1200" baseline="0" dirty="0" smtClean="0">
                          <a:solidFill>
                            <a:srgbClr val="6E6F72"/>
                          </a:solidFill>
                          <a:latin typeface="Montserrat Medium" panose="00000600000000000000" pitchFamily="50" charset="0"/>
                          <a:ea typeface="+mn-ea"/>
                          <a:cs typeface="+mn-cs"/>
                        </a:rPr>
                        <a:t> entre comillas</a:t>
                      </a:r>
                      <a:endParaRPr lang="en-US" sz="1600" kern="1200" dirty="0">
                        <a:solidFill>
                          <a:srgbClr val="6E6F72"/>
                        </a:solidFill>
                        <a:latin typeface="Montserrat Medium" panose="00000600000000000000" pitchFamily="50" charset="0"/>
                        <a:ea typeface="+mn-ea"/>
                        <a:cs typeface="+mn-cs"/>
                      </a:endParaRPr>
                    </a:p>
                  </a:txBody>
                  <a:tcPr/>
                </a:tc>
                <a:tc>
                  <a:txBody>
                    <a:bodyPr/>
                    <a:lstStyle/>
                    <a:p>
                      <a:pPr algn="ctr"/>
                      <a:r>
                        <a:rPr lang="es-CO" sz="1600" kern="1200" dirty="0" smtClean="0">
                          <a:solidFill>
                            <a:srgbClr val="6E6F72"/>
                          </a:solidFill>
                          <a:latin typeface="Montserrat Medium" panose="00000600000000000000" pitchFamily="50" charset="0"/>
                          <a:ea typeface="+mn-ea"/>
                          <a:cs typeface="+mn-cs"/>
                        </a:rPr>
                        <a:t>‘Juan’, ’Manzana’</a:t>
                      </a:r>
                      <a:endParaRPr lang="en-US" sz="1600" kern="1200" dirty="0">
                        <a:solidFill>
                          <a:srgbClr val="6E6F72"/>
                        </a:solidFill>
                        <a:latin typeface="Montserrat Medium" panose="00000600000000000000" pitchFamily="50" charset="0"/>
                        <a:ea typeface="+mn-ea"/>
                        <a:cs typeface="+mn-cs"/>
                      </a:endParaRPr>
                    </a:p>
                  </a:txBody>
                  <a:tcPr/>
                </a:tc>
                <a:extLst>
                  <a:ext uri="{0D108BD9-81ED-4DB2-BD59-A6C34878D82A}">
                    <a16:rowId xmlns:a16="http://schemas.microsoft.com/office/drawing/2014/main" val="3452249470"/>
                  </a:ext>
                </a:extLst>
              </a:tr>
              <a:tr h="370840">
                <a:tc>
                  <a:txBody>
                    <a:bodyPr/>
                    <a:lstStyle/>
                    <a:p>
                      <a:pPr algn="ctr"/>
                      <a:r>
                        <a:rPr lang="es-CO" sz="1600" kern="1200" dirty="0" smtClean="0">
                          <a:solidFill>
                            <a:srgbClr val="6E6F72"/>
                          </a:solidFill>
                          <a:latin typeface="Montserrat Medium" panose="00000600000000000000" pitchFamily="50" charset="0"/>
                          <a:ea typeface="+mn-ea"/>
                          <a:cs typeface="+mn-cs"/>
                        </a:rPr>
                        <a:t>Booleano</a:t>
                      </a:r>
                      <a:endParaRPr lang="en-US" sz="1600" kern="1200" dirty="0">
                        <a:solidFill>
                          <a:srgbClr val="6E6F72"/>
                        </a:solidFill>
                        <a:latin typeface="Montserrat Medium" panose="00000600000000000000" pitchFamily="50" charset="0"/>
                        <a:ea typeface="+mn-ea"/>
                        <a:cs typeface="+mn-cs"/>
                      </a:endParaRPr>
                    </a:p>
                  </a:txBody>
                  <a:tcPr/>
                </a:tc>
                <a:tc>
                  <a:txBody>
                    <a:bodyPr/>
                    <a:lstStyle/>
                    <a:p>
                      <a:pPr algn="ctr"/>
                      <a:r>
                        <a:rPr lang="es-CO" sz="1600" kern="1200" dirty="0" smtClean="0">
                          <a:solidFill>
                            <a:srgbClr val="6E6F72"/>
                          </a:solidFill>
                          <a:latin typeface="Montserrat Medium" panose="00000600000000000000" pitchFamily="50" charset="0"/>
                          <a:ea typeface="+mn-ea"/>
                          <a:cs typeface="+mn-cs"/>
                        </a:rPr>
                        <a:t>Datos de verdad</a:t>
                      </a:r>
                      <a:endParaRPr lang="en-US" sz="1600" kern="1200" dirty="0">
                        <a:solidFill>
                          <a:srgbClr val="6E6F72"/>
                        </a:solidFill>
                        <a:latin typeface="Montserrat Medium" panose="00000600000000000000" pitchFamily="50" charset="0"/>
                        <a:ea typeface="+mn-ea"/>
                        <a:cs typeface="+mn-cs"/>
                      </a:endParaRPr>
                    </a:p>
                  </a:txBody>
                  <a:tcPr/>
                </a:tc>
                <a:tc>
                  <a:txBody>
                    <a:bodyPr/>
                    <a:lstStyle/>
                    <a:p>
                      <a:pPr algn="ctr"/>
                      <a:r>
                        <a:rPr lang="es-CO" sz="1600" kern="1200" dirty="0" smtClean="0">
                          <a:solidFill>
                            <a:srgbClr val="6E6F72"/>
                          </a:solidFill>
                          <a:latin typeface="Montserrat Medium" panose="00000600000000000000" pitchFamily="50" charset="0"/>
                          <a:ea typeface="+mn-ea"/>
                          <a:cs typeface="+mn-cs"/>
                        </a:rPr>
                        <a:t>True/false</a:t>
                      </a:r>
                      <a:endParaRPr lang="en-US" sz="1600" kern="1200" dirty="0">
                        <a:solidFill>
                          <a:srgbClr val="6E6F72"/>
                        </a:solidFill>
                        <a:latin typeface="Montserrat Medium" panose="00000600000000000000" pitchFamily="50" charset="0"/>
                        <a:ea typeface="+mn-ea"/>
                        <a:cs typeface="+mn-cs"/>
                      </a:endParaRPr>
                    </a:p>
                  </a:txBody>
                  <a:tcPr/>
                </a:tc>
                <a:extLst>
                  <a:ext uri="{0D108BD9-81ED-4DB2-BD59-A6C34878D82A}">
                    <a16:rowId xmlns:a16="http://schemas.microsoft.com/office/drawing/2014/main" val="682583120"/>
                  </a:ext>
                </a:extLst>
              </a:tr>
            </a:tbl>
          </a:graphicData>
        </a:graphic>
      </p:graphicFrame>
    </p:spTree>
    <p:extLst>
      <p:ext uri="{BB962C8B-B14F-4D97-AF65-F5344CB8AC3E}">
        <p14:creationId xmlns:p14="http://schemas.microsoft.com/office/powerpoint/2010/main" val="684273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838200" y="559088"/>
            <a:ext cx="10515600" cy="1325563"/>
          </a:xfrm>
        </p:spPr>
        <p:txBody>
          <a:bodyPr/>
          <a:lstStyle/>
          <a:p>
            <a:r>
              <a:rPr lang="es-ES" sz="2400" dirty="0" smtClean="0">
                <a:solidFill>
                  <a:srgbClr val="EE2B7B"/>
                </a:solidFill>
                <a:latin typeface="Montserrat BOLD" panose="00000800000000000000" pitchFamily="2" charset="0"/>
              </a:rPr>
              <a:t>VARIABLES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838200" y="1027313"/>
            <a:ext cx="11031908" cy="1714675"/>
          </a:xfrm>
        </p:spPr>
        <p:txBody>
          <a:bodyPr>
            <a:noAutofit/>
          </a:bodyPr>
          <a:lstStyle/>
          <a:p>
            <a:pPr marL="0" indent="0" algn="just">
              <a:buNone/>
            </a:pPr>
            <a:r>
              <a:rPr lang="es-ES" sz="1800" dirty="0" smtClean="0">
                <a:solidFill>
                  <a:srgbClr val="6E6F72"/>
                </a:solidFill>
                <a:latin typeface="Montserrat Medium" panose="00000600000000000000" pitchFamily="50" charset="0"/>
              </a:rPr>
              <a:t>Partiendo de la definición previa que posiciona a PHP como un lenguaje de tipado dinámico, para almacenar datos en memoria, solo debemos indicarle al traductor de nuestro código, </a:t>
            </a:r>
            <a:r>
              <a:rPr lang="es-ES" sz="1800" b="1" dirty="0" smtClean="0">
                <a:solidFill>
                  <a:srgbClr val="6E6F72"/>
                </a:solidFill>
                <a:latin typeface="Montserrat Medium" panose="00000600000000000000" pitchFamily="50" charset="0"/>
              </a:rPr>
              <a:t>con el signo ($) </a:t>
            </a:r>
            <a:r>
              <a:rPr lang="es-ES" sz="1800" dirty="0" smtClean="0">
                <a:solidFill>
                  <a:srgbClr val="6E6F72"/>
                </a:solidFill>
                <a:latin typeface="Montserrat Medium" panose="00000600000000000000" pitchFamily="50" charset="0"/>
              </a:rPr>
              <a:t>que almacenaremos un dato y enseguida </a:t>
            </a:r>
            <a:r>
              <a:rPr lang="es-ES" sz="1800" b="1" dirty="0" smtClean="0">
                <a:solidFill>
                  <a:srgbClr val="6E6F72"/>
                </a:solidFill>
                <a:latin typeface="Montserrat Medium" panose="00000600000000000000" pitchFamily="50" charset="0"/>
              </a:rPr>
              <a:t>asociarle un nombre</a:t>
            </a:r>
            <a:endParaRPr lang="es-ES" sz="1800" dirty="0" smtClean="0">
              <a:solidFill>
                <a:srgbClr val="6E6F72"/>
              </a:solidFill>
              <a:latin typeface="Montserrat Medium" panose="00000600000000000000" pitchFamily="50" charset="0"/>
            </a:endParaRPr>
          </a:p>
          <a:p>
            <a:pPr marL="0" indent="0" algn="just">
              <a:buNone/>
            </a:pPr>
            <a:endParaRPr lang="es-ES" sz="1800" dirty="0">
              <a:solidFill>
                <a:srgbClr val="6E6F72"/>
              </a:solidFill>
              <a:latin typeface="Montserrat Medium" panose="00000600000000000000" pitchFamily="50" charset="0"/>
            </a:endParaRPr>
          </a:p>
        </p:txBody>
      </p:sp>
      <p:pic>
        <p:nvPicPr>
          <p:cNvPr id="9" name="Imagen 8"/>
          <p:cNvPicPr>
            <a:picLocks noChangeAspect="1"/>
          </p:cNvPicPr>
          <p:nvPr/>
        </p:nvPicPr>
        <p:blipFill>
          <a:blip r:embed="rId2"/>
          <a:stretch>
            <a:fillRect/>
          </a:stretch>
        </p:blipFill>
        <p:spPr>
          <a:xfrm>
            <a:off x="991312" y="2203206"/>
            <a:ext cx="5218913" cy="3265212"/>
          </a:xfrm>
          <a:prstGeom prst="rect">
            <a:avLst/>
          </a:prstGeom>
        </p:spPr>
      </p:pic>
      <p:sp>
        <p:nvSpPr>
          <p:cNvPr id="4" name="Rectángulo 3"/>
          <p:cNvSpPr/>
          <p:nvPr/>
        </p:nvSpPr>
        <p:spPr>
          <a:xfrm>
            <a:off x="6494166" y="2258544"/>
            <a:ext cx="5092001" cy="3693319"/>
          </a:xfrm>
          <a:prstGeom prst="rect">
            <a:avLst/>
          </a:prstGeom>
        </p:spPr>
        <p:txBody>
          <a:bodyPr wrap="square">
            <a:spAutoFit/>
          </a:bodyPr>
          <a:lstStyle/>
          <a:p>
            <a:pPr marL="285750" indent="-285750" algn="just">
              <a:buFont typeface="Arial" panose="020B0604020202020204" pitchFamily="34" charset="0"/>
              <a:buChar char="•"/>
            </a:pPr>
            <a:r>
              <a:rPr lang="es-ES" dirty="0" smtClean="0">
                <a:solidFill>
                  <a:srgbClr val="6E6F72"/>
                </a:solidFill>
                <a:latin typeface="Montserrat Medium" panose="00000600000000000000" pitchFamily="50" charset="0"/>
              </a:rPr>
              <a:t>No se deben usar letras mayúsculas o caracteres especiales como tildes o signos de puntuación para nombrar variables</a:t>
            </a:r>
          </a:p>
          <a:p>
            <a:endParaRPr lang="es-ES" dirty="0">
              <a:solidFill>
                <a:srgbClr val="6E6F72"/>
              </a:solidFill>
              <a:latin typeface="Montserrat Medium" panose="00000600000000000000" pitchFamily="50" charset="0"/>
            </a:endParaRPr>
          </a:p>
          <a:p>
            <a:pPr marL="285750" indent="-285750" algn="just">
              <a:buFont typeface="Arial" panose="020B0604020202020204" pitchFamily="34" charset="0"/>
              <a:buChar char="•"/>
            </a:pPr>
            <a:r>
              <a:rPr lang="es-ES" dirty="0" smtClean="0">
                <a:solidFill>
                  <a:srgbClr val="6E6F72"/>
                </a:solidFill>
                <a:latin typeface="Montserrat Medium" panose="00000600000000000000" pitchFamily="50" charset="0"/>
              </a:rPr>
              <a:t>Evitar poner números al comienzo del nombre de nuestras variables</a:t>
            </a:r>
          </a:p>
          <a:p>
            <a:endParaRPr lang="es-ES" dirty="0">
              <a:solidFill>
                <a:srgbClr val="6E6F72"/>
              </a:solidFill>
              <a:latin typeface="Montserrat Medium" panose="00000600000000000000" pitchFamily="50" charset="0"/>
            </a:endParaRPr>
          </a:p>
          <a:p>
            <a:pPr marL="285750" indent="-285750" algn="just">
              <a:buFont typeface="Arial" panose="020B0604020202020204" pitchFamily="34" charset="0"/>
              <a:buChar char="•"/>
            </a:pPr>
            <a:r>
              <a:rPr lang="es-ES" dirty="0" smtClean="0">
                <a:solidFill>
                  <a:srgbClr val="6E6F72"/>
                </a:solidFill>
                <a:latin typeface="Montserrat Medium" panose="00000600000000000000" pitchFamily="50" charset="0"/>
              </a:rPr>
              <a:t>Se recomienda notación camelCase para nombrar variables</a:t>
            </a:r>
          </a:p>
          <a:p>
            <a:endParaRPr lang="es-ES" dirty="0">
              <a:solidFill>
                <a:srgbClr val="6E6F72"/>
              </a:solidFill>
              <a:latin typeface="Montserrat Medium" panose="00000600000000000000" pitchFamily="50" charset="0"/>
            </a:endParaRPr>
          </a:p>
          <a:p>
            <a:endParaRPr lang="es-ES" dirty="0" smtClean="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3783039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838200" y="559088"/>
            <a:ext cx="10515600" cy="1325563"/>
          </a:xfrm>
        </p:spPr>
        <p:txBody>
          <a:bodyPr/>
          <a:lstStyle/>
          <a:p>
            <a:r>
              <a:rPr lang="es-ES" sz="2400" dirty="0" smtClean="0">
                <a:solidFill>
                  <a:srgbClr val="EE2B7B"/>
                </a:solidFill>
                <a:latin typeface="Montserrat BOLD" panose="00000800000000000000" pitchFamily="2" charset="0"/>
              </a:rPr>
              <a:t>CONSTANTES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838200" y="1027313"/>
            <a:ext cx="11031908" cy="1714675"/>
          </a:xfrm>
        </p:spPr>
        <p:txBody>
          <a:bodyPr>
            <a:noAutofit/>
          </a:bodyPr>
          <a:lstStyle/>
          <a:p>
            <a:pPr marL="0" indent="0" algn="just">
              <a:buNone/>
            </a:pPr>
            <a:r>
              <a:rPr lang="es-ES" sz="1800" dirty="0" smtClean="0">
                <a:solidFill>
                  <a:srgbClr val="6E6F72"/>
                </a:solidFill>
                <a:latin typeface="Montserrat Medium" panose="00000600000000000000" pitchFamily="50" charset="0"/>
              </a:rPr>
              <a:t>Si queremos almacenar un valor constante en memoria, PHP nos ofrece la posibilidad de crear un tipo de dato que sea inmutable durante el tiempo de ejecución de nuestro programa, para ello debemos:</a:t>
            </a:r>
          </a:p>
          <a:p>
            <a:pPr marL="0" indent="0" algn="just">
              <a:buNone/>
            </a:pPr>
            <a:endParaRPr lang="es-ES" sz="1800" dirty="0">
              <a:solidFill>
                <a:srgbClr val="6E6F72"/>
              </a:solidFill>
              <a:latin typeface="Montserrat Medium" panose="00000600000000000000" pitchFamily="50" charset="0"/>
            </a:endParaRPr>
          </a:p>
          <a:p>
            <a:pPr marL="342900" indent="-342900" algn="just">
              <a:buAutoNum type="arabicPeriod"/>
            </a:pPr>
            <a:r>
              <a:rPr lang="es-ES" sz="1800" dirty="0" smtClean="0">
                <a:solidFill>
                  <a:srgbClr val="6E6F72"/>
                </a:solidFill>
                <a:latin typeface="Montserrat Medium" panose="00000600000000000000" pitchFamily="50" charset="0"/>
              </a:rPr>
              <a:t>Utilizar la palabra reservada del lenguaje </a:t>
            </a:r>
            <a:r>
              <a:rPr lang="es-ES" sz="1800" b="1" dirty="0" smtClean="0">
                <a:solidFill>
                  <a:srgbClr val="6E6F72"/>
                </a:solidFill>
                <a:latin typeface="Montserrat Medium" panose="00000600000000000000" pitchFamily="50" charset="0"/>
              </a:rPr>
              <a:t>define</a:t>
            </a:r>
          </a:p>
          <a:p>
            <a:pPr marL="342900" indent="-342900" algn="just">
              <a:buAutoNum type="arabicPeriod"/>
            </a:pPr>
            <a:r>
              <a:rPr lang="es-ES" sz="1800" dirty="0" smtClean="0">
                <a:solidFill>
                  <a:srgbClr val="6E6F72"/>
                </a:solidFill>
                <a:latin typeface="Montserrat Medium" panose="00000600000000000000" pitchFamily="50" charset="0"/>
              </a:rPr>
              <a:t>Agregar un nombre y un valor a la constante a configurar: (‘PI’,3.1315); </a:t>
            </a:r>
            <a:endParaRPr lang="es-ES" sz="1800" dirty="0">
              <a:solidFill>
                <a:srgbClr val="6E6F72"/>
              </a:solidFill>
              <a:latin typeface="Montserrat Medium" panose="00000600000000000000" pitchFamily="50" charset="0"/>
            </a:endParaRPr>
          </a:p>
          <a:p>
            <a:pPr marL="0" indent="0" algn="just">
              <a:buNone/>
            </a:pPr>
            <a:endParaRPr lang="es-ES" sz="1800" dirty="0">
              <a:solidFill>
                <a:srgbClr val="6E6F72"/>
              </a:solidFill>
              <a:latin typeface="Montserrat Medium" panose="00000600000000000000" pitchFamily="50" charset="0"/>
            </a:endParaRPr>
          </a:p>
        </p:txBody>
      </p:sp>
      <p:pic>
        <p:nvPicPr>
          <p:cNvPr id="7" name="Imagen 6"/>
          <p:cNvPicPr>
            <a:picLocks noChangeAspect="1"/>
          </p:cNvPicPr>
          <p:nvPr/>
        </p:nvPicPr>
        <p:blipFill>
          <a:blip r:embed="rId2"/>
          <a:stretch>
            <a:fillRect/>
          </a:stretch>
        </p:blipFill>
        <p:spPr>
          <a:xfrm>
            <a:off x="3015552" y="3210213"/>
            <a:ext cx="4981575" cy="2428875"/>
          </a:xfrm>
          <a:prstGeom prst="rect">
            <a:avLst/>
          </a:prstGeom>
        </p:spPr>
      </p:pic>
    </p:spTree>
    <p:extLst>
      <p:ext uri="{BB962C8B-B14F-4D97-AF65-F5344CB8AC3E}">
        <p14:creationId xmlns:p14="http://schemas.microsoft.com/office/powerpoint/2010/main" val="1698629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838200" y="559088"/>
            <a:ext cx="10515600" cy="1325563"/>
          </a:xfrm>
        </p:spPr>
        <p:txBody>
          <a:bodyPr/>
          <a:lstStyle/>
          <a:p>
            <a:r>
              <a:rPr lang="es-ES" sz="2400" dirty="0" smtClean="0">
                <a:solidFill>
                  <a:srgbClr val="EE2B7B"/>
                </a:solidFill>
                <a:latin typeface="Montserrat BOLD" panose="00000800000000000000" pitchFamily="2" charset="0"/>
              </a:rPr>
              <a:t>COMENTARIOS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838200" y="1027313"/>
            <a:ext cx="11031908" cy="1714675"/>
          </a:xfrm>
        </p:spPr>
        <p:txBody>
          <a:bodyPr>
            <a:noAutofit/>
          </a:bodyPr>
          <a:lstStyle/>
          <a:p>
            <a:pPr marL="0" indent="0" algn="just">
              <a:buNone/>
            </a:pPr>
            <a:r>
              <a:rPr lang="es-ES" sz="1800" dirty="0" smtClean="0">
                <a:solidFill>
                  <a:srgbClr val="6E6F72"/>
                </a:solidFill>
                <a:latin typeface="Montserrat Medium" panose="00000600000000000000" pitchFamily="50" charset="0"/>
              </a:rPr>
              <a:t>Para permitir un mayor control de nuestros códigos, PHP al igual que otros lenguajes con los que hemos trabajado previamente nos permite crear líneas de código que </a:t>
            </a:r>
            <a:r>
              <a:rPr lang="es-ES" sz="1800" b="1" dirty="0" smtClean="0">
                <a:solidFill>
                  <a:srgbClr val="6E6F72"/>
                </a:solidFill>
                <a:latin typeface="Montserrat Medium" panose="00000600000000000000" pitchFamily="50" charset="0"/>
              </a:rPr>
              <a:t>no serán interpretadas </a:t>
            </a:r>
            <a:r>
              <a:rPr lang="es-ES" sz="1800" dirty="0" smtClean="0">
                <a:solidFill>
                  <a:srgbClr val="6E6F72"/>
                </a:solidFill>
                <a:latin typeface="Montserrat Medium" panose="00000600000000000000" pitchFamily="50" charset="0"/>
              </a:rPr>
              <a:t>pero nos servirán para documentar o señalar alguna característica o guía de las rutinas que programemos. A estos elementos los llamamos comentarios.</a:t>
            </a:r>
          </a:p>
          <a:p>
            <a:pPr marL="0" indent="0" algn="just">
              <a:buNone/>
            </a:pPr>
            <a:endParaRPr lang="es-ES" sz="1800" dirty="0">
              <a:solidFill>
                <a:srgbClr val="6E6F72"/>
              </a:solidFill>
              <a:latin typeface="Montserrat Medium" panose="00000600000000000000" pitchFamily="50" charset="0"/>
            </a:endParaRPr>
          </a:p>
        </p:txBody>
      </p:sp>
      <p:pic>
        <p:nvPicPr>
          <p:cNvPr id="5" name="Imagen 4"/>
          <p:cNvPicPr>
            <a:picLocks noChangeAspect="1"/>
          </p:cNvPicPr>
          <p:nvPr/>
        </p:nvPicPr>
        <p:blipFill>
          <a:blip r:embed="rId2"/>
          <a:stretch>
            <a:fillRect/>
          </a:stretch>
        </p:blipFill>
        <p:spPr>
          <a:xfrm>
            <a:off x="3283622" y="2647984"/>
            <a:ext cx="4766516" cy="2956311"/>
          </a:xfrm>
          <a:prstGeom prst="rect">
            <a:avLst/>
          </a:prstGeom>
        </p:spPr>
      </p:pic>
    </p:spTree>
    <p:extLst>
      <p:ext uri="{BB962C8B-B14F-4D97-AF65-F5344CB8AC3E}">
        <p14:creationId xmlns:p14="http://schemas.microsoft.com/office/powerpoint/2010/main" val="2491992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607463" y="559087"/>
            <a:ext cx="10515600" cy="1325563"/>
          </a:xfrm>
        </p:spPr>
        <p:txBody>
          <a:bodyPr/>
          <a:lstStyle/>
          <a:p>
            <a:r>
              <a:rPr lang="es-ES" sz="2400" dirty="0" smtClean="0">
                <a:solidFill>
                  <a:srgbClr val="EE2B7B"/>
                </a:solidFill>
                <a:latin typeface="Montserrat BOLD" panose="00000800000000000000" pitchFamily="2" charset="0"/>
              </a:rPr>
              <a:t>SALIDA O IMPRESIÓN DE DATOS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607463" y="1027312"/>
            <a:ext cx="11031908" cy="1714675"/>
          </a:xfrm>
        </p:spPr>
        <p:txBody>
          <a:bodyPr>
            <a:noAutofit/>
          </a:bodyPr>
          <a:lstStyle/>
          <a:p>
            <a:pPr marL="0" indent="0" algn="just">
              <a:buNone/>
            </a:pPr>
            <a:r>
              <a:rPr lang="es-ES" sz="1800" dirty="0">
                <a:solidFill>
                  <a:srgbClr val="6E6F72"/>
                </a:solidFill>
                <a:latin typeface="Montserrat Medium" panose="00000600000000000000" pitchFamily="50" charset="0"/>
              </a:rPr>
              <a:t>Para verificar y tener control del proceso que estamos </a:t>
            </a:r>
            <a:r>
              <a:rPr lang="es-ES" sz="1800" dirty="0" smtClean="0">
                <a:solidFill>
                  <a:srgbClr val="6E6F72"/>
                </a:solidFill>
                <a:latin typeface="Montserrat Medium" panose="00000600000000000000" pitchFamily="50" charset="0"/>
              </a:rPr>
              <a:t>codificando, PHP </a:t>
            </a:r>
            <a:r>
              <a:rPr lang="es-ES" sz="1800" dirty="0">
                <a:solidFill>
                  <a:srgbClr val="6E6F72"/>
                </a:solidFill>
                <a:latin typeface="Montserrat Medium" panose="00000600000000000000" pitchFamily="50" charset="0"/>
              </a:rPr>
              <a:t>nos ofrece varias alternativas para imprimir en pantalla </a:t>
            </a:r>
            <a:r>
              <a:rPr lang="es-ES" sz="1800" dirty="0" smtClean="0">
                <a:solidFill>
                  <a:srgbClr val="6E6F72"/>
                </a:solidFill>
                <a:latin typeface="Montserrat Medium" panose="00000600000000000000" pitchFamily="50" charset="0"/>
              </a:rPr>
              <a:t>las salidas de nuestros procesos, esto a partir de las funciones </a:t>
            </a:r>
            <a:r>
              <a:rPr lang="es-ES" sz="1800" b="1" dirty="0" err="1">
                <a:solidFill>
                  <a:srgbClr val="6E6F72"/>
                </a:solidFill>
                <a:latin typeface="Montserrat Medium" panose="00000600000000000000" pitchFamily="50" charset="0"/>
              </a:rPr>
              <a:t>print</a:t>
            </a:r>
            <a:r>
              <a:rPr lang="es-ES" sz="1800" b="1" dirty="0">
                <a:solidFill>
                  <a:srgbClr val="6E6F72"/>
                </a:solidFill>
                <a:latin typeface="Montserrat Medium" panose="00000600000000000000" pitchFamily="50" charset="0"/>
              </a:rPr>
              <a:t> y echo</a:t>
            </a:r>
            <a:r>
              <a:rPr lang="es-ES" sz="1800" dirty="0">
                <a:solidFill>
                  <a:srgbClr val="6E6F72"/>
                </a:solidFill>
                <a:latin typeface="Montserrat Medium" panose="00000600000000000000" pitchFamily="50" charset="0"/>
              </a:rPr>
              <a:t>.</a:t>
            </a:r>
            <a:endParaRPr lang="es-ES" sz="1800" dirty="0" smtClean="0">
              <a:solidFill>
                <a:srgbClr val="6E6F72"/>
              </a:solidFill>
              <a:latin typeface="Montserrat Medium" panose="00000600000000000000" pitchFamily="50" charset="0"/>
            </a:endParaRPr>
          </a:p>
          <a:p>
            <a:pPr marL="0" indent="0" algn="just">
              <a:buNone/>
            </a:pPr>
            <a:endParaRPr lang="es-ES" sz="1800" dirty="0">
              <a:solidFill>
                <a:srgbClr val="6E6F72"/>
              </a:solidFill>
              <a:latin typeface="Montserrat Medium" panose="00000600000000000000" pitchFamily="50" charset="0"/>
            </a:endParaRPr>
          </a:p>
        </p:txBody>
      </p:sp>
      <p:pic>
        <p:nvPicPr>
          <p:cNvPr id="6" name="Imagen 5"/>
          <p:cNvPicPr>
            <a:picLocks noChangeAspect="1"/>
          </p:cNvPicPr>
          <p:nvPr/>
        </p:nvPicPr>
        <p:blipFill>
          <a:blip r:embed="rId2"/>
          <a:stretch>
            <a:fillRect/>
          </a:stretch>
        </p:blipFill>
        <p:spPr>
          <a:xfrm>
            <a:off x="2611050" y="2100066"/>
            <a:ext cx="6508425" cy="3429064"/>
          </a:xfrm>
          <a:prstGeom prst="rect">
            <a:avLst/>
          </a:prstGeom>
        </p:spPr>
      </p:pic>
    </p:spTree>
    <p:extLst>
      <p:ext uri="{BB962C8B-B14F-4D97-AF65-F5344CB8AC3E}">
        <p14:creationId xmlns:p14="http://schemas.microsoft.com/office/powerpoint/2010/main" val="2877810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838200" y="559088"/>
            <a:ext cx="10515600" cy="1325563"/>
          </a:xfrm>
        </p:spPr>
        <p:txBody>
          <a:bodyPr/>
          <a:lstStyle/>
          <a:p>
            <a:r>
              <a:rPr lang="es-CO" sz="2400" dirty="0">
                <a:solidFill>
                  <a:srgbClr val="EE2B7B"/>
                </a:solidFill>
                <a:latin typeface="Montserrat BOLD" panose="00000800000000000000" pitchFamily="2" charset="0"/>
              </a:rPr>
              <a:t>PHP(</a:t>
            </a:r>
            <a:r>
              <a:rPr lang="es-CO" sz="2400" dirty="0" err="1">
                <a:solidFill>
                  <a:srgbClr val="EE2B7B"/>
                </a:solidFill>
                <a:latin typeface="Montserrat BOLD" panose="00000800000000000000" pitchFamily="2" charset="0"/>
              </a:rPr>
              <a:t>Hypertext</a:t>
            </a:r>
            <a:r>
              <a:rPr lang="es-CO" sz="2400" dirty="0">
                <a:solidFill>
                  <a:srgbClr val="EE2B7B"/>
                </a:solidFill>
                <a:latin typeface="Montserrat BOLD" panose="00000800000000000000" pitchFamily="2" charset="0"/>
              </a:rPr>
              <a:t> </a:t>
            </a:r>
            <a:r>
              <a:rPr lang="es-CO" sz="2400" dirty="0" err="1" smtClean="0">
                <a:solidFill>
                  <a:srgbClr val="EE2B7B"/>
                </a:solidFill>
                <a:latin typeface="Montserrat BOLD" panose="00000800000000000000" pitchFamily="2" charset="0"/>
              </a:rPr>
              <a:t>Preprocessor</a:t>
            </a:r>
            <a:r>
              <a:rPr lang="es-CO" sz="2400" dirty="0" smtClean="0">
                <a:solidFill>
                  <a:srgbClr val="EE2B7B"/>
                </a:solidFill>
                <a:latin typeface="Montserrat BOLD" panose="00000800000000000000" pitchFamily="2" charset="0"/>
              </a:rPr>
              <a:t>)</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838200" y="1027313"/>
            <a:ext cx="11031908" cy="1714675"/>
          </a:xfrm>
        </p:spPr>
        <p:txBody>
          <a:bodyPr>
            <a:normAutofit/>
          </a:bodyPr>
          <a:lstStyle/>
          <a:p>
            <a:pPr marL="0" indent="0" algn="just">
              <a:buNone/>
            </a:pPr>
            <a:r>
              <a:rPr lang="es-ES" sz="1800" dirty="0">
                <a:solidFill>
                  <a:srgbClr val="6E6F72"/>
                </a:solidFill>
                <a:latin typeface="Montserrat Medium" panose="00000600000000000000" pitchFamily="50" charset="0"/>
              </a:rPr>
              <a:t>El lenguaje preprocesador de hipertexto PHP, es un lenguaje de programación que se ejecuta del lado del servidor para facilitar la configuración y ejecución de páginas web dinámicas</a:t>
            </a:r>
          </a:p>
        </p:txBody>
      </p:sp>
      <p:pic>
        <p:nvPicPr>
          <p:cNvPr id="5" name="Picture 2" descr="Resultado de imagen de servidor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234" y="3321368"/>
            <a:ext cx="439102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sultado de imagen de base de dat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5088" y="2111114"/>
            <a:ext cx="2854440" cy="156637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recto de flecha 6"/>
          <p:cNvCxnSpPr/>
          <p:nvPr/>
        </p:nvCxnSpPr>
        <p:spPr>
          <a:xfrm flipV="1">
            <a:off x="6119259" y="3416210"/>
            <a:ext cx="2144684" cy="84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6" descr="PHP-logo.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4484" y="2315912"/>
            <a:ext cx="1845829" cy="996820"/>
          </a:xfrm>
          <a:prstGeom prst="rect">
            <a:avLst/>
          </a:prstGeom>
          <a:noFill/>
          <a:extLst>
            <a:ext uri="{909E8E84-426E-40DD-AFC4-6F175D3DCCD1}">
              <a14:hiddenFill xmlns:a14="http://schemas.microsoft.com/office/drawing/2010/main">
                <a:solidFill>
                  <a:srgbClr val="FFFFFF"/>
                </a:solidFill>
              </a14:hiddenFill>
            </a:ext>
          </a:extLst>
        </p:spPr>
      </p:pic>
      <p:sp>
        <p:nvSpPr>
          <p:cNvPr id="9" name="Flecha abajo 8"/>
          <p:cNvSpPr/>
          <p:nvPr/>
        </p:nvSpPr>
        <p:spPr>
          <a:xfrm rot="10800000">
            <a:off x="5334889" y="5231734"/>
            <a:ext cx="665018" cy="627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p:cNvSpPr/>
          <p:nvPr/>
        </p:nvSpPr>
        <p:spPr>
          <a:xfrm>
            <a:off x="5999907" y="5324611"/>
            <a:ext cx="5622373" cy="646331"/>
          </a:xfrm>
          <a:prstGeom prst="rect">
            <a:avLst/>
          </a:prstGeom>
        </p:spPr>
        <p:txBody>
          <a:bodyPr wrap="square">
            <a:spAutoFit/>
          </a:bodyPr>
          <a:lstStyle/>
          <a:p>
            <a:pPr algn="just"/>
            <a:r>
              <a:rPr lang="es-ES" dirty="0" smtClean="0">
                <a:solidFill>
                  <a:srgbClr val="6E6F72"/>
                </a:solidFill>
                <a:latin typeface="Montserrat Medium" panose="00000600000000000000" pitchFamily="50" charset="0"/>
              </a:rPr>
              <a:t>El código PHP se procesa(interpreta) en el servidor</a:t>
            </a:r>
            <a:endParaRPr lang="es-ES"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584623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838200" y="559088"/>
            <a:ext cx="10515600" cy="1325563"/>
          </a:xfrm>
        </p:spPr>
        <p:txBody>
          <a:bodyPr/>
          <a:lstStyle/>
          <a:p>
            <a:r>
              <a:rPr lang="es-CO" sz="2400" dirty="0" smtClean="0">
                <a:solidFill>
                  <a:srgbClr val="EE2B7B"/>
                </a:solidFill>
                <a:latin typeface="Montserrat BOLD" panose="00000800000000000000" pitchFamily="2" charset="0"/>
              </a:rPr>
              <a:t>TIEMPO DE EJECUCIÓN vs COMPILACIÓN</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838200" y="1027313"/>
            <a:ext cx="11031908" cy="1714675"/>
          </a:xfrm>
        </p:spPr>
        <p:txBody>
          <a:bodyPr>
            <a:normAutofit/>
          </a:bodyPr>
          <a:lstStyle/>
          <a:p>
            <a:pPr marL="0" indent="0" algn="just">
              <a:buNone/>
            </a:pPr>
            <a:r>
              <a:rPr lang="es-ES" sz="1800" dirty="0" smtClean="0">
                <a:solidFill>
                  <a:srgbClr val="6E6F72"/>
                </a:solidFill>
                <a:latin typeface="Montserrat Medium" panose="00000600000000000000" pitchFamily="50" charset="0"/>
              </a:rPr>
              <a:t>PHP es un lenguaje de programación </a:t>
            </a:r>
            <a:r>
              <a:rPr lang="es-ES" sz="1800" b="1" dirty="0" smtClean="0">
                <a:solidFill>
                  <a:srgbClr val="6E6F72"/>
                </a:solidFill>
                <a:latin typeface="Montserrat Medium" panose="00000600000000000000" pitchFamily="50" charset="0"/>
              </a:rPr>
              <a:t>interpretado</a:t>
            </a:r>
            <a:r>
              <a:rPr lang="es-ES" sz="1800" dirty="0" smtClean="0">
                <a:solidFill>
                  <a:srgbClr val="6E6F72"/>
                </a:solidFill>
                <a:latin typeface="Montserrat Medium" panose="00000600000000000000" pitchFamily="50" charset="0"/>
              </a:rPr>
              <a:t>, por lo que será el </a:t>
            </a:r>
            <a:r>
              <a:rPr lang="es-ES" sz="1800" b="1" dirty="0" smtClean="0">
                <a:solidFill>
                  <a:srgbClr val="6E6F72"/>
                </a:solidFill>
                <a:latin typeface="Montserrat Medium" panose="00000600000000000000" pitchFamily="50" charset="0"/>
              </a:rPr>
              <a:t>servidor el que en tiempo real interpretará todo nuestro código PHP</a:t>
            </a:r>
            <a:r>
              <a:rPr lang="es-ES" sz="1800" dirty="0" smtClean="0">
                <a:solidFill>
                  <a:srgbClr val="6E6F72"/>
                </a:solidFill>
                <a:latin typeface="Montserrat Medium" panose="00000600000000000000" pitchFamily="50" charset="0"/>
              </a:rPr>
              <a:t>, esta idea también nos señala la idea de que nuestro código se interpreta cada vez que ejecutamos nuestro programa.</a:t>
            </a:r>
            <a:endParaRPr lang="es-ES" sz="1800" dirty="0">
              <a:solidFill>
                <a:srgbClr val="6E6F72"/>
              </a:solidFill>
              <a:latin typeface="Montserrat Medium" panose="00000600000000000000" pitchFamily="50" charset="0"/>
            </a:endParaRPr>
          </a:p>
        </p:txBody>
      </p:sp>
      <p:pic>
        <p:nvPicPr>
          <p:cNvPr id="8" name="Picture 6" descr="PHP-logo.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9197" y="3856544"/>
            <a:ext cx="1431744" cy="7731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3913973" y="2958082"/>
            <a:ext cx="1486968" cy="18202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CuadroTexto 10"/>
          <p:cNvSpPr txBox="1"/>
          <p:nvPr/>
        </p:nvSpPr>
        <p:spPr>
          <a:xfrm>
            <a:off x="3969520" y="3210213"/>
            <a:ext cx="1375873" cy="646331"/>
          </a:xfrm>
          <a:prstGeom prst="rect">
            <a:avLst/>
          </a:prstGeom>
          <a:noFill/>
        </p:spPr>
        <p:txBody>
          <a:bodyPr wrap="square" rtlCol="0">
            <a:spAutoFit/>
          </a:bodyPr>
          <a:lstStyle/>
          <a:p>
            <a:pPr algn="ctr"/>
            <a:r>
              <a:rPr lang="es-CO" b="1" dirty="0">
                <a:solidFill>
                  <a:srgbClr val="6E6F72"/>
                </a:solidFill>
                <a:latin typeface="Montserrat Medium" panose="00000600000000000000" pitchFamily="50" charset="0"/>
              </a:rPr>
              <a:t>CÓDIGO PHP</a:t>
            </a:r>
            <a:endParaRPr lang="en-US" b="1" dirty="0">
              <a:solidFill>
                <a:srgbClr val="6E6F72"/>
              </a:solidFill>
              <a:latin typeface="Montserrat Medium" panose="00000600000000000000" pitchFamily="50" charset="0"/>
            </a:endParaRPr>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615" y="2887015"/>
            <a:ext cx="1962387" cy="1962387"/>
          </a:xfrm>
          <a:prstGeom prst="rect">
            <a:avLst/>
          </a:prstGeom>
        </p:spPr>
      </p:pic>
      <p:sp>
        <p:nvSpPr>
          <p:cNvPr id="13" name="Flecha derecha 12"/>
          <p:cNvSpPr/>
          <p:nvPr/>
        </p:nvSpPr>
        <p:spPr>
          <a:xfrm rot="10800000">
            <a:off x="5525210" y="3628712"/>
            <a:ext cx="1051135" cy="52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ángulo 13"/>
          <p:cNvSpPr/>
          <p:nvPr/>
        </p:nvSpPr>
        <p:spPr>
          <a:xfrm>
            <a:off x="3855158" y="5039530"/>
            <a:ext cx="5518568" cy="646331"/>
          </a:xfrm>
          <a:prstGeom prst="rect">
            <a:avLst/>
          </a:prstGeom>
        </p:spPr>
        <p:txBody>
          <a:bodyPr wrap="square">
            <a:spAutoFit/>
          </a:bodyPr>
          <a:lstStyle/>
          <a:p>
            <a:pPr algn="ctr"/>
            <a:r>
              <a:rPr lang="es-ES" dirty="0" smtClean="0">
                <a:solidFill>
                  <a:srgbClr val="6E6F72"/>
                </a:solidFill>
                <a:latin typeface="Montserrat Medium" panose="00000600000000000000" pitchFamily="50" charset="0"/>
              </a:rPr>
              <a:t>“El servidor lee e interpreta cada línea de código de nuestro programa”</a:t>
            </a:r>
            <a:endParaRPr lang="en-US" dirty="0"/>
          </a:p>
        </p:txBody>
      </p:sp>
    </p:spTree>
    <p:extLst>
      <p:ext uri="{BB962C8B-B14F-4D97-AF65-F5344CB8AC3E}">
        <p14:creationId xmlns:p14="http://schemas.microsoft.com/office/powerpoint/2010/main" val="3176101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a:stretch>
            <a:fillRect/>
          </a:stretch>
        </p:blipFill>
        <p:spPr>
          <a:xfrm>
            <a:off x="2959072" y="3687226"/>
            <a:ext cx="2838450" cy="2172561"/>
          </a:xfrm>
          <a:prstGeom prst="rect">
            <a:avLst/>
          </a:prstGeom>
        </p:spPr>
      </p:pic>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838200" y="559088"/>
            <a:ext cx="10515600" cy="1325563"/>
          </a:xfrm>
        </p:spPr>
        <p:txBody>
          <a:bodyPr/>
          <a:lstStyle/>
          <a:p>
            <a:r>
              <a:rPr lang="es-ES" sz="2400" dirty="0" smtClean="0">
                <a:solidFill>
                  <a:srgbClr val="EE2B7B"/>
                </a:solidFill>
                <a:latin typeface="Montserrat BOLD" panose="00000800000000000000" pitchFamily="2" charset="0"/>
              </a:rPr>
              <a:t>¿QUÉ NECESITO PARA PROGRAMAR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838200" y="1027313"/>
            <a:ext cx="11031908" cy="1714675"/>
          </a:xfrm>
        </p:spPr>
        <p:txBody>
          <a:bodyPr>
            <a:noAutofit/>
          </a:bodyPr>
          <a:lstStyle/>
          <a:p>
            <a:pPr marL="0" indent="0" algn="just">
              <a:buNone/>
            </a:pPr>
            <a:r>
              <a:rPr lang="es-ES" sz="1800" dirty="0">
                <a:solidFill>
                  <a:srgbClr val="6E6F72"/>
                </a:solidFill>
                <a:latin typeface="Montserrat Medium" panose="00000600000000000000" pitchFamily="50" charset="0"/>
              </a:rPr>
              <a:t>El lenguaje preprocesador de hipertexto PHP, es un lenguaje de programación que se ejecuta del lado del servidor para facilitar la configuración y ejecución de páginas web </a:t>
            </a:r>
            <a:r>
              <a:rPr lang="es-ES" sz="1800" dirty="0" smtClean="0">
                <a:solidFill>
                  <a:srgbClr val="6E6F72"/>
                </a:solidFill>
                <a:latin typeface="Montserrat Medium" panose="00000600000000000000" pitchFamily="50" charset="0"/>
              </a:rPr>
              <a:t>dinámicas, para establecer un ambiente de desarrollo donde utilicemos este lenguaje necesitamos:</a:t>
            </a:r>
          </a:p>
          <a:p>
            <a:pPr marL="0" indent="0" algn="just">
              <a:buNone/>
            </a:pPr>
            <a:endParaRPr lang="es-ES" sz="1800" dirty="0">
              <a:solidFill>
                <a:srgbClr val="6E6F72"/>
              </a:solidFill>
              <a:latin typeface="Montserrat Medium" panose="00000600000000000000" pitchFamily="50" charset="0"/>
            </a:endParaRPr>
          </a:p>
          <a:p>
            <a:pPr marL="342900" indent="-342900" algn="just">
              <a:buAutoNum type="arabicPeriod"/>
            </a:pPr>
            <a:r>
              <a:rPr lang="es-ES" sz="1800" dirty="0" smtClean="0">
                <a:solidFill>
                  <a:srgbClr val="6E6F72"/>
                </a:solidFill>
                <a:latin typeface="Montserrat Medium" panose="00000600000000000000" pitchFamily="50" charset="0"/>
              </a:rPr>
              <a:t>Servidor WEB con PHP instalado (XAMPP)</a:t>
            </a:r>
          </a:p>
          <a:p>
            <a:pPr marL="342900" indent="-342900" algn="just">
              <a:buAutoNum type="arabicPeriod"/>
            </a:pPr>
            <a:r>
              <a:rPr lang="es-ES" sz="1800" dirty="0" smtClean="0">
                <a:solidFill>
                  <a:srgbClr val="6E6F72"/>
                </a:solidFill>
                <a:latin typeface="Montserrat Medium" panose="00000600000000000000" pitchFamily="50" charset="0"/>
              </a:rPr>
              <a:t>Gestor de bases de datos (XAMPP)</a:t>
            </a:r>
          </a:p>
          <a:p>
            <a:pPr marL="342900" indent="-342900" algn="just">
              <a:buAutoNum type="arabicPeriod"/>
            </a:pPr>
            <a:r>
              <a:rPr lang="es-ES" sz="1800" dirty="0" smtClean="0">
                <a:solidFill>
                  <a:srgbClr val="6E6F72"/>
                </a:solidFill>
                <a:latin typeface="Montserrat Medium" panose="00000600000000000000" pitchFamily="50" charset="0"/>
              </a:rPr>
              <a:t>Editor de código</a:t>
            </a:r>
            <a:endParaRPr lang="es-ES" sz="1800" dirty="0">
              <a:solidFill>
                <a:srgbClr val="6E6F72"/>
              </a:solidFill>
              <a:latin typeface="Montserrat Medium" panose="00000600000000000000" pitchFamily="50" charset="0"/>
            </a:endParaRPr>
          </a:p>
        </p:txBody>
      </p:sp>
      <p:pic>
        <p:nvPicPr>
          <p:cNvPr id="11" name="Imagen 10"/>
          <p:cNvPicPr>
            <a:picLocks noChangeAspect="1"/>
          </p:cNvPicPr>
          <p:nvPr/>
        </p:nvPicPr>
        <p:blipFill>
          <a:blip r:embed="rId3"/>
          <a:stretch>
            <a:fillRect/>
          </a:stretch>
        </p:blipFill>
        <p:spPr>
          <a:xfrm>
            <a:off x="6221262" y="3507112"/>
            <a:ext cx="3324225" cy="2352675"/>
          </a:xfrm>
          <a:prstGeom prst="rect">
            <a:avLst/>
          </a:prstGeom>
        </p:spPr>
      </p:pic>
      <p:sp>
        <p:nvSpPr>
          <p:cNvPr id="12" name="Rectángulo 11"/>
          <p:cNvSpPr/>
          <p:nvPr/>
        </p:nvSpPr>
        <p:spPr>
          <a:xfrm>
            <a:off x="5959812" y="4440744"/>
            <a:ext cx="522900" cy="769441"/>
          </a:xfrm>
          <a:prstGeom prst="rect">
            <a:avLst/>
          </a:prstGeom>
        </p:spPr>
        <p:txBody>
          <a:bodyPr wrap="none">
            <a:spAutoFit/>
          </a:bodyPr>
          <a:lstStyle/>
          <a:p>
            <a:r>
              <a:rPr lang="es-ES" sz="4400" b="1" dirty="0" smtClean="0">
                <a:solidFill>
                  <a:srgbClr val="6E6F72"/>
                </a:solidFill>
                <a:latin typeface="Montserrat Medium" panose="00000600000000000000" pitchFamily="50" charset="0"/>
              </a:rPr>
              <a:t>+</a:t>
            </a:r>
            <a:endParaRPr lang="en-US" sz="4400" b="1" dirty="0"/>
          </a:p>
        </p:txBody>
      </p:sp>
    </p:spTree>
    <p:extLst>
      <p:ext uri="{BB962C8B-B14F-4D97-AF65-F5344CB8AC3E}">
        <p14:creationId xmlns:p14="http://schemas.microsoft.com/office/powerpoint/2010/main" val="3381734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667284" y="559087"/>
            <a:ext cx="10515600" cy="1325563"/>
          </a:xfrm>
        </p:spPr>
        <p:txBody>
          <a:bodyPr/>
          <a:lstStyle/>
          <a:p>
            <a:r>
              <a:rPr lang="es-ES" sz="2400" dirty="0" smtClean="0">
                <a:solidFill>
                  <a:srgbClr val="EE2B7B"/>
                </a:solidFill>
                <a:latin typeface="Montserrat BOLD" panose="00000800000000000000" pitchFamily="2" charset="0"/>
              </a:rPr>
              <a:t>CREANDO NUESTRO PRIMER PROGRAMA CON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667284" y="1027312"/>
            <a:ext cx="11031908" cy="1714675"/>
          </a:xfrm>
        </p:spPr>
        <p:txBody>
          <a:bodyPr>
            <a:noAutofit/>
          </a:bodyPr>
          <a:lstStyle/>
          <a:p>
            <a:pPr marL="0" indent="0" algn="just">
              <a:buNone/>
            </a:pPr>
            <a:r>
              <a:rPr lang="es-ES" sz="1800" dirty="0" smtClean="0">
                <a:solidFill>
                  <a:srgbClr val="6E6F72"/>
                </a:solidFill>
                <a:latin typeface="Montserrat Medium" panose="00000600000000000000" pitchFamily="50" charset="0"/>
              </a:rPr>
              <a:t>Para crear nuestro primer proyecto que utilice PHP debemos:</a:t>
            </a:r>
          </a:p>
          <a:p>
            <a:pPr marL="0" indent="0" algn="just">
              <a:buNone/>
            </a:pPr>
            <a:endParaRPr lang="es-ES" sz="1800" dirty="0">
              <a:solidFill>
                <a:srgbClr val="6E6F72"/>
              </a:solidFill>
              <a:latin typeface="Montserrat Medium" panose="00000600000000000000" pitchFamily="50" charset="0"/>
            </a:endParaRPr>
          </a:p>
          <a:p>
            <a:pPr marL="0" indent="0" algn="just">
              <a:buNone/>
            </a:pPr>
            <a:r>
              <a:rPr lang="es-ES" sz="1800" dirty="0">
                <a:solidFill>
                  <a:srgbClr val="6E6F72"/>
                </a:solidFill>
                <a:latin typeface="Montserrat Medium" panose="00000600000000000000" pitchFamily="50" charset="0"/>
              </a:rPr>
              <a:t>1.Dirijámonos a la carpeta raíz de nuestro servidor local e ingresemos a la carpeta htdocs</a:t>
            </a:r>
          </a:p>
          <a:p>
            <a:pPr marL="0" indent="0" algn="just">
              <a:buNone/>
            </a:pPr>
            <a:endParaRPr lang="es-ES" sz="1800" dirty="0" smtClean="0">
              <a:solidFill>
                <a:srgbClr val="6E6F72"/>
              </a:solidFill>
              <a:latin typeface="Montserrat Medium" panose="00000600000000000000" pitchFamily="50" charset="0"/>
            </a:endParaRPr>
          </a:p>
        </p:txBody>
      </p:sp>
      <p:pic>
        <p:nvPicPr>
          <p:cNvPr id="10" name="Imagen 9"/>
          <p:cNvPicPr>
            <a:picLocks noChangeAspect="1"/>
          </p:cNvPicPr>
          <p:nvPr/>
        </p:nvPicPr>
        <p:blipFill>
          <a:blip r:embed="rId2"/>
          <a:stretch>
            <a:fillRect/>
          </a:stretch>
        </p:blipFill>
        <p:spPr>
          <a:xfrm>
            <a:off x="667284" y="2741987"/>
            <a:ext cx="6189171" cy="2039252"/>
          </a:xfrm>
          <a:prstGeom prst="rect">
            <a:avLst/>
          </a:prstGeom>
        </p:spPr>
      </p:pic>
    </p:spTree>
    <p:extLst>
      <p:ext uri="{BB962C8B-B14F-4D97-AF65-F5344CB8AC3E}">
        <p14:creationId xmlns:p14="http://schemas.microsoft.com/office/powerpoint/2010/main" val="3946611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667284" y="559087"/>
            <a:ext cx="10515600" cy="1325563"/>
          </a:xfrm>
        </p:spPr>
        <p:txBody>
          <a:bodyPr/>
          <a:lstStyle/>
          <a:p>
            <a:r>
              <a:rPr lang="es-ES" sz="2400" dirty="0" smtClean="0">
                <a:solidFill>
                  <a:srgbClr val="EE2B7B"/>
                </a:solidFill>
                <a:latin typeface="Montserrat BOLD" panose="00000800000000000000" pitchFamily="2" charset="0"/>
              </a:rPr>
              <a:t>CREANDO NUESTRO PRIMER PROGRAMA CON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667284" y="1027312"/>
            <a:ext cx="11031908" cy="1714675"/>
          </a:xfrm>
        </p:spPr>
        <p:txBody>
          <a:bodyPr>
            <a:noAutofit/>
          </a:bodyPr>
          <a:lstStyle/>
          <a:p>
            <a:pPr marL="0" indent="0" algn="just">
              <a:buNone/>
            </a:pPr>
            <a:r>
              <a:rPr lang="es-ES" sz="1800" dirty="0" smtClean="0">
                <a:solidFill>
                  <a:srgbClr val="6E6F72"/>
                </a:solidFill>
                <a:latin typeface="Montserrat Medium" panose="00000600000000000000" pitchFamily="50" charset="0"/>
              </a:rPr>
              <a:t>2.Dentro </a:t>
            </a:r>
            <a:r>
              <a:rPr lang="es-ES" sz="1800" dirty="0">
                <a:solidFill>
                  <a:srgbClr val="6E6F72"/>
                </a:solidFill>
                <a:latin typeface="Montserrat Medium" panose="00000600000000000000" pitchFamily="50" charset="0"/>
              </a:rPr>
              <a:t>de esta carpeta creemos un nuevo fichero con el nombre de nuestro proyecto, en este caso proyecto1</a:t>
            </a:r>
          </a:p>
          <a:p>
            <a:pPr marL="0" indent="0" algn="just">
              <a:buNone/>
            </a:pPr>
            <a:endParaRPr lang="es-ES" sz="1800" dirty="0" smtClean="0">
              <a:solidFill>
                <a:srgbClr val="6E6F72"/>
              </a:solidFill>
              <a:latin typeface="Montserrat Medium" panose="00000600000000000000" pitchFamily="50" charset="0"/>
            </a:endParaRPr>
          </a:p>
        </p:txBody>
      </p:sp>
      <p:pic>
        <p:nvPicPr>
          <p:cNvPr id="5" name="Imagen 4"/>
          <p:cNvPicPr>
            <a:picLocks noChangeAspect="1"/>
          </p:cNvPicPr>
          <p:nvPr/>
        </p:nvPicPr>
        <p:blipFill>
          <a:blip r:embed="rId2"/>
          <a:stretch>
            <a:fillRect/>
          </a:stretch>
        </p:blipFill>
        <p:spPr>
          <a:xfrm>
            <a:off x="667284" y="2117440"/>
            <a:ext cx="6793930" cy="2608384"/>
          </a:xfrm>
          <a:prstGeom prst="rect">
            <a:avLst/>
          </a:prstGeom>
        </p:spPr>
      </p:pic>
    </p:spTree>
    <p:extLst>
      <p:ext uri="{BB962C8B-B14F-4D97-AF65-F5344CB8AC3E}">
        <p14:creationId xmlns:p14="http://schemas.microsoft.com/office/powerpoint/2010/main" val="1267666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667284" y="559087"/>
            <a:ext cx="10515600" cy="1325563"/>
          </a:xfrm>
        </p:spPr>
        <p:txBody>
          <a:bodyPr/>
          <a:lstStyle/>
          <a:p>
            <a:r>
              <a:rPr lang="es-ES" sz="2400" dirty="0" smtClean="0">
                <a:solidFill>
                  <a:srgbClr val="EE2B7B"/>
                </a:solidFill>
                <a:latin typeface="Montserrat BOLD" panose="00000800000000000000" pitchFamily="2" charset="0"/>
              </a:rPr>
              <a:t>CREANDO NUESTRO PRIMER PROGRAMA CON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667284" y="1027312"/>
            <a:ext cx="11031908" cy="1714675"/>
          </a:xfrm>
        </p:spPr>
        <p:txBody>
          <a:bodyPr>
            <a:noAutofit/>
          </a:bodyPr>
          <a:lstStyle/>
          <a:p>
            <a:pPr marL="0" indent="0" algn="just">
              <a:buNone/>
            </a:pPr>
            <a:r>
              <a:rPr lang="es-ES" sz="1800" dirty="0">
                <a:solidFill>
                  <a:srgbClr val="6E6F72"/>
                </a:solidFill>
                <a:latin typeface="Montserrat Medium" panose="00000600000000000000" pitchFamily="50" charset="0"/>
              </a:rPr>
              <a:t>3. Creemos un nuevo archivo nuevo con el nombre </a:t>
            </a:r>
            <a:r>
              <a:rPr lang="es-ES" sz="1800" dirty="0" err="1">
                <a:solidFill>
                  <a:srgbClr val="6E6F72"/>
                </a:solidFill>
                <a:latin typeface="Montserrat Medium" panose="00000600000000000000" pitchFamily="50" charset="0"/>
              </a:rPr>
              <a:t>index.php</a:t>
            </a:r>
            <a:endParaRPr lang="es-ES" sz="1800" dirty="0">
              <a:solidFill>
                <a:srgbClr val="6E6F72"/>
              </a:solidFill>
              <a:latin typeface="Montserrat Medium" panose="00000600000000000000" pitchFamily="50" charset="0"/>
            </a:endParaRPr>
          </a:p>
          <a:p>
            <a:pPr marL="0" indent="0" algn="just">
              <a:buNone/>
            </a:pPr>
            <a:endParaRPr lang="es-ES" sz="1800" dirty="0" smtClean="0">
              <a:solidFill>
                <a:srgbClr val="6E6F72"/>
              </a:solidFill>
              <a:latin typeface="Montserrat Medium" panose="00000600000000000000" pitchFamily="50" charset="0"/>
            </a:endParaRPr>
          </a:p>
        </p:txBody>
      </p:sp>
      <p:pic>
        <p:nvPicPr>
          <p:cNvPr id="6" name="Imagen 5"/>
          <p:cNvPicPr>
            <a:picLocks noChangeAspect="1"/>
          </p:cNvPicPr>
          <p:nvPr/>
        </p:nvPicPr>
        <p:blipFill>
          <a:blip r:embed="rId2"/>
          <a:stretch>
            <a:fillRect/>
          </a:stretch>
        </p:blipFill>
        <p:spPr>
          <a:xfrm>
            <a:off x="764388" y="1564405"/>
            <a:ext cx="2970123" cy="3894337"/>
          </a:xfrm>
          <a:prstGeom prst="rect">
            <a:avLst/>
          </a:prstGeom>
        </p:spPr>
      </p:pic>
      <p:sp>
        <p:nvSpPr>
          <p:cNvPr id="7" name="Flecha abajo 6"/>
          <p:cNvSpPr/>
          <p:nvPr/>
        </p:nvSpPr>
        <p:spPr>
          <a:xfrm rot="10800000">
            <a:off x="2152995" y="2528342"/>
            <a:ext cx="723859" cy="618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p:cNvPicPr>
            <a:picLocks noChangeAspect="1"/>
          </p:cNvPicPr>
          <p:nvPr/>
        </p:nvPicPr>
        <p:blipFill>
          <a:blip r:embed="rId3"/>
          <a:stretch>
            <a:fillRect/>
          </a:stretch>
        </p:blipFill>
        <p:spPr>
          <a:xfrm>
            <a:off x="3831615" y="1564405"/>
            <a:ext cx="5677363" cy="2799643"/>
          </a:xfrm>
          <a:prstGeom prst="rect">
            <a:avLst/>
          </a:prstGeom>
        </p:spPr>
      </p:pic>
      <p:sp>
        <p:nvSpPr>
          <p:cNvPr id="10" name="Rectángulo 9"/>
          <p:cNvSpPr/>
          <p:nvPr/>
        </p:nvSpPr>
        <p:spPr>
          <a:xfrm>
            <a:off x="3913973" y="4535412"/>
            <a:ext cx="7465843" cy="923330"/>
          </a:xfrm>
          <a:prstGeom prst="rect">
            <a:avLst/>
          </a:prstGeom>
        </p:spPr>
        <p:txBody>
          <a:bodyPr wrap="square">
            <a:spAutoFit/>
          </a:bodyPr>
          <a:lstStyle/>
          <a:p>
            <a:r>
              <a:rPr lang="es-ES" b="1" dirty="0" smtClean="0">
                <a:solidFill>
                  <a:srgbClr val="6E6F72"/>
                </a:solidFill>
                <a:latin typeface="Montserrat Medium" panose="00000600000000000000" pitchFamily="50" charset="0"/>
              </a:rPr>
              <a:t>IMPORTANTE: </a:t>
            </a:r>
            <a:r>
              <a:rPr lang="es-ES" dirty="0" smtClean="0">
                <a:solidFill>
                  <a:srgbClr val="6E6F72"/>
                </a:solidFill>
                <a:latin typeface="Montserrat Medium" panose="00000600000000000000" pitchFamily="50" charset="0"/>
              </a:rPr>
              <a:t>Para incrustar nuestro código PHP en cualquier estructura debemos utilizar las etiquetas de apertura y de cierre </a:t>
            </a:r>
            <a:r>
              <a:rPr lang="es-ES" b="1" dirty="0" smtClean="0">
                <a:solidFill>
                  <a:srgbClr val="6E6F72"/>
                </a:solidFill>
                <a:latin typeface="Montserrat Medium" panose="00000600000000000000" pitchFamily="50" charset="0"/>
              </a:rPr>
              <a:t>&lt;?</a:t>
            </a:r>
            <a:r>
              <a:rPr lang="es-ES" b="1" dirty="0" err="1" smtClean="0">
                <a:solidFill>
                  <a:srgbClr val="6E6F72"/>
                </a:solidFill>
                <a:latin typeface="Montserrat Medium" panose="00000600000000000000" pitchFamily="50" charset="0"/>
              </a:rPr>
              <a:t>php</a:t>
            </a:r>
            <a:r>
              <a:rPr lang="es-ES" b="1" dirty="0" smtClean="0">
                <a:solidFill>
                  <a:srgbClr val="6E6F72"/>
                </a:solidFill>
                <a:latin typeface="Montserrat Medium" panose="00000600000000000000" pitchFamily="50" charset="0"/>
              </a:rPr>
              <a:t> ?&gt;</a:t>
            </a:r>
            <a:endParaRPr lang="en-US" b="1" dirty="0"/>
          </a:p>
        </p:txBody>
      </p:sp>
    </p:spTree>
    <p:extLst>
      <p:ext uri="{BB962C8B-B14F-4D97-AF65-F5344CB8AC3E}">
        <p14:creationId xmlns:p14="http://schemas.microsoft.com/office/powerpoint/2010/main" val="816828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838200" y="559088"/>
            <a:ext cx="10515600" cy="1325563"/>
          </a:xfrm>
        </p:spPr>
        <p:txBody>
          <a:bodyPr/>
          <a:lstStyle/>
          <a:p>
            <a:r>
              <a:rPr lang="es-ES" sz="2400" dirty="0" smtClean="0">
                <a:solidFill>
                  <a:srgbClr val="EE2B7B"/>
                </a:solidFill>
                <a:latin typeface="Montserrat BOLD" panose="00000800000000000000" pitchFamily="2" charset="0"/>
              </a:rPr>
              <a:t>COMENCEMOS A CODIFICAR CON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838200" y="1027313"/>
            <a:ext cx="11031908" cy="1714675"/>
          </a:xfrm>
        </p:spPr>
        <p:txBody>
          <a:bodyPr>
            <a:noAutofit/>
          </a:bodyPr>
          <a:lstStyle/>
          <a:p>
            <a:pPr marL="0" indent="0" algn="just">
              <a:buNone/>
            </a:pPr>
            <a:r>
              <a:rPr lang="es-ES" sz="1800" dirty="0" smtClean="0">
                <a:solidFill>
                  <a:srgbClr val="6E6F72"/>
                </a:solidFill>
                <a:latin typeface="Montserrat Medium" panose="00000600000000000000" pitchFamily="50" charset="0"/>
              </a:rPr>
              <a:t>Todo algoritmo responde a una estructura compuesta por 3 elementos principales:</a:t>
            </a:r>
          </a:p>
          <a:p>
            <a:pPr marL="0" indent="0" algn="just">
              <a:buNone/>
            </a:pPr>
            <a:endParaRPr lang="es-ES" sz="1800" dirty="0">
              <a:solidFill>
                <a:srgbClr val="6E6F72"/>
              </a:solidFill>
              <a:latin typeface="Montserrat Medium" panose="00000600000000000000" pitchFamily="50" charset="0"/>
            </a:endParaRPr>
          </a:p>
          <a:p>
            <a:pPr marL="342900" indent="-342900" algn="just">
              <a:buAutoNum type="arabicPeriod"/>
            </a:pPr>
            <a:r>
              <a:rPr lang="es-ES" sz="1800" dirty="0" smtClean="0">
                <a:solidFill>
                  <a:srgbClr val="6E6F72"/>
                </a:solidFill>
                <a:latin typeface="Montserrat Medium" panose="00000600000000000000" pitchFamily="50" charset="0"/>
              </a:rPr>
              <a:t>Entradas =&gt; {datos, variables, constantes}</a:t>
            </a:r>
          </a:p>
          <a:p>
            <a:pPr marL="342900" indent="-342900" algn="just">
              <a:buAutoNum type="arabicPeriod"/>
            </a:pPr>
            <a:r>
              <a:rPr lang="es-ES" sz="1800" dirty="0" smtClean="0">
                <a:solidFill>
                  <a:srgbClr val="6E6F72"/>
                </a:solidFill>
                <a:latin typeface="Montserrat Medium" panose="00000600000000000000" pitchFamily="50" charset="0"/>
              </a:rPr>
              <a:t>Proceso =&gt;{operadores aritméticos, operadores de comparación y lógicos, estructuras de control} </a:t>
            </a:r>
          </a:p>
          <a:p>
            <a:pPr marL="342900" indent="-342900" algn="just">
              <a:buAutoNum type="arabicPeriod"/>
            </a:pPr>
            <a:r>
              <a:rPr lang="es-ES" sz="1800" dirty="0" smtClean="0">
                <a:solidFill>
                  <a:srgbClr val="6E6F72"/>
                </a:solidFill>
                <a:latin typeface="Montserrat Medium" panose="00000600000000000000" pitchFamily="50" charset="0"/>
              </a:rPr>
              <a:t>Salidas=&gt; Impresiones en pantalla de información procesada</a:t>
            </a:r>
            <a:endParaRPr lang="es-ES" sz="1800" dirty="0">
              <a:solidFill>
                <a:srgbClr val="6E6F72"/>
              </a:solidFill>
              <a:latin typeface="Montserrat Medium" panose="00000600000000000000" pitchFamily="50" charset="0"/>
            </a:endParaRPr>
          </a:p>
        </p:txBody>
      </p:sp>
      <p:sp>
        <p:nvSpPr>
          <p:cNvPr id="4" name="Rectángulo redondeado 3"/>
          <p:cNvSpPr/>
          <p:nvPr/>
        </p:nvSpPr>
        <p:spPr>
          <a:xfrm>
            <a:off x="4549923" y="3713692"/>
            <a:ext cx="2333002" cy="1375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PROCESO</a:t>
            </a:r>
            <a:endParaRPr lang="en-US" dirty="0"/>
          </a:p>
        </p:txBody>
      </p:sp>
      <p:sp>
        <p:nvSpPr>
          <p:cNvPr id="5" name="Flecha derecha 4"/>
          <p:cNvSpPr/>
          <p:nvPr/>
        </p:nvSpPr>
        <p:spPr>
          <a:xfrm>
            <a:off x="7110101" y="4046979"/>
            <a:ext cx="760575" cy="709300"/>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3" name="Flecha derecha 12"/>
          <p:cNvSpPr/>
          <p:nvPr/>
        </p:nvSpPr>
        <p:spPr>
          <a:xfrm>
            <a:off x="3476715" y="4061661"/>
            <a:ext cx="760575" cy="709300"/>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CuadroTexto 5"/>
          <p:cNvSpPr txBox="1"/>
          <p:nvPr/>
        </p:nvSpPr>
        <p:spPr>
          <a:xfrm>
            <a:off x="2153185" y="4210826"/>
            <a:ext cx="1167213" cy="369332"/>
          </a:xfrm>
          <a:prstGeom prst="rect">
            <a:avLst/>
          </a:prstGeom>
          <a:noFill/>
        </p:spPr>
        <p:txBody>
          <a:bodyPr wrap="square" rtlCol="0">
            <a:spAutoFit/>
          </a:bodyPr>
          <a:lstStyle/>
          <a:p>
            <a:r>
              <a:rPr lang="es-CO" b="1" dirty="0">
                <a:solidFill>
                  <a:srgbClr val="6E6F72"/>
                </a:solidFill>
                <a:latin typeface="Montserrat Medium" panose="00000600000000000000" pitchFamily="50" charset="0"/>
              </a:rPr>
              <a:t>ENTRADA</a:t>
            </a:r>
            <a:endParaRPr lang="en-US" b="1" dirty="0">
              <a:solidFill>
                <a:srgbClr val="6E6F72"/>
              </a:solidFill>
              <a:latin typeface="Montserrat Medium" panose="00000600000000000000" pitchFamily="50" charset="0"/>
            </a:endParaRPr>
          </a:p>
        </p:txBody>
      </p:sp>
      <p:sp>
        <p:nvSpPr>
          <p:cNvPr id="14" name="CuadroTexto 13"/>
          <p:cNvSpPr txBox="1"/>
          <p:nvPr/>
        </p:nvSpPr>
        <p:spPr>
          <a:xfrm>
            <a:off x="8003848" y="4216963"/>
            <a:ext cx="1167213" cy="369332"/>
          </a:xfrm>
          <a:prstGeom prst="rect">
            <a:avLst/>
          </a:prstGeom>
          <a:noFill/>
        </p:spPr>
        <p:txBody>
          <a:bodyPr wrap="square" rtlCol="0">
            <a:spAutoFit/>
          </a:bodyPr>
          <a:lstStyle/>
          <a:p>
            <a:r>
              <a:rPr lang="es-CO" b="1" dirty="0">
                <a:solidFill>
                  <a:srgbClr val="6E6F72"/>
                </a:solidFill>
                <a:latin typeface="Montserrat Medium" panose="00000600000000000000" pitchFamily="50" charset="0"/>
              </a:rPr>
              <a:t>SALIDA</a:t>
            </a:r>
            <a:endParaRPr lang="en-US" b="1"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241390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838200" y="559088"/>
            <a:ext cx="10515600" cy="1325563"/>
          </a:xfrm>
        </p:spPr>
        <p:txBody>
          <a:bodyPr/>
          <a:lstStyle/>
          <a:p>
            <a:r>
              <a:rPr lang="es-ES" sz="2400" dirty="0" smtClean="0">
                <a:solidFill>
                  <a:srgbClr val="EE2B7B"/>
                </a:solidFill>
                <a:latin typeface="Montserrat BOLD" panose="00000800000000000000" pitchFamily="2" charset="0"/>
              </a:rPr>
              <a:t>TIPADO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838200" y="1027313"/>
            <a:ext cx="11031908" cy="1714675"/>
          </a:xfrm>
        </p:spPr>
        <p:txBody>
          <a:bodyPr>
            <a:noAutofit/>
          </a:bodyPr>
          <a:lstStyle/>
          <a:p>
            <a:pPr marL="0" indent="0" algn="just">
              <a:buNone/>
            </a:pPr>
            <a:r>
              <a:rPr lang="es-ES" sz="1800" dirty="0" smtClean="0">
                <a:solidFill>
                  <a:srgbClr val="6E6F72"/>
                </a:solidFill>
                <a:latin typeface="Montserrat Medium" panose="00000600000000000000" pitchFamily="50" charset="0"/>
              </a:rPr>
              <a:t>Naturalmente PHP es un lenguaje dinámicamente tipado, por lo que el programador no tendrá que indicar el tipo de dato a almacenar en memoria. Cabe anotar que las nuevas versiones de PHP introducen funcionalidades especiales como el </a:t>
            </a:r>
            <a:r>
              <a:rPr lang="es-ES" sz="1800" b="1" dirty="0" err="1" smtClean="0">
                <a:solidFill>
                  <a:srgbClr val="6E6F72"/>
                </a:solidFill>
                <a:latin typeface="Montserrat Medium" panose="00000600000000000000" pitchFamily="50" charset="0"/>
              </a:rPr>
              <a:t>Retrun</a:t>
            </a:r>
            <a:r>
              <a:rPr lang="es-ES" sz="1800" b="1" dirty="0" smtClean="0">
                <a:solidFill>
                  <a:srgbClr val="6E6F72"/>
                </a:solidFill>
                <a:latin typeface="Montserrat Medium" panose="00000600000000000000" pitchFamily="50" charset="0"/>
              </a:rPr>
              <a:t> </a:t>
            </a:r>
            <a:r>
              <a:rPr lang="es-ES" sz="1800" b="1" dirty="0" err="1" smtClean="0">
                <a:solidFill>
                  <a:srgbClr val="6E6F72"/>
                </a:solidFill>
                <a:latin typeface="Montserrat Medium" panose="00000600000000000000" pitchFamily="50" charset="0"/>
              </a:rPr>
              <a:t>Type</a:t>
            </a:r>
            <a:r>
              <a:rPr lang="es-ES" sz="1800" b="1" dirty="0" smtClean="0">
                <a:solidFill>
                  <a:srgbClr val="6E6F72"/>
                </a:solidFill>
                <a:latin typeface="Montserrat Medium" panose="00000600000000000000" pitchFamily="50" charset="0"/>
              </a:rPr>
              <a:t> </a:t>
            </a:r>
            <a:r>
              <a:rPr lang="es-ES" sz="1800" dirty="0" smtClean="0">
                <a:solidFill>
                  <a:srgbClr val="6E6F72"/>
                </a:solidFill>
                <a:latin typeface="Montserrat Medium" panose="00000600000000000000" pitchFamily="50" charset="0"/>
              </a:rPr>
              <a:t>y</a:t>
            </a:r>
            <a:r>
              <a:rPr lang="es-ES" sz="1800" b="1" dirty="0" smtClean="0">
                <a:solidFill>
                  <a:srgbClr val="6E6F72"/>
                </a:solidFill>
                <a:latin typeface="Montserrat Medium" panose="00000600000000000000" pitchFamily="50" charset="0"/>
              </a:rPr>
              <a:t> </a:t>
            </a:r>
            <a:r>
              <a:rPr lang="es-ES" sz="1800" b="1" dirty="0" err="1" smtClean="0">
                <a:solidFill>
                  <a:srgbClr val="6E6F72"/>
                </a:solidFill>
                <a:latin typeface="Montserrat Medium" panose="00000600000000000000" pitchFamily="50" charset="0"/>
              </a:rPr>
              <a:t>Strict</a:t>
            </a:r>
            <a:r>
              <a:rPr lang="es-ES" sz="1800" b="1" dirty="0" smtClean="0">
                <a:solidFill>
                  <a:srgbClr val="6E6F72"/>
                </a:solidFill>
                <a:latin typeface="Montserrat Medium" panose="00000600000000000000" pitchFamily="50" charset="0"/>
              </a:rPr>
              <a:t> </a:t>
            </a:r>
            <a:r>
              <a:rPr lang="es-ES" sz="1800" b="1" dirty="0" err="1" smtClean="0">
                <a:solidFill>
                  <a:srgbClr val="6E6F72"/>
                </a:solidFill>
                <a:latin typeface="Montserrat Medium" panose="00000600000000000000" pitchFamily="50" charset="0"/>
              </a:rPr>
              <a:t>Type</a:t>
            </a:r>
            <a:r>
              <a:rPr lang="es-ES" sz="1800" b="1" dirty="0" smtClean="0">
                <a:solidFill>
                  <a:srgbClr val="6E6F72"/>
                </a:solidFill>
                <a:latin typeface="Montserrat Medium" panose="00000600000000000000" pitchFamily="50" charset="0"/>
              </a:rPr>
              <a:t> </a:t>
            </a:r>
            <a:r>
              <a:rPr lang="es-ES" sz="1800" dirty="0" smtClean="0">
                <a:solidFill>
                  <a:srgbClr val="6E6F72"/>
                </a:solidFill>
                <a:latin typeface="Montserrat Medium" panose="00000600000000000000" pitchFamily="50" charset="0"/>
              </a:rPr>
              <a:t>para la construcción de interfaces y DTO</a:t>
            </a:r>
          </a:p>
          <a:p>
            <a:pPr marL="0" indent="0" algn="just">
              <a:buNone/>
            </a:pPr>
            <a:endParaRPr lang="es-ES" sz="1800" dirty="0">
              <a:solidFill>
                <a:srgbClr val="6E6F72"/>
              </a:solidFill>
              <a:latin typeface="Montserrat Medium" panose="00000600000000000000" pitchFamily="50" charset="0"/>
            </a:endParaRPr>
          </a:p>
        </p:txBody>
      </p:sp>
      <p:sp>
        <p:nvSpPr>
          <p:cNvPr id="8" name="Rectángulo 7"/>
          <p:cNvSpPr/>
          <p:nvPr/>
        </p:nvSpPr>
        <p:spPr>
          <a:xfrm>
            <a:off x="3059040" y="3570811"/>
            <a:ext cx="726392" cy="740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 =</a:t>
            </a:r>
            <a:endParaRPr lang="en-US" dirty="0"/>
          </a:p>
        </p:txBody>
      </p:sp>
      <p:sp>
        <p:nvSpPr>
          <p:cNvPr id="16" name="Rectángulo 15"/>
          <p:cNvSpPr/>
          <p:nvPr/>
        </p:nvSpPr>
        <p:spPr>
          <a:xfrm>
            <a:off x="5714639" y="2962662"/>
            <a:ext cx="609249" cy="60814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CO" dirty="0" smtClean="0"/>
              <a:t>5</a:t>
            </a:r>
            <a:endParaRPr lang="en-US" dirty="0"/>
          </a:p>
        </p:txBody>
      </p:sp>
      <p:sp>
        <p:nvSpPr>
          <p:cNvPr id="11" name="Abrir llave 10"/>
          <p:cNvSpPr/>
          <p:nvPr/>
        </p:nvSpPr>
        <p:spPr>
          <a:xfrm>
            <a:off x="3989460" y="2962662"/>
            <a:ext cx="1521151" cy="19569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ángulo 16"/>
          <p:cNvSpPr/>
          <p:nvPr/>
        </p:nvSpPr>
        <p:spPr>
          <a:xfrm>
            <a:off x="5744905" y="3743072"/>
            <a:ext cx="609249" cy="60814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CO" dirty="0" smtClean="0"/>
              <a:t>5.5</a:t>
            </a:r>
            <a:endParaRPr lang="en-US" dirty="0"/>
          </a:p>
        </p:txBody>
      </p:sp>
      <p:sp>
        <p:nvSpPr>
          <p:cNvPr id="18" name="Rectángulo 17"/>
          <p:cNvSpPr/>
          <p:nvPr/>
        </p:nvSpPr>
        <p:spPr>
          <a:xfrm>
            <a:off x="5714638" y="4559208"/>
            <a:ext cx="1139089" cy="60814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CO" dirty="0" smtClean="0"/>
              <a:t>‘HOLA’</a:t>
            </a:r>
            <a:endParaRPr lang="en-US" dirty="0"/>
          </a:p>
        </p:txBody>
      </p:sp>
    </p:spTree>
    <p:extLst>
      <p:ext uri="{BB962C8B-B14F-4D97-AF65-F5344CB8AC3E}">
        <p14:creationId xmlns:p14="http://schemas.microsoft.com/office/powerpoint/2010/main" val="940525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723</TotalTime>
  <Words>722</Words>
  <Application>Microsoft Office PowerPoint</Application>
  <PresentationFormat>Panorámica</PresentationFormat>
  <Paragraphs>75</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Calibri Light</vt:lpstr>
      <vt:lpstr>Montserrat BOLD</vt:lpstr>
      <vt:lpstr>Montserrat Medium</vt:lpstr>
      <vt:lpstr>Tema de Office</vt:lpstr>
      <vt:lpstr>Presentación de PowerPoint</vt:lpstr>
      <vt:lpstr>PHP(Hypertext Preprocessor) </vt:lpstr>
      <vt:lpstr>TIEMPO DE EJECUCIÓN vs COMPILACIÓN </vt:lpstr>
      <vt:lpstr>¿QUÉ NECESITO PARA PROGRAMAR EN PHP? </vt:lpstr>
      <vt:lpstr>CREANDO NUESTRO PRIMER PROGRAMA CON PHP </vt:lpstr>
      <vt:lpstr>CREANDO NUESTRO PRIMER PROGRAMA CON PHP </vt:lpstr>
      <vt:lpstr>CREANDO NUESTRO PRIMER PROGRAMA CON PHP </vt:lpstr>
      <vt:lpstr>COMENCEMOS A CODIFICAR CON PHP </vt:lpstr>
      <vt:lpstr>TIPADO EN PHP </vt:lpstr>
      <vt:lpstr>DATOS PRIMITIVOS EN PHP </vt:lpstr>
      <vt:lpstr>VARIABLES EN PHP </vt:lpstr>
      <vt:lpstr>CONSTANTES EN PHP </vt:lpstr>
      <vt:lpstr>COMENTARIOS EN PHP </vt:lpstr>
      <vt:lpstr>SALIDA O IMPRESIÓN DE DATOS EN PHP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ACER</dc:creator>
  <cp:lastModifiedBy>Juan</cp:lastModifiedBy>
  <cp:revision>84</cp:revision>
  <dcterms:created xsi:type="dcterms:W3CDTF">2020-07-27T18:42:31Z</dcterms:created>
  <dcterms:modified xsi:type="dcterms:W3CDTF">2020-08-20T01:34:32Z</dcterms:modified>
</cp:coreProperties>
</file>