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１日で出来る３Ｄ画像処理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ja-JP" altLang="en-US" sz="3200" dirty="0" smtClean="0"/>
              <a:t>飯田　雅臣</a:t>
            </a:r>
            <a:endParaRPr lang="en-US" altLang="ja-JP" sz="3200" dirty="0" smtClean="0"/>
          </a:p>
          <a:p>
            <a:pPr algn="ctr"/>
            <a:r>
              <a:rPr kumimoji="1" lang="en-US" altLang="ja-JP" sz="3200" dirty="0" smtClean="0"/>
              <a:t>2014/08/07,08 </a:t>
            </a:r>
            <a:r>
              <a:rPr kumimoji="1" lang="ja-JP" altLang="en-US" sz="3200" dirty="0" smtClean="0"/>
              <a:t>夏前ゼミ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5587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画像処理してみよう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 smtClean="0"/>
              <a:t>たとえば，ある対象物を異なる位置から撮影し，それぞれの画像で対応点を見つける．（イメージレジストレーション）</a:t>
            </a:r>
            <a:endParaRPr kumimoji="1" lang="ja-JP" altLang="en-US" sz="2400" dirty="0"/>
          </a:p>
        </p:txBody>
      </p:sp>
      <p:pic>
        <p:nvPicPr>
          <p:cNvPr id="2050" name="Picture 2" descr="http://www.iim.ics.tut.ac.jp/img/3D/matching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885" y="3513518"/>
            <a:ext cx="7220053" cy="239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55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画像処理してみよう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400" dirty="0" smtClean="0"/>
              <a:t>レジストレーションの手順は通常，①特徴点抽出　②特徴量の計算　③対応点の探索　の３つのステップからなる．</a:t>
            </a:r>
            <a:endParaRPr kumimoji="1" lang="ja-JP" altLang="en-US" sz="24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949" y="3024783"/>
            <a:ext cx="3413226" cy="370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36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画像処理してみよう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 smtClean="0"/>
              <a:t>特徴点については，様々な手法</a:t>
            </a:r>
            <a:r>
              <a:rPr kumimoji="1" lang="en-US" altLang="ja-JP" sz="2400" dirty="0" smtClean="0">
                <a:latin typeface="+mn-ea"/>
              </a:rPr>
              <a:t>(Harris, SIFT, NARF, ISS</a:t>
            </a:r>
            <a:r>
              <a:rPr kumimoji="1" lang="ja-JP" altLang="en-US" sz="2400" dirty="0" smtClean="0">
                <a:latin typeface="+mn-ea"/>
              </a:rPr>
              <a:t>等</a:t>
            </a:r>
            <a:r>
              <a:rPr kumimoji="1" lang="en-US" altLang="ja-JP" sz="2400" dirty="0" smtClean="0">
                <a:latin typeface="+mn-ea"/>
              </a:rPr>
              <a:t>)</a:t>
            </a:r>
            <a:r>
              <a:rPr kumimoji="1" lang="ja-JP" altLang="en-US" sz="2400" dirty="0" smtClean="0"/>
              <a:t>の関数が用意されている．</a:t>
            </a:r>
            <a:endParaRPr kumimoji="1" lang="ja-JP" altLang="en-US" sz="24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342489"/>
            <a:ext cx="4232787" cy="336162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144" y="3342489"/>
            <a:ext cx="4086769" cy="336162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3892722" y="2965979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ea"/>
              </a:rPr>
              <a:t>Harris </a:t>
            </a:r>
            <a:r>
              <a:rPr kumimoji="1" lang="ja-JP" altLang="en-US" dirty="0" smtClean="0">
                <a:latin typeface="+mn-ea"/>
              </a:rPr>
              <a:t>特徴点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514152" y="2965979"/>
            <a:ext cx="1525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ea"/>
              </a:rPr>
              <a:t>SIFT </a:t>
            </a:r>
            <a:r>
              <a:rPr kumimoji="1" lang="ja-JP" altLang="en-US" dirty="0" smtClean="0">
                <a:latin typeface="+mn-ea"/>
              </a:rPr>
              <a:t>特徴点</a:t>
            </a:r>
            <a:endParaRPr kumimoji="1" lang="ja-JP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227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画像処理してみよう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 smtClean="0"/>
              <a:t>特徴量についても，やはり様々な手法の関数が用意されている．</a:t>
            </a:r>
            <a:endParaRPr kumimoji="1" lang="ja-JP" altLang="en-US" sz="2400" dirty="0"/>
          </a:p>
        </p:txBody>
      </p:sp>
      <p:pic>
        <p:nvPicPr>
          <p:cNvPr id="1026" name="Picture 2" descr="http://robotica.unileon.es/mediawiki/images/e/e1/PFH_fra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266" y="3520965"/>
            <a:ext cx="6553491" cy="269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4630020" y="3151633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ea"/>
              </a:rPr>
              <a:t>FPFH </a:t>
            </a:r>
            <a:r>
              <a:rPr kumimoji="1" lang="ja-JP" altLang="en-US" dirty="0" smtClean="0">
                <a:latin typeface="+mn-ea"/>
              </a:rPr>
              <a:t>特徴</a:t>
            </a:r>
            <a:r>
              <a:rPr kumimoji="1" lang="ja-JP" altLang="en-US" dirty="0">
                <a:latin typeface="+mn-ea"/>
              </a:rPr>
              <a:t>量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544" y="3520965"/>
            <a:ext cx="3448456" cy="2692448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9745301" y="3151633"/>
            <a:ext cx="1591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ea"/>
              </a:rPr>
              <a:t>SHOT </a:t>
            </a:r>
            <a:r>
              <a:rPr kumimoji="1" lang="ja-JP" altLang="en-US" dirty="0" smtClean="0">
                <a:latin typeface="+mn-ea"/>
              </a:rPr>
              <a:t>特徴</a:t>
            </a:r>
            <a:r>
              <a:rPr kumimoji="1" lang="ja-JP" altLang="en-US" dirty="0">
                <a:latin typeface="+mn-ea"/>
              </a:rPr>
              <a:t>量</a:t>
            </a:r>
          </a:p>
        </p:txBody>
      </p:sp>
    </p:spTree>
    <p:extLst>
      <p:ext uri="{BB962C8B-B14F-4D97-AF65-F5344CB8AC3E}">
        <p14:creationId xmlns:p14="http://schemas.microsoft.com/office/powerpoint/2010/main" val="404555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画像処理してみよう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 smtClean="0"/>
              <a:t>探索については，今回は最も単純な方法をとる．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特徴点どうしの特徴量が互いに最も近いペアを対応点とする．</a:t>
            </a:r>
            <a:endParaRPr kumimoji="1" lang="ja-JP" altLang="en-US" sz="2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657600" y="343637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画像１の特徴点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581106" y="343637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画像２の特徴点</a:t>
            </a:r>
            <a:endParaRPr kumimoji="1" lang="ja-JP" altLang="en-US" dirty="0"/>
          </a:p>
        </p:txBody>
      </p:sp>
      <p:sp>
        <p:nvSpPr>
          <p:cNvPr id="6" name="円/楕円 5"/>
          <p:cNvSpPr/>
          <p:nvPr/>
        </p:nvSpPr>
        <p:spPr>
          <a:xfrm>
            <a:off x="4343994" y="4203290"/>
            <a:ext cx="272251" cy="24682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4343994" y="5057256"/>
            <a:ext cx="272251" cy="24682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4343993" y="5911222"/>
            <a:ext cx="272251" cy="24682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8566948" y="4203290"/>
            <a:ext cx="272251" cy="24682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8566948" y="5057256"/>
            <a:ext cx="272251" cy="24682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8566947" y="5911222"/>
            <a:ext cx="272251" cy="24682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/>
          <p:cNvCxnSpPr>
            <a:endCxn id="11" idx="1"/>
          </p:cNvCxnSpPr>
          <p:nvPr/>
        </p:nvCxnSpPr>
        <p:spPr>
          <a:xfrm>
            <a:off x="4616244" y="4336026"/>
            <a:ext cx="3990573" cy="161134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7" idx="6"/>
            <a:endCxn id="10" idx="2"/>
          </p:cNvCxnSpPr>
          <p:nvPr/>
        </p:nvCxnSpPr>
        <p:spPr>
          <a:xfrm>
            <a:off x="4616245" y="5180668"/>
            <a:ext cx="3950703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8" idx="6"/>
            <a:endCxn id="9" idx="3"/>
          </p:cNvCxnSpPr>
          <p:nvPr/>
        </p:nvCxnSpPr>
        <p:spPr>
          <a:xfrm flipV="1">
            <a:off x="4616244" y="4413967"/>
            <a:ext cx="3990574" cy="162066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H="1" flipV="1">
            <a:off x="4616243" y="4336026"/>
            <a:ext cx="3950705" cy="17829"/>
          </a:xfrm>
          <a:prstGeom prst="straightConnector1">
            <a:avLst/>
          </a:prstGeom>
          <a:ln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H="1" flipV="1">
            <a:off x="4645442" y="5998488"/>
            <a:ext cx="3863109" cy="19789"/>
          </a:xfrm>
          <a:prstGeom prst="straightConnector1">
            <a:avLst/>
          </a:prstGeom>
          <a:ln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 flipH="1" flipV="1">
            <a:off x="4557846" y="5269895"/>
            <a:ext cx="3950705" cy="17829"/>
          </a:xfrm>
          <a:prstGeom prst="straightConnector1">
            <a:avLst/>
          </a:prstGeom>
          <a:ln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37"/>
          <p:cNvSpPr/>
          <p:nvPr/>
        </p:nvSpPr>
        <p:spPr>
          <a:xfrm>
            <a:off x="4173794" y="4960998"/>
            <a:ext cx="4911212" cy="495906"/>
          </a:xfrm>
          <a:prstGeom prst="roundRect">
            <a:avLst/>
          </a:prstGeom>
          <a:noFill/>
          <a:ln w="34925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221024" y="50396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3399"/>
                </a:solidFill>
              </a:rPr>
              <a:t>対応点</a:t>
            </a:r>
            <a:endParaRPr kumimoji="1" lang="ja-JP" altLang="en-US" dirty="0">
              <a:solidFill>
                <a:srgbClr val="FF3399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193389" y="40446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最も近い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275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画像処理してみよう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 smtClean="0"/>
              <a:t>レジストレーション結果</a:t>
            </a:r>
            <a:endParaRPr kumimoji="1" lang="en-US" altLang="ja-JP" sz="2400" dirty="0" smtClean="0"/>
          </a:p>
          <a:p>
            <a:pPr marL="0" indent="0">
              <a:buNone/>
            </a:pPr>
            <a:r>
              <a:rPr kumimoji="1" lang="ja-JP" altLang="en-US" sz="2000" dirty="0" smtClean="0"/>
              <a:t>　（特徴量は，</a:t>
            </a:r>
            <a:r>
              <a:rPr kumimoji="1" lang="en-US" altLang="ja-JP" sz="2000" dirty="0" smtClean="0">
                <a:latin typeface="+mn-ea"/>
              </a:rPr>
              <a:t>FPFH</a:t>
            </a:r>
            <a:r>
              <a:rPr kumimoji="1" lang="ja-JP" altLang="en-US" sz="2000" dirty="0" smtClean="0">
                <a:latin typeface="+mn-ea"/>
              </a:rPr>
              <a:t>特徴量と位置関係を適当な配分で混合しました．</a:t>
            </a:r>
            <a:r>
              <a:rPr kumimoji="1" lang="ja-JP" altLang="en-US" sz="2000" dirty="0" smtClean="0"/>
              <a:t>）</a:t>
            </a:r>
            <a:endParaRPr kumimoji="1" lang="ja-JP" altLang="en-US" sz="20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400" y="3452151"/>
            <a:ext cx="4327782" cy="327311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914" y="3452151"/>
            <a:ext cx="4351698" cy="3273112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3892722" y="3113459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ea"/>
              </a:rPr>
              <a:t>Harris </a:t>
            </a:r>
            <a:r>
              <a:rPr kumimoji="1" lang="ja-JP" altLang="en-US" dirty="0" smtClean="0">
                <a:latin typeface="+mn-ea"/>
              </a:rPr>
              <a:t>特徴点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514152" y="3113459"/>
            <a:ext cx="1525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ea"/>
              </a:rPr>
              <a:t>SIFT </a:t>
            </a:r>
            <a:r>
              <a:rPr kumimoji="1" lang="ja-JP" altLang="en-US" dirty="0" smtClean="0">
                <a:latin typeface="+mn-ea"/>
              </a:rPr>
              <a:t>特徴点</a:t>
            </a:r>
            <a:endParaRPr kumimoji="1" lang="ja-JP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3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44181"/>
          </a:xfrm>
        </p:spPr>
        <p:txBody>
          <a:bodyPr>
            <a:normAutofit/>
          </a:bodyPr>
          <a:lstStyle/>
          <a:p>
            <a:r>
              <a:rPr kumimoji="1" lang="ja-JP" altLang="en-US" sz="2400" dirty="0" smtClean="0"/>
              <a:t>３Ｄ画像処理</a:t>
            </a:r>
            <a:r>
              <a:rPr lang="ja-JP" altLang="en-US" sz="2400" dirty="0" smtClean="0"/>
              <a:t>がとても簡単に試せることを紹介しました．興味のある方は是非試してみてください．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r>
              <a:rPr kumimoji="1" lang="ja-JP" altLang="en-US" sz="2400" dirty="0" smtClean="0"/>
              <a:t>２Ｄ画像処理に比べて，３Ｄ画像処理の分野はとくに実装・評価面においてまだまだ発展途上です．研究し甲斐はあると思います．</a:t>
            </a:r>
            <a:endParaRPr kumimoji="1" lang="en-US" altLang="ja-JP" sz="2400" dirty="0" smtClean="0"/>
          </a:p>
          <a:p>
            <a:endParaRPr kumimoji="1" lang="en-US" altLang="ja-JP" sz="2400" dirty="0" smtClean="0"/>
          </a:p>
          <a:p>
            <a:r>
              <a:rPr lang="ja-JP" altLang="en-US" sz="2400" dirty="0" smtClean="0"/>
              <a:t>３Ｄは何かにつけ，次元が高くなりがちなので機械学習などのベンチマークにもよいかもしれません．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9176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Agenda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 smtClean="0"/>
              <a:t>自己紹介</a:t>
            </a:r>
            <a:endParaRPr kumimoji="1" lang="en-US" altLang="ja-JP" sz="2400" dirty="0" smtClean="0"/>
          </a:p>
          <a:p>
            <a:r>
              <a:rPr lang="ja-JP" altLang="en-US" sz="2400" dirty="0"/>
              <a:t>一日</a:t>
            </a:r>
            <a:r>
              <a:rPr lang="ja-JP" altLang="en-US" sz="2400" dirty="0" smtClean="0"/>
              <a:t>で出来る３Ｄ画像処理</a:t>
            </a:r>
            <a:endParaRPr lang="en-US" altLang="ja-JP" sz="2400" dirty="0" smtClean="0"/>
          </a:p>
          <a:p>
            <a:pPr lvl="1"/>
            <a:r>
              <a:rPr kumimoji="1" lang="ja-JP" altLang="en-US" sz="2200" dirty="0" smtClean="0"/>
              <a:t>ポイントクラウドとは</a:t>
            </a:r>
            <a:endParaRPr kumimoji="1" lang="en-US" altLang="ja-JP" sz="2200" dirty="0" smtClean="0"/>
          </a:p>
          <a:p>
            <a:pPr lvl="1"/>
            <a:r>
              <a:rPr kumimoji="1" lang="en-US" altLang="ja-JP" sz="2200" dirty="0" smtClean="0">
                <a:latin typeface="+mn-ea"/>
              </a:rPr>
              <a:t>PCL(Point Cloud Library)</a:t>
            </a:r>
            <a:r>
              <a:rPr kumimoji="1" lang="ja-JP" altLang="en-US" sz="2200" dirty="0" smtClean="0"/>
              <a:t>とは</a:t>
            </a:r>
            <a:endParaRPr kumimoji="1" lang="en-US" altLang="ja-JP" sz="2200" dirty="0" smtClean="0"/>
          </a:p>
          <a:p>
            <a:pPr lvl="1"/>
            <a:r>
              <a:rPr lang="ja-JP" altLang="en-US" sz="2200" dirty="0" smtClean="0"/>
              <a:t>インストール方法</a:t>
            </a:r>
            <a:endParaRPr lang="en-US" altLang="ja-JP" sz="2200" dirty="0" smtClean="0"/>
          </a:p>
          <a:p>
            <a:pPr lvl="1"/>
            <a:r>
              <a:rPr kumimoji="1" lang="ja-JP" altLang="en-US" sz="2200" dirty="0"/>
              <a:t>表示</a:t>
            </a:r>
            <a:r>
              <a:rPr kumimoji="1" lang="ja-JP" altLang="en-US" sz="2200" dirty="0" smtClean="0"/>
              <a:t>してみよう</a:t>
            </a:r>
            <a:endParaRPr kumimoji="1" lang="en-US" altLang="ja-JP" sz="2200" dirty="0" smtClean="0"/>
          </a:p>
          <a:p>
            <a:pPr lvl="1"/>
            <a:r>
              <a:rPr lang="ja-JP" altLang="en-US" sz="2200" dirty="0" smtClean="0"/>
              <a:t>画像処理してみよう</a:t>
            </a:r>
            <a:endParaRPr kumimoji="1" lang="en-US" altLang="ja-JP" sz="2200" dirty="0" smtClean="0"/>
          </a:p>
          <a:p>
            <a:r>
              <a:rPr kumimoji="1" lang="ja-JP" altLang="en-US" sz="2400" dirty="0" smtClean="0"/>
              <a:t>まとめ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9732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自己紹介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04968"/>
          </a:xfrm>
        </p:spPr>
        <p:txBody>
          <a:bodyPr>
            <a:normAutofit/>
          </a:bodyPr>
          <a:lstStyle/>
          <a:p>
            <a:r>
              <a:rPr lang="ja-JP" altLang="en-US" sz="2400" dirty="0" smtClean="0"/>
              <a:t>名前</a:t>
            </a:r>
            <a:endParaRPr lang="en-US" altLang="ja-JP" sz="2400" dirty="0" smtClean="0"/>
          </a:p>
          <a:p>
            <a:pPr marL="457200" lvl="1" indent="0">
              <a:buNone/>
            </a:pPr>
            <a:r>
              <a:rPr lang="ja-JP" altLang="en-US" sz="2200" smtClean="0"/>
              <a:t>飯田　雅臣</a:t>
            </a:r>
            <a:endParaRPr kumimoji="1" lang="en-US" altLang="ja-JP" sz="2200" dirty="0"/>
          </a:p>
          <a:p>
            <a:r>
              <a:rPr kumimoji="1" lang="ja-JP" altLang="en-US" sz="2400" dirty="0" smtClean="0"/>
              <a:t>住処</a:t>
            </a:r>
            <a:endParaRPr kumimoji="1" lang="en-US" altLang="ja-JP" sz="2400" dirty="0" smtClean="0"/>
          </a:p>
          <a:p>
            <a:pPr marL="457200" lvl="1" indent="0">
              <a:buNone/>
            </a:pPr>
            <a:r>
              <a:rPr lang="ja-JP" altLang="en-US" sz="2200" dirty="0" smtClean="0"/>
              <a:t>京都</a:t>
            </a:r>
            <a:endParaRPr lang="en-US" altLang="ja-JP" sz="2200" dirty="0"/>
          </a:p>
          <a:p>
            <a:r>
              <a:rPr kumimoji="1" lang="ja-JP" altLang="en-US" sz="2400" dirty="0" smtClean="0"/>
              <a:t>仕事</a:t>
            </a:r>
            <a:endParaRPr kumimoji="1" lang="en-US" altLang="ja-JP" sz="2400" dirty="0" smtClean="0"/>
          </a:p>
          <a:p>
            <a:pPr marL="457200" lvl="1" indent="0">
              <a:buNone/>
            </a:pPr>
            <a:r>
              <a:rPr lang="ja-JP" altLang="en-US" sz="2200" dirty="0" smtClean="0"/>
              <a:t>画像処理屋（以前は音声処理屋とか</a:t>
            </a:r>
            <a:r>
              <a:rPr lang="en-US" altLang="ja-JP" sz="2200" dirty="0" smtClean="0"/>
              <a:t>Web</a:t>
            </a:r>
            <a:r>
              <a:rPr lang="ja-JP" altLang="en-US" sz="2200" dirty="0" smtClean="0"/>
              <a:t>系）</a:t>
            </a:r>
            <a:endParaRPr lang="en-US" altLang="ja-JP" sz="2200" dirty="0"/>
          </a:p>
          <a:p>
            <a:r>
              <a:rPr kumimoji="1" lang="ja-JP" altLang="en-US" sz="2400" dirty="0" smtClean="0"/>
              <a:t>趣味</a:t>
            </a:r>
            <a:endParaRPr kumimoji="1" lang="en-US" altLang="ja-JP" sz="2400" dirty="0" smtClean="0"/>
          </a:p>
          <a:p>
            <a:pPr marL="400050" lvl="1" indent="0">
              <a:buNone/>
            </a:pPr>
            <a:r>
              <a:rPr kumimoji="1" lang="ja-JP" altLang="en-US" sz="2200" dirty="0" smtClean="0"/>
              <a:t>カメラ，自転車（最近サボり気味</a:t>
            </a:r>
            <a:r>
              <a:rPr kumimoji="1" lang="en-US" altLang="ja-JP" sz="2200" dirty="0" smtClean="0"/>
              <a:t>…</a:t>
            </a:r>
            <a:r>
              <a:rPr kumimoji="1" lang="ja-JP" altLang="en-US" sz="2200" dirty="0" smtClean="0"/>
              <a:t>）</a:t>
            </a:r>
            <a:endParaRPr kumimoji="1" lang="en-US" altLang="ja-JP" sz="2200" dirty="0" smtClean="0"/>
          </a:p>
        </p:txBody>
      </p:sp>
    </p:spTree>
    <p:extLst>
      <p:ext uri="{BB962C8B-B14F-4D97-AF65-F5344CB8AC3E}">
        <p14:creationId xmlns:p14="http://schemas.microsoft.com/office/powerpoint/2010/main" val="366437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ポイントクラウドとは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73677"/>
          </a:xfrm>
        </p:spPr>
        <p:txBody>
          <a:bodyPr>
            <a:normAutofit lnSpcReduction="10000"/>
          </a:bodyPr>
          <a:lstStyle/>
          <a:p>
            <a:r>
              <a:rPr lang="en-US" altLang="ja-JP" sz="2400" dirty="0" smtClean="0">
                <a:latin typeface="+mj-ea"/>
                <a:ea typeface="+mj-ea"/>
              </a:rPr>
              <a:t>TOF(Time of flight)</a:t>
            </a:r>
            <a:r>
              <a:rPr lang="ja-JP" altLang="en-US" sz="2400" dirty="0" smtClean="0"/>
              <a:t>カメラなどで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dirty="0"/>
              <a:t>　</a:t>
            </a:r>
            <a:r>
              <a:rPr lang="ja-JP" altLang="en-US" sz="2400" dirty="0" smtClean="0"/>
              <a:t>撮影した，深度</a:t>
            </a:r>
            <a:r>
              <a:rPr lang="en-US" altLang="ja-JP" sz="2400" dirty="0" smtClean="0">
                <a:latin typeface="+mn-ea"/>
              </a:rPr>
              <a:t>(depth)</a:t>
            </a:r>
            <a:r>
              <a:rPr lang="ja-JP" altLang="en-US" sz="2400" dirty="0" smtClean="0">
                <a:latin typeface="+mn-ea"/>
              </a:rPr>
              <a:t>が含まれている</a:t>
            </a:r>
            <a:endParaRPr lang="en-US" altLang="ja-JP" sz="2400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sz="2400" dirty="0">
                <a:latin typeface="+mn-ea"/>
              </a:rPr>
              <a:t>　</a:t>
            </a:r>
            <a:r>
              <a:rPr lang="ja-JP" altLang="en-US" sz="2400" dirty="0" smtClean="0">
                <a:latin typeface="+mn-ea"/>
              </a:rPr>
              <a:t>画像．</a:t>
            </a:r>
            <a:endParaRPr lang="en-US" altLang="ja-JP" sz="2400" dirty="0" smtClean="0">
              <a:latin typeface="+mn-ea"/>
            </a:endParaRPr>
          </a:p>
          <a:p>
            <a:pPr marL="0" indent="0">
              <a:buNone/>
            </a:pPr>
            <a:endParaRPr lang="en-US" altLang="ja-JP" sz="2400" dirty="0" smtClean="0">
              <a:latin typeface="+mn-ea"/>
            </a:endParaRPr>
          </a:p>
          <a:p>
            <a:pPr marL="0" indent="0">
              <a:buNone/>
            </a:pPr>
            <a:endParaRPr lang="en-US" altLang="ja-JP" sz="2400" dirty="0" smtClean="0">
              <a:latin typeface="+mn-ea"/>
            </a:endParaRPr>
          </a:p>
          <a:p>
            <a:r>
              <a:rPr kumimoji="1" lang="ja-JP" altLang="en-US" sz="2400" dirty="0" smtClean="0">
                <a:latin typeface="+mn-ea"/>
              </a:rPr>
              <a:t>以前は，標準カメラとして</a:t>
            </a:r>
            <a:r>
              <a:rPr kumimoji="1" lang="en-US" altLang="ja-JP" sz="2400" dirty="0" err="1" smtClean="0">
                <a:latin typeface="+mn-ea"/>
              </a:rPr>
              <a:t>Swissranger</a:t>
            </a:r>
            <a:r>
              <a:rPr lang="ja-JP" altLang="en-US" sz="2400" dirty="0" smtClean="0">
                <a:latin typeface="+mn-ea"/>
              </a:rPr>
              <a:t>（</a:t>
            </a:r>
            <a:r>
              <a:rPr lang="en-US" altLang="ja-JP" sz="2400" dirty="0" smtClean="0">
                <a:latin typeface="+mn-ea"/>
              </a:rPr>
              <a:t>50</a:t>
            </a:r>
            <a:r>
              <a:rPr lang="ja-JP" altLang="en-US" sz="2400" dirty="0" smtClean="0">
                <a:latin typeface="+mn-ea"/>
              </a:rPr>
              <a:t>万円</a:t>
            </a:r>
            <a:r>
              <a:rPr lang="en-US" altLang="ja-JP" sz="2400" dirty="0" smtClean="0">
                <a:latin typeface="+mn-ea"/>
              </a:rPr>
              <a:t>!!</a:t>
            </a:r>
            <a:r>
              <a:rPr lang="ja-JP" altLang="en-US" sz="2400" dirty="0" smtClean="0">
                <a:latin typeface="+mn-ea"/>
              </a:rPr>
              <a:t>）</a:t>
            </a:r>
            <a:endParaRPr lang="en-US" altLang="ja-JP" sz="2400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sz="2400" dirty="0" smtClean="0">
                <a:latin typeface="+mn-ea"/>
              </a:rPr>
              <a:t>　が使われることが多かった．</a:t>
            </a:r>
            <a:endParaRPr lang="en-US" altLang="ja-JP" sz="2400" dirty="0">
              <a:latin typeface="+mn-ea"/>
            </a:endParaRPr>
          </a:p>
          <a:p>
            <a:endParaRPr lang="en-US" altLang="ja-JP" sz="2400" dirty="0" smtClean="0">
              <a:latin typeface="+mn-ea"/>
            </a:endParaRPr>
          </a:p>
          <a:p>
            <a:r>
              <a:rPr kumimoji="1" lang="ja-JP" altLang="en-US" sz="2400" dirty="0">
                <a:latin typeface="+mn-ea"/>
              </a:rPr>
              <a:t>最近</a:t>
            </a:r>
            <a:r>
              <a:rPr kumimoji="1" lang="ja-JP" altLang="en-US" sz="2400" dirty="0" smtClean="0">
                <a:latin typeface="+mn-ea"/>
              </a:rPr>
              <a:t>は</a:t>
            </a:r>
            <a:r>
              <a:rPr kumimoji="1" lang="en-US" altLang="ja-JP" sz="2400" dirty="0" smtClean="0">
                <a:latin typeface="+mn-ea"/>
              </a:rPr>
              <a:t>Kinect</a:t>
            </a:r>
            <a:r>
              <a:rPr kumimoji="1" lang="ja-JP" altLang="en-US" sz="2400" dirty="0" smtClean="0">
                <a:latin typeface="+mn-ea"/>
              </a:rPr>
              <a:t>など安価なカメラも広まり，学術方面でもよく見るようになった．</a:t>
            </a:r>
            <a:endParaRPr kumimoji="1" lang="ja-JP" altLang="en-US" sz="2400" dirty="0">
              <a:latin typeface="+mn-ea"/>
            </a:endParaRPr>
          </a:p>
        </p:txBody>
      </p:sp>
      <p:pic>
        <p:nvPicPr>
          <p:cNvPr id="1026" name="Picture 2" descr="http://www.mrpt.org/wp-content/uploads/2013/10/SR40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5237" y="4218039"/>
            <a:ext cx="1466746" cy="146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willowgarage.com/sites/default/files/Object3DTextur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011" y="1264555"/>
            <a:ext cx="3490452" cy="279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68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+mj-ea"/>
              </a:rPr>
              <a:t>PCL(Point Cloud Library)</a:t>
            </a:r>
            <a:r>
              <a:rPr kumimoji="1" lang="ja-JP" altLang="en-US" dirty="0" smtClean="0">
                <a:latin typeface="+mj-ea"/>
              </a:rPr>
              <a:t>とは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14684"/>
          </a:xfrm>
        </p:spPr>
        <p:txBody>
          <a:bodyPr>
            <a:normAutofit/>
          </a:bodyPr>
          <a:lstStyle/>
          <a:p>
            <a:r>
              <a:rPr lang="en-US" altLang="ja-JP" sz="2400" b="1" dirty="0"/>
              <a:t>Point Cloud </a:t>
            </a:r>
            <a:r>
              <a:rPr lang="en-US" altLang="ja-JP" sz="2400" b="1" dirty="0" smtClean="0"/>
              <a:t>Library</a:t>
            </a:r>
            <a:r>
              <a:rPr lang="ja-JP" altLang="en-US" sz="2400" dirty="0" smtClean="0"/>
              <a:t>は</a:t>
            </a:r>
            <a:r>
              <a:rPr lang="en-US" altLang="ja-JP" sz="2400" dirty="0"/>
              <a:t>3</a:t>
            </a:r>
            <a:r>
              <a:rPr lang="ja-JP" altLang="en-US" sz="2400" dirty="0"/>
              <a:t>次元</a:t>
            </a:r>
            <a:r>
              <a:rPr lang="ja-JP" altLang="en-US" sz="2400" b="1" dirty="0"/>
              <a:t>ポイントクラウド</a:t>
            </a:r>
            <a:r>
              <a:rPr lang="ja-JP" altLang="en-US" sz="2400" dirty="0"/>
              <a:t>処理を行う</a:t>
            </a:r>
            <a:r>
              <a:rPr lang="ja-JP" altLang="en-US" sz="2400" dirty="0" smtClean="0"/>
              <a:t>、大規模オープンソースライブラリ．</a:t>
            </a:r>
            <a:endParaRPr lang="en-US" altLang="ja-JP" sz="2400" dirty="0" smtClean="0"/>
          </a:p>
          <a:p>
            <a:r>
              <a:rPr lang="ja-JP" altLang="en-US" sz="2400" dirty="0" smtClean="0"/>
              <a:t>フィルタリング</a:t>
            </a:r>
            <a:r>
              <a:rPr lang="ja-JP" altLang="en-US" sz="2400" dirty="0"/>
              <a:t>、特徴推定、表面再構成、イメージレジストレーション、モデルフィッティング、セグメンテーションなどのアルゴリズムを扱える。 </a:t>
            </a:r>
            <a:r>
              <a:rPr lang="en-US" altLang="ja-JP" sz="2400" dirty="0"/>
              <a:t>C++</a:t>
            </a:r>
            <a:r>
              <a:rPr lang="ja-JP" altLang="en-US" sz="2400" dirty="0"/>
              <a:t>言語で書かれており、</a:t>
            </a:r>
            <a:r>
              <a:rPr lang="en-US" altLang="ja-JP" sz="2400" dirty="0"/>
              <a:t>BSD</a:t>
            </a:r>
            <a:r>
              <a:rPr lang="ja-JP" altLang="en-US" sz="2400" dirty="0"/>
              <a:t>ライセンスで配布されている</a:t>
            </a:r>
            <a:r>
              <a:rPr lang="ja-JP" altLang="en-US" sz="2400" dirty="0" smtClean="0"/>
              <a:t>。</a:t>
            </a:r>
            <a:endParaRPr lang="ja-JP" altLang="en-US" sz="2400" dirty="0"/>
          </a:p>
          <a:p>
            <a:r>
              <a:rPr kumimoji="1" lang="en-US" altLang="ja-JP" sz="2400" dirty="0" smtClean="0">
                <a:latin typeface="+mn-ea"/>
              </a:rPr>
              <a:t>Windows, Linux, </a:t>
            </a:r>
            <a:r>
              <a:rPr kumimoji="1" lang="en-US" altLang="ja-JP" sz="2400" dirty="0" err="1" smtClean="0">
                <a:latin typeface="+mn-ea"/>
              </a:rPr>
              <a:t>MacOS</a:t>
            </a:r>
            <a:r>
              <a:rPr kumimoji="1" lang="en-US" altLang="ja-JP" sz="2400" dirty="0" smtClean="0">
                <a:latin typeface="+mn-ea"/>
              </a:rPr>
              <a:t> X</a:t>
            </a:r>
            <a:r>
              <a:rPr kumimoji="1" lang="ja-JP" altLang="en-US" sz="2400" dirty="0" smtClean="0"/>
              <a:t>で使える．</a:t>
            </a:r>
            <a:endParaRPr kumimoji="1" lang="en-US" altLang="ja-JP" sz="2400" dirty="0" smtClean="0"/>
          </a:p>
          <a:p>
            <a:endParaRPr lang="en-US" altLang="ja-JP" sz="2400" dirty="0"/>
          </a:p>
          <a:p>
            <a:r>
              <a:rPr kumimoji="1" lang="ja-JP" altLang="en-US" sz="2400" dirty="0" smtClean="0"/>
              <a:t>３Ｄ画像をちょっと試してみたいときや，３Ｄ画像処理の方法を検討するときに便利．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9688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インストール方法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 smtClean="0"/>
              <a:t>たとえば</a:t>
            </a:r>
            <a:r>
              <a:rPr kumimoji="1" lang="en-US" altLang="ja-JP" sz="2400" dirty="0" smtClean="0">
                <a:latin typeface="+mn-ea"/>
              </a:rPr>
              <a:t>Linux(</a:t>
            </a:r>
            <a:r>
              <a:rPr kumimoji="1" lang="en-US" altLang="ja-JP" sz="2400" dirty="0" err="1" smtClean="0">
                <a:latin typeface="+mn-ea"/>
              </a:rPr>
              <a:t>Debian</a:t>
            </a:r>
            <a:r>
              <a:rPr kumimoji="1" lang="en-US" altLang="ja-JP" sz="2400" dirty="0" smtClean="0">
                <a:latin typeface="+mn-ea"/>
              </a:rPr>
              <a:t>)</a:t>
            </a:r>
            <a:r>
              <a:rPr kumimoji="1" lang="ja-JP" altLang="en-US" sz="2400" dirty="0" smtClean="0"/>
              <a:t>の場合</a:t>
            </a:r>
            <a:r>
              <a:rPr lang="ja-JP" altLang="en-US" sz="2400" dirty="0" smtClean="0"/>
              <a:t>，これだけ．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pPr marL="0" indent="0">
              <a:buNone/>
            </a:pPr>
            <a:endParaRPr lang="en-US" altLang="ja-JP" sz="2400" dirty="0" smtClean="0"/>
          </a:p>
          <a:p>
            <a:r>
              <a:rPr kumimoji="1" lang="ja-JP" altLang="en-US" sz="2400" dirty="0" smtClean="0"/>
              <a:t>あとは，インストールされたライブラリにパスを通せばＯＫ．</a:t>
            </a:r>
            <a:endParaRPr kumimoji="1" lang="en-US" altLang="ja-JP" sz="2400" dirty="0" smtClean="0"/>
          </a:p>
          <a:p>
            <a:endParaRPr lang="en-US" altLang="ja-JP" sz="2400" dirty="0"/>
          </a:p>
          <a:p>
            <a:r>
              <a:rPr kumimoji="1" lang="ja-JP" altLang="en-US" dirty="0" smtClean="0"/>
              <a:t>（追記）もしかしたら</a:t>
            </a:r>
            <a:r>
              <a:rPr kumimoji="1" lang="en-US" altLang="ja-JP" dirty="0" smtClean="0">
                <a:latin typeface="+mn-ea"/>
              </a:rPr>
              <a:t>wheezy</a:t>
            </a:r>
            <a:r>
              <a:rPr kumimoji="1" lang="ja-JP" altLang="en-US" dirty="0" smtClean="0"/>
              <a:t>じゃ素直にインストールできないかも</a:t>
            </a:r>
            <a:r>
              <a:rPr lang="ja-JP" altLang="en-US" dirty="0" smtClean="0"/>
              <a:t>しれな</a:t>
            </a:r>
            <a:r>
              <a:rPr lang="ja-JP" altLang="en-US" dirty="0"/>
              <a:t>い</a:t>
            </a:r>
            <a:r>
              <a:rPr kumimoji="1" lang="ja-JP" altLang="en-US" dirty="0" smtClean="0"/>
              <a:t>．</a:t>
            </a:r>
            <a:r>
              <a:rPr kumimoji="1" lang="en-US" altLang="ja-JP" dirty="0" smtClean="0">
                <a:latin typeface="+mn-ea"/>
              </a:rPr>
              <a:t>squeeze</a:t>
            </a:r>
            <a:r>
              <a:rPr kumimoji="1" lang="ja-JP" altLang="en-US" dirty="0" smtClean="0"/>
              <a:t>では確認済み．</a:t>
            </a:r>
            <a:endParaRPr kumimoji="1"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7446" y="2535440"/>
            <a:ext cx="9114504" cy="101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6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表示してみよう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 smtClean="0">
                <a:latin typeface="+mn-ea"/>
              </a:rPr>
              <a:t>Kinect</a:t>
            </a:r>
            <a:r>
              <a:rPr kumimoji="1" lang="ja-JP" altLang="en-US" sz="2400" dirty="0" smtClean="0"/>
              <a:t>などがあれば，自前でポイントクラウド画像を作成できる．</a:t>
            </a:r>
            <a:endParaRPr kumimoji="1" lang="en-US" altLang="ja-JP" sz="2400" dirty="0" smtClean="0"/>
          </a:p>
          <a:p>
            <a:r>
              <a:rPr lang="ja-JP" altLang="en-US" sz="2400" dirty="0"/>
              <a:t>今回</a:t>
            </a:r>
            <a:r>
              <a:rPr lang="ja-JP" altLang="en-US" sz="2400" dirty="0" smtClean="0"/>
              <a:t>はサンプルとして配布されている画像を使用する．</a:t>
            </a:r>
            <a:endParaRPr lang="en-US" altLang="ja-JP" sz="2200" dirty="0" smtClean="0"/>
          </a:p>
          <a:p>
            <a:pPr marL="400050" lvl="1" indent="0">
              <a:buNone/>
            </a:pPr>
            <a:r>
              <a:rPr lang="en-US" altLang="ja-JP" sz="2000" b="1" dirty="0" smtClean="0">
                <a:solidFill>
                  <a:schemeClr val="tx1"/>
                </a:solidFill>
              </a:rPr>
              <a:t>PCL Tutorial at IROS 2011 </a:t>
            </a:r>
            <a:r>
              <a:rPr lang="ja-JP" altLang="en-US" sz="2000" dirty="0" smtClean="0"/>
              <a:t>のサイト下の</a:t>
            </a:r>
            <a:r>
              <a:rPr lang="en-US" altLang="ja-JP" sz="2000" dirty="0" smtClean="0"/>
              <a:t> </a:t>
            </a:r>
            <a:r>
              <a:rPr lang="en-US" altLang="ja-JP" sz="2000" b="1" dirty="0" smtClean="0">
                <a:solidFill>
                  <a:srgbClr val="0000FF"/>
                </a:solidFill>
                <a:latin typeface="+mn-ea"/>
              </a:rPr>
              <a:t>data</a:t>
            </a:r>
            <a:r>
              <a:rPr lang="en-US" altLang="ja-JP" sz="2000" dirty="0" smtClean="0"/>
              <a:t> </a:t>
            </a:r>
            <a:r>
              <a:rPr lang="ja-JP" altLang="en-US" sz="2000" dirty="0" smtClean="0"/>
              <a:t>リンクからダウンロードできる．</a:t>
            </a:r>
            <a:endParaRPr lang="en-US" altLang="ja-JP" sz="2000" dirty="0"/>
          </a:p>
          <a:p>
            <a:endParaRPr lang="en-US" altLang="ja-JP" sz="24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725" y="4192189"/>
            <a:ext cx="5070373" cy="266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8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表示してみよう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 smtClean="0"/>
              <a:t>ファイル読み込みのコード例　（３行）</a:t>
            </a:r>
            <a:endParaRPr kumimoji="1" lang="en-US" altLang="ja-JP" sz="2400" dirty="0" smtClean="0"/>
          </a:p>
          <a:p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r>
              <a:rPr lang="ja-JP" altLang="en-US" sz="2400" dirty="0" smtClean="0"/>
              <a:t>ポイントクラウド画像表示のコード例　（７行）</a:t>
            </a:r>
            <a:endParaRPr lang="en-US" altLang="ja-JP" sz="2400" dirty="0" smtClean="0"/>
          </a:p>
          <a:p>
            <a:endParaRPr lang="en-US" altLang="ja-JP" sz="2400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703" y="2580968"/>
            <a:ext cx="9110566" cy="71176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703" y="4077871"/>
            <a:ext cx="9108235" cy="160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51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表示してみよう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>
                <a:latin typeface="+mn-ea"/>
              </a:rPr>
              <a:t>m</a:t>
            </a:r>
            <a:r>
              <a:rPr lang="en-US" altLang="ja-JP" sz="2400" dirty="0" smtClean="0">
                <a:latin typeface="+mn-ea"/>
              </a:rPr>
              <a:t>ain</a:t>
            </a:r>
            <a:r>
              <a:rPr lang="ja-JP" altLang="en-US" sz="2400" dirty="0" smtClean="0">
                <a:latin typeface="+mn-ea"/>
              </a:rPr>
              <a:t>関数に</a:t>
            </a:r>
            <a:r>
              <a:rPr lang="en-US" altLang="ja-JP" sz="2400" dirty="0" smtClean="0">
                <a:latin typeface="+mn-ea"/>
              </a:rPr>
              <a:t>10</a:t>
            </a:r>
            <a:r>
              <a:rPr lang="ja-JP" altLang="en-US" sz="2400" dirty="0" smtClean="0">
                <a:latin typeface="+mn-ea"/>
              </a:rPr>
              <a:t>行を書くだけで，３Ｄ画像が表示できた．</a:t>
            </a:r>
            <a:endParaRPr kumimoji="1" lang="ja-JP" altLang="en-US" sz="2400" dirty="0">
              <a:latin typeface="+mn-ea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492" y="2698953"/>
            <a:ext cx="5254840" cy="401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28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ウィスプ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471</Words>
  <Application>Microsoft Office PowerPoint</Application>
  <PresentationFormat>ワイド画面</PresentationFormat>
  <Paragraphs>85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1" baseType="lpstr">
      <vt:lpstr>メイリオ</vt:lpstr>
      <vt:lpstr>Arial</vt:lpstr>
      <vt:lpstr>Century Gothic</vt:lpstr>
      <vt:lpstr>Wingdings 3</vt:lpstr>
      <vt:lpstr>ウィスプ</vt:lpstr>
      <vt:lpstr>１日で出来る３Ｄ画像処理</vt:lpstr>
      <vt:lpstr>Agenda</vt:lpstr>
      <vt:lpstr>自己紹介</vt:lpstr>
      <vt:lpstr>ポイントクラウドとは</vt:lpstr>
      <vt:lpstr>PCL(Point Cloud Library)とは</vt:lpstr>
      <vt:lpstr>インストール方法</vt:lpstr>
      <vt:lpstr>表示してみよう</vt:lpstr>
      <vt:lpstr>表示してみよう</vt:lpstr>
      <vt:lpstr>表示してみよう</vt:lpstr>
      <vt:lpstr>画像処理してみよう</vt:lpstr>
      <vt:lpstr>画像処理してみよう</vt:lpstr>
      <vt:lpstr>画像処理してみよう</vt:lpstr>
      <vt:lpstr>画像処理してみよう</vt:lpstr>
      <vt:lpstr>画像処理してみよう</vt:lpstr>
      <vt:lpstr>画像処理してみよう</vt:lpstr>
      <vt:lpstr>まとめ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2014-08-09T00:08:08Z</dcterms:created>
  <dcterms:modified xsi:type="dcterms:W3CDTF">2016-02-24T05:35:38Z</dcterms:modified>
</cp:coreProperties>
</file>