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61" r:id="rId5"/>
    <p:sldId id="262" r:id="rId6"/>
    <p:sldId id="263" r:id="rId7"/>
    <p:sldId id="264" r:id="rId8"/>
    <p:sldId id="269" r:id="rId9"/>
    <p:sldId id="270" r:id="rId10"/>
    <p:sldId id="271" r:id="rId11"/>
    <p:sldId id="272" r:id="rId12"/>
    <p:sldId id="265" r:id="rId13"/>
    <p:sldId id="273" r:id="rId14"/>
    <p:sldId id="266" r:id="rId15"/>
    <p:sldId id="274"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p:restoredTop sz="84780"/>
  </p:normalViewPr>
  <p:slideViewPr>
    <p:cSldViewPr>
      <p:cViewPr varScale="1">
        <p:scale>
          <a:sx n="102" d="100"/>
          <a:sy n="102" d="100"/>
        </p:scale>
        <p:origin x="152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82FD9-A2C8-9440-B36D-76E0DCC7AB8F}" type="datetimeFigureOut">
              <a:rPr kumimoji="1" lang="zh-TW" altLang="en-US" smtClean="0"/>
              <a:t>2016/1/19</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0655E-90CD-6E4A-86E3-8F20548F5AD9}" type="slidenum">
              <a:rPr kumimoji="1" lang="zh-TW" altLang="en-US" smtClean="0"/>
              <a:t>‹#›</a:t>
            </a:fld>
            <a:endParaRPr kumimoji="1" lang="zh-TW" altLang="en-US"/>
          </a:p>
        </p:txBody>
      </p:sp>
    </p:spTree>
    <p:extLst>
      <p:ext uri="{BB962C8B-B14F-4D97-AF65-F5344CB8AC3E}">
        <p14:creationId xmlns:p14="http://schemas.microsoft.com/office/powerpoint/2010/main" val="142148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2430655E-90CD-6E4A-86E3-8F20548F5AD9}" type="slidenum">
              <a:rPr kumimoji="1" lang="zh-TW" altLang="en-US" smtClean="0"/>
              <a:t>6</a:t>
            </a:fld>
            <a:endParaRPr kumimoji="1" lang="zh-TW" altLang="en-US"/>
          </a:p>
        </p:txBody>
      </p:sp>
    </p:spTree>
    <p:extLst>
      <p:ext uri="{BB962C8B-B14F-4D97-AF65-F5344CB8AC3E}">
        <p14:creationId xmlns:p14="http://schemas.microsoft.com/office/powerpoint/2010/main" val="493656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2430655E-90CD-6E4A-86E3-8F20548F5AD9}" type="slidenum">
              <a:rPr kumimoji="1" lang="zh-TW" altLang="en-US" smtClean="0"/>
              <a:t>8</a:t>
            </a:fld>
            <a:endParaRPr kumimoji="1" lang="zh-TW" altLang="en-US"/>
          </a:p>
        </p:txBody>
      </p:sp>
    </p:spTree>
    <p:extLst>
      <p:ext uri="{BB962C8B-B14F-4D97-AF65-F5344CB8AC3E}">
        <p14:creationId xmlns:p14="http://schemas.microsoft.com/office/powerpoint/2010/main" val="6793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2430655E-90CD-6E4A-86E3-8F20548F5AD9}" type="slidenum">
              <a:rPr kumimoji="1" lang="zh-TW" altLang="en-US" smtClean="0"/>
              <a:t>14</a:t>
            </a:fld>
            <a:endParaRPr kumimoji="1" lang="zh-TW" altLang="en-US"/>
          </a:p>
        </p:txBody>
      </p:sp>
    </p:spTree>
    <p:extLst>
      <p:ext uri="{BB962C8B-B14F-4D97-AF65-F5344CB8AC3E}">
        <p14:creationId xmlns:p14="http://schemas.microsoft.com/office/powerpoint/2010/main" val="990236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2016/1/19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2016/1/19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2016/1/19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2016/1/19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2016/1/19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2016/1/19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2016/1/19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928794" y="5143512"/>
            <a:ext cx="6459630" cy="1470025"/>
          </a:xfrm>
        </p:spPr>
        <p:txBody>
          <a:bodyPr>
            <a:normAutofit/>
          </a:bodyPr>
          <a:lstStyle/>
          <a:p>
            <a:pPr algn="l"/>
            <a:r>
              <a:rPr lang="en-US" altLang="zh-TW" sz="3200" dirty="0" smtClean="0">
                <a:solidFill>
                  <a:schemeClr val="bg1">
                    <a:lumMod val="95000"/>
                  </a:schemeClr>
                </a:solidFill>
                <a:latin typeface="微軟正黑體" pitchFamily="34" charset="-120"/>
                <a:ea typeface="微軟正黑體" pitchFamily="34" charset="-120"/>
              </a:rPr>
              <a:t>Corona SDK</a:t>
            </a:r>
            <a:r>
              <a:rPr lang="zh-TW" altLang="en-US" sz="3200" dirty="0" smtClean="0">
                <a:solidFill>
                  <a:schemeClr val="bg1">
                    <a:lumMod val="95000"/>
                  </a:schemeClr>
                </a:solidFill>
                <a:latin typeface="微軟正黑體" pitchFamily="34" charset="-120"/>
                <a:ea typeface="微軟正黑體" pitchFamily="34" charset="-120"/>
              </a:rPr>
              <a:t> </a:t>
            </a:r>
            <a:r>
              <a:rPr lang="zh-TW" altLang="en-US" sz="2800" dirty="0" smtClean="0">
                <a:solidFill>
                  <a:schemeClr val="bg1">
                    <a:lumMod val="95000"/>
                  </a:schemeClr>
                </a:solidFill>
                <a:latin typeface="微軟正黑體" pitchFamily="34" charset="-120"/>
                <a:ea typeface="微軟正黑體" pitchFamily="34" charset="-120"/>
              </a:rPr>
              <a:t/>
            </a:r>
            <a:br>
              <a:rPr lang="zh-TW" altLang="en-US" sz="2800" dirty="0" smtClean="0">
                <a:solidFill>
                  <a:schemeClr val="bg1">
                    <a:lumMod val="95000"/>
                  </a:schemeClr>
                </a:solidFill>
                <a:latin typeface="微軟正黑體" pitchFamily="34" charset="-120"/>
                <a:ea typeface="微軟正黑體" pitchFamily="34" charset="-120"/>
              </a:rPr>
            </a:br>
            <a:r>
              <a:rPr lang="zh-TW" altLang="en-US" sz="2000" dirty="0" smtClean="0">
                <a:solidFill>
                  <a:schemeClr val="bg1">
                    <a:lumMod val="95000"/>
                  </a:schemeClr>
                </a:solidFill>
                <a:latin typeface="微軟正黑體" pitchFamily="34" charset="-120"/>
                <a:ea typeface="微軟正黑體" pitchFamily="34" charset="-120"/>
              </a:rPr>
              <a:t>精選 </a:t>
            </a:r>
            <a:r>
              <a:rPr lang="en-US" altLang="zh-TW" sz="2000" dirty="0" smtClean="0">
                <a:solidFill>
                  <a:schemeClr val="bg1">
                    <a:lumMod val="95000"/>
                  </a:schemeClr>
                </a:solidFill>
                <a:latin typeface="微軟正黑體" pitchFamily="34" charset="-120"/>
                <a:ea typeface="微軟正黑體" pitchFamily="34" charset="-120"/>
              </a:rPr>
              <a:t>API</a:t>
            </a:r>
            <a:r>
              <a:rPr lang="zh-TW" altLang="en-US" sz="2000" dirty="0" smtClean="0">
                <a:solidFill>
                  <a:schemeClr val="bg1">
                    <a:lumMod val="95000"/>
                  </a:schemeClr>
                </a:solidFill>
                <a:latin typeface="微軟正黑體" pitchFamily="34" charset="-120"/>
                <a:ea typeface="微軟正黑體" pitchFamily="34" charset="-120"/>
              </a:rPr>
              <a:t> 快速入門</a:t>
            </a:r>
            <a:r>
              <a:rPr lang="en-US" altLang="zh-TW" sz="2000" dirty="0" smtClean="0">
                <a:solidFill>
                  <a:schemeClr val="bg1">
                    <a:lumMod val="95000"/>
                  </a:schemeClr>
                </a:solidFill>
                <a:latin typeface="微軟正黑體" pitchFamily="34" charset="-120"/>
                <a:ea typeface="微軟正黑體" pitchFamily="34" charset="-120"/>
              </a:rPr>
              <a:t>-</a:t>
            </a:r>
            <a:r>
              <a:rPr lang="zh-TW" altLang="en-US" sz="2000" dirty="0" smtClean="0">
                <a:solidFill>
                  <a:schemeClr val="bg1">
                    <a:lumMod val="95000"/>
                  </a:schemeClr>
                </a:solidFill>
                <a:latin typeface="微軟正黑體" pitchFamily="34" charset="-120"/>
                <a:ea typeface="微軟正黑體" pitchFamily="34" charset="-120"/>
              </a:rPr>
              <a:t>第四章 </a:t>
            </a:r>
            <a:r>
              <a:rPr lang="en-US" altLang="zh-TW" sz="2000" dirty="0" smtClean="0">
                <a:solidFill>
                  <a:schemeClr val="bg1">
                    <a:lumMod val="95000"/>
                  </a:schemeClr>
                </a:solidFill>
                <a:latin typeface="微軟正黑體" pitchFamily="34" charset="-120"/>
                <a:ea typeface="微軟正黑體" pitchFamily="34" charset="-120"/>
              </a:rPr>
              <a:t>Widget-button</a:t>
            </a:r>
            <a:r>
              <a:rPr lang="zh-TW" altLang="en-US" sz="2000" dirty="0" smtClean="0">
                <a:solidFill>
                  <a:schemeClr val="bg1">
                    <a:lumMod val="95000"/>
                  </a:schemeClr>
                </a:solidFill>
                <a:latin typeface="微軟正黑體" pitchFamily="34" charset="-120"/>
                <a:ea typeface="微軟正黑體" pitchFamily="34" charset="-120"/>
              </a:rPr>
              <a:t> 按鈕設計</a:t>
            </a:r>
            <a:endParaRPr lang="zh-TW" altLang="en-US" sz="2000" dirty="0">
              <a:solidFill>
                <a:schemeClr val="bg1">
                  <a:lumMod val="95000"/>
                </a:schemeClr>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400" dirty="0">
                <a:latin typeface="微軟正黑體" pitchFamily="34" charset="-120"/>
                <a:ea typeface="微軟正黑體" pitchFamily="34" charset="-120"/>
              </a:rPr>
              <a:t>B. options </a:t>
            </a:r>
            <a:r>
              <a:rPr lang="zh-TW" altLang="en-US" sz="2400" dirty="0">
                <a:latin typeface="微軟正黑體" pitchFamily="34" charset="-120"/>
                <a:ea typeface="微軟正黑體" pitchFamily="34" charset="-120"/>
              </a:rPr>
              <a:t>初始化參數</a:t>
            </a:r>
          </a:p>
        </p:txBody>
      </p:sp>
      <p:sp>
        <p:nvSpPr>
          <p:cNvPr id="3" name="內容版面配置區 2"/>
          <p:cNvSpPr>
            <a:spLocks noGrp="1"/>
          </p:cNvSpPr>
          <p:nvPr>
            <p:ph idx="1"/>
          </p:nvPr>
        </p:nvSpPr>
        <p:spPr/>
        <p:txBody>
          <a:bodyPr>
            <a:normAutofit/>
          </a:bodyPr>
          <a:lstStyle/>
          <a:p>
            <a:pPr marL="0" indent="0">
              <a:buNone/>
            </a:pP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main.lua</a:t>
            </a:r>
            <a:endParaRPr lang="en-US" altLang="zh-TW" sz="1600" dirty="0" smtClean="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r>
              <a:rPr lang="en-US" altLang="zh-TW" sz="1600" b="1" dirty="0" smtClean="0">
                <a:latin typeface="微軟正黑體" pitchFamily="34" charset="-120"/>
                <a:ea typeface="微軟正黑體" pitchFamily="34" charset="-120"/>
              </a:rPr>
              <a:t>-- </a:t>
            </a:r>
            <a:r>
              <a:rPr lang="zh-TW" altLang="en-US" sz="1600" b="1" dirty="0" smtClean="0">
                <a:latin typeface="微軟正黑體" pitchFamily="34" charset="-120"/>
                <a:ea typeface="微軟正黑體" pitchFamily="34" charset="-120"/>
              </a:rPr>
              <a:t>簡易範例</a:t>
            </a:r>
            <a:endParaRPr lang="en-US" altLang="zh-TW" sz="1600" b="1"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local </a:t>
            </a:r>
            <a:r>
              <a:rPr lang="en-US" altLang="zh-TW" sz="1600" dirty="0" err="1">
                <a:latin typeface="微軟正黑體" pitchFamily="34" charset="-120"/>
                <a:ea typeface="微軟正黑體" pitchFamily="34" charset="-120"/>
              </a:rPr>
              <a:t>btn</a:t>
            </a:r>
            <a:r>
              <a:rPr lang="en-US" altLang="zh-TW" sz="1600" dirty="0">
                <a:latin typeface="微軟正黑體" pitchFamily="34" charset="-120"/>
                <a:ea typeface="微軟正黑體" pitchFamily="34" charset="-120"/>
              </a:rPr>
              <a:t> = </a:t>
            </a:r>
            <a:r>
              <a:rPr lang="en-US" altLang="zh-TW" sz="1600" dirty="0" err="1">
                <a:latin typeface="微軟正黑體" pitchFamily="34" charset="-120"/>
                <a:ea typeface="微軟正黑體" pitchFamily="34" charset="-120"/>
              </a:rPr>
              <a:t>widget.newButton</a:t>
            </a:r>
            <a:r>
              <a:rPr lang="en-US" altLang="zh-TW" sz="1600" dirty="0" smtClean="0">
                <a:latin typeface="微軟正黑體" pitchFamily="34" charset="-120"/>
                <a:ea typeface="微軟正黑體" pitchFamily="34" charset="-120"/>
              </a:rPr>
              <a:t>({</a:t>
            </a:r>
          </a:p>
          <a:p>
            <a:pPr marL="0" indent="0">
              <a:buNone/>
            </a:pPr>
            <a:r>
              <a:rPr lang="en-US" altLang="zh-TW" sz="1600" dirty="0">
                <a:latin typeface="微軟正黑體" pitchFamily="34" charset="-120"/>
                <a:ea typeface="微軟正黑體" pitchFamily="34" charset="-120"/>
              </a:rPr>
              <a:t>	</a:t>
            </a:r>
            <a:r>
              <a:rPr lang="en-US" altLang="zh-TW" sz="1600" dirty="0">
                <a:solidFill>
                  <a:srgbClr val="0070C0"/>
                </a:solidFill>
                <a:latin typeface="微軟正黑體" pitchFamily="34" charset="-120"/>
                <a:ea typeface="微軟正黑體" pitchFamily="34" charset="-120"/>
              </a:rPr>
              <a:t>label = "</a:t>
            </a:r>
            <a:r>
              <a:rPr lang="en-US" altLang="zh-TW" sz="1600" dirty="0" err="1">
                <a:solidFill>
                  <a:srgbClr val="0070C0"/>
                </a:solidFill>
                <a:latin typeface="微軟正黑體" pitchFamily="34" charset="-120"/>
                <a:ea typeface="微軟正黑體" pitchFamily="34" charset="-120"/>
              </a:rPr>
              <a:t>myButton</a:t>
            </a:r>
            <a:r>
              <a:rPr lang="en-US" altLang="zh-TW" sz="1600" dirty="0" smtClean="0">
                <a:solidFill>
                  <a:srgbClr val="0070C0"/>
                </a:solidFill>
                <a:latin typeface="微軟正黑體" pitchFamily="34" charset="-120"/>
                <a:ea typeface="微軟正黑體" pitchFamily="34" charset="-120"/>
              </a:rPr>
              <a:t>", --</a:t>
            </a:r>
            <a:r>
              <a:rPr lang="zh-TW" altLang="en-US" sz="1600" dirty="0" smtClean="0">
                <a:solidFill>
                  <a:srgbClr val="0070C0"/>
                </a:solidFill>
                <a:latin typeface="微軟正黑體" pitchFamily="34" charset="-120"/>
                <a:ea typeface="微軟正黑體" pitchFamily="34" charset="-120"/>
              </a:rPr>
              <a:t>按鈕文字</a:t>
            </a:r>
            <a:endParaRPr lang="en-US" altLang="zh-TW" sz="1600" dirty="0" smtClean="0">
              <a:solidFill>
                <a:srgbClr val="0070C0"/>
              </a:solidFill>
              <a:latin typeface="微軟正黑體" pitchFamily="34" charset="-120"/>
              <a:ea typeface="微軟正黑體" pitchFamily="34" charset="-120"/>
            </a:endParaRPr>
          </a:p>
          <a:p>
            <a:pPr marL="0" indent="0">
              <a:buNone/>
            </a:pPr>
            <a:r>
              <a:rPr lang="en-US" altLang="zh-TW" sz="1600" dirty="0">
                <a:solidFill>
                  <a:srgbClr val="0070C0"/>
                </a:solidFill>
                <a:latin typeface="微軟正黑體" pitchFamily="34" charset="-120"/>
                <a:ea typeface="微軟正黑體" pitchFamily="34" charset="-120"/>
              </a:rPr>
              <a:t>	</a:t>
            </a:r>
            <a:r>
              <a:rPr lang="en-US" altLang="zh-TW" sz="1600" dirty="0" err="1">
                <a:solidFill>
                  <a:srgbClr val="0070C0"/>
                </a:solidFill>
                <a:latin typeface="微軟正黑體" pitchFamily="34" charset="-120"/>
                <a:ea typeface="微軟正黑體" pitchFamily="34" charset="-120"/>
              </a:rPr>
              <a:t>labelAlign</a:t>
            </a:r>
            <a:r>
              <a:rPr lang="en-US" altLang="zh-TW" sz="1600" dirty="0">
                <a:solidFill>
                  <a:srgbClr val="0070C0"/>
                </a:solidFill>
                <a:latin typeface="微軟正黑體" pitchFamily="34" charset="-120"/>
                <a:ea typeface="微軟正黑體" pitchFamily="34" charset="-120"/>
              </a:rPr>
              <a:t> = </a:t>
            </a:r>
            <a:r>
              <a:rPr lang="en-US" altLang="zh-TW" sz="1600" dirty="0" smtClean="0">
                <a:solidFill>
                  <a:srgbClr val="0070C0"/>
                </a:solidFill>
                <a:latin typeface="微軟正黑體" pitchFamily="34" charset="-120"/>
                <a:ea typeface="微軟正黑體" pitchFamily="34" charset="-120"/>
              </a:rPr>
              <a:t>"left",</a:t>
            </a:r>
            <a:r>
              <a:rPr lang="zh-TW" altLang="en-US" sz="1600" dirty="0" smtClean="0">
                <a:solidFill>
                  <a:srgbClr val="0070C0"/>
                </a:solidFill>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a:t>
            </a:r>
            <a:r>
              <a:rPr lang="zh-TW" altLang="en-US" sz="1600" dirty="0" smtClean="0">
                <a:solidFill>
                  <a:srgbClr val="0070C0"/>
                </a:solidFill>
                <a:latin typeface="微軟正黑體" pitchFamily="34" charset="-120"/>
                <a:ea typeface="微軟正黑體" pitchFamily="34" charset="-120"/>
              </a:rPr>
              <a:t>按鈕文字對其方式有</a:t>
            </a:r>
            <a:r>
              <a:rPr lang="en-US" altLang="zh-TW" sz="1600" dirty="0" smtClean="0">
                <a:solidFill>
                  <a:srgbClr val="0070C0"/>
                </a:solidFill>
                <a:latin typeface="微軟正黑體" pitchFamily="34" charset="-120"/>
                <a:ea typeface="微軟正黑體" pitchFamily="34" charset="-120"/>
              </a:rPr>
              <a:t> left, center, right</a:t>
            </a:r>
          </a:p>
          <a:p>
            <a:pPr marL="0" indent="0">
              <a:buNone/>
            </a:pPr>
            <a:r>
              <a:rPr lang="en-US" altLang="zh-TW" sz="1600" dirty="0" smtClean="0">
                <a:solidFill>
                  <a:srgbClr val="0070C0"/>
                </a:solidFill>
                <a:latin typeface="微軟正黑體" pitchFamily="34" charset="-120"/>
                <a:ea typeface="微軟正黑體" pitchFamily="34" charset="-120"/>
              </a:rPr>
              <a:t> </a:t>
            </a:r>
            <a:r>
              <a:rPr lang="en-US" altLang="zh-TW" sz="1600" dirty="0">
                <a:solidFill>
                  <a:srgbClr val="0070C0"/>
                </a:solidFill>
                <a:latin typeface="微軟正黑體" pitchFamily="34" charset="-120"/>
                <a:ea typeface="微軟正黑體" pitchFamily="34" charset="-120"/>
              </a:rPr>
              <a:t>	</a:t>
            </a:r>
            <a:r>
              <a:rPr lang="en-US" altLang="zh-TW" sz="1600" dirty="0" err="1">
                <a:solidFill>
                  <a:srgbClr val="0070C0"/>
                </a:solidFill>
                <a:latin typeface="微軟正黑體" pitchFamily="34" charset="-120"/>
                <a:ea typeface="微軟正黑體" pitchFamily="34" charset="-120"/>
              </a:rPr>
              <a:t>labelColor</a:t>
            </a:r>
            <a:r>
              <a:rPr lang="en-US" altLang="zh-TW" sz="1600" dirty="0">
                <a:solidFill>
                  <a:srgbClr val="0070C0"/>
                </a:solidFill>
                <a:latin typeface="微軟正黑體" pitchFamily="34" charset="-120"/>
                <a:ea typeface="微軟正黑體" pitchFamily="34" charset="-120"/>
              </a:rPr>
              <a:t> = { default</a:t>
            </a:r>
            <a:r>
              <a:rPr lang="en-US" altLang="zh-TW" sz="1600" dirty="0" smtClean="0">
                <a:solidFill>
                  <a:srgbClr val="0070C0"/>
                </a:solidFill>
                <a:latin typeface="微軟正黑體" pitchFamily="34" charset="-120"/>
                <a:ea typeface="微軟正黑體" pitchFamily="34" charset="-120"/>
              </a:rPr>
              <a:t>={1</a:t>
            </a:r>
            <a:r>
              <a:rPr lang="en-US" altLang="zh-TW" sz="1600" dirty="0">
                <a:solidFill>
                  <a:srgbClr val="0070C0"/>
                </a:solidFill>
                <a:latin typeface="微軟正黑體" pitchFamily="34" charset="-120"/>
                <a:ea typeface="微軟正黑體" pitchFamily="34" charset="-120"/>
              </a:rPr>
              <a:t>, 0, </a:t>
            </a:r>
            <a:r>
              <a:rPr lang="en-US" altLang="zh-TW" sz="1600" dirty="0" smtClean="0">
                <a:solidFill>
                  <a:srgbClr val="0070C0"/>
                </a:solidFill>
                <a:latin typeface="微軟正黑體" pitchFamily="34" charset="-120"/>
                <a:ea typeface="微軟正黑體" pitchFamily="34" charset="-120"/>
              </a:rPr>
              <a:t>0}, </a:t>
            </a:r>
            <a:r>
              <a:rPr lang="en-US" altLang="zh-TW" sz="1600" dirty="0">
                <a:solidFill>
                  <a:srgbClr val="0070C0"/>
                </a:solidFill>
                <a:latin typeface="微軟正黑體" pitchFamily="34" charset="-120"/>
                <a:ea typeface="微軟正黑體" pitchFamily="34" charset="-120"/>
              </a:rPr>
              <a:t>over</a:t>
            </a:r>
            <a:r>
              <a:rPr lang="en-US" altLang="zh-TW" sz="1600" dirty="0" smtClean="0">
                <a:solidFill>
                  <a:srgbClr val="0070C0"/>
                </a:solidFill>
                <a:latin typeface="微軟正黑體" pitchFamily="34" charset="-120"/>
                <a:ea typeface="微軟正黑體" pitchFamily="34" charset="-120"/>
              </a:rPr>
              <a:t>={0</a:t>
            </a:r>
            <a:r>
              <a:rPr lang="en-US" altLang="zh-TW" sz="1600" dirty="0">
                <a:solidFill>
                  <a:srgbClr val="0070C0"/>
                </a:solidFill>
                <a:latin typeface="微軟正黑體" pitchFamily="34" charset="-120"/>
                <a:ea typeface="微軟正黑體" pitchFamily="34" charset="-120"/>
              </a:rPr>
              <a:t>, 0, </a:t>
            </a:r>
            <a:r>
              <a:rPr lang="en-US" altLang="zh-TW" sz="1600" dirty="0" smtClean="0">
                <a:solidFill>
                  <a:srgbClr val="0070C0"/>
                </a:solidFill>
                <a:latin typeface="微軟正黑體" pitchFamily="34" charset="-120"/>
                <a:ea typeface="微軟正黑體" pitchFamily="34" charset="-120"/>
              </a:rPr>
              <a:t>0, 0.5}}, --</a:t>
            </a:r>
            <a:r>
              <a:rPr lang="zh-TW" altLang="en-US" sz="1600" dirty="0" smtClean="0">
                <a:solidFill>
                  <a:srgbClr val="0070C0"/>
                </a:solidFill>
                <a:latin typeface="微軟正黑體" pitchFamily="34" charset="-120"/>
                <a:ea typeface="微軟正黑體" pitchFamily="34" charset="-120"/>
              </a:rPr>
              <a:t>預設紅字，按下變黑字</a:t>
            </a:r>
            <a:endParaRPr lang="en-US" altLang="zh-TW" sz="1600" dirty="0" smtClean="0">
              <a:solidFill>
                <a:srgbClr val="0070C0"/>
              </a:solidFill>
              <a:latin typeface="微軟正黑體" pitchFamily="34" charset="-120"/>
              <a:ea typeface="微軟正黑體" pitchFamily="34" charset="-120"/>
            </a:endParaRPr>
          </a:p>
          <a:p>
            <a:pPr marL="0" indent="0">
              <a:buNone/>
            </a:pPr>
            <a:r>
              <a:rPr lang="en-US" altLang="zh-TW" sz="1600" dirty="0">
                <a:solidFill>
                  <a:srgbClr val="0070C0"/>
                </a:solidFill>
                <a:latin typeface="微軟正黑體" pitchFamily="34" charset="-120"/>
                <a:ea typeface="微軟正黑體" pitchFamily="34" charset="-120"/>
              </a:rPr>
              <a:t>	</a:t>
            </a:r>
            <a:r>
              <a:rPr lang="en-US" altLang="zh-TW" sz="1600" dirty="0" err="1">
                <a:solidFill>
                  <a:srgbClr val="0070C0"/>
                </a:solidFill>
                <a:latin typeface="微軟正黑體" pitchFamily="34" charset="-120"/>
                <a:ea typeface="微軟正黑體" pitchFamily="34" charset="-120"/>
              </a:rPr>
              <a:t>labelXOffset</a:t>
            </a:r>
            <a:r>
              <a:rPr lang="en-US" altLang="zh-TW" sz="1600" dirty="0">
                <a:solidFill>
                  <a:srgbClr val="0070C0"/>
                </a:solidFill>
                <a:latin typeface="微軟正黑體" pitchFamily="34" charset="-120"/>
                <a:ea typeface="微軟正黑體" pitchFamily="34" charset="-120"/>
              </a:rPr>
              <a:t> = -10, </a:t>
            </a:r>
            <a:r>
              <a:rPr lang="en-US" altLang="zh-TW" sz="1600" dirty="0" smtClean="0">
                <a:solidFill>
                  <a:srgbClr val="0070C0"/>
                </a:solidFill>
                <a:latin typeface="微軟正黑體" pitchFamily="34" charset="-120"/>
                <a:ea typeface="微軟正黑體" pitchFamily="34" charset="-120"/>
              </a:rPr>
              <a:t>-- </a:t>
            </a:r>
            <a:r>
              <a:rPr lang="zh-TW" altLang="en-US" sz="1600" dirty="0" smtClean="0">
                <a:solidFill>
                  <a:srgbClr val="0070C0"/>
                </a:solidFill>
                <a:latin typeface="微軟正黑體" pitchFamily="34" charset="-120"/>
                <a:ea typeface="微軟正黑體" pitchFamily="34" charset="-120"/>
              </a:rPr>
              <a:t>微調文字向左</a:t>
            </a:r>
            <a:r>
              <a:rPr lang="en-US" altLang="zh-TW" sz="1600" dirty="0" smtClean="0">
                <a:solidFill>
                  <a:srgbClr val="0070C0"/>
                </a:solidFill>
                <a:latin typeface="微軟正黑體" pitchFamily="34" charset="-120"/>
                <a:ea typeface="微軟正黑體" pitchFamily="34" charset="-120"/>
              </a:rPr>
              <a:t>10px</a:t>
            </a:r>
          </a:p>
          <a:p>
            <a:pPr marL="0" indent="0">
              <a:buNone/>
            </a:pPr>
            <a:r>
              <a:rPr lang="en-US" altLang="zh-TW" sz="1600" dirty="0">
                <a:solidFill>
                  <a:srgbClr val="0070C0"/>
                </a:solidFill>
                <a:latin typeface="微軟正黑體" pitchFamily="34" charset="-120"/>
                <a:ea typeface="微軟正黑體" pitchFamily="34" charset="-120"/>
              </a:rPr>
              <a:t>	</a:t>
            </a:r>
            <a:r>
              <a:rPr lang="en-US" altLang="zh-TW" sz="1600" dirty="0" err="1">
                <a:solidFill>
                  <a:srgbClr val="0070C0"/>
                </a:solidFill>
                <a:latin typeface="微軟正黑體" pitchFamily="34" charset="-120"/>
                <a:ea typeface="微軟正黑體" pitchFamily="34" charset="-120"/>
              </a:rPr>
              <a:t>labelYOffset</a:t>
            </a:r>
            <a:r>
              <a:rPr lang="en-US" altLang="zh-TW" sz="1600" dirty="0">
                <a:solidFill>
                  <a:srgbClr val="0070C0"/>
                </a:solidFill>
                <a:latin typeface="微軟正黑體" pitchFamily="34" charset="-120"/>
                <a:ea typeface="微軟正黑體" pitchFamily="34" charset="-120"/>
              </a:rPr>
              <a:t> = -8</a:t>
            </a:r>
            <a:r>
              <a:rPr lang="en-US" altLang="zh-TW" sz="1600" dirty="0" smtClean="0">
                <a:solidFill>
                  <a:srgbClr val="0070C0"/>
                </a:solidFill>
                <a:latin typeface="微軟正黑體" pitchFamily="34" charset="-120"/>
                <a:ea typeface="微軟正黑體" pitchFamily="34" charset="-120"/>
              </a:rPr>
              <a:t>, -- </a:t>
            </a:r>
            <a:r>
              <a:rPr lang="zh-TW" altLang="en-US" sz="1600" dirty="0" smtClean="0">
                <a:solidFill>
                  <a:srgbClr val="0070C0"/>
                </a:solidFill>
                <a:latin typeface="微軟正黑體" pitchFamily="34" charset="-120"/>
                <a:ea typeface="微軟正黑體" pitchFamily="34" charset="-120"/>
              </a:rPr>
              <a:t>微調文字向上</a:t>
            </a:r>
            <a:r>
              <a:rPr lang="en-US" altLang="zh-TW" sz="1600" dirty="0" smtClean="0">
                <a:solidFill>
                  <a:srgbClr val="0070C0"/>
                </a:solidFill>
                <a:latin typeface="微軟正黑體" pitchFamily="34" charset="-120"/>
                <a:ea typeface="微軟正黑體" pitchFamily="34" charset="-120"/>
              </a:rPr>
              <a:t>8px</a:t>
            </a:r>
          </a:p>
          <a:p>
            <a:pPr marL="0" indent="0">
              <a:buNone/>
            </a:pPr>
            <a:r>
              <a:rPr lang="en-US" altLang="zh-TW" sz="1600" dirty="0" smtClean="0">
                <a:solidFill>
                  <a:srgbClr val="0070C0"/>
                </a:solidFill>
                <a:latin typeface="微軟正黑體" pitchFamily="34" charset="-120"/>
                <a:ea typeface="微軟正黑體" pitchFamily="34" charset="-120"/>
              </a:rPr>
              <a:t> </a:t>
            </a:r>
            <a:r>
              <a:rPr lang="en-US" altLang="zh-TW" sz="1600" dirty="0">
                <a:solidFill>
                  <a:srgbClr val="0070C0"/>
                </a:solidFill>
                <a:latin typeface="微軟正黑體" pitchFamily="34" charset="-120"/>
                <a:ea typeface="微軟正黑體" pitchFamily="34" charset="-120"/>
              </a:rPr>
              <a:t>	font = </a:t>
            </a:r>
            <a:r>
              <a:rPr lang="en-US" altLang="zh-TW" sz="1600" dirty="0" smtClean="0">
                <a:solidFill>
                  <a:srgbClr val="0070C0"/>
                </a:solidFill>
                <a:latin typeface="微軟正黑體" pitchFamily="34" charset="-120"/>
                <a:ea typeface="微軟正黑體" pitchFamily="34" charset="-120"/>
              </a:rPr>
              <a:t>"Arial", -- </a:t>
            </a:r>
            <a:r>
              <a:rPr lang="zh-TW" altLang="en-US" sz="1600" dirty="0" smtClean="0">
                <a:solidFill>
                  <a:srgbClr val="0070C0"/>
                </a:solidFill>
                <a:latin typeface="微軟正黑體" pitchFamily="34" charset="-120"/>
                <a:ea typeface="微軟正黑體" pitchFamily="34" charset="-120"/>
              </a:rPr>
              <a:t>使用</a:t>
            </a:r>
            <a:r>
              <a:rPr lang="en-US" altLang="zh-TW" sz="1600" dirty="0" smtClean="0">
                <a:solidFill>
                  <a:srgbClr val="0070C0"/>
                </a:solidFill>
                <a:latin typeface="微軟正黑體" pitchFamily="34" charset="-120"/>
                <a:ea typeface="微軟正黑體" pitchFamily="34" charset="-120"/>
              </a:rPr>
              <a:t>Arial</a:t>
            </a:r>
            <a:r>
              <a:rPr lang="zh-TW" altLang="en-US" sz="1600" dirty="0" smtClean="0">
                <a:solidFill>
                  <a:srgbClr val="0070C0"/>
                </a:solidFill>
                <a:latin typeface="微軟正黑體" pitchFamily="34" charset="-120"/>
                <a:ea typeface="微軟正黑體" pitchFamily="34" charset="-120"/>
              </a:rPr>
              <a:t>字型</a:t>
            </a:r>
            <a:endParaRPr lang="en-US" altLang="zh-TW" sz="1600" dirty="0" smtClean="0">
              <a:solidFill>
                <a:srgbClr val="0070C0"/>
              </a:solidFill>
              <a:latin typeface="微軟正黑體" pitchFamily="34" charset="-120"/>
              <a:ea typeface="微軟正黑體" pitchFamily="34" charset="-120"/>
            </a:endParaRPr>
          </a:p>
          <a:p>
            <a:pPr marL="0" indent="0">
              <a:buNone/>
            </a:pPr>
            <a:r>
              <a:rPr lang="en-US" altLang="zh-TW" sz="1600" dirty="0">
                <a:solidFill>
                  <a:srgbClr val="0070C0"/>
                </a:solidFill>
                <a:latin typeface="微軟正黑體" pitchFamily="34" charset="-120"/>
                <a:ea typeface="微軟正黑體" pitchFamily="34" charset="-120"/>
              </a:rPr>
              <a:t>	</a:t>
            </a:r>
            <a:r>
              <a:rPr lang="en-US" altLang="zh-TW" sz="1600" dirty="0" err="1">
                <a:solidFill>
                  <a:srgbClr val="0070C0"/>
                </a:solidFill>
                <a:latin typeface="微軟正黑體" pitchFamily="34" charset="-120"/>
                <a:ea typeface="微軟正黑體" pitchFamily="34" charset="-120"/>
              </a:rPr>
              <a:t>fontSize</a:t>
            </a:r>
            <a:r>
              <a:rPr lang="en-US" altLang="zh-TW" sz="1600" dirty="0">
                <a:solidFill>
                  <a:srgbClr val="0070C0"/>
                </a:solidFill>
                <a:latin typeface="微軟正黑體" pitchFamily="34" charset="-120"/>
                <a:ea typeface="微軟正黑體" pitchFamily="34" charset="-120"/>
              </a:rPr>
              <a:t> = 60</a:t>
            </a:r>
            <a:r>
              <a:rPr lang="en-US" altLang="zh-TW" sz="1600" dirty="0" smtClean="0">
                <a:solidFill>
                  <a:srgbClr val="0070C0"/>
                </a:solidFill>
                <a:latin typeface="微軟正黑體" pitchFamily="34" charset="-120"/>
                <a:ea typeface="微軟正黑體" pitchFamily="34" charset="-120"/>
              </a:rPr>
              <a:t>,</a:t>
            </a:r>
            <a:r>
              <a:rPr lang="zh-TW" altLang="en-US" sz="1600" dirty="0" smtClean="0">
                <a:solidFill>
                  <a:srgbClr val="0070C0"/>
                </a:solidFill>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 </a:t>
            </a:r>
            <a:r>
              <a:rPr lang="zh-TW" altLang="en-US" sz="1600" dirty="0" smtClean="0">
                <a:solidFill>
                  <a:srgbClr val="0070C0"/>
                </a:solidFill>
                <a:latin typeface="微軟正黑體" pitchFamily="34" charset="-120"/>
                <a:ea typeface="微軟正黑體" pitchFamily="34" charset="-120"/>
              </a:rPr>
              <a:t>字級</a:t>
            </a:r>
            <a:r>
              <a:rPr lang="en-US" altLang="zh-TW" sz="1600" dirty="0">
                <a:solidFill>
                  <a:srgbClr val="0070C0"/>
                </a:solidFill>
                <a:latin typeface="微軟正黑體" pitchFamily="34" charset="-120"/>
                <a:ea typeface="微軟正黑體" pitchFamily="34" charset="-120"/>
              </a:rPr>
              <a:t>6</a:t>
            </a:r>
            <a:r>
              <a:rPr lang="en-US" altLang="zh-TW" sz="1600" dirty="0" smtClean="0">
                <a:solidFill>
                  <a:srgbClr val="0070C0"/>
                </a:solidFill>
                <a:latin typeface="微軟正黑體" pitchFamily="34" charset="-120"/>
                <a:ea typeface="微軟正黑體" pitchFamily="34" charset="-120"/>
              </a:rPr>
              <a:t>0</a:t>
            </a:r>
          </a:p>
          <a:p>
            <a:pPr marL="0" indent="0">
              <a:buNone/>
            </a:pPr>
            <a:r>
              <a:rPr lang="en-US" altLang="zh-TW" sz="1600" dirty="0" smtClean="0">
                <a:solidFill>
                  <a:srgbClr val="0070C0"/>
                </a:solidFill>
                <a:latin typeface="微軟正黑體" pitchFamily="34" charset="-120"/>
                <a:ea typeface="微軟正黑體" pitchFamily="34" charset="-120"/>
              </a:rPr>
              <a:t> </a:t>
            </a:r>
            <a:r>
              <a:rPr lang="en-US" altLang="zh-TW" sz="1600" dirty="0">
                <a:solidFill>
                  <a:srgbClr val="0070C0"/>
                </a:solidFill>
                <a:latin typeface="微軟正黑體" pitchFamily="34" charset="-120"/>
                <a:ea typeface="微軟正黑體" pitchFamily="34" charset="-120"/>
              </a:rPr>
              <a:t>	emboss = true, </a:t>
            </a:r>
            <a:r>
              <a:rPr lang="en-US" altLang="zh-TW" sz="1600" dirty="0" smtClean="0">
                <a:solidFill>
                  <a:srgbClr val="0070C0"/>
                </a:solidFill>
                <a:latin typeface="微軟正黑體" pitchFamily="34" charset="-120"/>
                <a:ea typeface="微軟正黑體" pitchFamily="34" charset="-120"/>
              </a:rPr>
              <a:t>--</a:t>
            </a:r>
            <a:r>
              <a:rPr lang="zh-TW" altLang="en-US" sz="1600" dirty="0" smtClean="0">
                <a:solidFill>
                  <a:srgbClr val="0070C0"/>
                </a:solidFill>
                <a:latin typeface="微軟正黑體" pitchFamily="34" charset="-120"/>
                <a:ea typeface="微軟正黑體" pitchFamily="34" charset="-120"/>
              </a:rPr>
              <a:t> 加文字陰影</a:t>
            </a:r>
            <a:endParaRPr lang="en-US" altLang="zh-TW" sz="1600" dirty="0" smtClean="0">
              <a:solidFill>
                <a:srgbClr val="0070C0"/>
              </a:solidFill>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	shape = </a:t>
            </a:r>
            <a:r>
              <a:rPr lang="en-US" altLang="zh-TW" sz="1600" dirty="0" smtClean="0">
                <a:latin typeface="微軟正黑體" pitchFamily="34" charset="-120"/>
                <a:ea typeface="微軟正黑體" pitchFamily="34" charset="-120"/>
              </a:rPr>
              <a:t>"</a:t>
            </a:r>
            <a:r>
              <a:rPr lang="en-US" altLang="zh-TW" sz="1600" dirty="0" err="1" smtClean="0">
                <a:latin typeface="微軟正黑體" pitchFamily="34" charset="-120"/>
                <a:ea typeface="微軟正黑體" pitchFamily="34" charset="-120"/>
              </a:rPr>
              <a:t>rect</a:t>
            </a:r>
            <a:r>
              <a:rPr lang="en-US" altLang="zh-TW" sz="1600" dirty="0" smtClean="0">
                <a:latin typeface="微軟正黑體" pitchFamily="34" charset="-120"/>
                <a:ea typeface="微軟正黑體" pitchFamily="34" charset="-120"/>
              </a:rPr>
              <a:t>"</a:t>
            </a:r>
          </a:p>
          <a:p>
            <a:pPr marL="0" indent="0">
              <a:buNone/>
            </a:pPr>
            <a:r>
              <a:rPr lang="en-US" altLang="zh-TW" sz="1600" dirty="0" smtClean="0">
                <a:latin typeface="微軟正黑體" pitchFamily="34" charset="-120"/>
                <a:ea typeface="微軟正黑體" pitchFamily="34" charset="-120"/>
              </a:rPr>
              <a:t>})</a:t>
            </a:r>
          </a:p>
          <a:p>
            <a:pPr marL="0" indent="0">
              <a:buNone/>
            </a:pPr>
            <a:endParaRPr lang="en-US" altLang="zh-TW" sz="1600" b="1" dirty="0" smtClean="0">
              <a:latin typeface="微軟正黑體" pitchFamily="34" charset="-120"/>
              <a:ea typeface="微軟正黑體" pitchFamily="34" charset="-120"/>
            </a:endParaRPr>
          </a:p>
        </p:txBody>
      </p:sp>
      <p:pic>
        <p:nvPicPr>
          <p:cNvPr id="4" name="圖片 3"/>
          <p:cNvPicPr>
            <a:picLocks noChangeAspect="1"/>
          </p:cNvPicPr>
          <p:nvPr/>
        </p:nvPicPr>
        <p:blipFill>
          <a:blip r:embed="rId2"/>
          <a:stretch>
            <a:fillRect/>
          </a:stretch>
        </p:blipFill>
        <p:spPr>
          <a:xfrm>
            <a:off x="1475656" y="5614158"/>
            <a:ext cx="1828800" cy="711200"/>
          </a:xfrm>
          <a:prstGeom prst="rect">
            <a:avLst/>
          </a:prstGeom>
        </p:spPr>
      </p:pic>
    </p:spTree>
    <p:extLst>
      <p:ext uri="{BB962C8B-B14F-4D97-AF65-F5344CB8AC3E}">
        <p14:creationId xmlns:p14="http://schemas.microsoft.com/office/powerpoint/2010/main" val="1772454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400" dirty="0">
                <a:latin typeface="微軟正黑體" pitchFamily="34" charset="-120"/>
                <a:ea typeface="微軟正黑體" pitchFamily="34" charset="-120"/>
              </a:rPr>
              <a:t>B. options </a:t>
            </a:r>
            <a:r>
              <a:rPr lang="zh-TW" altLang="en-US" sz="2400" dirty="0">
                <a:latin typeface="微軟正黑體" pitchFamily="34" charset="-120"/>
                <a:ea typeface="微軟正黑體" pitchFamily="34" charset="-120"/>
              </a:rPr>
              <a:t>初始化參數</a:t>
            </a:r>
          </a:p>
        </p:txBody>
      </p:sp>
      <p:sp>
        <p:nvSpPr>
          <p:cNvPr id="3" name="內容版面配置區 2"/>
          <p:cNvSpPr>
            <a:spLocks noGrp="1"/>
          </p:cNvSpPr>
          <p:nvPr>
            <p:ph idx="1"/>
          </p:nvPr>
        </p:nvSpPr>
        <p:spPr/>
        <p:txBody>
          <a:bodyPr>
            <a:normAutofit lnSpcReduction="10000"/>
          </a:bodyPr>
          <a:lstStyle/>
          <a:p>
            <a:pPr marL="0" indent="0">
              <a:buNone/>
            </a:pP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main.lua</a:t>
            </a:r>
            <a:endParaRPr lang="en-US" altLang="zh-TW" sz="1600" dirty="0" smtClean="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r>
              <a:rPr lang="en-US" altLang="zh-TW" sz="1600" b="1" dirty="0" smtClean="0">
                <a:latin typeface="微軟正黑體" pitchFamily="34" charset="-120"/>
                <a:ea typeface="微軟正黑體" pitchFamily="34" charset="-120"/>
              </a:rPr>
              <a:t>-- </a:t>
            </a:r>
            <a:r>
              <a:rPr lang="zh-TW" altLang="en-US" sz="1600" b="1" dirty="0" smtClean="0">
                <a:latin typeface="微軟正黑體" pitchFamily="34" charset="-120"/>
                <a:ea typeface="微軟正黑體" pitchFamily="34" charset="-120"/>
              </a:rPr>
              <a:t>簡易範例</a:t>
            </a:r>
            <a:endParaRPr lang="en-US" altLang="zh-TW" sz="1600" b="1"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--id</a:t>
            </a:r>
            <a:r>
              <a:rPr lang="zh-TW" altLang="en-US" sz="1600" dirty="0" smtClean="0">
                <a:latin typeface="微軟正黑體" pitchFamily="34" charset="-120"/>
                <a:ea typeface="微軟正黑體" pitchFamily="34" charset="-120"/>
              </a:rPr>
              <a:t>的用法，下列範例為集中管理按鈕事件</a:t>
            </a:r>
            <a:endParaRPr lang="en-US" altLang="zh-TW" sz="1600"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local function </a:t>
            </a:r>
            <a:r>
              <a:rPr lang="en-US" altLang="zh-TW" sz="1600" dirty="0" err="1" smtClean="0">
                <a:latin typeface="微軟正黑體" pitchFamily="34" charset="-120"/>
                <a:ea typeface="微軟正黑體" pitchFamily="34" charset="-120"/>
              </a:rPr>
              <a:t>onButtonEvent</a:t>
            </a:r>
            <a:r>
              <a:rPr lang="en-US" altLang="zh-TW" sz="1600" dirty="0" smtClean="0">
                <a:latin typeface="微軟正黑體" pitchFamily="34" charset="-120"/>
                <a:ea typeface="微軟正黑體" pitchFamily="34" charset="-120"/>
              </a:rPr>
              <a:t>(event)</a:t>
            </a:r>
          </a:p>
          <a:p>
            <a:pPr marL="0" indent="0">
              <a:buNone/>
            </a:pPr>
            <a:r>
              <a:rPr lang="en-US" altLang="zh-TW" sz="1600" dirty="0">
                <a:latin typeface="微軟正黑體" pitchFamily="34" charset="-120"/>
                <a:ea typeface="微軟正黑體" pitchFamily="34" charset="-120"/>
              </a:rPr>
              <a:t>	if </a:t>
            </a:r>
            <a:r>
              <a:rPr lang="en-US" altLang="zh-TW" sz="1600" dirty="0" err="1">
                <a:solidFill>
                  <a:srgbClr val="0070C0"/>
                </a:solidFill>
                <a:latin typeface="微軟正黑體" pitchFamily="34" charset="-120"/>
                <a:ea typeface="微軟正黑體" pitchFamily="34" charset="-120"/>
              </a:rPr>
              <a:t>event.target.id</a:t>
            </a:r>
            <a:r>
              <a:rPr lang="en-US" altLang="zh-TW" sz="1600" dirty="0">
                <a:latin typeface="微軟正黑體" pitchFamily="34" charset="-120"/>
                <a:ea typeface="微軟正黑體" pitchFamily="34" charset="-120"/>
              </a:rPr>
              <a:t> == "b1" </a:t>
            </a:r>
            <a:r>
              <a:rPr lang="en-US" altLang="zh-TW" sz="1600" dirty="0" smtClean="0">
                <a:latin typeface="微軟正黑體" pitchFamily="34" charset="-120"/>
                <a:ea typeface="微軟正黑體" pitchFamily="34" charset="-120"/>
              </a:rPr>
              <a:t>then</a:t>
            </a:r>
          </a:p>
          <a:p>
            <a:pPr marL="0" indent="0">
              <a:buNone/>
            </a:pPr>
            <a:r>
              <a:rPr lang="en-US" altLang="zh-TW" sz="1600" dirty="0">
                <a:latin typeface="微軟正黑體" pitchFamily="34" charset="-120"/>
                <a:ea typeface="微軟正黑體" pitchFamily="34" charset="-120"/>
              </a:rPr>
              <a:t>		print("</a:t>
            </a:r>
            <a:r>
              <a:rPr lang="zh-TW" altLang="en-US" sz="1600" dirty="0">
                <a:latin typeface="微軟正黑體" pitchFamily="34" charset="-120"/>
                <a:ea typeface="微軟正黑體" pitchFamily="34" charset="-120"/>
              </a:rPr>
              <a:t>按鈕</a:t>
            </a:r>
            <a:r>
              <a:rPr lang="en-US" altLang="zh-TW" sz="1600" dirty="0">
                <a:latin typeface="微軟正黑體" pitchFamily="34" charset="-120"/>
                <a:ea typeface="微軟正黑體" pitchFamily="34" charset="-120"/>
              </a:rPr>
              <a:t>1</a:t>
            </a:r>
            <a:r>
              <a:rPr lang="zh-TW" altLang="en-US" sz="1600" dirty="0">
                <a:latin typeface="微軟正黑體" pitchFamily="34" charset="-120"/>
                <a:ea typeface="微軟正黑體" pitchFamily="34" charset="-120"/>
              </a:rPr>
              <a:t>事件</a:t>
            </a:r>
            <a:r>
              <a:rPr lang="en-US" altLang="zh-TW" sz="1600" dirty="0">
                <a:latin typeface="微軟正黑體" pitchFamily="34" charset="-120"/>
                <a:ea typeface="微軟正黑體" pitchFamily="34" charset="-120"/>
              </a:rPr>
              <a:t>")	</a:t>
            </a:r>
            <a:endParaRPr lang="en-US" altLang="zh-TW" sz="1600"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elseif</a:t>
            </a:r>
            <a:r>
              <a:rPr lang="en-US" altLang="zh-TW" sz="1600" dirty="0" smtClean="0">
                <a:latin typeface="微軟正黑體" pitchFamily="34" charset="-120"/>
                <a:ea typeface="微軟正黑體" pitchFamily="34" charset="-120"/>
              </a:rPr>
              <a:t> </a:t>
            </a:r>
            <a:r>
              <a:rPr lang="en-US" altLang="zh-TW" sz="1600" dirty="0" err="1">
                <a:solidFill>
                  <a:srgbClr val="0070C0"/>
                </a:solidFill>
                <a:latin typeface="微軟正黑體" pitchFamily="34" charset="-120"/>
                <a:ea typeface="微軟正黑體" pitchFamily="34" charset="-120"/>
              </a:rPr>
              <a:t>event.target.id</a:t>
            </a:r>
            <a:r>
              <a:rPr lang="en-US" altLang="zh-TW" sz="1600" dirty="0">
                <a:latin typeface="微軟正黑體" pitchFamily="34" charset="-120"/>
                <a:ea typeface="微軟正黑體" pitchFamily="34" charset="-120"/>
              </a:rPr>
              <a:t> == "b2" </a:t>
            </a:r>
            <a:r>
              <a:rPr lang="en-US" altLang="zh-TW" sz="1600" dirty="0" smtClean="0">
                <a:latin typeface="微軟正黑體" pitchFamily="34" charset="-120"/>
                <a:ea typeface="微軟正黑體" pitchFamily="34" charset="-120"/>
              </a:rPr>
              <a:t>then</a:t>
            </a:r>
          </a:p>
          <a:p>
            <a:pPr marL="0" indent="0">
              <a:buNone/>
            </a:pPr>
            <a:r>
              <a:rPr lang="en-US" altLang="zh-TW" sz="1600" dirty="0">
                <a:latin typeface="微軟正黑體" pitchFamily="34" charset="-120"/>
                <a:ea typeface="微軟正黑體" pitchFamily="34" charset="-120"/>
              </a:rPr>
              <a:t>		print("</a:t>
            </a:r>
            <a:r>
              <a:rPr lang="zh-TW" altLang="en-US" sz="1600" dirty="0">
                <a:latin typeface="微軟正黑體" pitchFamily="34" charset="-120"/>
                <a:ea typeface="微軟正黑體" pitchFamily="34" charset="-120"/>
              </a:rPr>
              <a:t>按鈕</a:t>
            </a:r>
            <a:r>
              <a:rPr lang="en-US" altLang="zh-TW" sz="1600" dirty="0">
                <a:latin typeface="微軟正黑體" pitchFamily="34" charset="-120"/>
                <a:ea typeface="微軟正黑體" pitchFamily="34" charset="-120"/>
              </a:rPr>
              <a:t>2</a:t>
            </a:r>
            <a:r>
              <a:rPr lang="zh-TW" altLang="en-US" sz="1600" dirty="0">
                <a:latin typeface="微軟正黑體" pitchFamily="34" charset="-120"/>
                <a:ea typeface="微軟正黑體" pitchFamily="34" charset="-120"/>
              </a:rPr>
              <a:t>事件</a:t>
            </a:r>
            <a:r>
              <a:rPr lang="en-US" altLang="zh-TW" sz="1600" dirty="0">
                <a:latin typeface="微軟正黑體" pitchFamily="34" charset="-120"/>
                <a:ea typeface="微軟正黑體" pitchFamily="34" charset="-120"/>
              </a:rPr>
              <a:t>")	</a:t>
            </a:r>
            <a:endParaRPr lang="en-US" altLang="zh-TW" sz="1600"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elseif</a:t>
            </a:r>
            <a:r>
              <a:rPr lang="en-US" altLang="zh-TW" sz="1600" dirty="0" smtClean="0">
                <a:latin typeface="微軟正黑體" pitchFamily="34" charset="-120"/>
                <a:ea typeface="微軟正黑體" pitchFamily="34" charset="-120"/>
              </a:rPr>
              <a:t> </a:t>
            </a:r>
            <a:r>
              <a:rPr lang="en-US" altLang="zh-TW" sz="1600" dirty="0" err="1">
                <a:solidFill>
                  <a:srgbClr val="0070C0"/>
                </a:solidFill>
                <a:latin typeface="微軟正黑體" pitchFamily="34" charset="-120"/>
                <a:ea typeface="微軟正黑體" pitchFamily="34" charset="-120"/>
              </a:rPr>
              <a:t>event.target.id</a:t>
            </a:r>
            <a:r>
              <a:rPr lang="en-US" altLang="zh-TW" sz="1600" dirty="0">
                <a:latin typeface="微軟正黑體" pitchFamily="34" charset="-120"/>
                <a:ea typeface="微軟正黑體" pitchFamily="34" charset="-120"/>
              </a:rPr>
              <a:t> == "b3" then		</a:t>
            </a:r>
            <a:endParaRPr lang="en-US" altLang="zh-TW" sz="1600"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print</a:t>
            </a:r>
            <a:r>
              <a:rPr lang="en-US" altLang="zh-TW"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按鈕</a:t>
            </a:r>
            <a:r>
              <a:rPr lang="en-US" altLang="zh-TW" sz="1600" dirty="0">
                <a:latin typeface="微軟正黑體" pitchFamily="34" charset="-120"/>
                <a:ea typeface="微軟正黑體" pitchFamily="34" charset="-120"/>
              </a:rPr>
              <a:t>3</a:t>
            </a:r>
            <a:r>
              <a:rPr lang="zh-TW" altLang="en-US" sz="1600" dirty="0">
                <a:latin typeface="微軟正黑體" pitchFamily="34" charset="-120"/>
                <a:ea typeface="微軟正黑體" pitchFamily="34" charset="-120"/>
              </a:rPr>
              <a:t>事件</a:t>
            </a:r>
            <a:r>
              <a:rPr lang="en-US" altLang="zh-TW" sz="1600" dirty="0">
                <a:latin typeface="微軟正黑體" pitchFamily="34" charset="-120"/>
                <a:ea typeface="微軟正黑體" pitchFamily="34" charset="-120"/>
              </a:rPr>
              <a:t>")	</a:t>
            </a:r>
            <a:endParaRPr lang="en-US" altLang="zh-TW" sz="1600"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end</a:t>
            </a:r>
          </a:p>
          <a:p>
            <a:pPr marL="0" indent="0">
              <a:buNone/>
            </a:pPr>
            <a:r>
              <a:rPr lang="en-US" altLang="zh-TW" sz="1600" dirty="0" smtClean="0">
                <a:latin typeface="微軟正黑體" pitchFamily="34" charset="-120"/>
                <a:ea typeface="微軟正黑體" pitchFamily="34" charset="-120"/>
              </a:rPr>
              <a:t>end</a:t>
            </a:r>
          </a:p>
          <a:p>
            <a:pPr marL="0" indent="0">
              <a:buNone/>
            </a:pPr>
            <a:r>
              <a:rPr lang="en-US" altLang="zh-TW" sz="1400" dirty="0" smtClean="0">
                <a:latin typeface="微軟正黑體" pitchFamily="34" charset="-120"/>
                <a:ea typeface="微軟正黑體" pitchFamily="34" charset="-120"/>
              </a:rPr>
              <a:t>local btn1 </a:t>
            </a:r>
            <a:r>
              <a:rPr lang="en-US" altLang="zh-TW" sz="1400" dirty="0">
                <a:latin typeface="微軟正黑體" pitchFamily="34" charset="-120"/>
                <a:ea typeface="微軟正黑體" pitchFamily="34" charset="-120"/>
              </a:rPr>
              <a:t>= </a:t>
            </a:r>
            <a:r>
              <a:rPr lang="en-US" altLang="zh-TW" sz="1400" dirty="0" err="1">
                <a:latin typeface="微軟正黑體" pitchFamily="34" charset="-120"/>
                <a:ea typeface="微軟正黑體" pitchFamily="34" charset="-120"/>
              </a:rPr>
              <a:t>widget.newButton</a:t>
            </a:r>
            <a:r>
              <a:rPr lang="en-US" altLang="zh-TW" sz="1400" dirty="0" smtClean="0">
                <a:latin typeface="微軟正黑體" pitchFamily="34" charset="-120"/>
                <a:ea typeface="微軟正黑體" pitchFamily="34" charset="-120"/>
              </a:rPr>
              <a:t>({</a:t>
            </a:r>
            <a:r>
              <a:rPr lang="en-US" altLang="zh-TW" sz="1400" dirty="0" smtClean="0">
                <a:solidFill>
                  <a:srgbClr val="0070C0"/>
                </a:solidFill>
                <a:latin typeface="微軟正黑體" pitchFamily="34" charset="-120"/>
                <a:ea typeface="微軟正黑體" pitchFamily="34" charset="-120"/>
              </a:rPr>
              <a:t>id="b1"</a:t>
            </a:r>
            <a:r>
              <a:rPr lang="en-US" altLang="zh-TW" sz="1400" dirty="0" smtClean="0">
                <a:latin typeface="微軟正黑體" pitchFamily="34" charset="-120"/>
                <a:ea typeface="微軟正黑體" pitchFamily="34" charset="-120"/>
              </a:rPr>
              <a:t>,label="btn1",left=100,onEvent=</a:t>
            </a:r>
            <a:r>
              <a:rPr lang="en-US" altLang="zh-TW" sz="1400" dirty="0" err="1" smtClean="0">
                <a:latin typeface="微軟正黑體" pitchFamily="34" charset="-120"/>
                <a:ea typeface="微軟正黑體" pitchFamily="34" charset="-120"/>
              </a:rPr>
              <a:t>onButtonEvent</a:t>
            </a:r>
            <a:r>
              <a:rPr lang="en-US" altLang="zh-TW" sz="1400" dirty="0" smtClean="0">
                <a:latin typeface="微軟正黑體" pitchFamily="34" charset="-120"/>
                <a:ea typeface="微軟正黑體" pitchFamily="34" charset="-120"/>
              </a:rPr>
              <a:t>})</a:t>
            </a:r>
          </a:p>
          <a:p>
            <a:pPr marL="0" indent="0">
              <a:buNone/>
            </a:pPr>
            <a:r>
              <a:rPr lang="en-US" altLang="zh-TW" sz="1400" dirty="0">
                <a:latin typeface="微軟正黑體" pitchFamily="34" charset="-120"/>
                <a:ea typeface="微軟正黑體" pitchFamily="34" charset="-120"/>
              </a:rPr>
              <a:t>local </a:t>
            </a:r>
            <a:r>
              <a:rPr lang="en-US" altLang="zh-TW" sz="1400" dirty="0" smtClean="0">
                <a:latin typeface="微軟正黑體" pitchFamily="34" charset="-120"/>
                <a:ea typeface="微軟正黑體" pitchFamily="34" charset="-120"/>
              </a:rPr>
              <a:t>btn2 </a:t>
            </a:r>
            <a:r>
              <a:rPr lang="en-US" altLang="zh-TW" sz="1400" dirty="0">
                <a:latin typeface="微軟正黑體" pitchFamily="34" charset="-120"/>
                <a:ea typeface="微軟正黑體" pitchFamily="34" charset="-120"/>
              </a:rPr>
              <a:t>= </a:t>
            </a:r>
            <a:r>
              <a:rPr lang="en-US" altLang="zh-TW" sz="1400" dirty="0" err="1">
                <a:latin typeface="微軟正黑體" pitchFamily="34" charset="-120"/>
                <a:ea typeface="微軟正黑體" pitchFamily="34" charset="-120"/>
              </a:rPr>
              <a:t>widget.newButton</a:t>
            </a:r>
            <a:r>
              <a:rPr lang="en-US" altLang="zh-TW" sz="1400" dirty="0">
                <a:latin typeface="微軟正黑體" pitchFamily="34" charset="-120"/>
                <a:ea typeface="微軟正黑體" pitchFamily="34" charset="-120"/>
              </a:rPr>
              <a:t>({</a:t>
            </a:r>
            <a:r>
              <a:rPr lang="en-US" altLang="zh-TW" sz="1400" dirty="0" smtClean="0">
                <a:solidFill>
                  <a:srgbClr val="0070C0"/>
                </a:solidFill>
                <a:latin typeface="微軟正黑體" pitchFamily="34" charset="-120"/>
                <a:ea typeface="微軟正黑體" pitchFamily="34" charset="-120"/>
              </a:rPr>
              <a:t>id="b2"</a:t>
            </a:r>
            <a:r>
              <a:rPr lang="en-US" altLang="zh-TW" sz="1400" dirty="0" smtClean="0">
                <a:latin typeface="微軟正黑體" pitchFamily="34" charset="-120"/>
                <a:ea typeface="微軟正黑體" pitchFamily="34" charset="-120"/>
              </a:rPr>
              <a:t>,label</a:t>
            </a:r>
            <a:r>
              <a:rPr lang="en-US" altLang="zh-TW" sz="1400" dirty="0">
                <a:latin typeface="微軟正黑體" pitchFamily="34" charset="-120"/>
                <a:ea typeface="微軟正黑體" pitchFamily="34" charset="-120"/>
              </a:rPr>
              <a:t>="</a:t>
            </a:r>
            <a:r>
              <a:rPr lang="en-US" altLang="zh-TW" sz="1400" dirty="0" smtClean="0">
                <a:latin typeface="微軟正黑體" pitchFamily="34" charset="-120"/>
                <a:ea typeface="微軟正黑體" pitchFamily="34" charset="-120"/>
              </a:rPr>
              <a:t>btn2",left=200,onEvent=</a:t>
            </a:r>
            <a:r>
              <a:rPr lang="en-US" altLang="zh-TW" sz="1400" dirty="0" err="1" smtClean="0">
                <a:latin typeface="微軟正黑體" pitchFamily="34" charset="-120"/>
                <a:ea typeface="微軟正黑體" pitchFamily="34" charset="-120"/>
              </a:rPr>
              <a:t>onButtonEvent</a:t>
            </a:r>
            <a:r>
              <a:rPr lang="en-US" altLang="zh-TW" sz="1400" dirty="0">
                <a:latin typeface="微軟正黑體" pitchFamily="34" charset="-120"/>
                <a:ea typeface="微軟正黑體" pitchFamily="34" charset="-120"/>
              </a:rPr>
              <a:t>})</a:t>
            </a:r>
          </a:p>
          <a:p>
            <a:pPr marL="0" indent="0">
              <a:buNone/>
            </a:pPr>
            <a:r>
              <a:rPr lang="en-US" altLang="zh-TW" sz="1400" dirty="0">
                <a:latin typeface="微軟正黑體" pitchFamily="34" charset="-120"/>
                <a:ea typeface="微軟正黑體" pitchFamily="34" charset="-120"/>
              </a:rPr>
              <a:t>local </a:t>
            </a:r>
            <a:r>
              <a:rPr lang="en-US" altLang="zh-TW" sz="1400" dirty="0" smtClean="0">
                <a:latin typeface="微軟正黑體" pitchFamily="34" charset="-120"/>
                <a:ea typeface="微軟正黑體" pitchFamily="34" charset="-120"/>
              </a:rPr>
              <a:t>btn3 </a:t>
            </a:r>
            <a:r>
              <a:rPr lang="en-US" altLang="zh-TW" sz="1400" dirty="0">
                <a:latin typeface="微軟正黑體" pitchFamily="34" charset="-120"/>
                <a:ea typeface="微軟正黑體" pitchFamily="34" charset="-120"/>
              </a:rPr>
              <a:t>= </a:t>
            </a:r>
            <a:r>
              <a:rPr lang="en-US" altLang="zh-TW" sz="1400" dirty="0" err="1">
                <a:latin typeface="微軟正黑體" pitchFamily="34" charset="-120"/>
                <a:ea typeface="微軟正黑體" pitchFamily="34" charset="-120"/>
              </a:rPr>
              <a:t>widget.newButton</a:t>
            </a:r>
            <a:r>
              <a:rPr lang="en-US" altLang="zh-TW" sz="1400" dirty="0">
                <a:latin typeface="微軟正黑體" pitchFamily="34" charset="-120"/>
                <a:ea typeface="微軟正黑體" pitchFamily="34" charset="-120"/>
              </a:rPr>
              <a:t>({</a:t>
            </a:r>
            <a:r>
              <a:rPr lang="en-US" altLang="zh-TW" sz="1400" dirty="0" smtClean="0">
                <a:solidFill>
                  <a:srgbClr val="0070C0"/>
                </a:solidFill>
                <a:latin typeface="微軟正黑體" pitchFamily="34" charset="-120"/>
                <a:ea typeface="微軟正黑體" pitchFamily="34" charset="-120"/>
              </a:rPr>
              <a:t>id="b3"</a:t>
            </a:r>
            <a:r>
              <a:rPr lang="en-US" altLang="zh-TW" sz="1400" dirty="0" smtClean="0">
                <a:latin typeface="微軟正黑體" pitchFamily="34" charset="-120"/>
                <a:ea typeface="微軟正黑體" pitchFamily="34" charset="-120"/>
              </a:rPr>
              <a:t>,label</a:t>
            </a:r>
            <a:r>
              <a:rPr lang="en-US" altLang="zh-TW" sz="1400" dirty="0">
                <a:latin typeface="微軟正黑體" pitchFamily="34" charset="-120"/>
                <a:ea typeface="微軟正黑體" pitchFamily="34" charset="-120"/>
              </a:rPr>
              <a:t>="</a:t>
            </a:r>
            <a:r>
              <a:rPr lang="en-US" altLang="zh-TW" sz="1400" dirty="0" smtClean="0">
                <a:latin typeface="微軟正黑體" pitchFamily="34" charset="-120"/>
                <a:ea typeface="微軟正黑體" pitchFamily="34" charset="-120"/>
              </a:rPr>
              <a:t>btn3",left=300,onEvent=</a:t>
            </a:r>
            <a:r>
              <a:rPr lang="en-US" altLang="zh-TW" sz="1400" dirty="0" err="1" smtClean="0">
                <a:latin typeface="微軟正黑體" pitchFamily="34" charset="-120"/>
                <a:ea typeface="微軟正黑體" pitchFamily="34" charset="-120"/>
              </a:rPr>
              <a:t>onButtonEvent</a:t>
            </a:r>
            <a:r>
              <a:rPr lang="en-US" altLang="zh-TW" sz="1400" dirty="0">
                <a:latin typeface="微軟正黑體" pitchFamily="34" charset="-120"/>
                <a:ea typeface="微軟正黑體" pitchFamily="34" charset="-120"/>
              </a:rPr>
              <a:t>})</a:t>
            </a:r>
          </a:p>
          <a:p>
            <a:pPr marL="0" indent="0">
              <a:buNone/>
            </a:pPr>
            <a:endParaRPr lang="en-US" altLang="zh-TW" sz="1600" b="1" dirty="0">
              <a:latin typeface="微軟正黑體" pitchFamily="34" charset="-120"/>
              <a:ea typeface="微軟正黑體" pitchFamily="34" charset="-120"/>
            </a:endParaRPr>
          </a:p>
          <a:p>
            <a:pPr marL="0" indent="0">
              <a:buNone/>
            </a:pPr>
            <a:endParaRPr lang="en-US" altLang="zh-TW" sz="1600" b="1" dirty="0">
              <a:latin typeface="微軟正黑體" pitchFamily="34" charset="-120"/>
              <a:ea typeface="微軟正黑體" pitchFamily="34" charset="-120"/>
            </a:endParaRPr>
          </a:p>
          <a:p>
            <a:pPr marL="0" indent="0">
              <a:buNone/>
            </a:pPr>
            <a:endParaRPr lang="en-US" altLang="zh-TW" sz="1600" b="1"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val="1103199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400" dirty="0">
                <a:latin typeface="微軟正黑體" pitchFamily="34" charset="-120"/>
                <a:ea typeface="微軟正黑體" pitchFamily="34" charset="-120"/>
              </a:rPr>
              <a:t>C</a:t>
            </a:r>
            <a:r>
              <a:rPr lang="en-US" altLang="zh-TW" sz="2400" dirty="0" smtClean="0">
                <a:latin typeface="微軟正黑體" pitchFamily="34" charset="-120"/>
                <a:ea typeface="微軟正黑體" pitchFamily="34" charset="-120"/>
              </a:rPr>
              <a:t>. </a:t>
            </a:r>
            <a:r>
              <a:rPr lang="zh-TW" altLang="en-US" sz="2400" dirty="0" smtClean="0">
                <a:latin typeface="微軟正黑體" pitchFamily="34" charset="-120"/>
                <a:ea typeface="微軟正黑體" pitchFamily="34" charset="-120"/>
              </a:rPr>
              <a:t>按鈕</a:t>
            </a:r>
            <a:r>
              <a:rPr lang="zh-TW" altLang="en-US" sz="2400" dirty="0">
                <a:latin typeface="微軟正黑體" pitchFamily="34" charset="-120"/>
                <a:ea typeface="微軟正黑體" pitchFamily="34" charset="-120"/>
              </a:rPr>
              <a:t>元件</a:t>
            </a:r>
            <a:r>
              <a:rPr lang="zh-TW" altLang="en-US" sz="2400" dirty="0" smtClean="0">
                <a:latin typeface="微軟正黑體" pitchFamily="34" charset="-120"/>
                <a:ea typeface="微軟正黑體" pitchFamily="34" charset="-120"/>
              </a:rPr>
              <a:t>繼承鏈</a:t>
            </a:r>
            <a:endParaRPr lang="zh-TW" altLang="en-US" sz="2400" dirty="0">
              <a:latin typeface="微軟正黑體" pitchFamily="34" charset="-120"/>
              <a:ea typeface="微軟正黑體" pitchFamily="34" charset="-120"/>
            </a:endParaRPr>
          </a:p>
        </p:txBody>
      </p:sp>
      <p:sp>
        <p:nvSpPr>
          <p:cNvPr id="3" name="內容版面配置區 2"/>
          <p:cNvSpPr>
            <a:spLocks noGrp="1"/>
          </p:cNvSpPr>
          <p:nvPr>
            <p:ph idx="1"/>
          </p:nvPr>
        </p:nvSpPr>
        <p:spPr>
          <a:xfrm>
            <a:off x="457200" y="1600200"/>
            <a:ext cx="8229600" cy="5141168"/>
          </a:xfrm>
        </p:spPr>
        <p:txBody>
          <a:bodyPr>
            <a:normAutofit/>
          </a:bodyPr>
          <a:lstStyle/>
          <a:p>
            <a:pPr marL="0" indent="0">
              <a:buNone/>
            </a:pP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main.lua</a:t>
            </a:r>
            <a:endParaRPr lang="en-US" altLang="zh-TW" sz="1600" dirty="0" smtClean="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r>
              <a:rPr lang="en-US" altLang="zh-TW" sz="1600" b="1" dirty="0" smtClean="0">
                <a:latin typeface="微軟正黑體" pitchFamily="34" charset="-120"/>
                <a:ea typeface="微軟正黑體" pitchFamily="34" charset="-120"/>
              </a:rPr>
              <a:t>-- </a:t>
            </a:r>
            <a:r>
              <a:rPr lang="zh-TW" altLang="en-US" sz="1600" b="1" dirty="0" smtClean="0">
                <a:latin typeface="微軟正黑體" pitchFamily="34" charset="-120"/>
                <a:ea typeface="微軟正黑體" pitchFamily="34" charset="-120"/>
              </a:rPr>
              <a:t>簡易範例</a:t>
            </a:r>
            <a:endParaRPr lang="en-US" altLang="zh-TW" sz="1600" b="1"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物件導向繼承概念為，子類別擁有父類別所有屬性方法，</a:t>
            </a:r>
            <a:r>
              <a:rPr lang="zh-TW" altLang="en-US" sz="1600" dirty="0">
                <a:latin typeface="微軟正黑體" pitchFamily="34" charset="-120"/>
                <a:ea typeface="微軟正黑體" pitchFamily="34" charset="-120"/>
              </a:rPr>
              <a:t>子類別</a:t>
            </a:r>
            <a:r>
              <a:rPr lang="zh-TW" altLang="en-US" sz="1600" dirty="0" smtClean="0">
                <a:latin typeface="微軟正黑體" pitchFamily="34" charset="-120"/>
                <a:ea typeface="微軟正黑體" pitchFamily="34" charset="-120"/>
              </a:rPr>
              <a:t>並擁有自己定義的屬性與方法。按鈕元件的繼承鏈如下圖：</a:t>
            </a:r>
          </a:p>
          <a:p>
            <a:pPr marL="0" indent="0">
              <a:buNone/>
            </a:pPr>
            <a:endParaRPr lang="en-US" altLang="zh-TW" sz="1600" dirty="0" smtClean="0">
              <a:latin typeface="微軟正黑體" pitchFamily="34" charset="-120"/>
              <a:ea typeface="微軟正黑體" pitchFamily="34" charset="-120"/>
            </a:endParaRPr>
          </a:p>
          <a:p>
            <a:pPr marL="0" indent="0">
              <a:buNone/>
            </a:pPr>
            <a:endParaRPr lang="en-US" altLang="zh-TW" sz="1600" dirty="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endParaRPr lang="en-US" altLang="zh-TW" sz="1600" dirty="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endParaRPr lang="en-US" altLang="zh-TW" sz="1600" dirty="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endParaRPr lang="en-US" altLang="zh-TW" sz="1600" dirty="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endParaRPr lang="en-US" altLang="zh-TW" sz="1600" dirty="0">
              <a:latin typeface="微軟正黑體" pitchFamily="34" charset="-120"/>
              <a:ea typeface="微軟正黑體" pitchFamily="34" charset="-120"/>
            </a:endParaRPr>
          </a:p>
          <a:p>
            <a:pPr marL="0" indent="0">
              <a:buNone/>
            </a:pPr>
            <a:r>
              <a:rPr lang="zh-TW" altLang="en-US" sz="1600" dirty="0" smtClean="0">
                <a:latin typeface="微軟正黑體" pitchFamily="34" charset="-120"/>
                <a:ea typeface="微軟正黑體" pitchFamily="34" charset="-120"/>
              </a:rPr>
              <a:t>其中</a:t>
            </a:r>
            <a:r>
              <a:rPr lang="en-US" altLang="zh-TW" sz="1600" dirty="0" smtClean="0">
                <a:latin typeface="微軟正黑體" pitchFamily="34" charset="-120"/>
                <a:ea typeface="微軟正黑體" pitchFamily="34" charset="-120"/>
              </a:rPr>
              <a:t>(b)</a:t>
            </a:r>
            <a:r>
              <a:rPr lang="zh-TW" altLang="en-US" sz="1600" dirty="0" smtClean="0">
                <a:latin typeface="微軟正黑體" pitchFamily="34" charset="-120"/>
                <a:ea typeface="微軟正黑體" pitchFamily="34" charset="-120"/>
              </a:rPr>
              <a:t>繼承</a:t>
            </a:r>
            <a:r>
              <a:rPr lang="en-US" altLang="zh-TW" sz="1600" dirty="0" smtClean="0">
                <a:latin typeface="微軟正黑體" pitchFamily="34" charset="-120"/>
                <a:ea typeface="微軟正黑體" pitchFamily="34" charset="-120"/>
              </a:rPr>
              <a:t>(a)</a:t>
            </a:r>
            <a:r>
              <a:rPr lang="zh-TW" altLang="en-US" sz="1600" dirty="0" smtClean="0">
                <a:latin typeface="微軟正黑體" pitchFamily="34" charset="-120"/>
                <a:ea typeface="微軟正黑體" pitchFamily="34" charset="-120"/>
              </a:rPr>
              <a:t>所以</a:t>
            </a:r>
            <a:r>
              <a:rPr lang="en-US" altLang="zh-TW" sz="1600" dirty="0" smtClean="0">
                <a:latin typeface="微軟正黑體" pitchFamily="34" charset="-120"/>
                <a:ea typeface="微軟正黑體" pitchFamily="34" charset="-120"/>
              </a:rPr>
              <a:t>(b)</a:t>
            </a:r>
            <a:r>
              <a:rPr lang="zh-TW" altLang="en-US" sz="1600" dirty="0" smtClean="0">
                <a:latin typeface="微軟正黑體" pitchFamily="34" charset="-120"/>
                <a:ea typeface="微軟正黑體" pitchFamily="34" charset="-120"/>
              </a:rPr>
              <a:t>有</a:t>
            </a:r>
            <a:r>
              <a:rPr lang="en-US" altLang="zh-TW" sz="1600" dirty="0" smtClean="0">
                <a:latin typeface="微軟正黑體" pitchFamily="34" charset="-120"/>
                <a:ea typeface="微軟正黑體" pitchFamily="34" charset="-120"/>
              </a:rPr>
              <a:t>(a)</a:t>
            </a:r>
            <a:r>
              <a:rPr lang="zh-TW" altLang="en-US" sz="1600" dirty="0" smtClean="0">
                <a:latin typeface="微軟正黑體" pitchFamily="34" charset="-120"/>
                <a:ea typeface="微軟正黑體" pitchFamily="34" charset="-120"/>
              </a:rPr>
              <a:t>的屬性方法，</a:t>
            </a:r>
            <a:r>
              <a:rPr lang="en-US" altLang="zh-TW" sz="1600" dirty="0" smtClean="0">
                <a:latin typeface="微軟正黑體" pitchFamily="34" charset="-120"/>
                <a:ea typeface="微軟正黑體" pitchFamily="34" charset="-120"/>
              </a:rPr>
              <a:t>(c)</a:t>
            </a:r>
            <a:r>
              <a:rPr lang="zh-TW" altLang="en-US" sz="1600" dirty="0" smtClean="0">
                <a:latin typeface="微軟正黑體" pitchFamily="34" charset="-120"/>
                <a:ea typeface="微軟正黑體" pitchFamily="34" charset="-120"/>
              </a:rPr>
              <a:t>繼承</a:t>
            </a:r>
            <a:r>
              <a:rPr lang="en-US" altLang="zh-TW" sz="1600" dirty="0" smtClean="0">
                <a:latin typeface="微軟正黑體" pitchFamily="34" charset="-120"/>
                <a:ea typeface="微軟正黑體" pitchFamily="34" charset="-120"/>
              </a:rPr>
              <a:t>(b)</a:t>
            </a:r>
            <a:r>
              <a:rPr lang="zh-TW" altLang="en-US" sz="1600" dirty="0" smtClean="0">
                <a:latin typeface="微軟正黑體" pitchFamily="34" charset="-120"/>
                <a:ea typeface="微軟正黑體" pitchFamily="34" charset="-120"/>
              </a:rPr>
              <a:t>所以</a:t>
            </a:r>
            <a:r>
              <a:rPr lang="en-US" altLang="zh-TW" sz="1600" dirty="0" smtClean="0">
                <a:latin typeface="微軟正黑體" pitchFamily="34" charset="-120"/>
                <a:ea typeface="微軟正黑體" pitchFamily="34" charset="-120"/>
              </a:rPr>
              <a:t>(c)</a:t>
            </a:r>
            <a:r>
              <a:rPr lang="zh-TW" altLang="en-US" sz="1600" dirty="0" smtClean="0">
                <a:latin typeface="微軟正黑體" pitchFamily="34" charset="-120"/>
                <a:ea typeface="微軟正黑體" pitchFamily="34" charset="-120"/>
              </a:rPr>
              <a:t>有</a:t>
            </a:r>
            <a:r>
              <a:rPr lang="en-US" altLang="zh-TW" sz="1600" dirty="0" smtClean="0">
                <a:latin typeface="微軟正黑體" pitchFamily="34" charset="-120"/>
                <a:ea typeface="微軟正黑體" pitchFamily="34" charset="-120"/>
              </a:rPr>
              <a:t>(a)</a:t>
            </a:r>
            <a:r>
              <a:rPr lang="zh-TW" altLang="en-US" sz="1600" dirty="0" smtClean="0">
                <a:latin typeface="微軟正黑體" pitchFamily="34" charset="-120"/>
                <a:ea typeface="微軟正黑體" pitchFamily="34" charset="-120"/>
              </a:rPr>
              <a:t>跟</a:t>
            </a:r>
            <a:r>
              <a:rPr lang="en-US" altLang="zh-TW" sz="1600" dirty="0" smtClean="0">
                <a:latin typeface="微軟正黑體" pitchFamily="34" charset="-120"/>
                <a:ea typeface="微軟正黑體" pitchFamily="34" charset="-120"/>
              </a:rPr>
              <a:t>(b)</a:t>
            </a:r>
            <a:r>
              <a:rPr lang="zh-TW" altLang="en-US" sz="1600" dirty="0" smtClean="0">
                <a:latin typeface="微軟正黑體" pitchFamily="34" charset="-120"/>
                <a:ea typeface="微軟正黑體" pitchFamily="34" charset="-120"/>
              </a:rPr>
              <a:t>的所有屬性方法</a:t>
            </a:r>
          </a:p>
          <a:p>
            <a:pPr marL="0" indent="0">
              <a:buNone/>
            </a:pPr>
            <a:r>
              <a:rPr lang="en-US" altLang="zh-TW" sz="1600" dirty="0" smtClean="0">
                <a:latin typeface="微軟正黑體" pitchFamily="34" charset="-120"/>
                <a:ea typeface="微軟正黑體" pitchFamily="34" charset="-120"/>
              </a:rPr>
              <a:t>(b)</a:t>
            </a:r>
            <a:r>
              <a:rPr lang="zh-TW" altLang="en-US" sz="1600" dirty="0" smtClean="0">
                <a:latin typeface="微軟正黑體" pitchFamily="34" charset="-120"/>
                <a:ea typeface="微軟正黑體" pitchFamily="34" charset="-120"/>
              </a:rPr>
              <a:t>為</a:t>
            </a:r>
            <a:r>
              <a:rPr lang="en-US" altLang="zh-TW" sz="1600" dirty="0" smtClean="0">
                <a:latin typeface="微軟正黑體" pitchFamily="34" charset="-120"/>
                <a:ea typeface="微軟正黑體" pitchFamily="34" charset="-120"/>
              </a:rPr>
              <a:t>(c)</a:t>
            </a:r>
            <a:r>
              <a:rPr lang="zh-TW" altLang="en-US" sz="1600" dirty="0" smtClean="0">
                <a:latin typeface="微軟正黑體" pitchFamily="34" charset="-120"/>
                <a:ea typeface="微軟正黑體" pitchFamily="34" charset="-120"/>
              </a:rPr>
              <a:t>的父類別，</a:t>
            </a:r>
            <a:r>
              <a:rPr lang="en-US" altLang="zh-TW" sz="1600" dirty="0" smtClean="0">
                <a:latin typeface="微軟正黑體" pitchFamily="34" charset="-120"/>
                <a:ea typeface="微軟正黑體" pitchFamily="34" charset="-120"/>
              </a:rPr>
              <a:t>(b)</a:t>
            </a:r>
            <a:r>
              <a:rPr lang="zh-TW" altLang="en-US" sz="1600" dirty="0" smtClean="0">
                <a:latin typeface="微軟正黑體" pitchFamily="34" charset="-120"/>
                <a:ea typeface="微軟正黑體" pitchFamily="34" charset="-120"/>
              </a:rPr>
              <a:t>為</a:t>
            </a:r>
            <a:r>
              <a:rPr lang="en-US" altLang="zh-TW" sz="1600" dirty="0" smtClean="0">
                <a:latin typeface="微軟正黑體" pitchFamily="34" charset="-120"/>
                <a:ea typeface="微軟正黑體" pitchFamily="34" charset="-120"/>
              </a:rPr>
              <a:t>(a)</a:t>
            </a:r>
            <a:r>
              <a:rPr lang="zh-TW" altLang="en-US" sz="1600" dirty="0" smtClean="0">
                <a:latin typeface="微軟正黑體" pitchFamily="34" charset="-120"/>
                <a:ea typeface="微軟正黑體" pitchFamily="34" charset="-120"/>
              </a:rPr>
              <a:t>的子類別，</a:t>
            </a:r>
            <a:r>
              <a:rPr lang="en-US" altLang="zh-TW" sz="1600" dirty="0" smtClean="0">
                <a:latin typeface="微軟正黑體" pitchFamily="34" charset="-120"/>
                <a:ea typeface="微軟正黑體" pitchFamily="34" charset="-120"/>
              </a:rPr>
              <a:t>(c)</a:t>
            </a:r>
            <a:r>
              <a:rPr lang="zh-TW" altLang="en-US" sz="1600" dirty="0" smtClean="0">
                <a:latin typeface="微軟正黑體" pitchFamily="34" charset="-120"/>
                <a:ea typeface="微軟正黑體" pitchFamily="34" charset="-120"/>
              </a:rPr>
              <a:t>為</a:t>
            </a:r>
            <a:r>
              <a:rPr lang="en-US" altLang="zh-TW" sz="1600" dirty="0" smtClean="0">
                <a:latin typeface="微軟正黑體" pitchFamily="34" charset="-120"/>
                <a:ea typeface="微軟正黑體" pitchFamily="34" charset="-120"/>
              </a:rPr>
              <a:t>(b)(a)</a:t>
            </a:r>
            <a:r>
              <a:rPr lang="zh-TW" altLang="en-US" sz="1600" dirty="0" smtClean="0">
                <a:latin typeface="微軟正黑體" pitchFamily="34" charset="-120"/>
                <a:ea typeface="微軟正黑體" pitchFamily="34" charset="-120"/>
              </a:rPr>
              <a:t>的子類別，</a:t>
            </a:r>
            <a:r>
              <a:rPr lang="en-US" altLang="zh-TW" sz="1600" dirty="0" smtClean="0">
                <a:latin typeface="微軟正黑體" pitchFamily="34" charset="-120"/>
                <a:ea typeface="微軟正黑體" pitchFamily="34" charset="-120"/>
              </a:rPr>
              <a:t>(a)</a:t>
            </a:r>
            <a:r>
              <a:rPr lang="zh-TW" altLang="en-US" sz="1600" dirty="0" smtClean="0">
                <a:latin typeface="微軟正黑體" pitchFamily="34" charset="-120"/>
                <a:ea typeface="微軟正黑體" pitchFamily="34" charset="-120"/>
              </a:rPr>
              <a:t>為</a:t>
            </a:r>
            <a:r>
              <a:rPr lang="en-US" altLang="zh-TW" sz="1600" dirty="0" smtClean="0">
                <a:latin typeface="微軟正黑體" pitchFamily="34" charset="-120"/>
                <a:ea typeface="微軟正黑體" pitchFamily="34" charset="-120"/>
              </a:rPr>
              <a:t>(b)(c)</a:t>
            </a:r>
            <a:r>
              <a:rPr lang="zh-TW" altLang="en-US" sz="1600" dirty="0" smtClean="0">
                <a:latin typeface="微軟正黑體" pitchFamily="34" charset="-120"/>
                <a:ea typeface="微軟正黑體" pitchFamily="34" charset="-120"/>
              </a:rPr>
              <a:t>的父類別</a:t>
            </a:r>
          </a:p>
          <a:p>
            <a:pPr marL="0" indent="0">
              <a:buNone/>
            </a:pPr>
            <a:endParaRPr lang="en-US" altLang="zh-TW" sz="1600" dirty="0" smtClean="0">
              <a:latin typeface="微軟正黑體" pitchFamily="34" charset="-120"/>
              <a:ea typeface="微軟正黑體" pitchFamily="34" charset="-120"/>
            </a:endParaRPr>
          </a:p>
        </p:txBody>
      </p:sp>
      <p:sp>
        <p:nvSpPr>
          <p:cNvPr id="5" name="剪去對角線角落矩形 4"/>
          <p:cNvSpPr/>
          <p:nvPr/>
        </p:nvSpPr>
        <p:spPr>
          <a:xfrm>
            <a:off x="457200" y="3068960"/>
            <a:ext cx="1717848" cy="504056"/>
          </a:xfrm>
          <a:prstGeom prst="snip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TW" sz="1600" dirty="0" smtClean="0"/>
              <a:t>(a)</a:t>
            </a:r>
            <a:r>
              <a:rPr kumimoji="1" lang="en-US" altLang="zh-TW" sz="1600" dirty="0" err="1" smtClean="0"/>
              <a:t>EventListener</a:t>
            </a:r>
            <a:endParaRPr kumimoji="1" lang="zh-TW" altLang="en-US" sz="1600" dirty="0"/>
          </a:p>
        </p:txBody>
      </p:sp>
      <p:sp>
        <p:nvSpPr>
          <p:cNvPr id="6" name="剪去對角線角落矩形 5"/>
          <p:cNvSpPr/>
          <p:nvPr/>
        </p:nvSpPr>
        <p:spPr>
          <a:xfrm>
            <a:off x="3347864" y="3070413"/>
            <a:ext cx="1717848" cy="504056"/>
          </a:xfrm>
          <a:prstGeom prst="snip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TW" sz="1600" dirty="0" smtClean="0"/>
              <a:t>(</a:t>
            </a:r>
            <a:r>
              <a:rPr kumimoji="1" lang="en-US" altLang="zh-TW" sz="1600" dirty="0" smtClean="0"/>
              <a:t>b)</a:t>
            </a:r>
            <a:r>
              <a:rPr kumimoji="1" lang="en-US" altLang="zh-TW" sz="1600" dirty="0" err="1"/>
              <a:t>D</a:t>
            </a:r>
            <a:r>
              <a:rPr kumimoji="1" lang="en-US" altLang="zh-TW" sz="1600" dirty="0" err="1" smtClean="0"/>
              <a:t>isplayObject</a:t>
            </a:r>
            <a:endParaRPr kumimoji="1" lang="zh-TW" altLang="en-US" sz="1600" dirty="0"/>
          </a:p>
        </p:txBody>
      </p:sp>
      <p:sp>
        <p:nvSpPr>
          <p:cNvPr id="7" name="剪去對角線角落矩形 6"/>
          <p:cNvSpPr/>
          <p:nvPr/>
        </p:nvSpPr>
        <p:spPr>
          <a:xfrm>
            <a:off x="6188058" y="3068960"/>
            <a:ext cx="1717848" cy="504056"/>
          </a:xfrm>
          <a:prstGeom prst="snip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TW" sz="1600" dirty="0" smtClean="0"/>
              <a:t>(c)Widget-Button</a:t>
            </a:r>
            <a:endParaRPr kumimoji="1" lang="zh-TW" altLang="en-US" sz="1600" dirty="0"/>
          </a:p>
        </p:txBody>
      </p:sp>
      <p:cxnSp>
        <p:nvCxnSpPr>
          <p:cNvPr id="9" name="直線箭頭接點 8"/>
          <p:cNvCxnSpPr>
            <a:stCxn id="5" idx="0"/>
            <a:endCxn id="6" idx="2"/>
          </p:cNvCxnSpPr>
          <p:nvPr/>
        </p:nvCxnSpPr>
        <p:spPr>
          <a:xfrm>
            <a:off x="2175048" y="3320988"/>
            <a:ext cx="1172816" cy="1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箭頭接點 11"/>
          <p:cNvCxnSpPr>
            <a:stCxn id="6" idx="0"/>
            <a:endCxn id="7" idx="2"/>
          </p:cNvCxnSpPr>
          <p:nvPr/>
        </p:nvCxnSpPr>
        <p:spPr>
          <a:xfrm flipV="1">
            <a:off x="5065712" y="3320988"/>
            <a:ext cx="1122346" cy="1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29920" y="3683570"/>
            <a:ext cx="2062758" cy="553998"/>
          </a:xfrm>
          <a:prstGeom prst="rect">
            <a:avLst/>
          </a:prstGeom>
        </p:spPr>
        <p:txBody>
          <a:bodyPr wrap="square">
            <a:spAutoFit/>
          </a:bodyPr>
          <a:lstStyle/>
          <a:p>
            <a:r>
              <a:rPr lang="en-US" altLang="zh-TW" sz="1000" dirty="0" err="1">
                <a:latin typeface="微軟正黑體" pitchFamily="34" charset="-120"/>
                <a:ea typeface="微軟正黑體" pitchFamily="34" charset="-120"/>
              </a:rPr>
              <a:t>object:addEventListener</a:t>
            </a:r>
            <a:r>
              <a:rPr lang="en-US" altLang="zh-TW" sz="1000" dirty="0">
                <a:latin typeface="微軟正黑體" pitchFamily="34" charset="-120"/>
                <a:ea typeface="微軟正黑體" pitchFamily="34" charset="-120"/>
              </a:rPr>
              <a:t>()</a:t>
            </a:r>
          </a:p>
          <a:p>
            <a:r>
              <a:rPr lang="en-US" altLang="zh-TW" sz="1000" dirty="0" err="1">
                <a:latin typeface="微軟正黑體" pitchFamily="34" charset="-120"/>
                <a:ea typeface="微軟正黑體" pitchFamily="34" charset="-120"/>
              </a:rPr>
              <a:t>object:dispatchEvent</a:t>
            </a:r>
            <a:r>
              <a:rPr lang="en-US" altLang="zh-TW" sz="1000" dirty="0">
                <a:latin typeface="微軟正黑體" pitchFamily="34" charset="-120"/>
                <a:ea typeface="微軟正黑體" pitchFamily="34" charset="-120"/>
              </a:rPr>
              <a:t>()</a:t>
            </a:r>
          </a:p>
          <a:p>
            <a:r>
              <a:rPr lang="en-US" altLang="zh-TW" sz="1000" dirty="0" err="1">
                <a:latin typeface="微軟正黑體" pitchFamily="34" charset="-120"/>
                <a:ea typeface="微軟正黑體" pitchFamily="34" charset="-120"/>
              </a:rPr>
              <a:t>object:removeEventListener</a:t>
            </a:r>
            <a:r>
              <a:rPr lang="en-US" altLang="zh-TW" sz="1000" dirty="0">
                <a:latin typeface="微軟正黑體" pitchFamily="34" charset="-120"/>
                <a:ea typeface="微軟正黑體" pitchFamily="34" charset="-120"/>
              </a:rPr>
              <a:t>()</a:t>
            </a:r>
          </a:p>
        </p:txBody>
      </p:sp>
      <p:sp>
        <p:nvSpPr>
          <p:cNvPr id="16" name="矩形 15"/>
          <p:cNvSpPr/>
          <p:nvPr/>
        </p:nvSpPr>
        <p:spPr>
          <a:xfrm>
            <a:off x="3347864" y="3645024"/>
            <a:ext cx="2062758" cy="2400657"/>
          </a:xfrm>
          <a:prstGeom prst="rect">
            <a:avLst/>
          </a:prstGeom>
        </p:spPr>
        <p:txBody>
          <a:bodyPr wrap="square">
            <a:spAutoFit/>
          </a:bodyPr>
          <a:lstStyle/>
          <a:p>
            <a:r>
              <a:rPr lang="en-US" altLang="zh-TW" sz="1000" dirty="0" err="1" smtClean="0">
                <a:latin typeface="微軟正黑體" pitchFamily="34" charset="-120"/>
                <a:ea typeface="微軟正黑體" pitchFamily="34" charset="-120"/>
              </a:rPr>
              <a:t>object.alpha</a:t>
            </a:r>
            <a:endParaRPr lang="en-US" altLang="zh-TW" sz="1000" dirty="0" smtClean="0">
              <a:latin typeface="微軟正黑體" pitchFamily="34" charset="-120"/>
              <a:ea typeface="微軟正黑體" pitchFamily="34" charset="-120"/>
            </a:endParaRPr>
          </a:p>
          <a:p>
            <a:r>
              <a:rPr lang="en-US" altLang="zh-TW" sz="1000" dirty="0" err="1" smtClean="0">
                <a:latin typeface="微軟正黑體" pitchFamily="34" charset="-120"/>
                <a:ea typeface="微軟正黑體" pitchFamily="34" charset="-120"/>
              </a:rPr>
              <a:t>object.height</a:t>
            </a:r>
            <a:endParaRPr lang="en-US" altLang="zh-TW" sz="1000" dirty="0" smtClean="0">
              <a:latin typeface="微軟正黑體" pitchFamily="34" charset="-120"/>
              <a:ea typeface="微軟正黑體" pitchFamily="34" charset="-120"/>
            </a:endParaRPr>
          </a:p>
          <a:p>
            <a:r>
              <a:rPr lang="en-US" altLang="zh-TW" sz="1000" dirty="0" err="1" smtClean="0">
                <a:latin typeface="微軟正黑體" pitchFamily="34" charset="-120"/>
                <a:ea typeface="微軟正黑體" pitchFamily="34" charset="-120"/>
              </a:rPr>
              <a:t>object.rotation</a:t>
            </a:r>
            <a:endParaRPr lang="en-US" altLang="zh-TW" sz="1000" dirty="0" smtClean="0">
              <a:latin typeface="微軟正黑體" pitchFamily="34" charset="-120"/>
              <a:ea typeface="微軟正黑體" pitchFamily="34" charset="-120"/>
            </a:endParaRPr>
          </a:p>
          <a:p>
            <a:r>
              <a:rPr lang="en-US" altLang="zh-TW" sz="1000" dirty="0" err="1" smtClean="0">
                <a:latin typeface="微軟正黑體" pitchFamily="34" charset="-120"/>
                <a:ea typeface="微軟正黑體" pitchFamily="34" charset="-120"/>
              </a:rPr>
              <a:t>object.width</a:t>
            </a:r>
            <a:endParaRPr lang="en-US" altLang="zh-TW" sz="1000" dirty="0" smtClean="0">
              <a:latin typeface="微軟正黑體" pitchFamily="34" charset="-120"/>
              <a:ea typeface="微軟正黑體" pitchFamily="34" charset="-120"/>
            </a:endParaRPr>
          </a:p>
          <a:p>
            <a:r>
              <a:rPr lang="en-US" altLang="zh-TW" sz="1000" dirty="0" err="1" smtClean="0">
                <a:latin typeface="微軟正黑體" pitchFamily="34" charset="-120"/>
                <a:ea typeface="微軟正黑體" pitchFamily="34" charset="-120"/>
              </a:rPr>
              <a:t>object.x</a:t>
            </a:r>
            <a:endParaRPr lang="en-US" altLang="zh-TW" sz="1000" dirty="0" smtClean="0">
              <a:latin typeface="微軟正黑體" pitchFamily="34" charset="-120"/>
              <a:ea typeface="微軟正黑體" pitchFamily="34" charset="-120"/>
            </a:endParaRPr>
          </a:p>
          <a:p>
            <a:r>
              <a:rPr lang="en-US" altLang="zh-TW" sz="1000" dirty="0" err="1" smtClean="0">
                <a:latin typeface="微軟正黑體" pitchFamily="34" charset="-120"/>
                <a:ea typeface="微軟正黑體" pitchFamily="34" charset="-120"/>
              </a:rPr>
              <a:t>object.xScale</a:t>
            </a:r>
            <a:endParaRPr lang="en-US" altLang="zh-TW" sz="1000" dirty="0" smtClean="0">
              <a:latin typeface="微軟正黑體" pitchFamily="34" charset="-120"/>
              <a:ea typeface="微軟正黑體" pitchFamily="34" charset="-120"/>
            </a:endParaRPr>
          </a:p>
          <a:p>
            <a:r>
              <a:rPr lang="en-US" altLang="zh-TW" sz="1000" dirty="0" err="1" smtClean="0">
                <a:latin typeface="微軟正黑體" pitchFamily="34" charset="-120"/>
                <a:ea typeface="微軟正黑體" pitchFamily="34" charset="-120"/>
              </a:rPr>
              <a:t>object.y</a:t>
            </a:r>
            <a:endParaRPr lang="en-US" altLang="zh-TW" sz="1000" dirty="0" smtClean="0">
              <a:latin typeface="微軟正黑體" pitchFamily="34" charset="-120"/>
              <a:ea typeface="微軟正黑體" pitchFamily="34" charset="-120"/>
            </a:endParaRPr>
          </a:p>
          <a:p>
            <a:r>
              <a:rPr lang="en-US" altLang="zh-TW" sz="1000" dirty="0" err="1" smtClean="0">
                <a:latin typeface="微軟正黑體" pitchFamily="34" charset="-120"/>
                <a:ea typeface="微軟正黑體" pitchFamily="34" charset="-120"/>
              </a:rPr>
              <a:t>object.yScale</a:t>
            </a:r>
            <a:endParaRPr lang="en-US" altLang="zh-TW" sz="1000" dirty="0" smtClean="0">
              <a:latin typeface="微軟正黑體" pitchFamily="34" charset="-120"/>
              <a:ea typeface="微軟正黑體" pitchFamily="34" charset="-120"/>
            </a:endParaRPr>
          </a:p>
          <a:p>
            <a:r>
              <a:rPr lang="en-US" altLang="zh-TW" sz="1000" dirty="0" err="1" smtClean="0">
                <a:latin typeface="微軟正黑體" pitchFamily="34" charset="-120"/>
                <a:ea typeface="微軟正黑體" pitchFamily="34" charset="-120"/>
              </a:rPr>
              <a:t>object:removeSelf</a:t>
            </a:r>
            <a:r>
              <a:rPr lang="en-US" altLang="zh-TW" sz="1000" dirty="0" smtClean="0">
                <a:latin typeface="微軟正黑體" pitchFamily="34" charset="-120"/>
                <a:ea typeface="微軟正黑體" pitchFamily="34" charset="-120"/>
              </a:rPr>
              <a:t>()</a:t>
            </a:r>
          </a:p>
          <a:p>
            <a:r>
              <a:rPr lang="en-US" altLang="zh-TW" sz="1000" dirty="0" err="1" smtClean="0">
                <a:latin typeface="微軟正黑體" pitchFamily="34" charset="-120"/>
                <a:ea typeface="微軟正黑體" pitchFamily="34" charset="-120"/>
              </a:rPr>
              <a:t>object:rotate</a:t>
            </a:r>
            <a:r>
              <a:rPr lang="en-US" altLang="zh-TW" sz="1000" dirty="0" smtClean="0">
                <a:latin typeface="微軟正黑體" pitchFamily="34" charset="-120"/>
                <a:ea typeface="微軟正黑體" pitchFamily="34" charset="-120"/>
              </a:rPr>
              <a:t>()</a:t>
            </a:r>
          </a:p>
          <a:p>
            <a:r>
              <a:rPr lang="en-US" altLang="zh-TW" sz="1000" dirty="0" err="1" smtClean="0">
                <a:latin typeface="微軟正黑體" pitchFamily="34" charset="-120"/>
                <a:ea typeface="微軟正黑體" pitchFamily="34" charset="-120"/>
              </a:rPr>
              <a:t>object:scale</a:t>
            </a:r>
            <a:r>
              <a:rPr lang="en-US" altLang="zh-TW" sz="1000" dirty="0" smtClean="0">
                <a:latin typeface="微軟正黑體" pitchFamily="34" charset="-120"/>
                <a:ea typeface="微軟正黑體" pitchFamily="34" charset="-120"/>
              </a:rPr>
              <a:t>()</a:t>
            </a:r>
          </a:p>
          <a:p>
            <a:r>
              <a:rPr lang="en-US" altLang="zh-TW" sz="1000" dirty="0" err="1" smtClean="0">
                <a:latin typeface="微軟正黑體" pitchFamily="34" charset="-120"/>
                <a:ea typeface="微軟正黑體" pitchFamily="34" charset="-120"/>
              </a:rPr>
              <a:t>object:toBack</a:t>
            </a:r>
            <a:r>
              <a:rPr lang="en-US" altLang="zh-TW" sz="1000" dirty="0" smtClean="0">
                <a:latin typeface="微軟正黑體" pitchFamily="34" charset="-120"/>
                <a:ea typeface="微軟正黑體" pitchFamily="34" charset="-120"/>
              </a:rPr>
              <a:t>()</a:t>
            </a:r>
          </a:p>
          <a:p>
            <a:r>
              <a:rPr lang="en-US" altLang="zh-TW" sz="1000" dirty="0" err="1" smtClean="0">
                <a:latin typeface="微軟正黑體" pitchFamily="34" charset="-120"/>
                <a:ea typeface="微軟正黑體" pitchFamily="34" charset="-120"/>
              </a:rPr>
              <a:t>object:toFront</a:t>
            </a:r>
            <a:r>
              <a:rPr lang="en-US" altLang="zh-TW" sz="1000" dirty="0" smtClean="0">
                <a:latin typeface="微軟正黑體" pitchFamily="34" charset="-120"/>
                <a:ea typeface="微軟正黑體" pitchFamily="34" charset="-120"/>
              </a:rPr>
              <a:t>()</a:t>
            </a:r>
          </a:p>
          <a:p>
            <a:r>
              <a:rPr lang="en-US" altLang="zh-TW" sz="1000" dirty="0" err="1" smtClean="0">
                <a:latin typeface="微軟正黑體" pitchFamily="34" charset="-120"/>
                <a:ea typeface="微軟正黑體" pitchFamily="34" charset="-120"/>
              </a:rPr>
              <a:t>object:translate</a:t>
            </a:r>
            <a:r>
              <a:rPr lang="en-US" altLang="zh-TW" sz="1000" dirty="0" smtClean="0">
                <a:latin typeface="微軟正黑體" pitchFamily="34" charset="-120"/>
                <a:ea typeface="微軟正黑體" pitchFamily="34" charset="-120"/>
              </a:rPr>
              <a:t>()</a:t>
            </a:r>
          </a:p>
          <a:p>
            <a:r>
              <a:rPr lang="is-IS" altLang="zh-TW" sz="1000" dirty="0" smtClean="0">
                <a:latin typeface="微軟正黑體" pitchFamily="34" charset="-120"/>
                <a:ea typeface="微軟正黑體" pitchFamily="34" charset="-120"/>
              </a:rPr>
              <a:t>…........</a:t>
            </a:r>
            <a:endParaRPr lang="en-US" altLang="zh-TW" sz="1000" dirty="0">
              <a:latin typeface="微軟正黑體" pitchFamily="34" charset="-120"/>
              <a:ea typeface="微軟正黑體" pitchFamily="34" charset="-120"/>
            </a:endParaRPr>
          </a:p>
        </p:txBody>
      </p:sp>
      <p:sp>
        <p:nvSpPr>
          <p:cNvPr id="26" name="矩形 25"/>
          <p:cNvSpPr/>
          <p:nvPr/>
        </p:nvSpPr>
        <p:spPr>
          <a:xfrm>
            <a:off x="6188058" y="3657127"/>
            <a:ext cx="2062758" cy="553998"/>
          </a:xfrm>
          <a:prstGeom prst="rect">
            <a:avLst/>
          </a:prstGeom>
        </p:spPr>
        <p:txBody>
          <a:bodyPr wrap="square">
            <a:spAutoFit/>
          </a:bodyPr>
          <a:lstStyle/>
          <a:p>
            <a:r>
              <a:rPr lang="en-US" altLang="zh-TW" sz="1000" dirty="0" err="1" smtClean="0">
                <a:latin typeface="微軟正黑體" pitchFamily="34" charset="-120"/>
                <a:ea typeface="微軟正黑體" pitchFamily="34" charset="-120"/>
              </a:rPr>
              <a:t>object:setLabel</a:t>
            </a:r>
            <a:r>
              <a:rPr lang="en-US" altLang="zh-TW" sz="1000" dirty="0" smtClean="0">
                <a:latin typeface="微軟正黑體" pitchFamily="34" charset="-120"/>
                <a:ea typeface="微軟正黑體" pitchFamily="34" charset="-120"/>
              </a:rPr>
              <a:t>()</a:t>
            </a:r>
          </a:p>
          <a:p>
            <a:r>
              <a:rPr lang="en-US" altLang="zh-TW" sz="1000" dirty="0" err="1" smtClean="0">
                <a:latin typeface="微軟正黑體" pitchFamily="34" charset="-120"/>
                <a:ea typeface="微軟正黑體" pitchFamily="34" charset="-120"/>
              </a:rPr>
              <a:t>object:getLabel</a:t>
            </a:r>
            <a:r>
              <a:rPr lang="en-US" altLang="zh-TW" sz="1000" dirty="0" smtClean="0">
                <a:latin typeface="微軟正黑體" pitchFamily="34" charset="-120"/>
                <a:ea typeface="微軟正黑體" pitchFamily="34" charset="-120"/>
              </a:rPr>
              <a:t>()</a:t>
            </a:r>
          </a:p>
          <a:p>
            <a:r>
              <a:rPr lang="en-US" altLang="zh-TW" sz="1000" dirty="0" err="1" smtClean="0">
                <a:latin typeface="微軟正黑體" pitchFamily="34" charset="-120"/>
                <a:ea typeface="微軟正黑體" pitchFamily="34" charset="-120"/>
              </a:rPr>
              <a:t>object:setEnabled</a:t>
            </a:r>
            <a:r>
              <a:rPr lang="en-US" altLang="zh-TW" sz="1000" dirty="0" smtClean="0">
                <a:latin typeface="微軟正黑體" pitchFamily="34" charset="-120"/>
                <a:ea typeface="微軟正黑體" pitchFamily="34" charset="-120"/>
              </a:rPr>
              <a:t>()</a:t>
            </a:r>
            <a:endParaRPr lang="en-US" altLang="zh-TW" sz="1000" dirty="0">
              <a:latin typeface="微軟正黑體" pitchFamily="34" charset="-120"/>
              <a:ea typeface="微軟正黑體" pitchFamily="34" charset="-120"/>
            </a:endParaRPr>
          </a:p>
        </p:txBody>
      </p:sp>
      <p:sp>
        <p:nvSpPr>
          <p:cNvPr id="28" name="矩形 27"/>
          <p:cNvSpPr/>
          <p:nvPr/>
        </p:nvSpPr>
        <p:spPr>
          <a:xfrm>
            <a:off x="2321139" y="3275692"/>
            <a:ext cx="830164" cy="369332"/>
          </a:xfrm>
          <a:prstGeom prst="rect">
            <a:avLst/>
          </a:prstGeom>
        </p:spPr>
        <p:txBody>
          <a:bodyPr wrap="none">
            <a:spAutoFit/>
          </a:bodyPr>
          <a:lstStyle/>
          <a:p>
            <a:r>
              <a:rPr lang="en-US" altLang="zh-TW" smtClean="0"/>
              <a:t>extend</a:t>
            </a:r>
            <a:endParaRPr lang="zh-TW" altLang="en-US" dirty="0"/>
          </a:p>
        </p:txBody>
      </p:sp>
      <p:sp>
        <p:nvSpPr>
          <p:cNvPr id="29" name="矩形 28"/>
          <p:cNvSpPr/>
          <p:nvPr/>
        </p:nvSpPr>
        <p:spPr>
          <a:xfrm>
            <a:off x="5211803" y="3275692"/>
            <a:ext cx="830164" cy="369332"/>
          </a:xfrm>
          <a:prstGeom prst="rect">
            <a:avLst/>
          </a:prstGeom>
        </p:spPr>
        <p:txBody>
          <a:bodyPr wrap="none">
            <a:spAutoFit/>
          </a:bodyPr>
          <a:lstStyle/>
          <a:p>
            <a:r>
              <a:rPr lang="en-US" altLang="zh-TW" smtClean="0"/>
              <a:t>extend</a:t>
            </a:r>
            <a:endParaRPr lang="zh-TW" altLang="en-US" dirty="0"/>
          </a:p>
        </p:txBody>
      </p:sp>
    </p:spTree>
    <p:extLst>
      <p:ext uri="{BB962C8B-B14F-4D97-AF65-F5344CB8AC3E}">
        <p14:creationId xmlns:p14="http://schemas.microsoft.com/office/powerpoint/2010/main" val="1106198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400" dirty="0">
                <a:latin typeface="微軟正黑體" pitchFamily="34" charset="-120"/>
                <a:ea typeface="微軟正黑體" pitchFamily="34" charset="-120"/>
              </a:rPr>
              <a:t>C</a:t>
            </a:r>
            <a:r>
              <a:rPr lang="en-US" altLang="zh-TW" sz="2400" dirty="0" smtClean="0">
                <a:latin typeface="微軟正黑體" pitchFamily="34" charset="-120"/>
                <a:ea typeface="微軟正黑體" pitchFamily="34" charset="-120"/>
              </a:rPr>
              <a:t>. </a:t>
            </a:r>
            <a:r>
              <a:rPr lang="zh-TW" altLang="en-US" sz="2400" dirty="0" smtClean="0">
                <a:latin typeface="微軟正黑體" pitchFamily="34" charset="-120"/>
                <a:ea typeface="微軟正黑體" pitchFamily="34" charset="-120"/>
              </a:rPr>
              <a:t>按鈕</a:t>
            </a:r>
            <a:r>
              <a:rPr lang="zh-TW" altLang="en-US" sz="2400" dirty="0">
                <a:latin typeface="微軟正黑體" pitchFamily="34" charset="-120"/>
                <a:ea typeface="微軟正黑體" pitchFamily="34" charset="-120"/>
              </a:rPr>
              <a:t>元件</a:t>
            </a:r>
            <a:r>
              <a:rPr lang="zh-TW" altLang="en-US" sz="2400" dirty="0" smtClean="0">
                <a:latin typeface="微軟正黑體" pitchFamily="34" charset="-120"/>
                <a:ea typeface="微軟正黑體" pitchFamily="34" charset="-120"/>
              </a:rPr>
              <a:t>繼承鏈</a:t>
            </a:r>
            <a:endParaRPr lang="zh-TW" altLang="en-US" sz="2400" dirty="0">
              <a:latin typeface="微軟正黑體" pitchFamily="34" charset="-120"/>
              <a:ea typeface="微軟正黑體" pitchFamily="34" charset="-120"/>
            </a:endParaRPr>
          </a:p>
        </p:txBody>
      </p:sp>
      <p:sp>
        <p:nvSpPr>
          <p:cNvPr id="3" name="內容版面配置區 2"/>
          <p:cNvSpPr>
            <a:spLocks noGrp="1"/>
          </p:cNvSpPr>
          <p:nvPr>
            <p:ph idx="1"/>
          </p:nvPr>
        </p:nvSpPr>
        <p:spPr>
          <a:xfrm>
            <a:off x="457200" y="1600200"/>
            <a:ext cx="8229600" cy="4781128"/>
          </a:xfrm>
        </p:spPr>
        <p:txBody>
          <a:bodyPr>
            <a:normAutofit/>
          </a:bodyPr>
          <a:lstStyle/>
          <a:p>
            <a:pPr marL="0" indent="0">
              <a:buNone/>
            </a:pP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main.lua</a:t>
            </a:r>
            <a:endParaRPr lang="en-US" altLang="zh-TW" sz="1600" dirty="0" smtClean="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r>
              <a:rPr lang="en-US" altLang="zh-TW" sz="1600" b="1" dirty="0" smtClean="0">
                <a:latin typeface="微軟正黑體" pitchFamily="34" charset="-120"/>
                <a:ea typeface="微軟正黑體" pitchFamily="34" charset="-120"/>
              </a:rPr>
              <a:t>-- </a:t>
            </a:r>
            <a:r>
              <a:rPr lang="zh-TW" altLang="en-US" sz="1600" b="1" dirty="0" smtClean="0">
                <a:latin typeface="微軟正黑體" pitchFamily="34" charset="-120"/>
                <a:ea typeface="微軟正黑體" pitchFamily="34" charset="-120"/>
              </a:rPr>
              <a:t>簡易範例</a:t>
            </a:r>
            <a:endParaRPr lang="en-US" altLang="zh-TW" sz="1600" b="1"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由前一頁可知按鈕元件同時有</a:t>
            </a: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EventListener</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跟</a:t>
            </a: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DisplayObject</a:t>
            </a:r>
            <a:r>
              <a:rPr lang="zh-TW" altLang="en-US" sz="1600" dirty="0" smtClean="0">
                <a:latin typeface="微軟正黑體" pitchFamily="34" charset="-120"/>
                <a:ea typeface="微軟正黑體" pitchFamily="34" charset="-120"/>
              </a:rPr>
              <a:t> 的方法屬性，所以按鈕元件也可以像 </a:t>
            </a:r>
            <a:r>
              <a:rPr lang="en-US" altLang="zh-TW" sz="1600" dirty="0" err="1">
                <a:latin typeface="微軟正黑體" pitchFamily="34" charset="-120"/>
                <a:ea typeface="微軟正黑體" pitchFamily="34" charset="-120"/>
              </a:rPr>
              <a:t>DisplayObject</a:t>
            </a:r>
            <a:r>
              <a:rPr lang="zh-TW" altLang="en-US" sz="1600" dirty="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有旋轉功能，也可以有</a:t>
            </a:r>
            <a:r>
              <a:rPr lang="zh-TW" altLang="en-US" sz="1600" dirty="0">
                <a:latin typeface="微軟正黑體" pitchFamily="34" charset="-120"/>
                <a:ea typeface="微軟正黑體" pitchFamily="34" charset="-120"/>
              </a:rPr>
              <a:t> </a:t>
            </a:r>
            <a:r>
              <a:rPr lang="en-US" altLang="zh-TW" sz="1600" dirty="0" err="1">
                <a:latin typeface="微軟正黑體" pitchFamily="34" charset="-120"/>
                <a:ea typeface="微軟正黑體" pitchFamily="34" charset="-120"/>
              </a:rPr>
              <a:t>EventListener</a:t>
            </a:r>
            <a:r>
              <a:rPr lang="zh-TW" altLang="en-US" sz="1600" dirty="0" smtClean="0">
                <a:latin typeface="微軟正黑體" pitchFamily="34" charset="-120"/>
                <a:ea typeface="微軟正黑體" pitchFamily="34" charset="-120"/>
              </a:rPr>
              <a:t> 功能可綁定事件。</a:t>
            </a:r>
          </a:p>
          <a:p>
            <a:pPr marL="0" indent="0">
              <a:buNone/>
            </a:pPr>
            <a:r>
              <a:rPr lang="en-US" altLang="zh-TW" sz="1600" dirty="0" smtClean="0">
                <a:latin typeface="微軟正黑體" pitchFamily="34" charset="-120"/>
                <a:ea typeface="微軟正黑體" pitchFamily="34" charset="-120"/>
              </a:rPr>
              <a:t>local </a:t>
            </a:r>
            <a:r>
              <a:rPr lang="en-US" altLang="zh-TW" sz="1600" dirty="0">
                <a:latin typeface="微軟正黑體" pitchFamily="34" charset="-120"/>
                <a:ea typeface="微軟正黑體" pitchFamily="34" charset="-120"/>
              </a:rPr>
              <a:t>btn1 = </a:t>
            </a:r>
            <a:r>
              <a:rPr lang="en-US" altLang="zh-TW" sz="1600" dirty="0" err="1">
                <a:latin typeface="微軟正黑體" pitchFamily="34" charset="-120"/>
                <a:ea typeface="微軟正黑體" pitchFamily="34" charset="-120"/>
              </a:rPr>
              <a:t>widget.newButton</a:t>
            </a:r>
            <a:r>
              <a:rPr lang="en-US" altLang="zh-TW" sz="1600" dirty="0" smtClean="0">
                <a:latin typeface="微軟正黑體" pitchFamily="34" charset="-120"/>
                <a:ea typeface="微軟正黑體" pitchFamily="34" charset="-120"/>
              </a:rPr>
              <a:t>({</a:t>
            </a:r>
            <a:endParaRPr lang="zh-TW" altLang="en-US" sz="1600"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	label</a:t>
            </a:r>
            <a:r>
              <a:rPr lang="en-US" altLang="zh-TW" sz="1600" dirty="0" smtClean="0">
                <a:latin typeface="微軟正黑體" pitchFamily="34" charset="-120"/>
                <a:ea typeface="微軟正黑體" pitchFamily="34" charset="-120"/>
              </a:rPr>
              <a:t>="btn1",</a:t>
            </a:r>
            <a:endParaRPr lang="zh-TW" altLang="en-US" sz="1600"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	shape</a:t>
            </a:r>
            <a:r>
              <a:rPr lang="en-US" altLang="zh-TW" sz="1600" dirty="0" smtClean="0">
                <a:latin typeface="微軟正黑體" pitchFamily="34" charset="-120"/>
                <a:ea typeface="微軟正黑體" pitchFamily="34" charset="-120"/>
              </a:rPr>
              <a:t>="</a:t>
            </a:r>
            <a:r>
              <a:rPr lang="en-US" altLang="zh-TW" sz="1600" dirty="0" err="1" smtClean="0">
                <a:latin typeface="微軟正黑體" pitchFamily="34" charset="-120"/>
                <a:ea typeface="微軟正黑體" pitchFamily="34" charset="-120"/>
              </a:rPr>
              <a:t>rect</a:t>
            </a:r>
            <a:r>
              <a:rPr lang="en-US" altLang="zh-TW" sz="1600" dirty="0" smtClean="0">
                <a:latin typeface="微軟正黑體" pitchFamily="34" charset="-120"/>
                <a:ea typeface="微軟正黑體" pitchFamily="34" charset="-120"/>
              </a:rPr>
              <a:t>"</a:t>
            </a:r>
            <a:endParaRPr lang="zh-TW" altLang="en-US" sz="1600"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a:t>
            </a:r>
            <a:endParaRPr lang="zh-TW" altLang="en-US" sz="1600"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btn1.rotation=50</a:t>
            </a:r>
            <a:endParaRPr lang="zh-TW" altLang="en-US" sz="1600"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btn1:addEventListener("touch</a:t>
            </a:r>
            <a:r>
              <a:rPr lang="en-US" altLang="zh-TW" sz="1600" dirty="0" smtClean="0">
                <a:latin typeface="微軟正黑體" pitchFamily="34" charset="-120"/>
                <a:ea typeface="微軟正黑體" pitchFamily="34" charset="-120"/>
              </a:rPr>
              <a:t>",</a:t>
            </a:r>
          </a:p>
          <a:p>
            <a:pPr marL="0" indent="0">
              <a:buNone/>
            </a:pPr>
            <a:r>
              <a:rPr lang="en-US" altLang="zh-TW" sz="1600" dirty="0">
                <a:latin typeface="微軟正黑體" pitchFamily="34" charset="-120"/>
                <a:ea typeface="微軟正黑體" pitchFamily="34" charset="-120"/>
              </a:rPr>
              <a:t>	function(event)		</a:t>
            </a:r>
            <a:endParaRPr lang="en-US" altLang="zh-TW" sz="1600"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print(</a:t>
            </a:r>
            <a:r>
              <a:rPr lang="en-US" altLang="zh-TW" sz="1600" dirty="0" err="1" smtClean="0">
                <a:latin typeface="微軟正黑體" pitchFamily="34" charset="-120"/>
                <a:ea typeface="微軟正黑體" pitchFamily="34" charset="-120"/>
              </a:rPr>
              <a:t>event.phase</a:t>
            </a:r>
            <a:r>
              <a:rPr lang="en-US" altLang="zh-TW" sz="1600" dirty="0">
                <a:latin typeface="微軟正黑體" pitchFamily="34" charset="-120"/>
                <a:ea typeface="微軟正黑體" pitchFamily="34" charset="-120"/>
              </a:rPr>
              <a:t>)	</a:t>
            </a:r>
            <a:endParaRPr lang="en-US" altLang="zh-TW" sz="1600"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end</a:t>
            </a:r>
          </a:p>
          <a:p>
            <a:pPr marL="0" indent="0">
              <a:buNone/>
            </a:pPr>
            <a:r>
              <a:rPr lang="en-US" altLang="zh-TW" sz="1600" dirty="0" smtClean="0">
                <a:latin typeface="微軟正黑體" pitchFamily="34" charset="-120"/>
                <a:ea typeface="微軟正黑體" pitchFamily="34" charset="-120"/>
              </a:rPr>
              <a:t>)</a:t>
            </a:r>
            <a:endParaRPr lang="zh-TW" altLang="en-US" sz="1600" dirty="0" smtClean="0">
              <a:latin typeface="微軟正黑體" pitchFamily="34" charset="-120"/>
              <a:ea typeface="微軟正黑體" pitchFamily="34" charset="-120"/>
            </a:endParaRPr>
          </a:p>
          <a:p>
            <a:pPr marL="0" indent="0">
              <a:buNone/>
            </a:pPr>
            <a:endParaRPr lang="zh-TW" altLang="en-US" sz="1600" dirty="0" smtClean="0">
              <a:latin typeface="微軟正黑體" pitchFamily="34" charset="-120"/>
              <a:ea typeface="微軟正黑體" pitchFamily="34" charset="-120"/>
            </a:endParaRPr>
          </a:p>
          <a:p>
            <a:pPr marL="0" indent="0">
              <a:buNone/>
            </a:pPr>
            <a:endParaRPr lang="zh-TW" altLang="en-US" sz="1600" dirty="0" smtClean="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p:txBody>
      </p:sp>
      <p:pic>
        <p:nvPicPr>
          <p:cNvPr id="4" name="圖片 3"/>
          <p:cNvPicPr>
            <a:picLocks noChangeAspect="1"/>
          </p:cNvPicPr>
          <p:nvPr/>
        </p:nvPicPr>
        <p:blipFill>
          <a:blip r:embed="rId2"/>
          <a:stretch>
            <a:fillRect/>
          </a:stretch>
        </p:blipFill>
        <p:spPr>
          <a:xfrm>
            <a:off x="4572000" y="4869160"/>
            <a:ext cx="1993900" cy="1219200"/>
          </a:xfrm>
          <a:prstGeom prst="rect">
            <a:avLst/>
          </a:prstGeom>
        </p:spPr>
      </p:pic>
    </p:spTree>
    <p:extLst>
      <p:ext uri="{BB962C8B-B14F-4D97-AF65-F5344CB8AC3E}">
        <p14:creationId xmlns:p14="http://schemas.microsoft.com/office/powerpoint/2010/main" val="1428059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400" dirty="0" smtClean="0">
                <a:latin typeface="微軟正黑體" pitchFamily="34" charset="-120"/>
                <a:ea typeface="微軟正黑體" pitchFamily="34" charset="-120"/>
              </a:rPr>
              <a:t>D. </a:t>
            </a:r>
            <a:r>
              <a:rPr lang="zh-TW" altLang="en-US" sz="2400" dirty="0" smtClean="0">
                <a:latin typeface="微軟正黑體" pitchFamily="34" charset="-120"/>
                <a:ea typeface="微軟正黑體" pitchFamily="34" charset="-120"/>
              </a:rPr>
              <a:t>兩</a:t>
            </a:r>
            <a:r>
              <a:rPr lang="zh-TW" altLang="en-US" sz="2400" dirty="0">
                <a:latin typeface="微軟正黑體" pitchFamily="34" charset="-120"/>
                <a:ea typeface="微軟正黑體" pitchFamily="34" charset="-120"/>
              </a:rPr>
              <a:t>張圖建立按鈕 </a:t>
            </a:r>
            <a:r>
              <a:rPr lang="en-US" altLang="zh-TW" sz="2400" dirty="0">
                <a:latin typeface="微軟正黑體" pitchFamily="34" charset="-120"/>
                <a:ea typeface="微軟正黑體" pitchFamily="34" charset="-120"/>
              </a:rPr>
              <a:t>2-Image Construction</a:t>
            </a:r>
            <a:endParaRPr lang="zh-TW" altLang="en-US" sz="2400" dirty="0">
              <a:latin typeface="微軟正黑體" pitchFamily="34" charset="-120"/>
              <a:ea typeface="微軟正黑體" pitchFamily="34" charset="-120"/>
            </a:endParaRPr>
          </a:p>
        </p:txBody>
      </p:sp>
      <p:sp>
        <p:nvSpPr>
          <p:cNvPr id="3" name="內容版面配置區 2"/>
          <p:cNvSpPr>
            <a:spLocks noGrp="1"/>
          </p:cNvSpPr>
          <p:nvPr>
            <p:ph idx="1"/>
          </p:nvPr>
        </p:nvSpPr>
        <p:spPr>
          <a:xfrm>
            <a:off x="457200" y="1600200"/>
            <a:ext cx="8229600" cy="4925144"/>
          </a:xfrm>
        </p:spPr>
        <p:txBody>
          <a:bodyPr>
            <a:normAutofit fontScale="77500" lnSpcReduction="20000"/>
          </a:bodyPr>
          <a:lstStyle/>
          <a:p>
            <a:pPr marL="0" indent="0">
              <a:buNone/>
            </a:pP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main.lua</a:t>
            </a:r>
            <a:endParaRPr lang="en-US" altLang="zh-TW" sz="1600" dirty="0" smtClean="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r>
              <a:rPr lang="en-US" altLang="zh-TW" sz="1600" b="1" dirty="0" smtClean="0">
                <a:latin typeface="微軟正黑體" pitchFamily="34" charset="-120"/>
                <a:ea typeface="微軟正黑體" pitchFamily="34" charset="-120"/>
              </a:rPr>
              <a:t>-- </a:t>
            </a:r>
            <a:r>
              <a:rPr lang="zh-TW" altLang="en-US" sz="1600" b="1" dirty="0" smtClean="0">
                <a:latin typeface="微軟正黑體" pitchFamily="34" charset="-120"/>
                <a:ea typeface="微軟正黑體" pitchFamily="34" charset="-120"/>
              </a:rPr>
              <a:t>簡易範例</a:t>
            </a:r>
            <a:endParaRPr lang="en-US" altLang="zh-TW" sz="1600" b="1"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只要有兩張圖檔，按鈕</a:t>
            </a:r>
            <a:r>
              <a:rPr lang="zh-TW" altLang="en-US" sz="1600" dirty="0" smtClean="0">
                <a:latin typeface="Microsoft JhengHei" charset="0"/>
                <a:ea typeface="Microsoft JhengHei" charset="0"/>
                <a:cs typeface="Microsoft JhengHei" charset="0"/>
              </a:rPr>
              <a:t>預設圖</a:t>
            </a:r>
            <a:r>
              <a:rPr lang="zh-TW" altLang="en-US" sz="1600" dirty="0" smtClean="0">
                <a:latin typeface="微軟正黑體" pitchFamily="34" charset="-120"/>
                <a:ea typeface="微軟正黑體" pitchFamily="34" charset="-120"/>
              </a:rPr>
              <a:t>跟按鈕點擊圖，並設定寬高即可</a:t>
            </a:r>
          </a:p>
          <a:p>
            <a:pPr marL="0" indent="0">
              <a:buNone/>
            </a:pPr>
            <a:r>
              <a:rPr lang="en-US" altLang="zh-TW" sz="1900" dirty="0" err="1" smtClean="0"/>
              <a:t>display.setStatusBar</a:t>
            </a:r>
            <a:r>
              <a:rPr lang="en-US" altLang="zh-TW" sz="1900" dirty="0"/>
              <a:t>( </a:t>
            </a:r>
            <a:r>
              <a:rPr lang="en-US" altLang="zh-TW" sz="1900" dirty="0" err="1"/>
              <a:t>display.HiddenStatusBar</a:t>
            </a:r>
            <a:r>
              <a:rPr lang="en-US" altLang="zh-TW" sz="1900" dirty="0"/>
              <a:t> </a:t>
            </a:r>
            <a:r>
              <a:rPr lang="en-US" altLang="zh-TW" sz="1900" dirty="0" smtClean="0"/>
              <a:t>)</a:t>
            </a:r>
            <a:endParaRPr lang="zh-TW" altLang="en-US" sz="1900" dirty="0" smtClean="0"/>
          </a:p>
          <a:p>
            <a:pPr marL="0" indent="0">
              <a:buNone/>
            </a:pPr>
            <a:r>
              <a:rPr lang="en-US" altLang="zh-TW" sz="1900" dirty="0" smtClean="0"/>
              <a:t>local </a:t>
            </a:r>
            <a:r>
              <a:rPr lang="en-US" altLang="zh-TW" sz="1900" dirty="0"/>
              <a:t>widget = require( "widget" ) </a:t>
            </a:r>
            <a:endParaRPr lang="en-US" altLang="zh-TW" sz="1900" dirty="0" smtClean="0"/>
          </a:p>
          <a:p>
            <a:pPr marL="0" indent="0">
              <a:buNone/>
            </a:pPr>
            <a:r>
              <a:rPr lang="en-US" altLang="zh-TW" sz="1900" dirty="0" smtClean="0"/>
              <a:t>local </a:t>
            </a:r>
            <a:r>
              <a:rPr lang="en-US" altLang="zh-TW" sz="1900" dirty="0"/>
              <a:t>button1 = </a:t>
            </a:r>
            <a:r>
              <a:rPr lang="en-US" altLang="zh-TW" sz="1900" dirty="0" err="1"/>
              <a:t>widget.newButton</a:t>
            </a:r>
            <a:r>
              <a:rPr lang="en-US" altLang="zh-TW" sz="1900" dirty="0" smtClean="0"/>
              <a:t>({</a:t>
            </a:r>
          </a:p>
          <a:p>
            <a:pPr marL="0" indent="0">
              <a:buNone/>
            </a:pPr>
            <a:r>
              <a:rPr lang="zh-TW" altLang="en-US" sz="1900" dirty="0" smtClean="0"/>
              <a:t>	</a:t>
            </a:r>
            <a:r>
              <a:rPr lang="en-US" altLang="zh-TW" sz="1900" dirty="0" smtClean="0">
                <a:solidFill>
                  <a:srgbClr val="0070C0"/>
                </a:solidFill>
              </a:rPr>
              <a:t>width </a:t>
            </a:r>
            <a:r>
              <a:rPr lang="en-US" altLang="zh-TW" sz="1900" dirty="0">
                <a:solidFill>
                  <a:srgbClr val="0070C0"/>
                </a:solidFill>
              </a:rPr>
              <a:t>= 288</a:t>
            </a:r>
            <a:r>
              <a:rPr lang="en-US" altLang="zh-TW" sz="1900" dirty="0" smtClean="0">
                <a:solidFill>
                  <a:srgbClr val="0070C0"/>
                </a:solidFill>
              </a:rPr>
              <a:t>, --</a:t>
            </a:r>
            <a:r>
              <a:rPr lang="zh-TW" altLang="en-US" sz="1900" dirty="0" smtClean="0">
                <a:solidFill>
                  <a:srgbClr val="0070C0"/>
                </a:solidFill>
                <a:latin typeface="Microsoft JhengHei" charset="0"/>
                <a:ea typeface="Microsoft JhengHei" charset="0"/>
                <a:cs typeface="Microsoft JhengHei" charset="0"/>
              </a:rPr>
              <a:t>請計算圖片實際寬度填寫</a:t>
            </a:r>
            <a:endParaRPr lang="en-US" altLang="zh-TW" sz="1900" dirty="0" smtClean="0">
              <a:solidFill>
                <a:srgbClr val="0070C0"/>
              </a:solidFill>
              <a:latin typeface="Microsoft JhengHei" charset="0"/>
              <a:ea typeface="Microsoft JhengHei" charset="0"/>
              <a:cs typeface="Microsoft JhengHei" charset="0"/>
            </a:endParaRPr>
          </a:p>
          <a:p>
            <a:pPr marL="0" indent="0">
              <a:buNone/>
            </a:pPr>
            <a:r>
              <a:rPr lang="zh-TW" altLang="en-US" sz="1900" dirty="0" smtClean="0">
                <a:solidFill>
                  <a:srgbClr val="0070C0"/>
                </a:solidFill>
              </a:rPr>
              <a:t>	</a:t>
            </a:r>
            <a:r>
              <a:rPr lang="en-US" altLang="zh-TW" sz="1900" dirty="0" smtClean="0">
                <a:solidFill>
                  <a:srgbClr val="0070C0"/>
                </a:solidFill>
              </a:rPr>
              <a:t>height </a:t>
            </a:r>
            <a:r>
              <a:rPr lang="en-US" altLang="zh-TW" sz="1900" dirty="0">
                <a:solidFill>
                  <a:srgbClr val="0070C0"/>
                </a:solidFill>
              </a:rPr>
              <a:t>= </a:t>
            </a:r>
            <a:r>
              <a:rPr lang="en-US" altLang="zh-TW" sz="1900" dirty="0" smtClean="0">
                <a:solidFill>
                  <a:srgbClr val="0070C0"/>
                </a:solidFill>
              </a:rPr>
              <a:t>70, </a:t>
            </a:r>
            <a:r>
              <a:rPr lang="en-US" altLang="zh-TW" sz="1900" dirty="0">
                <a:solidFill>
                  <a:srgbClr val="0070C0"/>
                </a:solidFill>
              </a:rPr>
              <a:t>--</a:t>
            </a:r>
            <a:r>
              <a:rPr lang="zh-TW" altLang="en-US" sz="1900" dirty="0">
                <a:solidFill>
                  <a:srgbClr val="0070C0"/>
                </a:solidFill>
                <a:latin typeface="Microsoft JhengHei" charset="0"/>
                <a:ea typeface="Microsoft JhengHei" charset="0"/>
                <a:cs typeface="Microsoft JhengHei" charset="0"/>
              </a:rPr>
              <a:t>請計算</a:t>
            </a:r>
            <a:r>
              <a:rPr lang="zh-TW" altLang="en-US" sz="1900" dirty="0" smtClean="0">
                <a:solidFill>
                  <a:srgbClr val="0070C0"/>
                </a:solidFill>
                <a:latin typeface="Microsoft JhengHei" charset="0"/>
                <a:ea typeface="Microsoft JhengHei" charset="0"/>
                <a:cs typeface="Microsoft JhengHei" charset="0"/>
              </a:rPr>
              <a:t>圖片實際高度填寫</a:t>
            </a:r>
            <a:endParaRPr lang="zh-TW" altLang="en-US" sz="1900" dirty="0" smtClean="0">
              <a:solidFill>
                <a:srgbClr val="0070C0"/>
              </a:solidFill>
            </a:endParaRPr>
          </a:p>
          <a:p>
            <a:pPr marL="0" indent="0">
              <a:buNone/>
            </a:pPr>
            <a:r>
              <a:rPr lang="zh-TW" altLang="en-US" sz="1900" dirty="0">
                <a:solidFill>
                  <a:srgbClr val="0070C0"/>
                </a:solidFill>
              </a:rPr>
              <a:t>	</a:t>
            </a:r>
            <a:r>
              <a:rPr lang="en-US" altLang="zh-TW" sz="1900" dirty="0" err="1" smtClean="0">
                <a:solidFill>
                  <a:srgbClr val="0070C0"/>
                </a:solidFill>
              </a:rPr>
              <a:t>defaultFile</a:t>
            </a:r>
            <a:r>
              <a:rPr lang="en-US" altLang="zh-TW" sz="1900" dirty="0" smtClean="0">
                <a:solidFill>
                  <a:srgbClr val="0070C0"/>
                </a:solidFill>
              </a:rPr>
              <a:t> </a:t>
            </a:r>
            <a:r>
              <a:rPr lang="en-US" altLang="zh-TW" sz="1900" dirty="0">
                <a:solidFill>
                  <a:srgbClr val="0070C0"/>
                </a:solidFill>
              </a:rPr>
              <a:t>= "</a:t>
            </a:r>
            <a:r>
              <a:rPr lang="en-US" altLang="zh-TW" sz="1900" dirty="0" err="1">
                <a:solidFill>
                  <a:srgbClr val="0070C0"/>
                </a:solidFill>
              </a:rPr>
              <a:t>buttonDefault.png</a:t>
            </a:r>
            <a:r>
              <a:rPr lang="en-US" altLang="zh-TW" sz="1900" dirty="0">
                <a:solidFill>
                  <a:srgbClr val="0070C0"/>
                </a:solidFill>
              </a:rPr>
              <a:t>", </a:t>
            </a:r>
            <a:endParaRPr lang="en-US" altLang="zh-TW" sz="1900" dirty="0" smtClean="0">
              <a:solidFill>
                <a:srgbClr val="0070C0"/>
              </a:solidFill>
            </a:endParaRPr>
          </a:p>
          <a:p>
            <a:pPr marL="0" indent="0">
              <a:buNone/>
            </a:pPr>
            <a:r>
              <a:rPr lang="zh-TW" altLang="en-US" sz="1900" dirty="0" smtClean="0">
                <a:solidFill>
                  <a:srgbClr val="0070C0"/>
                </a:solidFill>
              </a:rPr>
              <a:t>	</a:t>
            </a:r>
            <a:r>
              <a:rPr lang="en-US" altLang="zh-TW" sz="1900" dirty="0" err="1" smtClean="0">
                <a:solidFill>
                  <a:srgbClr val="0070C0"/>
                </a:solidFill>
              </a:rPr>
              <a:t>overFile</a:t>
            </a:r>
            <a:r>
              <a:rPr lang="en-US" altLang="zh-TW" sz="1900" dirty="0" smtClean="0">
                <a:solidFill>
                  <a:srgbClr val="0070C0"/>
                </a:solidFill>
              </a:rPr>
              <a:t> </a:t>
            </a:r>
            <a:r>
              <a:rPr lang="en-US" altLang="zh-TW" sz="1900" dirty="0">
                <a:solidFill>
                  <a:srgbClr val="0070C0"/>
                </a:solidFill>
              </a:rPr>
              <a:t>= "</a:t>
            </a:r>
            <a:r>
              <a:rPr lang="en-US" altLang="zh-TW" sz="1900" dirty="0" err="1" smtClean="0">
                <a:solidFill>
                  <a:srgbClr val="0070C0"/>
                </a:solidFill>
              </a:rPr>
              <a:t>buttonOver.png</a:t>
            </a:r>
            <a:r>
              <a:rPr lang="en-US" altLang="zh-TW" sz="1900" dirty="0" smtClean="0">
                <a:solidFill>
                  <a:srgbClr val="0070C0"/>
                </a:solidFill>
              </a:rPr>
              <a:t>”,</a:t>
            </a:r>
          </a:p>
          <a:p>
            <a:pPr marL="0" indent="0">
              <a:buNone/>
            </a:pPr>
            <a:r>
              <a:rPr lang="zh-TW" altLang="en-US" sz="1900" dirty="0" smtClean="0"/>
              <a:t>	</a:t>
            </a:r>
            <a:r>
              <a:rPr lang="en-US" altLang="zh-TW" sz="1900" dirty="0" err="1" smtClean="0"/>
              <a:t>onEvent</a:t>
            </a:r>
            <a:r>
              <a:rPr lang="en-US" altLang="zh-TW" sz="1900" dirty="0" smtClean="0"/>
              <a:t> </a:t>
            </a:r>
            <a:r>
              <a:rPr lang="en-US" altLang="zh-TW" sz="1900" dirty="0"/>
              <a:t>= </a:t>
            </a:r>
            <a:r>
              <a:rPr lang="en-US" altLang="zh-TW" sz="1900" dirty="0" smtClean="0"/>
              <a:t>nil</a:t>
            </a:r>
          </a:p>
          <a:p>
            <a:pPr marL="0" indent="0">
              <a:buNone/>
            </a:pPr>
            <a:r>
              <a:rPr lang="en-US" altLang="zh-TW" sz="1900" dirty="0" smtClean="0"/>
              <a:t>})</a:t>
            </a:r>
            <a:endParaRPr lang="zh-TW" altLang="en-US" sz="1900" dirty="0" smtClean="0"/>
          </a:p>
          <a:p>
            <a:pPr marL="0" indent="0">
              <a:buNone/>
            </a:pPr>
            <a:endParaRPr lang="zh-TW" altLang="en-US" sz="1600" dirty="0" smtClean="0">
              <a:latin typeface="微軟正黑體" pitchFamily="34" charset="-120"/>
              <a:ea typeface="微軟正黑體" pitchFamily="34" charset="-120"/>
            </a:endParaRPr>
          </a:p>
          <a:p>
            <a:pPr marL="0" indent="0">
              <a:buNone/>
            </a:pPr>
            <a:endParaRPr lang="zh-TW" altLang="en-US" sz="1600" dirty="0" smtClean="0">
              <a:latin typeface="微軟正黑體" pitchFamily="34" charset="-120"/>
              <a:ea typeface="微軟正黑體" pitchFamily="34" charset="-120"/>
            </a:endParaRPr>
          </a:p>
          <a:p>
            <a:pPr marL="0" indent="0">
              <a:buNone/>
            </a:pPr>
            <a:r>
              <a:rPr lang="zh-TW" altLang="en-US" sz="1600" dirty="0" smtClean="0">
                <a:latin typeface="微軟正黑體" pitchFamily="34" charset="-120"/>
                <a:ea typeface="微軟正黑體" pitchFamily="34" charset="-120"/>
              </a:rPr>
              <a:t>另外還有三種建立方式請參考官方說明</a:t>
            </a:r>
          </a:p>
          <a:p>
            <a:pPr marL="0" indent="0">
              <a:buNone/>
            </a:pPr>
            <a:r>
              <a:rPr lang="en-US" altLang="zh-TW" sz="1400" dirty="0">
                <a:latin typeface="微軟正黑體" pitchFamily="34" charset="-120"/>
                <a:ea typeface="微軟正黑體" pitchFamily="34" charset="-120"/>
              </a:rPr>
              <a:t>https://</a:t>
            </a:r>
            <a:r>
              <a:rPr lang="en-US" altLang="zh-TW" sz="1400" dirty="0" err="1">
                <a:latin typeface="微軟正黑體" pitchFamily="34" charset="-120"/>
                <a:ea typeface="微軟正黑體" pitchFamily="34" charset="-120"/>
              </a:rPr>
              <a:t>docs.coronalabs.com</a:t>
            </a:r>
            <a:r>
              <a:rPr lang="en-US" altLang="zh-TW" sz="1400" dirty="0">
                <a:latin typeface="微軟正黑體" pitchFamily="34" charset="-120"/>
                <a:ea typeface="微軟正黑體" pitchFamily="34" charset="-120"/>
              </a:rPr>
              <a:t>/</a:t>
            </a:r>
            <a:r>
              <a:rPr lang="en-US" altLang="zh-TW" sz="1400" dirty="0" err="1">
                <a:latin typeface="微軟正黑體" pitchFamily="34" charset="-120"/>
                <a:ea typeface="微軟正黑體" pitchFamily="34" charset="-120"/>
              </a:rPr>
              <a:t>api</a:t>
            </a:r>
            <a:r>
              <a:rPr lang="en-US" altLang="zh-TW" sz="1400" dirty="0">
                <a:latin typeface="微軟正黑體" pitchFamily="34" charset="-120"/>
                <a:ea typeface="微軟正黑體" pitchFamily="34" charset="-120"/>
              </a:rPr>
              <a:t>/library/widget/</a:t>
            </a:r>
            <a:r>
              <a:rPr lang="en-US" altLang="zh-TW" sz="1400" dirty="0" err="1">
                <a:latin typeface="微軟正黑體" pitchFamily="34" charset="-120"/>
                <a:ea typeface="微軟正黑體" pitchFamily="34" charset="-120"/>
              </a:rPr>
              <a:t>newButton.html</a:t>
            </a:r>
            <a:endParaRPr lang="zh-TW" altLang="en-US" sz="1600" dirty="0">
              <a:latin typeface="微軟正黑體" pitchFamily="34" charset="-120"/>
              <a:ea typeface="微軟正黑體" pitchFamily="34" charset="-120"/>
            </a:endParaRPr>
          </a:p>
          <a:p>
            <a:r>
              <a:rPr lang="zh-TW" altLang="en-US" sz="1600" dirty="0">
                <a:latin typeface="微軟正黑體" pitchFamily="34" charset="-120"/>
                <a:ea typeface="微軟正黑體" pitchFamily="34" charset="-120"/>
              </a:rPr>
              <a:t>兩格</a:t>
            </a:r>
            <a:r>
              <a:rPr lang="en-US" altLang="zh-TW" sz="1600" dirty="0">
                <a:latin typeface="微軟正黑體" pitchFamily="34" charset="-120"/>
                <a:ea typeface="微軟正黑體" pitchFamily="34" charset="-120"/>
              </a:rPr>
              <a:t>Frame</a:t>
            </a:r>
            <a:r>
              <a:rPr lang="zh-TW" altLang="en-US" sz="1600" dirty="0">
                <a:latin typeface="微軟正黑體" pitchFamily="34" charset="-120"/>
                <a:ea typeface="微軟正黑體" pitchFamily="34" charset="-120"/>
              </a:rPr>
              <a:t>建立按鈕 </a:t>
            </a:r>
            <a:r>
              <a:rPr lang="en-US" altLang="zh-TW" sz="1600" dirty="0">
                <a:latin typeface="微軟正黑體" pitchFamily="34" charset="-120"/>
                <a:ea typeface="微軟正黑體" pitchFamily="34" charset="-120"/>
              </a:rPr>
              <a:t>2-Frame Construction</a:t>
            </a:r>
            <a:endParaRPr lang="zh-TW" altLang="en-US" sz="1600" dirty="0">
              <a:latin typeface="微軟正黑體" pitchFamily="34" charset="-120"/>
              <a:ea typeface="微軟正黑體" pitchFamily="34" charset="-120"/>
            </a:endParaRPr>
          </a:p>
          <a:p>
            <a:r>
              <a:rPr lang="zh-TW" altLang="en-US" sz="1600" dirty="0">
                <a:latin typeface="微軟正黑體" pitchFamily="34" charset="-120"/>
                <a:ea typeface="微軟正黑體" pitchFamily="34" charset="-120"/>
              </a:rPr>
              <a:t>形狀建立按鈕 </a:t>
            </a:r>
            <a:r>
              <a:rPr lang="en-US" altLang="zh-TW" sz="1600" dirty="0">
                <a:latin typeface="微軟正黑體" pitchFamily="34" charset="-120"/>
                <a:ea typeface="微軟正黑體" pitchFamily="34" charset="-120"/>
              </a:rPr>
              <a:t>Shape Construction</a:t>
            </a:r>
            <a:endParaRPr lang="zh-TW" altLang="en-US" sz="1600" dirty="0">
              <a:latin typeface="微軟正黑體" pitchFamily="34" charset="-120"/>
              <a:ea typeface="微軟正黑體" pitchFamily="34" charset="-120"/>
            </a:endParaRPr>
          </a:p>
          <a:p>
            <a:r>
              <a:rPr lang="zh-TW" altLang="en-US" sz="1600" dirty="0">
                <a:latin typeface="微軟正黑體" pitchFamily="34" charset="-120"/>
                <a:ea typeface="微軟正黑體" pitchFamily="34" charset="-120"/>
              </a:rPr>
              <a:t>九宮格建立按鈕 </a:t>
            </a:r>
            <a:r>
              <a:rPr lang="en-US" altLang="zh-TW" sz="1600" dirty="0">
                <a:latin typeface="微軟正黑體" pitchFamily="34" charset="-120"/>
                <a:ea typeface="微軟正黑體" pitchFamily="34" charset="-120"/>
              </a:rPr>
              <a:t>9-slice </a:t>
            </a:r>
            <a:r>
              <a:rPr lang="en-US" altLang="zh-TW" sz="1600" dirty="0" smtClean="0">
                <a:latin typeface="微軟正黑體" pitchFamily="34" charset="-120"/>
                <a:ea typeface="微軟正黑體" pitchFamily="34" charset="-120"/>
              </a:rPr>
              <a:t>Construction</a:t>
            </a:r>
            <a:endParaRPr lang="zh-TW" altLang="en-US" sz="1600" dirty="0">
              <a:latin typeface="微軟正黑體" pitchFamily="34" charset="-120"/>
              <a:ea typeface="微軟正黑體" pitchFamily="34" charset="-120"/>
            </a:endParaRPr>
          </a:p>
          <a:p>
            <a:pPr marL="0" indent="0">
              <a:buNone/>
            </a:pPr>
            <a:r>
              <a:rPr lang="zh-TW" altLang="en-US" sz="1600" dirty="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       註：</a:t>
            </a:r>
          </a:p>
          <a:p>
            <a:pPr marL="0" indent="0">
              <a:buNone/>
            </a:pPr>
            <a:r>
              <a:rPr lang="zh-TW" altLang="en-US" sz="1600" dirty="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       九宮格切割概念常用在遊戲角色對話框，</a:t>
            </a:r>
          </a:p>
          <a:p>
            <a:pPr marL="0" indent="0">
              <a:buNone/>
            </a:pPr>
            <a:r>
              <a:rPr lang="zh-TW" altLang="en-US" sz="1600" dirty="0" smtClean="0">
                <a:latin typeface="微軟正黑體" pitchFamily="34" charset="-120"/>
                <a:ea typeface="微軟正黑體" pitchFamily="34" charset="-120"/>
              </a:rPr>
              <a:t>        不同字數對話框大小不一樣，</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右方兩角色對話框寬度不同</a:t>
            </a:r>
            <a:r>
              <a:rPr lang="en-US" altLang="zh-TW" sz="1600" dirty="0" smtClean="0">
                <a:latin typeface="微軟正黑體" pitchFamily="34" charset="-120"/>
                <a:ea typeface="微軟正黑體" pitchFamily="34" charset="-120"/>
              </a:rPr>
              <a:t>)</a:t>
            </a:r>
            <a:endParaRPr lang="zh-TW" altLang="en-US" sz="1600" dirty="0" smtClean="0">
              <a:latin typeface="微軟正黑體" pitchFamily="34" charset="-120"/>
              <a:ea typeface="微軟正黑體" pitchFamily="34" charset="-120"/>
            </a:endParaRPr>
          </a:p>
          <a:p>
            <a:pPr marL="0" indent="0">
              <a:buNone/>
            </a:pPr>
            <a:r>
              <a:rPr lang="zh-TW" altLang="en-US" sz="1600" dirty="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       框框邊緣不會因框框大小</a:t>
            </a:r>
            <a:r>
              <a:rPr lang="zh-TW" altLang="en-US" sz="1600" dirty="0" smtClean="0">
                <a:latin typeface="微軟正黑體" pitchFamily="34" charset="-120"/>
                <a:ea typeface="微軟正黑體" pitchFamily="34" charset="-120"/>
              </a:rPr>
              <a:t>形變</a:t>
            </a:r>
            <a:r>
              <a:rPr lang="zh-TW" altLang="en-US" sz="1600" dirty="0" smtClean="0">
                <a:latin typeface="微軟正黑體" pitchFamily="34" charset="-120"/>
                <a:ea typeface="微軟正黑體" pitchFamily="34" charset="-120"/>
              </a:rPr>
              <a:t>，譬如框框黑邊被拉粗。</a:t>
            </a:r>
            <a:endParaRPr lang="zh-TW" altLang="en-US" sz="1600" dirty="0" smtClean="0">
              <a:latin typeface="微軟正黑體" pitchFamily="34" charset="-120"/>
              <a:ea typeface="微軟正黑體" pitchFamily="34" charset="-120"/>
            </a:endParaRPr>
          </a:p>
          <a:p>
            <a:pPr marL="0" indent="0">
              <a:buNone/>
            </a:pPr>
            <a:endParaRPr lang="zh-TW" altLang="en-US" sz="1600" dirty="0" smtClean="0">
              <a:latin typeface="微軟正黑體" pitchFamily="34" charset="-120"/>
              <a:ea typeface="微軟正黑體" pitchFamily="34" charset="-12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765967"/>
            <a:ext cx="1828800" cy="44450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2989390"/>
            <a:ext cx="1828800" cy="444500"/>
          </a:xfrm>
          <a:prstGeom prst="rect">
            <a:avLst/>
          </a:prstGeom>
        </p:spPr>
      </p:pic>
      <p:sp>
        <p:nvSpPr>
          <p:cNvPr id="7" name="矩形 6"/>
          <p:cNvSpPr/>
          <p:nvPr/>
        </p:nvSpPr>
        <p:spPr>
          <a:xfrm>
            <a:off x="5918823" y="2210467"/>
            <a:ext cx="1533497" cy="307777"/>
          </a:xfrm>
          <a:prstGeom prst="rect">
            <a:avLst/>
          </a:prstGeom>
        </p:spPr>
        <p:txBody>
          <a:bodyPr wrap="none">
            <a:spAutoFit/>
          </a:bodyPr>
          <a:lstStyle/>
          <a:p>
            <a:r>
              <a:rPr lang="en-US" altLang="zh-TW" sz="1400" dirty="0" err="1"/>
              <a:t>buttonDefault.png</a:t>
            </a:r>
            <a:endParaRPr lang="zh-TW" altLang="en-US" sz="1400" dirty="0"/>
          </a:p>
        </p:txBody>
      </p:sp>
      <p:sp>
        <p:nvSpPr>
          <p:cNvPr id="8" name="矩形 7"/>
          <p:cNvSpPr/>
          <p:nvPr/>
        </p:nvSpPr>
        <p:spPr>
          <a:xfrm>
            <a:off x="6047511" y="3431786"/>
            <a:ext cx="1332801" cy="307777"/>
          </a:xfrm>
          <a:prstGeom prst="rect">
            <a:avLst/>
          </a:prstGeom>
        </p:spPr>
        <p:txBody>
          <a:bodyPr wrap="none">
            <a:spAutoFit/>
          </a:bodyPr>
          <a:lstStyle/>
          <a:p>
            <a:r>
              <a:rPr lang="en-US" altLang="zh-TW" sz="1400" dirty="0" err="1"/>
              <a:t>buttonOver.png</a:t>
            </a:r>
            <a:endParaRPr lang="zh-TW" altLang="en-US" sz="1400" dirty="0"/>
          </a:p>
        </p:txBody>
      </p:sp>
      <p:pic>
        <p:nvPicPr>
          <p:cNvPr id="9" name="圖片 8"/>
          <p:cNvPicPr>
            <a:picLocks noChangeAspect="1"/>
          </p:cNvPicPr>
          <p:nvPr/>
        </p:nvPicPr>
        <p:blipFill>
          <a:blip r:embed="rId5"/>
          <a:stretch>
            <a:fillRect/>
          </a:stretch>
        </p:blipFill>
        <p:spPr>
          <a:xfrm>
            <a:off x="5375042" y="4229919"/>
            <a:ext cx="3373422" cy="2248948"/>
          </a:xfrm>
          <a:prstGeom prst="rect">
            <a:avLst/>
          </a:prstGeom>
        </p:spPr>
      </p:pic>
      <p:cxnSp>
        <p:nvCxnSpPr>
          <p:cNvPr id="11" name="直線箭頭接點 10"/>
          <p:cNvCxnSpPr/>
          <p:nvPr/>
        </p:nvCxnSpPr>
        <p:spPr>
          <a:xfrm flipV="1">
            <a:off x="3702426" y="4797153"/>
            <a:ext cx="2345085" cy="11034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箭頭接點 11"/>
          <p:cNvCxnSpPr/>
          <p:nvPr/>
        </p:nvCxnSpPr>
        <p:spPr>
          <a:xfrm flipV="1">
            <a:off x="3702426" y="5782255"/>
            <a:ext cx="3214657" cy="1183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309754" y="3928690"/>
            <a:ext cx="2367956" cy="307777"/>
          </a:xfrm>
          <a:prstGeom prst="rect">
            <a:avLst/>
          </a:prstGeom>
        </p:spPr>
        <p:txBody>
          <a:bodyPr wrap="none">
            <a:spAutoFit/>
          </a:bodyPr>
          <a:lstStyle/>
          <a:p>
            <a:r>
              <a:rPr lang="en-US" altLang="zh-TW" sz="1400" dirty="0" smtClean="0"/>
              <a:t>Final </a:t>
            </a:r>
            <a:r>
              <a:rPr lang="en-US" altLang="zh-TW" sz="1400" dirty="0" err="1" smtClean="0"/>
              <a:t>Fantacy</a:t>
            </a:r>
            <a:r>
              <a:rPr lang="en-US" altLang="zh-TW" sz="1400" dirty="0" smtClean="0"/>
              <a:t> Tactics</a:t>
            </a:r>
            <a:r>
              <a:rPr lang="zh-TW" altLang="en-US" sz="1400" dirty="0" smtClean="0"/>
              <a:t> </a:t>
            </a:r>
            <a:r>
              <a:rPr lang="en-US" altLang="zh-TW" sz="1400" dirty="0" smtClean="0"/>
              <a:t>- IOS App</a:t>
            </a:r>
            <a:endParaRPr lang="zh-TW" altLang="en-US" sz="1400" dirty="0"/>
          </a:p>
        </p:txBody>
      </p:sp>
    </p:spTree>
    <p:extLst>
      <p:ext uri="{BB962C8B-B14F-4D97-AF65-F5344CB8AC3E}">
        <p14:creationId xmlns:p14="http://schemas.microsoft.com/office/powerpoint/2010/main" val="798449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400" dirty="0" smtClean="0">
                <a:latin typeface="微軟正黑體" pitchFamily="34" charset="-120"/>
                <a:ea typeface="微軟正黑體" pitchFamily="34" charset="-120"/>
              </a:rPr>
              <a:t>E.</a:t>
            </a:r>
            <a:r>
              <a:rPr lang="zh-TW" altLang="en-US" sz="2400" dirty="0" smtClean="0">
                <a:latin typeface="微軟正黑體" pitchFamily="34" charset="-120"/>
                <a:ea typeface="微軟正黑體" pitchFamily="34" charset="-120"/>
              </a:rPr>
              <a:t> 其他 </a:t>
            </a:r>
            <a:r>
              <a:rPr lang="en-US" altLang="zh-TW" sz="2400" dirty="0">
                <a:latin typeface="微軟正黑體" pitchFamily="34" charset="-120"/>
                <a:ea typeface="微軟正黑體" pitchFamily="34" charset="-120"/>
              </a:rPr>
              <a:t>widget</a:t>
            </a:r>
            <a:r>
              <a:rPr lang="zh-TW" altLang="en-US" sz="2400" dirty="0">
                <a:latin typeface="微軟正黑體" pitchFamily="34" charset="-120"/>
                <a:ea typeface="微軟正黑體" pitchFamily="34" charset="-120"/>
              </a:rPr>
              <a:t> </a:t>
            </a:r>
            <a:r>
              <a:rPr lang="zh-TW" altLang="en-US" sz="2400" dirty="0" smtClean="0">
                <a:latin typeface="微軟正黑體" pitchFamily="34" charset="-120"/>
                <a:ea typeface="微軟正黑體" pitchFamily="34" charset="-120"/>
              </a:rPr>
              <a:t>與</a:t>
            </a:r>
            <a:r>
              <a:rPr lang="zh-TW" altLang="en-US" sz="2400" dirty="0">
                <a:latin typeface="微軟正黑體" pitchFamily="34" charset="-120"/>
                <a:ea typeface="微軟正黑體" pitchFamily="34" charset="-120"/>
              </a:rPr>
              <a:t>更多 </a:t>
            </a:r>
            <a:r>
              <a:rPr lang="en-US" altLang="zh-TW" sz="2400" dirty="0">
                <a:latin typeface="微軟正黑體" pitchFamily="34" charset="-120"/>
                <a:ea typeface="微軟正黑體" pitchFamily="34" charset="-120"/>
              </a:rPr>
              <a:t>UI</a:t>
            </a:r>
            <a:r>
              <a:rPr lang="zh-TW" altLang="en-US" sz="2400" dirty="0">
                <a:latin typeface="微軟正黑體" pitchFamily="34" charset="-120"/>
                <a:ea typeface="微軟正黑體" pitchFamily="34" charset="-120"/>
              </a:rPr>
              <a:t> 設計模式</a:t>
            </a:r>
          </a:p>
        </p:txBody>
      </p:sp>
      <p:sp>
        <p:nvSpPr>
          <p:cNvPr id="3" name="內容版面配置區 2"/>
          <p:cNvSpPr>
            <a:spLocks noGrp="1"/>
          </p:cNvSpPr>
          <p:nvPr>
            <p:ph idx="1"/>
          </p:nvPr>
        </p:nvSpPr>
        <p:spPr/>
        <p:txBody>
          <a:bodyPr>
            <a:normAutofit lnSpcReduction="10000"/>
          </a:bodyPr>
          <a:lstStyle/>
          <a:p>
            <a:pPr marL="0" indent="0">
              <a:buNone/>
            </a:pPr>
            <a:r>
              <a:rPr lang="zh-TW" altLang="en-US" sz="1600" dirty="0" smtClean="0">
                <a:latin typeface="微軟正黑體" pitchFamily="34" charset="-120"/>
                <a:ea typeface="微軟正黑體" pitchFamily="34" charset="-120"/>
              </a:rPr>
              <a:t>官方提供</a:t>
            </a:r>
            <a:r>
              <a:rPr lang="en-US" altLang="zh-TW" sz="1600" dirty="0" smtClean="0">
                <a:latin typeface="微軟正黑體" pitchFamily="34" charset="-120"/>
                <a:ea typeface="微軟正黑體" pitchFamily="34" charset="-120"/>
              </a:rPr>
              <a:t> 12 </a:t>
            </a:r>
            <a:r>
              <a:rPr lang="zh-TW" altLang="en-US" sz="1600" dirty="0" smtClean="0">
                <a:latin typeface="微軟正黑體" pitchFamily="34" charset="-120"/>
                <a:ea typeface="微軟正黑體" pitchFamily="34" charset="-120"/>
              </a:rPr>
              <a:t>種 </a:t>
            </a:r>
            <a:r>
              <a:rPr lang="en-US" altLang="zh-TW" sz="1600" dirty="0" smtClean="0">
                <a:latin typeface="微軟正黑體" pitchFamily="34" charset="-120"/>
                <a:ea typeface="微軟正黑體" pitchFamily="34" charset="-120"/>
              </a:rPr>
              <a:t>UI</a:t>
            </a:r>
            <a:r>
              <a:rPr lang="zh-TW" altLang="en-US" sz="1600" dirty="0" smtClean="0">
                <a:latin typeface="微軟正黑體" pitchFamily="34" charset="-120"/>
                <a:ea typeface="微軟正黑體" pitchFamily="34" charset="-120"/>
              </a:rPr>
              <a:t> 如下，但不是所有 </a:t>
            </a:r>
            <a:r>
              <a:rPr lang="en-US" altLang="zh-TW" sz="1600" dirty="0" smtClean="0">
                <a:latin typeface="微軟正黑體" pitchFamily="34" charset="-120"/>
                <a:ea typeface="微軟正黑體" pitchFamily="34" charset="-120"/>
              </a:rPr>
              <a:t>UI</a:t>
            </a:r>
            <a:r>
              <a:rPr lang="zh-TW" altLang="en-US" sz="1600" dirty="0" smtClean="0">
                <a:latin typeface="微軟正黑體" pitchFamily="34" charset="-120"/>
                <a:ea typeface="微軟正黑體" pitchFamily="34" charset="-120"/>
              </a:rPr>
              <a:t> 都能滿足使用者，譬如顏色選擇器</a:t>
            </a: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colorPicker</a:t>
            </a:r>
            <a:r>
              <a:rPr lang="zh-TW" altLang="en-US" sz="1600" dirty="0" smtClean="0">
                <a:latin typeface="微軟正黑體" pitchFamily="34" charset="-120"/>
                <a:ea typeface="微軟正黑體" pitchFamily="34" charset="-120"/>
              </a:rPr>
              <a:t> 就沒有，這時就要自己建立 </a:t>
            </a:r>
            <a:r>
              <a:rPr lang="en-US" altLang="zh-TW" sz="1600" dirty="0" smtClean="0">
                <a:latin typeface="微軟正黑體" pitchFamily="34" charset="-120"/>
                <a:ea typeface="微軟正黑體" pitchFamily="34" charset="-120"/>
              </a:rPr>
              <a:t>UI</a:t>
            </a:r>
            <a:r>
              <a:rPr lang="zh-TW" altLang="en-US" sz="1600" dirty="0" smtClean="0">
                <a:latin typeface="微軟正黑體" pitchFamily="34" charset="-120"/>
                <a:ea typeface="微軟正黑體" pitchFamily="34" charset="-120"/>
              </a:rPr>
              <a:t>，</a:t>
            </a:r>
            <a:r>
              <a:rPr lang="en-US" altLang="zh-TW" sz="1600" dirty="0" smtClean="0">
                <a:latin typeface="微軟正黑體" pitchFamily="34" charset="-120"/>
                <a:ea typeface="微軟正黑體" pitchFamily="34" charset="-120"/>
              </a:rPr>
              <a:t>http</a:t>
            </a:r>
            <a:r>
              <a:rPr lang="en-US" altLang="zh-TW" sz="1600" dirty="0">
                <a:latin typeface="微軟正黑體" pitchFamily="34" charset="-120"/>
                <a:ea typeface="微軟正黑體" pitchFamily="34" charset="-120"/>
              </a:rPr>
              <a:t>://</a:t>
            </a:r>
            <a:r>
              <a:rPr lang="en-US" altLang="zh-TW" sz="1600" dirty="0" err="1" smtClean="0">
                <a:latin typeface="微軟正黑體" pitchFamily="34" charset="-120"/>
                <a:ea typeface="微軟正黑體" pitchFamily="34" charset="-120"/>
              </a:rPr>
              <a:t>www.welie.com</a:t>
            </a:r>
            <a:r>
              <a:rPr lang="en-US" altLang="zh-TW" sz="1600" dirty="0" smtClean="0">
                <a:latin typeface="微軟正黑體" pitchFamily="34" charset="-120"/>
                <a:ea typeface="微軟正黑體" pitchFamily="34" charset="-120"/>
              </a:rPr>
              <a:t>/patterns/</a:t>
            </a:r>
            <a:r>
              <a:rPr lang="en-US" altLang="zh-TW" sz="1600" dirty="0" err="1" smtClean="0">
                <a:latin typeface="微軟正黑體" pitchFamily="34" charset="-120"/>
                <a:ea typeface="微軟正黑體" pitchFamily="34" charset="-120"/>
              </a:rPr>
              <a:t>index.php</a:t>
            </a:r>
            <a:r>
              <a:rPr lang="zh-TW" altLang="en-US" sz="1600" dirty="0" smtClean="0">
                <a:latin typeface="微軟正黑體" pitchFamily="34" charset="-120"/>
                <a:ea typeface="微軟正黑體" pitchFamily="34" charset="-120"/>
              </a:rPr>
              <a:t>，此網站有許多 </a:t>
            </a:r>
            <a:r>
              <a:rPr lang="en-US" altLang="zh-TW" sz="1600" dirty="0" smtClean="0">
                <a:latin typeface="微軟正黑體" pitchFamily="34" charset="-120"/>
                <a:ea typeface="微軟正黑體" pitchFamily="34" charset="-120"/>
              </a:rPr>
              <a:t>UI </a:t>
            </a:r>
            <a:r>
              <a:rPr lang="zh-TW" altLang="en-US" sz="1600" dirty="0" smtClean="0">
                <a:latin typeface="微軟正黑體" pitchFamily="34" charset="-120"/>
                <a:ea typeface="微軟正黑體" pitchFamily="34" charset="-120"/>
              </a:rPr>
              <a:t>建立的模式參考，但不一定適用於手機，很多是網站範例，不過很有參考價值。</a:t>
            </a:r>
          </a:p>
          <a:p>
            <a:pPr marL="0" indent="0">
              <a:buNone/>
            </a:pPr>
            <a:endParaRPr lang="zh-TW" altLang="en-US" sz="1600" dirty="0" smtClean="0">
              <a:latin typeface="微軟正黑體" pitchFamily="34" charset="-120"/>
              <a:ea typeface="微軟正黑體" pitchFamily="34" charset="-120"/>
            </a:endParaRPr>
          </a:p>
          <a:p>
            <a:pPr marL="0" indent="0">
              <a:buNone/>
            </a:pPr>
            <a:r>
              <a:rPr lang="en-US" altLang="zh-TW" sz="1600" dirty="0" err="1" smtClean="0">
                <a:latin typeface="微軟正黑體" pitchFamily="34" charset="-120"/>
                <a:ea typeface="微軟正黑體" pitchFamily="34" charset="-120"/>
              </a:rPr>
              <a:t>widget.newButton</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按鈕</a:t>
            </a:r>
            <a:r>
              <a:rPr lang="zh-TW" altLang="en-US" sz="1600" dirty="0">
                <a:latin typeface="微軟正黑體" pitchFamily="34" charset="-120"/>
                <a:ea typeface="微軟正黑體" pitchFamily="34" charset="-120"/>
              </a:rPr>
              <a:t>元件</a:t>
            </a:r>
            <a:endParaRPr lang="zh-TW" altLang="en-US" sz="1600" dirty="0" smtClean="0">
              <a:latin typeface="微軟正黑體" pitchFamily="34" charset="-120"/>
              <a:ea typeface="微軟正黑體" pitchFamily="34" charset="-120"/>
            </a:endParaRPr>
          </a:p>
          <a:p>
            <a:pPr marL="0" indent="0">
              <a:buNone/>
            </a:pPr>
            <a:r>
              <a:rPr lang="en-US" altLang="zh-TW" sz="1600" dirty="0" err="1" smtClean="0">
                <a:latin typeface="微軟正黑體" pitchFamily="34" charset="-120"/>
                <a:ea typeface="微軟正黑體" pitchFamily="34" charset="-120"/>
              </a:rPr>
              <a:t>widget.newPickerWheel</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類似密碼鎖的控制界面</a:t>
            </a:r>
          </a:p>
          <a:p>
            <a:pPr marL="0" indent="0">
              <a:buNone/>
            </a:pPr>
            <a:r>
              <a:rPr lang="en-US" altLang="zh-TW" sz="1600" dirty="0" err="1" smtClean="0">
                <a:latin typeface="微軟正黑體" pitchFamily="34" charset="-120"/>
                <a:ea typeface="微軟正黑體" pitchFamily="34" charset="-120"/>
              </a:rPr>
              <a:t>widget.newProgressView</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進度條</a:t>
            </a:r>
            <a:r>
              <a:rPr lang="zh-TW" altLang="en-US" sz="1600" dirty="0">
                <a:latin typeface="微軟正黑體" pitchFamily="34" charset="-120"/>
                <a:ea typeface="微軟正黑體" pitchFamily="34" charset="-120"/>
              </a:rPr>
              <a:t>元件</a:t>
            </a:r>
            <a:endParaRPr lang="zh-TW" altLang="en-US" sz="1600" dirty="0" smtClean="0">
              <a:latin typeface="微軟正黑體" pitchFamily="34" charset="-120"/>
              <a:ea typeface="微軟正黑體" pitchFamily="34" charset="-120"/>
            </a:endParaRPr>
          </a:p>
          <a:p>
            <a:pPr marL="0" indent="0">
              <a:buNone/>
            </a:pPr>
            <a:r>
              <a:rPr lang="en-US" altLang="zh-TW" sz="1600" dirty="0" err="1" smtClean="0">
                <a:latin typeface="微軟正黑體" pitchFamily="34" charset="-120"/>
                <a:ea typeface="微軟正黑體" pitchFamily="34" charset="-120"/>
              </a:rPr>
              <a:t>widget.newScrollView</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捲軸面板</a:t>
            </a:r>
          </a:p>
          <a:p>
            <a:pPr marL="0" indent="0">
              <a:buNone/>
            </a:pPr>
            <a:r>
              <a:rPr lang="en-US" altLang="zh-TW" sz="1600" dirty="0" err="1" smtClean="0">
                <a:latin typeface="微軟正黑體" pitchFamily="34" charset="-120"/>
                <a:ea typeface="微軟正黑體" pitchFamily="34" charset="-120"/>
              </a:rPr>
              <a:t>widget.newSegmentedControl</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類似網站</a:t>
            </a:r>
            <a:r>
              <a:rPr lang="en-US" altLang="zh-TW" sz="1600" dirty="0" smtClean="0">
                <a:latin typeface="微軟正黑體" pitchFamily="34" charset="-120"/>
                <a:ea typeface="微軟正黑體" pitchFamily="34" charset="-120"/>
              </a:rPr>
              <a:t>tab</a:t>
            </a:r>
            <a:r>
              <a:rPr lang="zh-TW" altLang="en-US" sz="1600" dirty="0" smtClean="0">
                <a:latin typeface="微軟正黑體" pitchFamily="34" charset="-120"/>
                <a:ea typeface="微軟正黑體" pitchFamily="34" charset="-120"/>
              </a:rPr>
              <a:t>導覽元件</a:t>
            </a:r>
          </a:p>
          <a:p>
            <a:pPr marL="0" indent="0">
              <a:buNone/>
            </a:pPr>
            <a:r>
              <a:rPr lang="en-US" altLang="zh-TW" sz="1600" dirty="0" err="1" smtClean="0">
                <a:latin typeface="微軟正黑體" pitchFamily="34" charset="-120"/>
                <a:ea typeface="微軟正黑體" pitchFamily="34" charset="-120"/>
              </a:rPr>
              <a:t>widget.newSlider</a:t>
            </a:r>
            <a:r>
              <a:rPr lang="en-US" altLang="zh-TW" sz="1600" dirty="0" smtClean="0">
                <a:latin typeface="微軟正黑體" pitchFamily="34" charset="-120"/>
                <a:ea typeface="微軟正黑體" pitchFamily="34" charset="-120"/>
              </a:rPr>
              <a:t>() -- </a:t>
            </a:r>
            <a:r>
              <a:rPr lang="zh-TW" altLang="en-US" sz="1600" dirty="0" smtClean="0">
                <a:latin typeface="微軟正黑體" pitchFamily="34" charset="-120"/>
                <a:ea typeface="微軟正黑體" pitchFamily="34" charset="-120"/>
              </a:rPr>
              <a:t>滑桿</a:t>
            </a:r>
            <a:r>
              <a:rPr lang="zh-TW" altLang="en-US" sz="1600" dirty="0">
                <a:latin typeface="微軟正黑體" pitchFamily="34" charset="-120"/>
                <a:ea typeface="微軟正黑體" pitchFamily="34" charset="-120"/>
              </a:rPr>
              <a:t>元件</a:t>
            </a:r>
            <a:endParaRPr lang="zh-TW" altLang="en-US" sz="1600" dirty="0" smtClean="0">
              <a:latin typeface="微軟正黑體" pitchFamily="34" charset="-120"/>
              <a:ea typeface="微軟正黑體" pitchFamily="34" charset="-120"/>
            </a:endParaRPr>
          </a:p>
          <a:p>
            <a:pPr marL="0" indent="0">
              <a:buNone/>
            </a:pPr>
            <a:r>
              <a:rPr lang="en-US" altLang="zh-TW" sz="1600" dirty="0" err="1" smtClean="0">
                <a:latin typeface="微軟正黑體" pitchFamily="34" charset="-120"/>
                <a:ea typeface="微軟正黑體" pitchFamily="34" charset="-120"/>
              </a:rPr>
              <a:t>widget.newSpinner</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旋鈕</a:t>
            </a:r>
            <a:r>
              <a:rPr lang="zh-TW" altLang="en-US" sz="1600" dirty="0">
                <a:latin typeface="微軟正黑體" pitchFamily="34" charset="-120"/>
                <a:ea typeface="微軟正黑體" pitchFamily="34" charset="-120"/>
              </a:rPr>
              <a:t>元件</a:t>
            </a:r>
            <a:endParaRPr lang="zh-TW" altLang="en-US" sz="1600" dirty="0" smtClean="0">
              <a:latin typeface="微軟正黑體" pitchFamily="34" charset="-120"/>
              <a:ea typeface="微軟正黑體" pitchFamily="34" charset="-120"/>
            </a:endParaRPr>
          </a:p>
          <a:p>
            <a:pPr marL="0" indent="0">
              <a:buNone/>
            </a:pPr>
            <a:r>
              <a:rPr lang="en-US" altLang="zh-TW" sz="1600" dirty="0" err="1" smtClean="0">
                <a:latin typeface="微軟正黑體" pitchFamily="34" charset="-120"/>
                <a:ea typeface="微軟正黑體" pitchFamily="34" charset="-120"/>
              </a:rPr>
              <a:t>widget.newStepper</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遞增遞減控制元件</a:t>
            </a:r>
          </a:p>
          <a:p>
            <a:pPr marL="0" indent="0">
              <a:buNone/>
            </a:pPr>
            <a:r>
              <a:rPr lang="en-US" altLang="zh-TW" sz="1600" dirty="0" err="1" smtClean="0">
                <a:latin typeface="微軟正黑體" pitchFamily="34" charset="-120"/>
                <a:ea typeface="微軟正黑體" pitchFamily="34" charset="-120"/>
              </a:rPr>
              <a:t>widget.newSwitch</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Radio </a:t>
            </a:r>
            <a:r>
              <a:rPr lang="zh-TW" altLang="en-US" sz="1600" dirty="0" smtClean="0">
                <a:latin typeface="微軟正黑體" pitchFamily="34" charset="-120"/>
                <a:ea typeface="微軟正黑體" pitchFamily="34" charset="-120"/>
              </a:rPr>
              <a:t>或 </a:t>
            </a:r>
            <a:r>
              <a:rPr lang="en-US" altLang="zh-TW" sz="1600" dirty="0" smtClean="0">
                <a:latin typeface="微軟正黑體" pitchFamily="34" charset="-120"/>
                <a:ea typeface="微軟正黑體" pitchFamily="34" charset="-120"/>
              </a:rPr>
              <a:t>Checkbox</a:t>
            </a:r>
            <a:endParaRPr lang="zh-TW" altLang="en-US" sz="1600" dirty="0" smtClean="0">
              <a:latin typeface="微軟正黑體" pitchFamily="34" charset="-120"/>
              <a:ea typeface="微軟正黑體" pitchFamily="34" charset="-120"/>
            </a:endParaRPr>
          </a:p>
          <a:p>
            <a:pPr marL="0" indent="0">
              <a:buNone/>
            </a:pPr>
            <a:r>
              <a:rPr lang="en-US" altLang="zh-TW" sz="1600" dirty="0" err="1" smtClean="0">
                <a:latin typeface="微軟正黑體" pitchFamily="34" charset="-120"/>
                <a:ea typeface="微軟正黑體" pitchFamily="34" charset="-120"/>
              </a:rPr>
              <a:t>widget.newTabBar</a:t>
            </a:r>
            <a:r>
              <a:rPr lang="en-US" altLang="zh-TW" sz="1600" dirty="0" smtClean="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 </a:t>
            </a:r>
            <a:r>
              <a:rPr lang="zh-TW" altLang="en-US" sz="1600" dirty="0">
                <a:latin typeface="微軟正黑體" pitchFamily="34" charset="-120"/>
                <a:ea typeface="微軟正黑體" pitchFamily="34" charset="-120"/>
              </a:rPr>
              <a:t>類似網站</a:t>
            </a:r>
            <a:r>
              <a:rPr lang="en-US" altLang="zh-TW" sz="1600" dirty="0">
                <a:latin typeface="微軟正黑體" pitchFamily="34" charset="-120"/>
                <a:ea typeface="微軟正黑體" pitchFamily="34" charset="-120"/>
              </a:rPr>
              <a:t>tab</a:t>
            </a:r>
            <a:r>
              <a:rPr lang="zh-TW" altLang="en-US" sz="1600" dirty="0" smtClean="0">
                <a:latin typeface="微軟正黑體" pitchFamily="34" charset="-120"/>
                <a:ea typeface="微軟正黑體" pitchFamily="34" charset="-120"/>
              </a:rPr>
              <a:t>導覽元件</a:t>
            </a:r>
          </a:p>
          <a:p>
            <a:pPr marL="0" indent="0">
              <a:buNone/>
            </a:pPr>
            <a:r>
              <a:rPr lang="en-US" altLang="zh-TW" sz="1600" dirty="0" err="1" smtClean="0">
                <a:latin typeface="微軟正黑體" pitchFamily="34" charset="-120"/>
                <a:ea typeface="微軟正黑體" pitchFamily="34" charset="-120"/>
              </a:rPr>
              <a:t>widget.newTableView</a:t>
            </a:r>
            <a:r>
              <a:rPr lang="en-US" altLang="zh-TW" sz="1600" dirty="0" smtClean="0">
                <a:latin typeface="微軟正黑體" pitchFamily="34" charset="-120"/>
                <a:ea typeface="微軟正黑體" pitchFamily="34" charset="-120"/>
              </a:rPr>
              <a:t>() -- </a:t>
            </a:r>
            <a:r>
              <a:rPr lang="zh-TW" altLang="en-US" sz="1600" dirty="0" smtClean="0">
                <a:latin typeface="微軟正黑體" pitchFamily="34" charset="-120"/>
                <a:ea typeface="微軟正黑體" pitchFamily="34" charset="-120"/>
              </a:rPr>
              <a:t>可放欄列與 </a:t>
            </a:r>
            <a:r>
              <a:rPr lang="en-US" altLang="zh-TW" sz="1600" dirty="0" smtClean="0">
                <a:latin typeface="微軟正黑體" pitchFamily="34" charset="-120"/>
                <a:ea typeface="微軟正黑體" pitchFamily="34" charset="-120"/>
              </a:rPr>
              <a:t>Scroll</a:t>
            </a:r>
            <a:r>
              <a:rPr lang="zh-TW" altLang="en-US" sz="1600" dirty="0" smtClean="0">
                <a:latin typeface="微軟正黑體" pitchFamily="34" charset="-120"/>
                <a:ea typeface="微軟正黑體" pitchFamily="34" charset="-120"/>
              </a:rPr>
              <a:t> 功能的視覺元件</a:t>
            </a:r>
          </a:p>
          <a:p>
            <a:pPr marL="0" indent="0">
              <a:buNone/>
            </a:pPr>
            <a:r>
              <a:rPr lang="en-US" altLang="zh-TW" sz="1600" dirty="0" err="1" smtClean="0">
                <a:latin typeface="微軟正黑體" pitchFamily="34" charset="-120"/>
                <a:ea typeface="微軟正黑體" pitchFamily="34" charset="-120"/>
              </a:rPr>
              <a:t>widget.setTheme</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設定佈景主題</a:t>
            </a:r>
          </a:p>
        </p:txBody>
      </p:sp>
      <p:pic>
        <p:nvPicPr>
          <p:cNvPr id="6" name="圖片 5"/>
          <p:cNvPicPr>
            <a:picLocks noChangeAspect="1"/>
          </p:cNvPicPr>
          <p:nvPr/>
        </p:nvPicPr>
        <p:blipFill>
          <a:blip r:embed="rId2"/>
          <a:stretch>
            <a:fillRect/>
          </a:stretch>
        </p:blipFill>
        <p:spPr>
          <a:xfrm>
            <a:off x="6516216" y="3805417"/>
            <a:ext cx="1524000" cy="2286000"/>
          </a:xfrm>
          <a:prstGeom prst="rect">
            <a:avLst/>
          </a:prstGeom>
        </p:spPr>
      </p:pic>
      <p:sp>
        <p:nvSpPr>
          <p:cNvPr id="7" name="矩形 6"/>
          <p:cNvSpPr/>
          <p:nvPr/>
        </p:nvSpPr>
        <p:spPr>
          <a:xfrm>
            <a:off x="6583821" y="3419708"/>
            <a:ext cx="1444563" cy="369332"/>
          </a:xfrm>
          <a:prstGeom prst="rect">
            <a:avLst/>
          </a:prstGeom>
        </p:spPr>
        <p:txBody>
          <a:bodyPr wrap="none">
            <a:spAutoFit/>
          </a:bodyPr>
          <a:lstStyle/>
          <a:p>
            <a:r>
              <a:rPr lang="en-US" altLang="zh-TW" dirty="0" err="1">
                <a:latin typeface="微軟正黑體" pitchFamily="34" charset="-120"/>
                <a:ea typeface="微軟正黑體" pitchFamily="34" charset="-120"/>
              </a:rPr>
              <a:t>colorPicker</a:t>
            </a:r>
            <a:r>
              <a:rPr lang="zh-TW" altLang="en-US" dirty="0">
                <a:latin typeface="微軟正黑體" pitchFamily="34" charset="-120"/>
                <a:ea typeface="微軟正黑體" pitchFamily="34" charset="-120"/>
              </a:rPr>
              <a:t> </a:t>
            </a:r>
            <a:endParaRPr lang="zh-TW" altLang="en-US" dirty="0"/>
          </a:p>
        </p:txBody>
      </p:sp>
    </p:spTree>
    <p:extLst>
      <p:ext uri="{BB962C8B-B14F-4D97-AF65-F5344CB8AC3E}">
        <p14:creationId xmlns:p14="http://schemas.microsoft.com/office/powerpoint/2010/main" val="2017889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sz="3600" dirty="0" smtClean="0">
                <a:latin typeface="微軟正黑體" pitchFamily="34" charset="-120"/>
                <a:ea typeface="微軟正黑體" pitchFamily="34" charset="-120"/>
              </a:rPr>
              <a:t>作者介紹</a:t>
            </a:r>
            <a:endParaRPr lang="zh-TW" altLang="en-US" sz="3600" dirty="0">
              <a:latin typeface="微軟正黑體" pitchFamily="34" charset="-120"/>
              <a:ea typeface="微軟正黑體" pitchFamily="34" charset="-120"/>
            </a:endParaRPr>
          </a:p>
        </p:txBody>
      </p:sp>
      <p:sp>
        <p:nvSpPr>
          <p:cNvPr id="3" name="內容版面配置區 2"/>
          <p:cNvSpPr>
            <a:spLocks noGrp="1"/>
          </p:cNvSpPr>
          <p:nvPr>
            <p:ph idx="1"/>
          </p:nvPr>
        </p:nvSpPr>
        <p:spPr>
          <a:xfrm>
            <a:off x="457200" y="1600200"/>
            <a:ext cx="8229600" cy="4709120"/>
          </a:xfrm>
        </p:spPr>
        <p:txBody>
          <a:bodyPr>
            <a:normAutofit fontScale="92500" lnSpcReduction="10000"/>
          </a:bodyPr>
          <a:lstStyle/>
          <a:p>
            <a:pPr>
              <a:buNone/>
            </a:pPr>
            <a:r>
              <a:rPr lang="zh-TW" altLang="en-US" sz="2800" dirty="0" smtClean="0">
                <a:latin typeface="微軟正黑體" pitchFamily="34" charset="-120"/>
                <a:ea typeface="微軟正黑體" pitchFamily="34" charset="-120"/>
              </a:rPr>
              <a:t>梁紘謙 </a:t>
            </a:r>
            <a:r>
              <a:rPr lang="en-US" altLang="zh-TW" sz="2600" dirty="0" smtClean="0">
                <a:latin typeface="微軟正黑體" pitchFamily="34" charset="-120"/>
                <a:ea typeface="微軟正黑體" pitchFamily="34" charset="-120"/>
              </a:rPr>
              <a:t>Edwin Liang</a:t>
            </a:r>
            <a:endParaRPr lang="en-US" altLang="zh-TW" sz="2800" dirty="0" smtClean="0">
              <a:latin typeface="微軟正黑體" pitchFamily="34" charset="-120"/>
              <a:ea typeface="微軟正黑體" pitchFamily="34" charset="-120"/>
            </a:endParaRPr>
          </a:p>
          <a:p>
            <a:r>
              <a:rPr lang="en-US" altLang="zh-TW" sz="2800" dirty="0" smtClean="0">
                <a:latin typeface="微軟正黑體" pitchFamily="34" charset="-120"/>
                <a:ea typeface="微軟正黑體" pitchFamily="34" charset="-120"/>
              </a:rPr>
              <a:t>B</a:t>
            </a:r>
            <a:r>
              <a:rPr lang="en-US" altLang="zh-TW" sz="2400" dirty="0" smtClean="0">
                <a:latin typeface="微軟正黑體" pitchFamily="34" charset="-120"/>
                <a:ea typeface="微軟正黑體" pitchFamily="34" charset="-120"/>
              </a:rPr>
              <a:t>lue Seeds </a:t>
            </a:r>
            <a:r>
              <a:rPr lang="zh-TW" altLang="en-US" sz="2400" dirty="0" smtClean="0">
                <a:latin typeface="微軟正黑體" pitchFamily="34" charset="-120"/>
                <a:ea typeface="微軟正黑體" pitchFamily="34" charset="-120"/>
              </a:rPr>
              <a:t>芙彤園有限公司 創意總監</a:t>
            </a:r>
            <a:endParaRPr lang="en-US" altLang="zh-TW" sz="2400" dirty="0" smtClean="0">
              <a:latin typeface="微軟正黑體" pitchFamily="34" charset="-120"/>
              <a:ea typeface="微軟正黑體" pitchFamily="34" charset="-120"/>
            </a:endParaRPr>
          </a:p>
          <a:p>
            <a:r>
              <a:rPr lang="zh-TW" altLang="en-US" sz="2800" dirty="0" smtClean="0">
                <a:latin typeface="微軟正黑體" pitchFamily="34" charset="-120"/>
                <a:ea typeface="微軟正黑體" pitchFamily="34" charset="-120"/>
              </a:rPr>
              <a:t>元</a:t>
            </a:r>
            <a:r>
              <a:rPr lang="zh-TW" altLang="en-US" sz="2400" dirty="0" smtClean="0">
                <a:latin typeface="微軟正黑體" pitchFamily="34" charset="-120"/>
                <a:ea typeface="微軟正黑體" pitchFamily="34" charset="-120"/>
              </a:rPr>
              <a:t>智資訊傳播大學研究所畢業</a:t>
            </a:r>
            <a:endParaRPr lang="en-US" altLang="zh-TW" sz="2400" dirty="0" smtClean="0">
              <a:latin typeface="微軟正黑體" pitchFamily="34" charset="-120"/>
              <a:ea typeface="微軟正黑體" pitchFamily="34" charset="-120"/>
            </a:endParaRPr>
          </a:p>
          <a:p>
            <a:endParaRPr lang="en-US" altLang="zh-TW" sz="2800" dirty="0" smtClean="0">
              <a:latin typeface="微軟正黑體" pitchFamily="34" charset="-120"/>
              <a:ea typeface="微軟正黑體" pitchFamily="34" charset="-120"/>
            </a:endParaRPr>
          </a:p>
          <a:p>
            <a:r>
              <a:rPr lang="zh-TW" altLang="en-US" sz="2800" dirty="0" smtClean="0">
                <a:latin typeface="微軟正黑體" pitchFamily="34" charset="-120"/>
                <a:ea typeface="微軟正黑體" pitchFamily="34" charset="-120"/>
              </a:rPr>
              <a:t>專長</a:t>
            </a:r>
            <a:endParaRPr lang="en-US" altLang="zh-TW" sz="2800" dirty="0" smtClean="0">
              <a:latin typeface="微軟正黑體" pitchFamily="34" charset="-120"/>
              <a:ea typeface="微軟正黑體" pitchFamily="34" charset="-120"/>
            </a:endParaRPr>
          </a:p>
          <a:p>
            <a:pPr>
              <a:buNone/>
            </a:pPr>
            <a:r>
              <a:rPr lang="zh-TW" altLang="en-US" sz="2000" dirty="0" smtClean="0">
                <a:latin typeface="微軟正黑體" pitchFamily="34" charset="-120"/>
                <a:ea typeface="微軟正黑體" pitchFamily="34" charset="-120"/>
              </a:rPr>
              <a:t>網站設計、視覺設計、商品攝影、遊戲設計、影音設計、企劃與研究</a:t>
            </a:r>
            <a:endParaRPr lang="en-US" altLang="zh-TW" sz="2000" dirty="0" smtClean="0">
              <a:latin typeface="微軟正黑體" pitchFamily="34" charset="-120"/>
              <a:ea typeface="微軟正黑體" pitchFamily="34" charset="-120"/>
            </a:endParaRPr>
          </a:p>
          <a:p>
            <a:pPr>
              <a:buNone/>
            </a:pPr>
            <a:endParaRPr lang="en-US" altLang="zh-TW" sz="2000" dirty="0" smtClean="0">
              <a:latin typeface="微軟正黑體" pitchFamily="34" charset="-120"/>
              <a:ea typeface="微軟正黑體" pitchFamily="34" charset="-120"/>
            </a:endParaRPr>
          </a:p>
          <a:p>
            <a:r>
              <a:rPr lang="zh-TW" altLang="en-US" sz="2800" dirty="0" smtClean="0">
                <a:latin typeface="微軟正黑體" pitchFamily="34" charset="-120"/>
                <a:ea typeface="微軟正黑體" pitchFamily="34" charset="-120"/>
              </a:rPr>
              <a:t>興趣</a:t>
            </a:r>
            <a:endParaRPr lang="en-US" altLang="zh-TW" sz="2800" dirty="0" smtClean="0">
              <a:latin typeface="微軟正黑體" pitchFamily="34" charset="-120"/>
              <a:ea typeface="微軟正黑體" pitchFamily="34" charset="-120"/>
            </a:endParaRPr>
          </a:p>
          <a:p>
            <a:pPr>
              <a:buNone/>
            </a:pPr>
            <a:r>
              <a:rPr lang="zh-TW" altLang="en-US" sz="2000" b="1" dirty="0" smtClean="0">
                <a:latin typeface="微軟正黑體" pitchFamily="34" charset="-120"/>
                <a:ea typeface="微軟正黑體" pitchFamily="34" charset="-120"/>
              </a:rPr>
              <a:t>沒事找事做</a:t>
            </a:r>
            <a:r>
              <a:rPr lang="zh-TW" altLang="en-US" sz="2000" dirty="0" smtClean="0">
                <a:latin typeface="微軟正黑體" pitchFamily="34" charset="-120"/>
                <a:ea typeface="微軟正黑體" pitchFamily="34" charset="-120"/>
              </a:rPr>
              <a:t>、交朋友、電影、動漫、讀書、慢跑游泳、旅遊美食、</a:t>
            </a:r>
            <a:endParaRPr lang="en-US" altLang="zh-TW" sz="2000" dirty="0" smtClean="0">
              <a:latin typeface="微軟正黑體" pitchFamily="34" charset="-120"/>
              <a:ea typeface="微軟正黑體" pitchFamily="34" charset="-120"/>
            </a:endParaRPr>
          </a:p>
          <a:p>
            <a:pPr>
              <a:buNone/>
            </a:pPr>
            <a:r>
              <a:rPr lang="zh-TW" altLang="en-US" sz="2000" dirty="0" smtClean="0">
                <a:latin typeface="微軟正黑體" pitchFamily="34" charset="-120"/>
                <a:ea typeface="微軟正黑體" pitchFamily="34" charset="-120"/>
              </a:rPr>
              <a:t>討論商業模式、電子商務</a:t>
            </a:r>
          </a:p>
          <a:p>
            <a:pPr>
              <a:buNone/>
            </a:pPr>
            <a:endParaRPr lang="zh-TW" altLang="en-US" sz="2000" dirty="0" smtClean="0">
              <a:latin typeface="微軟正黑體" pitchFamily="34" charset="-120"/>
              <a:ea typeface="微軟正黑體" pitchFamily="34" charset="-120"/>
            </a:endParaRPr>
          </a:p>
          <a:p>
            <a:pPr>
              <a:buNone/>
            </a:pPr>
            <a:r>
              <a:rPr lang="en-US" altLang="zh-TW" sz="1600" dirty="0" smtClean="0">
                <a:latin typeface="微軟正黑體" pitchFamily="34" charset="-120"/>
                <a:ea typeface="微軟正黑體" pitchFamily="34" charset="-120"/>
              </a:rPr>
              <a:t>Email : </a:t>
            </a:r>
            <a:r>
              <a:rPr lang="en-US" altLang="zh-TW" sz="1600" dirty="0" err="1" smtClean="0">
                <a:latin typeface="微軟正黑體" pitchFamily="34" charset="-120"/>
                <a:ea typeface="微軟正黑體" pitchFamily="34" charset="-120"/>
              </a:rPr>
              <a:t>designplusplus.mail@gmail.com</a:t>
            </a: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Website : </a:t>
            </a:r>
            <a:r>
              <a:rPr lang="en-US" altLang="zh-TW" sz="1600" dirty="0" err="1" smtClean="0">
                <a:latin typeface="微軟正黑體" pitchFamily="34" charset="-120"/>
                <a:ea typeface="微軟正黑體" pitchFamily="34" charset="-120"/>
              </a:rPr>
              <a:t>www.blueseeds.com.tw</a:t>
            </a:r>
            <a:endParaRPr lang="en-US" altLang="zh-TW" sz="1600" dirty="0" smtClean="0">
              <a:latin typeface="微軟正黑體" pitchFamily="34" charset="-120"/>
              <a:ea typeface="微軟正黑體" pitchFamily="34" charset="-120"/>
            </a:endParaRPr>
          </a:p>
          <a:p>
            <a:pPr>
              <a:buNone/>
            </a:pPr>
            <a:endParaRPr lang="en-US" altLang="zh-TW" sz="2000" dirty="0" smtClean="0">
              <a:latin typeface="微軟正黑體" pitchFamily="34" charset="-120"/>
              <a:ea typeface="微軟正黑體" pitchFamily="34" charset="-120"/>
            </a:endParaRPr>
          </a:p>
          <a:p>
            <a:pPr>
              <a:buNone/>
            </a:pPr>
            <a:endParaRPr lang="en-US" altLang="zh-TW" sz="2000" dirty="0" smtClean="0">
              <a:latin typeface="微軟正黑體" pitchFamily="34" charset="-120"/>
              <a:ea typeface="微軟正黑體" pitchFamily="34" charset="-120"/>
            </a:endParaRPr>
          </a:p>
          <a:p>
            <a:pPr>
              <a:buNone/>
            </a:pPr>
            <a:endParaRPr lang="en-US" altLang="zh-TW" sz="2000" dirty="0" smtClean="0">
              <a:latin typeface="微軟正黑體" pitchFamily="34" charset="-120"/>
              <a:ea typeface="微軟正黑體" pitchFamily="34" charset="-12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56" y="836712"/>
            <a:ext cx="1566174" cy="208823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sz="3600" dirty="0" smtClean="0">
                <a:latin typeface="微軟正黑體" pitchFamily="34" charset="-120"/>
                <a:ea typeface="微軟正黑體" pitchFamily="34" charset="-120"/>
              </a:rPr>
              <a:t>精選 </a:t>
            </a:r>
            <a:r>
              <a:rPr lang="en-US" altLang="zh-TW" sz="3600" dirty="0" smtClean="0">
                <a:latin typeface="微軟正黑體" pitchFamily="34" charset="-120"/>
                <a:ea typeface="微軟正黑體" pitchFamily="34" charset="-120"/>
              </a:rPr>
              <a:t>API</a:t>
            </a:r>
            <a:r>
              <a:rPr lang="zh-TW" altLang="en-US" sz="3600" dirty="0" smtClean="0">
                <a:latin typeface="微軟正黑體" pitchFamily="34" charset="-120"/>
                <a:ea typeface="微軟正黑體" pitchFamily="34" charset="-120"/>
              </a:rPr>
              <a:t> 章節介紹 </a:t>
            </a:r>
            <a:r>
              <a:rPr lang="en-US" altLang="zh-TW" sz="2800" dirty="0" smtClean="0">
                <a:latin typeface="微軟正黑體" pitchFamily="34" charset="-120"/>
                <a:ea typeface="微軟正黑體" pitchFamily="34" charset="-120"/>
              </a:rPr>
              <a:t>(</a:t>
            </a:r>
            <a:r>
              <a:rPr lang="zh-TW" altLang="en-US" sz="2800" dirty="0" smtClean="0">
                <a:latin typeface="微軟正黑體" pitchFamily="34" charset="-120"/>
                <a:ea typeface="微軟正黑體" pitchFamily="34" charset="-120"/>
              </a:rPr>
              <a:t>共</a:t>
            </a:r>
            <a:r>
              <a:rPr lang="en-US" altLang="zh-TW" sz="2800" dirty="0" smtClean="0">
                <a:latin typeface="微軟正黑體" pitchFamily="34" charset="-120"/>
                <a:ea typeface="微軟正黑體" pitchFamily="34" charset="-120"/>
              </a:rPr>
              <a:t>14</a:t>
            </a:r>
            <a:r>
              <a:rPr lang="zh-TW" altLang="en-US" sz="2800" dirty="0" smtClean="0">
                <a:latin typeface="微軟正黑體" pitchFamily="34" charset="-120"/>
                <a:ea typeface="微軟正黑體" pitchFamily="34" charset="-120"/>
              </a:rPr>
              <a:t>章</a:t>
            </a:r>
            <a:r>
              <a:rPr lang="en-US" altLang="zh-TW" sz="2800" dirty="0" smtClean="0">
                <a:latin typeface="微軟正黑體" pitchFamily="34" charset="-120"/>
                <a:ea typeface="微軟正黑體" pitchFamily="34" charset="-120"/>
              </a:rPr>
              <a:t>)</a:t>
            </a:r>
            <a:endParaRPr lang="zh-TW" altLang="en-US" sz="3600" dirty="0">
              <a:latin typeface="微軟正黑體" pitchFamily="34" charset="-120"/>
              <a:ea typeface="微軟正黑體" pitchFamily="34" charset="-120"/>
            </a:endParaRPr>
          </a:p>
        </p:txBody>
      </p:sp>
      <p:sp>
        <p:nvSpPr>
          <p:cNvPr id="3" name="內容版面配置區 2"/>
          <p:cNvSpPr>
            <a:spLocks noGrp="1"/>
          </p:cNvSpPr>
          <p:nvPr>
            <p:ph idx="1"/>
          </p:nvPr>
        </p:nvSpPr>
        <p:spPr/>
        <p:txBody>
          <a:bodyPr>
            <a:normAutofit/>
          </a:bodyPr>
          <a:lstStyle/>
          <a:p>
            <a:pPr>
              <a:buFont typeface="+mj-lt"/>
              <a:buAutoNum type="arabicPeriod"/>
            </a:pPr>
            <a:r>
              <a:rPr lang="en-US" altLang="zh-TW" sz="1600" dirty="0" smtClean="0">
                <a:latin typeface="微軟正黑體" pitchFamily="34" charset="-120"/>
                <a:ea typeface="微軟正黑體" pitchFamily="34" charset="-120"/>
              </a:rPr>
              <a:t>string</a:t>
            </a:r>
            <a:r>
              <a:rPr lang="zh-TW" altLang="en-US" sz="1600" dirty="0" smtClean="0">
                <a:latin typeface="微軟正黑體" pitchFamily="34" charset="-120"/>
                <a:ea typeface="微軟正黑體" pitchFamily="34" charset="-120"/>
              </a:rPr>
              <a:t> 字串處理</a:t>
            </a:r>
          </a:p>
          <a:p>
            <a:pPr>
              <a:buFont typeface="+mj-lt"/>
              <a:buAutoNum type="arabicPeriod"/>
            </a:pPr>
            <a:r>
              <a:rPr lang="en-US" altLang="zh-TW" sz="1600" dirty="0" smtClean="0">
                <a:latin typeface="微軟正黑體" pitchFamily="34" charset="-120"/>
                <a:ea typeface="微軟正黑體" pitchFamily="34" charset="-120"/>
              </a:rPr>
              <a:t>table (array)</a:t>
            </a:r>
            <a:r>
              <a:rPr lang="zh-TW" altLang="en-US" sz="1600" dirty="0" smtClean="0">
                <a:latin typeface="微軟正黑體" pitchFamily="34" charset="-120"/>
                <a:ea typeface="微軟正黑體" pitchFamily="34" charset="-120"/>
              </a:rPr>
              <a:t> 陣列處理</a:t>
            </a:r>
            <a:endParaRPr lang="en-US" altLang="zh-TW" sz="1600" dirty="0" smtClean="0">
              <a:latin typeface="微軟正黑體" pitchFamily="34" charset="-120"/>
              <a:ea typeface="微軟正黑體" pitchFamily="34" charset="-120"/>
            </a:endParaRPr>
          </a:p>
          <a:p>
            <a:pPr>
              <a:buFont typeface="+mj-lt"/>
              <a:buAutoNum type="arabicPeriod"/>
            </a:pPr>
            <a:r>
              <a:rPr lang="en-US" altLang="zh-TW" sz="1600" dirty="0" smtClean="0">
                <a:latin typeface="微軟正黑體" pitchFamily="34" charset="-120"/>
                <a:ea typeface="微軟正黑體" pitchFamily="34" charset="-120"/>
              </a:rPr>
              <a:t>global</a:t>
            </a:r>
            <a:r>
              <a:rPr lang="zh-TW" altLang="en-US" sz="1600" dirty="0" smtClean="0">
                <a:latin typeface="微軟正黑體" pitchFamily="34" charset="-120"/>
                <a:ea typeface="微軟正黑體" pitchFamily="34" charset="-120"/>
              </a:rPr>
              <a:t> 全域函示</a:t>
            </a:r>
            <a:endParaRPr lang="en-US" altLang="zh-TW" sz="1600" dirty="0" smtClean="0">
              <a:latin typeface="微軟正黑體" pitchFamily="34" charset="-120"/>
              <a:ea typeface="微軟正黑體" pitchFamily="34" charset="-120"/>
            </a:endParaRPr>
          </a:p>
          <a:p>
            <a:pPr>
              <a:buFont typeface="+mj-lt"/>
              <a:buAutoNum type="arabicPeriod"/>
            </a:pPr>
            <a:r>
              <a:rPr lang="en-US" altLang="zh-TW" sz="1600" b="1" dirty="0">
                <a:latin typeface="微軟正黑體" pitchFamily="34" charset="-120"/>
                <a:ea typeface="微軟正黑體" pitchFamily="34" charset="-120"/>
              </a:rPr>
              <a:t>w</a:t>
            </a:r>
            <a:r>
              <a:rPr lang="en-US" altLang="zh-TW" sz="1600" b="1" dirty="0" smtClean="0">
                <a:latin typeface="微軟正黑體" pitchFamily="34" charset="-120"/>
                <a:ea typeface="微軟正黑體" pitchFamily="34" charset="-120"/>
              </a:rPr>
              <a:t>idget - button</a:t>
            </a:r>
            <a:r>
              <a:rPr lang="zh-TW" altLang="en-US" sz="1600" b="1" dirty="0" smtClean="0">
                <a:latin typeface="微軟正黑體" pitchFamily="34" charset="-120"/>
                <a:ea typeface="微軟正黑體" pitchFamily="34" charset="-120"/>
              </a:rPr>
              <a:t> 按鈕設計</a:t>
            </a:r>
            <a:r>
              <a:rPr lang="en-US" altLang="zh-TW" sz="1600" b="1" dirty="0">
                <a:solidFill>
                  <a:schemeClr val="accent1">
                    <a:lumMod val="50000"/>
                  </a:schemeClr>
                </a:solidFill>
                <a:latin typeface="微軟正黑體" pitchFamily="34" charset="-120"/>
                <a:ea typeface="微軟正黑體" pitchFamily="34" charset="-120"/>
              </a:rPr>
              <a:t>&lt;&lt;</a:t>
            </a:r>
            <a:r>
              <a:rPr lang="zh-TW" altLang="en-US" sz="1600" b="1" dirty="0">
                <a:solidFill>
                  <a:schemeClr val="accent1">
                    <a:lumMod val="50000"/>
                  </a:schemeClr>
                </a:solidFill>
                <a:latin typeface="微軟正黑體" pitchFamily="34" charset="-120"/>
                <a:ea typeface="微軟正黑體" pitchFamily="34" charset="-120"/>
              </a:rPr>
              <a:t>今日</a:t>
            </a:r>
            <a:r>
              <a:rPr lang="zh-TW" altLang="en-US" sz="1600" b="1" dirty="0" smtClean="0">
                <a:solidFill>
                  <a:schemeClr val="accent1">
                    <a:lumMod val="50000"/>
                  </a:schemeClr>
                </a:solidFill>
                <a:latin typeface="微軟正黑體" pitchFamily="34" charset="-120"/>
                <a:ea typeface="微軟正黑體" pitchFamily="34" charset="-120"/>
              </a:rPr>
              <a:t>講解</a:t>
            </a:r>
            <a:endParaRPr lang="en-US" altLang="zh-TW" sz="1600" b="1" dirty="0" smtClean="0">
              <a:latin typeface="微軟正黑體" pitchFamily="34" charset="-120"/>
              <a:ea typeface="微軟正黑體" pitchFamily="34" charset="-120"/>
            </a:endParaRPr>
          </a:p>
          <a:p>
            <a:pPr>
              <a:buFont typeface="+mj-lt"/>
              <a:buAutoNum type="arabicPeriod"/>
            </a:pPr>
            <a:r>
              <a:rPr lang="en-US" altLang="zh-TW" sz="1600" dirty="0" smtClean="0">
                <a:latin typeface="微軟正黑體" pitchFamily="34" charset="-120"/>
                <a:ea typeface="微軟正黑體" pitchFamily="34" charset="-120"/>
              </a:rPr>
              <a:t>display</a:t>
            </a:r>
            <a:r>
              <a:rPr lang="zh-TW" altLang="en-US" sz="1600" dirty="0" smtClean="0">
                <a:latin typeface="微軟正黑體" pitchFamily="34" charset="-120"/>
                <a:ea typeface="微軟正黑體" pitchFamily="34" charset="-120"/>
              </a:rPr>
              <a:t> 視覺物件</a:t>
            </a:r>
            <a:endParaRPr lang="en-US" altLang="zh-TW" sz="1600" dirty="0" smtClean="0">
              <a:latin typeface="微軟正黑體" pitchFamily="34" charset="-120"/>
              <a:ea typeface="微軟正黑體" pitchFamily="34" charset="-120"/>
            </a:endParaRPr>
          </a:p>
          <a:p>
            <a:pPr>
              <a:buFont typeface="+mj-lt"/>
              <a:buAutoNum type="arabicPeriod"/>
            </a:pPr>
            <a:r>
              <a:rPr lang="en-US" altLang="zh-TW" sz="1600" dirty="0" smtClean="0">
                <a:latin typeface="微軟正黑體" pitchFamily="34" charset="-120"/>
                <a:ea typeface="微軟正黑體" pitchFamily="34" charset="-120"/>
              </a:rPr>
              <a:t>timer</a:t>
            </a:r>
            <a:r>
              <a:rPr lang="zh-TW" altLang="en-US" sz="1600" dirty="0" smtClean="0">
                <a:latin typeface="微軟正黑體" pitchFamily="34" charset="-120"/>
                <a:ea typeface="微軟正黑體" pitchFamily="34" charset="-120"/>
              </a:rPr>
              <a:t> 計時器</a:t>
            </a:r>
            <a:endParaRPr lang="en-US" altLang="zh-TW" sz="1600" dirty="0">
              <a:latin typeface="微軟正黑體" pitchFamily="34" charset="-120"/>
              <a:ea typeface="微軟正黑體" pitchFamily="34" charset="-120"/>
            </a:endParaRPr>
          </a:p>
          <a:p>
            <a:pPr>
              <a:buFont typeface="+mj-lt"/>
              <a:buAutoNum type="arabicPeriod"/>
            </a:pPr>
            <a:r>
              <a:rPr lang="en-US" altLang="zh-TW" sz="1600" dirty="0" smtClean="0">
                <a:latin typeface="微軟正黑體" pitchFamily="34" charset="-120"/>
                <a:ea typeface="微軟正黑體" pitchFamily="34" charset="-120"/>
              </a:rPr>
              <a:t>transition</a:t>
            </a:r>
            <a:r>
              <a:rPr lang="zh-TW" altLang="en-US" sz="1600" dirty="0" smtClean="0">
                <a:latin typeface="微軟正黑體" pitchFamily="34" charset="-120"/>
                <a:ea typeface="微軟正黑體" pitchFamily="34" charset="-120"/>
              </a:rPr>
              <a:t> 動畫處理</a:t>
            </a:r>
            <a:endParaRPr lang="en-US" altLang="zh-TW" sz="1600" dirty="0" smtClean="0">
              <a:latin typeface="微軟正黑體" pitchFamily="34" charset="-120"/>
              <a:ea typeface="微軟正黑體" pitchFamily="34" charset="-120"/>
            </a:endParaRPr>
          </a:p>
          <a:p>
            <a:pPr>
              <a:buFont typeface="+mj-lt"/>
              <a:buAutoNum type="arabicPeriod"/>
            </a:pPr>
            <a:r>
              <a:rPr lang="en-US" altLang="zh-TW" sz="1600" dirty="0" err="1" smtClean="0">
                <a:latin typeface="微軟正黑體" pitchFamily="34" charset="-120"/>
                <a:ea typeface="微軟正黑體" pitchFamily="34" charset="-120"/>
              </a:rPr>
              <a:t>io</a:t>
            </a:r>
            <a:r>
              <a:rPr lang="zh-TW" altLang="en-US" sz="1600" dirty="0" smtClean="0">
                <a:latin typeface="微軟正黑體" pitchFamily="34" charset="-120"/>
                <a:ea typeface="微軟正黑體" pitchFamily="34" charset="-120"/>
              </a:rPr>
              <a:t> 文件處理</a:t>
            </a:r>
            <a:endParaRPr lang="en-US" altLang="zh-TW" sz="1600" dirty="0" smtClean="0">
              <a:latin typeface="微軟正黑體" pitchFamily="34" charset="-120"/>
              <a:ea typeface="微軟正黑體" pitchFamily="34" charset="-120"/>
            </a:endParaRPr>
          </a:p>
          <a:p>
            <a:pPr>
              <a:buFont typeface="+mj-lt"/>
              <a:buAutoNum type="arabicPeriod"/>
            </a:pPr>
            <a:r>
              <a:rPr lang="en-US" altLang="zh-TW" sz="1600" dirty="0" err="1" smtClean="0">
                <a:latin typeface="微軟正黑體" pitchFamily="34" charset="-120"/>
                <a:ea typeface="微軟正黑體" pitchFamily="34" charset="-120"/>
              </a:rPr>
              <a:t>json</a:t>
            </a:r>
            <a:r>
              <a:rPr lang="zh-TW" altLang="en-US" sz="1600" dirty="0" smtClean="0">
                <a:latin typeface="微軟正黑體" pitchFamily="34" charset="-120"/>
                <a:ea typeface="微軟正黑體" pitchFamily="34" charset="-120"/>
              </a:rPr>
              <a:t> 資料格式</a:t>
            </a:r>
            <a:endParaRPr lang="en-US" altLang="zh-TW" sz="1600" dirty="0" smtClean="0">
              <a:latin typeface="微軟正黑體" pitchFamily="34" charset="-120"/>
              <a:ea typeface="微軟正黑體" pitchFamily="34" charset="-120"/>
            </a:endParaRPr>
          </a:p>
          <a:p>
            <a:pPr>
              <a:buFont typeface="+mj-lt"/>
              <a:buAutoNum type="arabicPeriod"/>
            </a:pPr>
            <a:r>
              <a:rPr lang="en-US" altLang="zh-TW" sz="1600" dirty="0" err="1" smtClean="0">
                <a:latin typeface="微軟正黑體" pitchFamily="34" charset="-120"/>
                <a:ea typeface="微軟正黑體" pitchFamily="34" charset="-120"/>
              </a:rPr>
              <a:t>sqlite</a:t>
            </a:r>
            <a:r>
              <a:rPr lang="zh-TW" altLang="en-US" sz="1600" dirty="0" smtClean="0">
                <a:latin typeface="微軟正黑體" pitchFamily="34" charset="-120"/>
                <a:ea typeface="微軟正黑體" pitchFamily="34" charset="-120"/>
              </a:rPr>
              <a:t> 資料庫</a:t>
            </a:r>
            <a:endParaRPr lang="en-US" altLang="zh-TW" sz="1600" dirty="0" smtClean="0">
              <a:latin typeface="微軟正黑體" pitchFamily="34" charset="-120"/>
              <a:ea typeface="微軟正黑體" pitchFamily="34" charset="-120"/>
            </a:endParaRPr>
          </a:p>
          <a:p>
            <a:pPr>
              <a:buFont typeface="+mj-lt"/>
              <a:buAutoNum type="arabicPeriod"/>
            </a:pPr>
            <a:r>
              <a:rPr lang="en-US" altLang="zh-TW" sz="1600" dirty="0" smtClean="0">
                <a:latin typeface="微軟正黑體" pitchFamily="34" charset="-120"/>
                <a:ea typeface="微軟正黑體" pitchFamily="34" charset="-120"/>
              </a:rPr>
              <a:t>network</a:t>
            </a:r>
            <a:r>
              <a:rPr lang="zh-TW" altLang="en-US" sz="1600" dirty="0" smtClean="0">
                <a:latin typeface="微軟正黑體" pitchFamily="34" charset="-120"/>
                <a:ea typeface="微軟正黑體" pitchFamily="34" charset="-120"/>
              </a:rPr>
              <a:t> 網路程式設計</a:t>
            </a:r>
            <a:endParaRPr lang="en-US" altLang="zh-TW" sz="1600" dirty="0" smtClean="0">
              <a:latin typeface="微軟正黑體" pitchFamily="34" charset="-120"/>
              <a:ea typeface="微軟正黑體" pitchFamily="34" charset="-120"/>
            </a:endParaRPr>
          </a:p>
          <a:p>
            <a:pPr>
              <a:buFont typeface="+mj-lt"/>
              <a:buAutoNum type="arabicPeriod"/>
            </a:pPr>
            <a:r>
              <a:rPr lang="en-US" altLang="zh-TW" sz="1600" dirty="0">
                <a:latin typeface="微軟正黑體" pitchFamily="34" charset="-120"/>
                <a:ea typeface="微軟正黑體" pitchFamily="34" charset="-120"/>
              </a:rPr>
              <a:t>n</a:t>
            </a:r>
            <a:r>
              <a:rPr lang="en-US" altLang="zh-TW" sz="1600" dirty="0" smtClean="0">
                <a:latin typeface="微軟正黑體" pitchFamily="34" charset="-120"/>
                <a:ea typeface="微軟正黑體" pitchFamily="34" charset="-120"/>
              </a:rPr>
              <a:t>ative - </a:t>
            </a:r>
            <a:r>
              <a:rPr lang="en-US" altLang="zh-TW" sz="1600" dirty="0" err="1" smtClean="0">
                <a:latin typeface="微軟正黑體" pitchFamily="34" charset="-120"/>
                <a:ea typeface="微軟正黑體" pitchFamily="34" charset="-120"/>
              </a:rPr>
              <a:t>webview</a:t>
            </a:r>
            <a:r>
              <a:rPr lang="zh-TW" altLang="en-US" sz="1600" dirty="0" smtClean="0">
                <a:latin typeface="微軟正黑體" pitchFamily="34" charset="-120"/>
                <a:ea typeface="微軟正黑體" pitchFamily="34" charset="-120"/>
              </a:rPr>
              <a:t> 瀏覽器元件</a:t>
            </a:r>
            <a:endParaRPr lang="en-US" altLang="zh-TW" sz="1600" dirty="0" smtClean="0">
              <a:latin typeface="微軟正黑體" pitchFamily="34" charset="-120"/>
              <a:ea typeface="微軟正黑體" pitchFamily="34" charset="-120"/>
            </a:endParaRPr>
          </a:p>
          <a:p>
            <a:pPr>
              <a:buFont typeface="+mj-lt"/>
              <a:buAutoNum type="arabicPeriod"/>
            </a:pPr>
            <a:r>
              <a:rPr lang="en-US" altLang="zh-TW" sz="1600" dirty="0" smtClean="0">
                <a:latin typeface="微軟正黑體" pitchFamily="34" charset="-120"/>
                <a:ea typeface="微軟正黑體" pitchFamily="34" charset="-120"/>
              </a:rPr>
              <a:t>sound</a:t>
            </a:r>
            <a:r>
              <a:rPr lang="zh-TW" altLang="en-US" sz="1600" dirty="0" smtClean="0">
                <a:latin typeface="微軟正黑體" pitchFamily="34" charset="-120"/>
                <a:ea typeface="微軟正黑體" pitchFamily="34" charset="-120"/>
              </a:rPr>
              <a:t> 聲音物件</a:t>
            </a:r>
            <a:endParaRPr lang="en-US" altLang="zh-TW" sz="1600" dirty="0" smtClean="0">
              <a:latin typeface="微軟正黑體" pitchFamily="34" charset="-120"/>
              <a:ea typeface="微軟正黑體" pitchFamily="34" charset="-120"/>
            </a:endParaRPr>
          </a:p>
          <a:p>
            <a:pPr>
              <a:buFont typeface="+mj-lt"/>
              <a:buAutoNum type="arabicPeriod"/>
            </a:pPr>
            <a:r>
              <a:rPr lang="en-US" altLang="zh-TW" sz="1600" dirty="0" smtClean="0">
                <a:latin typeface="微軟正黑體" pitchFamily="34" charset="-120"/>
                <a:ea typeface="微軟正黑體" pitchFamily="34" charset="-120"/>
              </a:rPr>
              <a:t>composer</a:t>
            </a:r>
            <a:r>
              <a:rPr lang="zh-TW" altLang="en-US" sz="1600" dirty="0" smtClean="0">
                <a:latin typeface="微軟正黑體" pitchFamily="34" charset="-120"/>
                <a:ea typeface="微軟正黑體" pitchFamily="34" charset="-120"/>
              </a:rPr>
              <a:t> 場景處理</a:t>
            </a:r>
            <a:endParaRPr lang="en-US" altLang="zh-TW" sz="1600" dirty="0">
              <a:latin typeface="微軟正黑體" pitchFamily="34" charset="-120"/>
              <a:ea typeface="微軟正黑體" pitchFamily="34" charset="-120"/>
            </a:endParaRPr>
          </a:p>
          <a:p>
            <a:endParaRPr lang="en-US" altLang="zh-TW" sz="1600" dirty="0" smtClean="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sz="3600" dirty="0" smtClean="0">
                <a:latin typeface="微軟正黑體" pitchFamily="34" charset="-120"/>
                <a:ea typeface="微軟正黑體" pitchFamily="34" charset="-120"/>
              </a:rPr>
              <a:t>第四章 </a:t>
            </a:r>
            <a:r>
              <a:rPr lang="en-US" altLang="zh-TW" sz="3600" dirty="0" smtClean="0">
                <a:latin typeface="微軟正黑體" pitchFamily="34" charset="-120"/>
                <a:ea typeface="微軟正黑體" pitchFamily="34" charset="-120"/>
              </a:rPr>
              <a:t>widget - button</a:t>
            </a:r>
            <a:endParaRPr lang="zh-TW" altLang="en-US" sz="3600" dirty="0">
              <a:latin typeface="微軟正黑體" pitchFamily="34" charset="-120"/>
              <a:ea typeface="微軟正黑體" pitchFamily="34" charset="-120"/>
            </a:endParaRPr>
          </a:p>
        </p:txBody>
      </p:sp>
      <p:sp>
        <p:nvSpPr>
          <p:cNvPr id="3" name="內容版面配置區 2"/>
          <p:cNvSpPr>
            <a:spLocks noGrp="1"/>
          </p:cNvSpPr>
          <p:nvPr>
            <p:ph idx="1"/>
          </p:nvPr>
        </p:nvSpPr>
        <p:spPr/>
        <p:txBody>
          <a:bodyPr>
            <a:normAutofit/>
          </a:bodyPr>
          <a:lstStyle/>
          <a:p>
            <a:pPr>
              <a:buFont typeface="+mj-lt"/>
              <a:buAutoNum type="alphaUcPeriod"/>
            </a:pPr>
            <a:r>
              <a:rPr lang="en-US" altLang="zh-TW" sz="1800" dirty="0" err="1" smtClean="0">
                <a:latin typeface="微軟正黑體" pitchFamily="34" charset="-120"/>
                <a:ea typeface="微軟正黑體" pitchFamily="34" charset="-120"/>
              </a:rPr>
              <a:t>widget.newButton</a:t>
            </a:r>
            <a:r>
              <a:rPr lang="en-US" altLang="zh-TW" sz="1800" dirty="0" smtClean="0">
                <a:latin typeface="微軟正黑體" pitchFamily="34" charset="-120"/>
                <a:ea typeface="微軟正黑體" pitchFamily="34" charset="-120"/>
              </a:rPr>
              <a:t>( options ) </a:t>
            </a:r>
            <a:r>
              <a:rPr lang="zh-TW" altLang="en-US" sz="1800" dirty="0" smtClean="0">
                <a:latin typeface="微軟正黑體" pitchFamily="34" charset="-120"/>
                <a:ea typeface="微軟正黑體" pitchFamily="34" charset="-120"/>
              </a:rPr>
              <a:t>新增按鈕與按鈕方法使用</a:t>
            </a:r>
            <a:r>
              <a:rPr lang="zh-TW" altLang="en-US" sz="1800" dirty="0">
                <a:latin typeface="微軟正黑體" pitchFamily="34" charset="-120"/>
                <a:ea typeface="微軟正黑體" pitchFamily="34" charset="-120"/>
              </a:rPr>
              <a:t/>
            </a:r>
            <a:br>
              <a:rPr lang="zh-TW" altLang="en-US" sz="1800" dirty="0">
                <a:latin typeface="微軟正黑體" pitchFamily="34" charset="-120"/>
                <a:ea typeface="微軟正黑體" pitchFamily="34" charset="-120"/>
              </a:rPr>
            </a:br>
            <a:r>
              <a:rPr lang="en-US" altLang="zh-TW" sz="1800" dirty="0" err="1" smtClean="0">
                <a:latin typeface="微軟正黑體" pitchFamily="34" charset="-120"/>
                <a:ea typeface="微軟正黑體" pitchFamily="34" charset="-120"/>
              </a:rPr>
              <a:t>object:setLabel</a:t>
            </a:r>
            <a:r>
              <a:rPr lang="en-US" altLang="zh-TW" sz="1800" dirty="0" smtClean="0">
                <a:latin typeface="微軟正黑體" pitchFamily="34" charset="-120"/>
                <a:ea typeface="微軟正黑體" pitchFamily="34" charset="-120"/>
              </a:rPr>
              <a:t>() / </a:t>
            </a:r>
            <a:r>
              <a:rPr lang="en-US" altLang="zh-TW" sz="1800" dirty="0" err="1" smtClean="0">
                <a:latin typeface="微軟正黑體" pitchFamily="34" charset="-120"/>
                <a:ea typeface="微軟正黑體" pitchFamily="34" charset="-120"/>
              </a:rPr>
              <a:t>object:getLabel</a:t>
            </a:r>
            <a:r>
              <a:rPr lang="en-US" altLang="zh-TW" sz="1800" dirty="0" smtClean="0">
                <a:latin typeface="微軟正黑體" pitchFamily="34" charset="-120"/>
                <a:ea typeface="微軟正黑體" pitchFamily="34" charset="-120"/>
              </a:rPr>
              <a:t>() / </a:t>
            </a:r>
            <a:r>
              <a:rPr lang="en-US" altLang="zh-TW" sz="1800" dirty="0" err="1" smtClean="0">
                <a:latin typeface="微軟正黑體" pitchFamily="34" charset="-120"/>
                <a:ea typeface="微軟正黑體" pitchFamily="34" charset="-120"/>
              </a:rPr>
              <a:t>object:setEnabled</a:t>
            </a:r>
            <a:r>
              <a:rPr lang="en-US" altLang="zh-TW" sz="1800" dirty="0" smtClean="0">
                <a:latin typeface="微軟正黑體" pitchFamily="34" charset="-120"/>
                <a:ea typeface="微軟正黑體" pitchFamily="34" charset="-120"/>
              </a:rPr>
              <a:t>()</a:t>
            </a:r>
            <a:br>
              <a:rPr lang="en-US" altLang="zh-TW" sz="1800" dirty="0" smtClean="0">
                <a:latin typeface="微軟正黑體" pitchFamily="34" charset="-120"/>
                <a:ea typeface="微軟正黑體" pitchFamily="34" charset="-120"/>
              </a:rPr>
            </a:br>
            <a:r>
              <a:rPr lang="zh-TW" altLang="en-US" sz="1800" dirty="0" smtClean="0">
                <a:latin typeface="微軟正黑體" pitchFamily="34" charset="-120"/>
                <a:ea typeface="微軟正黑體" pitchFamily="34" charset="-120"/>
              </a:rPr>
              <a:t>按鈕</a:t>
            </a:r>
            <a:r>
              <a:rPr lang="zh-TW" altLang="en-US" sz="1800" dirty="0">
                <a:latin typeface="微軟正黑體" pitchFamily="34" charset="-120"/>
                <a:ea typeface="微軟正黑體" pitchFamily="34" charset="-120"/>
              </a:rPr>
              <a:t>文字存取與按鈕事件生效</a:t>
            </a:r>
            <a:r>
              <a:rPr lang="zh-TW" altLang="en-US" sz="1800" dirty="0" smtClean="0">
                <a:latin typeface="微軟正黑體" pitchFamily="34" charset="-120"/>
                <a:ea typeface="微軟正黑體" pitchFamily="34" charset="-120"/>
              </a:rPr>
              <a:t>與否</a:t>
            </a:r>
            <a:endParaRPr lang="en-US" altLang="zh-TW" sz="1800" dirty="0" smtClean="0">
              <a:latin typeface="微軟正黑體" pitchFamily="34" charset="-120"/>
              <a:ea typeface="微軟正黑體" pitchFamily="34" charset="-120"/>
            </a:endParaRPr>
          </a:p>
          <a:p>
            <a:pPr>
              <a:buFont typeface="+mj-lt"/>
              <a:buAutoNum type="alphaUcPeriod"/>
            </a:pPr>
            <a:r>
              <a:rPr lang="en-US" altLang="zh-TW" sz="1800" dirty="0" smtClean="0">
                <a:latin typeface="微軟正黑體" pitchFamily="34" charset="-120"/>
                <a:ea typeface="微軟正黑體" pitchFamily="34" charset="-120"/>
              </a:rPr>
              <a:t>options</a:t>
            </a:r>
            <a:r>
              <a:rPr lang="zh-TW" altLang="en-US" sz="1800" dirty="0" smtClean="0">
                <a:latin typeface="微軟正黑體" pitchFamily="34" charset="-120"/>
                <a:ea typeface="微軟正黑體" pitchFamily="34" charset="-120"/>
              </a:rPr>
              <a:t> 初始參數設定</a:t>
            </a:r>
            <a:r>
              <a:rPr lang="en-US" altLang="zh-TW" sz="1800" dirty="0" smtClean="0">
                <a:latin typeface="微軟正黑體" pitchFamily="34" charset="-120"/>
                <a:ea typeface="微軟正黑體" pitchFamily="34" charset="-120"/>
              </a:rPr>
              <a:t> id</a:t>
            </a:r>
            <a:r>
              <a:rPr lang="en-US" altLang="zh-TW" sz="1800" dirty="0">
                <a:latin typeface="微軟正黑體" pitchFamily="34" charset="-120"/>
                <a:ea typeface="微軟正黑體" pitchFamily="34" charset="-120"/>
              </a:rPr>
              <a:t>, x, y, left, top, </a:t>
            </a:r>
            <a:r>
              <a:rPr lang="en-US" altLang="zh-TW" sz="1800" dirty="0" err="1">
                <a:latin typeface="微軟正黑體" pitchFamily="34" charset="-120"/>
                <a:ea typeface="微軟正黑體" pitchFamily="34" charset="-120"/>
              </a:rPr>
              <a:t>isEnabled</a:t>
            </a:r>
            <a:r>
              <a:rPr lang="en-US" altLang="zh-TW" sz="1800" dirty="0">
                <a:latin typeface="微軟正黑體" pitchFamily="34" charset="-120"/>
                <a:ea typeface="微軟正黑體" pitchFamily="34" charset="-120"/>
              </a:rPr>
              <a:t>, </a:t>
            </a:r>
            <a:r>
              <a:rPr lang="en-US" altLang="zh-TW" sz="1800" dirty="0" err="1" smtClean="0">
                <a:latin typeface="微軟正黑體" pitchFamily="34" charset="-120"/>
                <a:ea typeface="微軟正黑體" pitchFamily="34" charset="-120"/>
              </a:rPr>
              <a:t>onEvent</a:t>
            </a:r>
            <a:r>
              <a:rPr lang="en-US" altLang="zh-TW" sz="1800" dirty="0" smtClean="0">
                <a:latin typeface="微軟正黑體" pitchFamily="34" charset="-120"/>
                <a:ea typeface="微軟正黑體" pitchFamily="34" charset="-120"/>
              </a:rPr>
              <a:t>,</a:t>
            </a:r>
            <a:br>
              <a:rPr lang="en-US" altLang="zh-TW" sz="1800" dirty="0" smtClean="0">
                <a:latin typeface="微軟正黑體" pitchFamily="34" charset="-120"/>
                <a:ea typeface="微軟正黑體" pitchFamily="34" charset="-120"/>
              </a:rPr>
            </a:br>
            <a:r>
              <a:rPr lang="en-US" altLang="zh-TW" sz="1800" dirty="0" smtClean="0">
                <a:latin typeface="微軟正黑體" pitchFamily="34" charset="-120"/>
                <a:ea typeface="微軟正黑體" pitchFamily="34" charset="-120"/>
              </a:rPr>
              <a:t>label, </a:t>
            </a:r>
            <a:r>
              <a:rPr lang="en-US" altLang="zh-TW" sz="1800" dirty="0" err="1" smtClean="0">
                <a:latin typeface="微軟正黑體" pitchFamily="34" charset="-120"/>
                <a:ea typeface="微軟正黑體" pitchFamily="34" charset="-120"/>
              </a:rPr>
              <a:t>labelAlign</a:t>
            </a:r>
            <a:r>
              <a:rPr lang="en-US" altLang="zh-TW" sz="1800" dirty="0" smtClean="0">
                <a:latin typeface="微軟正黑體" pitchFamily="34" charset="-120"/>
                <a:ea typeface="微軟正黑體" pitchFamily="34" charset="-120"/>
              </a:rPr>
              <a:t>, </a:t>
            </a:r>
            <a:r>
              <a:rPr lang="en-US" altLang="zh-TW" sz="1800" dirty="0" err="1" smtClean="0">
                <a:latin typeface="微軟正黑體" pitchFamily="34" charset="-120"/>
                <a:ea typeface="微軟正黑體" pitchFamily="34" charset="-120"/>
              </a:rPr>
              <a:t>labelColor</a:t>
            </a:r>
            <a:r>
              <a:rPr lang="en-US" altLang="zh-TW" sz="1800" dirty="0" smtClean="0">
                <a:latin typeface="微軟正黑體" pitchFamily="34" charset="-120"/>
                <a:ea typeface="微軟正黑體" pitchFamily="34" charset="-120"/>
              </a:rPr>
              <a:t>, </a:t>
            </a:r>
            <a:r>
              <a:rPr lang="en-US" altLang="zh-TW" sz="1800" dirty="0" err="1" smtClean="0">
                <a:latin typeface="微軟正黑體" pitchFamily="34" charset="-120"/>
                <a:ea typeface="微軟正黑體" pitchFamily="34" charset="-120"/>
              </a:rPr>
              <a:t>labelXOffset</a:t>
            </a:r>
            <a:r>
              <a:rPr lang="en-US" altLang="zh-TW" sz="1800" dirty="0" smtClean="0">
                <a:latin typeface="微軟正黑體" pitchFamily="34" charset="-120"/>
                <a:ea typeface="微軟正黑體" pitchFamily="34" charset="-120"/>
              </a:rPr>
              <a:t>,</a:t>
            </a:r>
            <a:br>
              <a:rPr lang="en-US" altLang="zh-TW" sz="1800" dirty="0" smtClean="0">
                <a:latin typeface="微軟正黑體" pitchFamily="34" charset="-120"/>
                <a:ea typeface="微軟正黑體" pitchFamily="34" charset="-120"/>
              </a:rPr>
            </a:br>
            <a:r>
              <a:rPr lang="en-US" altLang="zh-TW" sz="1800" dirty="0" err="1" smtClean="0">
                <a:latin typeface="微軟正黑體" pitchFamily="34" charset="-120"/>
                <a:ea typeface="微軟正黑體" pitchFamily="34" charset="-120"/>
              </a:rPr>
              <a:t>labelYOffset</a:t>
            </a:r>
            <a:r>
              <a:rPr lang="en-US" altLang="zh-TW" sz="1800" dirty="0" smtClean="0">
                <a:latin typeface="微軟正黑體" pitchFamily="34" charset="-120"/>
                <a:ea typeface="微軟正黑體" pitchFamily="34" charset="-120"/>
              </a:rPr>
              <a:t>, font, </a:t>
            </a:r>
            <a:r>
              <a:rPr lang="en-US" altLang="zh-TW" sz="1800" dirty="0" err="1" smtClean="0">
                <a:latin typeface="微軟正黑體" pitchFamily="34" charset="-120"/>
                <a:ea typeface="微軟正黑體" pitchFamily="34" charset="-120"/>
              </a:rPr>
              <a:t>fontSize</a:t>
            </a:r>
            <a:r>
              <a:rPr lang="en-US" altLang="zh-TW" sz="1800" smtClean="0">
                <a:latin typeface="微軟正黑體" pitchFamily="34" charset="-120"/>
                <a:ea typeface="微軟正黑體" pitchFamily="34" charset="-120"/>
              </a:rPr>
              <a:t>, emboss</a:t>
            </a:r>
            <a:endParaRPr lang="zh-TW" altLang="en-US" sz="1800" dirty="0" smtClean="0">
              <a:latin typeface="微軟正黑體" pitchFamily="34" charset="-120"/>
              <a:ea typeface="微軟正黑體" pitchFamily="34" charset="-120"/>
            </a:endParaRPr>
          </a:p>
          <a:p>
            <a:pPr>
              <a:buFont typeface="+mj-lt"/>
              <a:buAutoNum type="alphaUcPeriod"/>
            </a:pPr>
            <a:r>
              <a:rPr lang="zh-TW" altLang="en-US" sz="1800" dirty="0" smtClean="0">
                <a:latin typeface="微軟正黑體" pitchFamily="34" charset="-120"/>
                <a:ea typeface="微軟正黑體" pitchFamily="34" charset="-120"/>
              </a:rPr>
              <a:t>按鈕元件繼承鏈</a:t>
            </a:r>
            <a:endParaRPr lang="en-US" altLang="zh-TW" sz="1800" dirty="0">
              <a:latin typeface="微軟正黑體" pitchFamily="34" charset="-120"/>
              <a:ea typeface="微軟正黑體" pitchFamily="34" charset="-120"/>
            </a:endParaRPr>
          </a:p>
          <a:p>
            <a:pPr>
              <a:buFont typeface="+mj-lt"/>
              <a:buAutoNum type="alphaUcPeriod"/>
            </a:pPr>
            <a:r>
              <a:rPr lang="zh-TW" altLang="en-US" sz="1800" dirty="0" smtClean="0">
                <a:latin typeface="微軟正黑體" pitchFamily="34" charset="-120"/>
                <a:ea typeface="微軟正黑體" pitchFamily="34" charset="-120"/>
              </a:rPr>
              <a:t>兩張圖建立按鈕 </a:t>
            </a:r>
            <a:r>
              <a:rPr lang="en-US" altLang="zh-TW" sz="1800" dirty="0" smtClean="0">
                <a:latin typeface="微軟正黑體" pitchFamily="34" charset="-120"/>
                <a:ea typeface="微軟正黑體" pitchFamily="34" charset="-120"/>
              </a:rPr>
              <a:t>2-Image Construction</a:t>
            </a:r>
            <a:endParaRPr lang="zh-TW" altLang="en-US" sz="1800" dirty="0" smtClean="0">
              <a:latin typeface="微軟正黑體" pitchFamily="34" charset="-120"/>
              <a:ea typeface="微軟正黑體" pitchFamily="34" charset="-120"/>
            </a:endParaRPr>
          </a:p>
          <a:p>
            <a:pPr>
              <a:buFont typeface="+mj-lt"/>
              <a:buAutoNum type="alphaUcPeriod"/>
            </a:pPr>
            <a:r>
              <a:rPr lang="zh-TW" altLang="en-US" sz="1800" dirty="0" smtClean="0">
                <a:latin typeface="微軟正黑體" pitchFamily="34" charset="-120"/>
                <a:ea typeface="微軟正黑體" pitchFamily="34" charset="-120"/>
              </a:rPr>
              <a:t>其他 </a:t>
            </a:r>
            <a:r>
              <a:rPr lang="en-US" altLang="zh-TW" sz="1800" dirty="0" smtClean="0">
                <a:latin typeface="微軟正黑體" pitchFamily="34" charset="-120"/>
                <a:ea typeface="微軟正黑體" pitchFamily="34" charset="-120"/>
              </a:rPr>
              <a:t>widget</a:t>
            </a:r>
            <a:r>
              <a:rPr lang="zh-TW" altLang="en-US" sz="1800" dirty="0" smtClean="0">
                <a:latin typeface="微軟正黑體" pitchFamily="34" charset="-120"/>
                <a:ea typeface="微軟正黑體" pitchFamily="34" charset="-120"/>
              </a:rPr>
              <a:t> 與更多 </a:t>
            </a:r>
            <a:r>
              <a:rPr lang="en-US" altLang="zh-TW" sz="1800" dirty="0" smtClean="0">
                <a:latin typeface="微軟正黑體" pitchFamily="34" charset="-120"/>
                <a:ea typeface="微軟正黑體" pitchFamily="34" charset="-120"/>
              </a:rPr>
              <a:t>UI</a:t>
            </a:r>
            <a:r>
              <a:rPr lang="zh-TW" altLang="en-US" sz="1800" dirty="0" smtClean="0">
                <a:latin typeface="微軟正黑體" pitchFamily="34" charset="-120"/>
                <a:ea typeface="微軟正黑體" pitchFamily="34" charset="-120"/>
              </a:rPr>
              <a:t> 設計模式</a:t>
            </a:r>
            <a:r>
              <a:rPr lang="en-US" altLang="zh-TW" sz="1800" dirty="0" smtClean="0">
                <a:latin typeface="微軟正黑體" pitchFamily="34" charset="-120"/>
                <a:ea typeface="微軟正黑體" pitchFamily="34" charset="-120"/>
              </a:rPr>
              <a:t/>
            </a:r>
            <a:br>
              <a:rPr lang="en-US" altLang="zh-TW" sz="1800" dirty="0" smtClean="0">
                <a:latin typeface="微軟正黑體" pitchFamily="34" charset="-120"/>
                <a:ea typeface="微軟正黑體" pitchFamily="34" charset="-120"/>
              </a:rPr>
            </a:br>
            <a:endParaRPr lang="en-US" altLang="zh-TW" sz="1800" dirty="0">
              <a:latin typeface="微軟正黑體" pitchFamily="34" charset="-120"/>
              <a:ea typeface="微軟正黑體" pitchFamily="34" charset="-120"/>
            </a:endParaRPr>
          </a:p>
          <a:p>
            <a:pPr>
              <a:buFont typeface="+mj-lt"/>
              <a:buAutoNum type="alphaUcPeriod"/>
            </a:pPr>
            <a:endParaRPr lang="en-US" altLang="zh-TW" sz="1400"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val="1997866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400" dirty="0" smtClean="0">
                <a:latin typeface="微軟正黑體" pitchFamily="34" charset="-120"/>
                <a:ea typeface="微軟正黑體" pitchFamily="34" charset="-120"/>
              </a:rPr>
              <a:t>A.</a:t>
            </a:r>
            <a:r>
              <a:rPr lang="zh-TW" altLang="en-US" sz="2400" dirty="0" smtClean="0">
                <a:latin typeface="微軟正黑體" pitchFamily="34" charset="-120"/>
                <a:ea typeface="微軟正黑體" pitchFamily="34" charset="-120"/>
              </a:rPr>
              <a:t> </a:t>
            </a:r>
            <a:r>
              <a:rPr lang="en-US" altLang="zh-TW" sz="2400" dirty="0" err="1" smtClean="0">
                <a:latin typeface="微軟正黑體" pitchFamily="34" charset="-120"/>
                <a:ea typeface="微軟正黑體" pitchFamily="34" charset="-120"/>
              </a:rPr>
              <a:t>widget.newButton</a:t>
            </a:r>
            <a:r>
              <a:rPr lang="en-US" altLang="zh-TW" sz="2400" dirty="0">
                <a:latin typeface="微軟正黑體" pitchFamily="34" charset="-120"/>
                <a:ea typeface="微軟正黑體" pitchFamily="34" charset="-120"/>
              </a:rPr>
              <a:t>( options ) </a:t>
            </a:r>
            <a:r>
              <a:rPr lang="zh-TW" altLang="en-US" sz="2400" dirty="0">
                <a:latin typeface="微軟正黑體" pitchFamily="34" charset="-120"/>
                <a:ea typeface="微軟正黑體" pitchFamily="34" charset="-120"/>
              </a:rPr>
              <a:t>新增按鈕與按鈕方法使用</a:t>
            </a:r>
          </a:p>
        </p:txBody>
      </p:sp>
      <p:sp>
        <p:nvSpPr>
          <p:cNvPr id="3" name="內容版面配置區 2"/>
          <p:cNvSpPr>
            <a:spLocks noGrp="1"/>
          </p:cNvSpPr>
          <p:nvPr>
            <p:ph idx="1"/>
          </p:nvPr>
        </p:nvSpPr>
        <p:spPr>
          <a:xfrm>
            <a:off x="457200" y="1600200"/>
            <a:ext cx="8229600" cy="4781128"/>
          </a:xfrm>
        </p:spPr>
        <p:txBody>
          <a:bodyPr>
            <a:normAutofit fontScale="92500" lnSpcReduction="20000"/>
          </a:bodyPr>
          <a:lstStyle/>
          <a:p>
            <a:pPr marL="0" indent="0">
              <a:buNone/>
            </a:pP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main.lua</a:t>
            </a:r>
            <a:endParaRPr lang="en-US" altLang="zh-TW" sz="1600" dirty="0" smtClean="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r>
              <a:rPr lang="en-US" altLang="zh-TW" sz="1600" b="1" dirty="0" smtClean="0">
                <a:latin typeface="微軟正黑體" pitchFamily="34" charset="-120"/>
                <a:ea typeface="微軟正黑體" pitchFamily="34" charset="-120"/>
              </a:rPr>
              <a:t>-- </a:t>
            </a:r>
            <a:r>
              <a:rPr lang="zh-TW" altLang="en-US" sz="1600" b="1" dirty="0" smtClean="0">
                <a:latin typeface="微軟正黑體" pitchFamily="34" charset="-120"/>
                <a:ea typeface="微軟正黑體" pitchFamily="34" charset="-120"/>
              </a:rPr>
              <a:t>簡易範例</a:t>
            </a:r>
            <a:endParaRPr lang="en-US" altLang="zh-TW" sz="1600" b="1"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按鈕是手機使用頻率最高的 </a:t>
            </a:r>
            <a:r>
              <a:rPr lang="en-US" altLang="zh-TW" sz="1600" dirty="0" smtClean="0">
                <a:latin typeface="微軟正黑體" pitchFamily="34" charset="-120"/>
                <a:ea typeface="微軟正黑體" pitchFamily="34" charset="-120"/>
              </a:rPr>
              <a:t>UI</a:t>
            </a:r>
            <a:r>
              <a:rPr lang="zh-TW" altLang="en-US" sz="1600" dirty="0" smtClean="0">
                <a:latin typeface="微軟正黑體" pitchFamily="34" charset="-120"/>
                <a:ea typeface="微軟正黑體" pitchFamily="34" charset="-120"/>
              </a:rPr>
              <a:t> 元件，而按鈕最基本需求就是設定按鈕上文字與建立按鈕事件兩件事，所以僅放</a:t>
            </a:r>
            <a:r>
              <a:rPr lang="en-US" altLang="zh-TW" sz="1600" dirty="0" smtClean="0">
                <a:latin typeface="微軟正黑體" pitchFamily="34" charset="-120"/>
                <a:ea typeface="微軟正黑體" pitchFamily="34" charset="-120"/>
              </a:rPr>
              <a:t>label, </a:t>
            </a:r>
            <a:r>
              <a:rPr lang="en-US" altLang="zh-TW" sz="1600" dirty="0" err="1" smtClean="0">
                <a:latin typeface="微軟正黑體" pitchFamily="34" charset="-120"/>
                <a:ea typeface="微軟正黑體" pitchFamily="34" charset="-120"/>
              </a:rPr>
              <a:t>onEvent</a:t>
            </a:r>
            <a:r>
              <a:rPr lang="zh-TW" altLang="en-US" sz="1600" dirty="0" smtClean="0">
                <a:latin typeface="微軟正黑體" pitchFamily="34" charset="-120"/>
                <a:ea typeface="微軟正黑體" pitchFamily="34" charset="-120"/>
              </a:rPr>
              <a:t>參數初始化，基本上實作</a:t>
            </a:r>
            <a:r>
              <a:rPr lang="zh-TW" altLang="en-US" sz="1600" dirty="0" smtClean="0">
                <a:solidFill>
                  <a:srgbClr val="0070C0"/>
                </a:solidFill>
                <a:latin typeface="微軟正黑體" pitchFamily="34" charset="-120"/>
                <a:ea typeface="微軟正黑體" pitchFamily="34" charset="-120"/>
              </a:rPr>
              <a:t>藍色區塊</a:t>
            </a:r>
            <a:r>
              <a:rPr lang="zh-TW" altLang="en-US" sz="1600" dirty="0" smtClean="0">
                <a:latin typeface="微軟正黑體" pitchFamily="34" charset="-120"/>
                <a:ea typeface="微軟正黑體" pitchFamily="34" charset="-120"/>
              </a:rPr>
              <a:t>程式就建立好按鈕</a:t>
            </a:r>
          </a:p>
          <a:p>
            <a:pPr marL="0" indent="0">
              <a:buNone/>
            </a:pPr>
            <a:r>
              <a:rPr lang="en-US" altLang="zh-TW" sz="1600" dirty="0" smtClean="0">
                <a:latin typeface="微軟正黑體" pitchFamily="34" charset="-120"/>
                <a:ea typeface="微軟正黑體" pitchFamily="34" charset="-120"/>
              </a:rPr>
              <a:t>-- </a:t>
            </a:r>
            <a:r>
              <a:rPr lang="zh-TW" altLang="en-US" sz="1600" dirty="0" smtClean="0">
                <a:solidFill>
                  <a:srgbClr val="00B050"/>
                </a:solidFill>
                <a:latin typeface="微軟正黑體" pitchFamily="34" charset="-120"/>
                <a:ea typeface="微軟正黑體" pitchFamily="34" charset="-120"/>
              </a:rPr>
              <a:t>綠色文字部份</a:t>
            </a:r>
            <a:r>
              <a:rPr lang="zh-TW" altLang="en-US" sz="1600" dirty="0" smtClean="0">
                <a:latin typeface="微軟正黑體" pitchFamily="34" charset="-120"/>
                <a:ea typeface="微軟正黑體" pitchFamily="34" charset="-120"/>
              </a:rPr>
              <a:t>為按鈕元件定義的特有方法</a:t>
            </a:r>
          </a:p>
          <a:p>
            <a:pPr marL="0" indent="0">
              <a:buNone/>
            </a:pPr>
            <a:endParaRPr lang="zh-TW" altLang="en-US" sz="1600" dirty="0" smtClean="0">
              <a:latin typeface="微軟正黑體" pitchFamily="34" charset="-120"/>
              <a:ea typeface="微軟正黑體" pitchFamily="34" charset="-120"/>
            </a:endParaRPr>
          </a:p>
          <a:p>
            <a:pPr marL="0" indent="0">
              <a:buNone/>
            </a:pPr>
            <a:r>
              <a:rPr lang="en-US" altLang="zh-TW" sz="1600" dirty="0" err="1" smtClean="0">
                <a:latin typeface="微軟正黑體" pitchFamily="34" charset="-120"/>
                <a:ea typeface="微軟正黑體" pitchFamily="34" charset="-120"/>
              </a:rPr>
              <a:t>display.setStatusBar</a:t>
            </a:r>
            <a:r>
              <a:rPr lang="en-US" altLang="zh-TW" sz="1600" dirty="0">
                <a:latin typeface="微軟正黑體" pitchFamily="34" charset="-120"/>
                <a:ea typeface="微軟正黑體" pitchFamily="34" charset="-120"/>
              </a:rPr>
              <a:t>( </a:t>
            </a:r>
            <a:r>
              <a:rPr lang="en-US" altLang="zh-TW" sz="1600" dirty="0" err="1">
                <a:latin typeface="微軟正黑體" pitchFamily="34" charset="-120"/>
                <a:ea typeface="微軟正黑體" pitchFamily="34" charset="-120"/>
              </a:rPr>
              <a:t>display.HiddenStatusBar</a:t>
            </a: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取消顯示手機最上方狀態列</a:t>
            </a:r>
          </a:p>
          <a:p>
            <a:pPr marL="0" indent="0">
              <a:buNone/>
            </a:pPr>
            <a:r>
              <a:rPr lang="en-US" altLang="zh-TW" sz="1600" dirty="0" smtClean="0">
                <a:solidFill>
                  <a:srgbClr val="0070C0"/>
                </a:solidFill>
                <a:latin typeface="微軟正黑體" pitchFamily="34" charset="-120"/>
                <a:ea typeface="微軟正黑體" pitchFamily="34" charset="-120"/>
              </a:rPr>
              <a:t>local </a:t>
            </a:r>
            <a:r>
              <a:rPr lang="en-US" altLang="zh-TW" sz="1600" dirty="0">
                <a:solidFill>
                  <a:srgbClr val="0070C0"/>
                </a:solidFill>
                <a:latin typeface="微軟正黑體" pitchFamily="34" charset="-120"/>
                <a:ea typeface="微軟正黑體" pitchFamily="34" charset="-120"/>
              </a:rPr>
              <a:t>widget = </a:t>
            </a:r>
            <a:r>
              <a:rPr lang="en-US" altLang="zh-TW" sz="1600" dirty="0" smtClean="0">
                <a:solidFill>
                  <a:srgbClr val="0070C0"/>
                </a:solidFill>
                <a:latin typeface="微軟正黑體" pitchFamily="34" charset="-120"/>
                <a:ea typeface="微軟正黑體" pitchFamily="34" charset="-120"/>
              </a:rPr>
              <a:t>require( "widget" ) -- </a:t>
            </a:r>
            <a:r>
              <a:rPr lang="zh-TW" altLang="en-US" sz="1600" dirty="0" smtClean="0">
                <a:solidFill>
                  <a:srgbClr val="0070C0"/>
                </a:solidFill>
                <a:latin typeface="微軟正黑體" pitchFamily="34" charset="-120"/>
                <a:ea typeface="微軟正黑體" pitchFamily="34" charset="-120"/>
              </a:rPr>
              <a:t>當使用按鈕元件須先匯入函式庫</a:t>
            </a:r>
          </a:p>
          <a:p>
            <a:pPr marL="0" indent="0">
              <a:buNone/>
            </a:pPr>
            <a:r>
              <a:rPr lang="en-US" altLang="zh-TW" sz="1600" dirty="0" smtClean="0">
                <a:solidFill>
                  <a:srgbClr val="0070C0"/>
                </a:solidFill>
                <a:latin typeface="微軟正黑體" pitchFamily="34" charset="-120"/>
                <a:ea typeface="微軟正黑體" pitchFamily="34" charset="-120"/>
              </a:rPr>
              <a:t>local </a:t>
            </a:r>
            <a:r>
              <a:rPr lang="en-US" altLang="zh-TW" sz="1600" dirty="0" err="1">
                <a:solidFill>
                  <a:srgbClr val="0070C0"/>
                </a:solidFill>
                <a:latin typeface="微軟正黑體" pitchFamily="34" charset="-120"/>
                <a:ea typeface="微軟正黑體" pitchFamily="34" charset="-120"/>
              </a:rPr>
              <a:t>btn</a:t>
            </a:r>
            <a:r>
              <a:rPr lang="en-US" altLang="zh-TW" sz="1600" dirty="0">
                <a:solidFill>
                  <a:srgbClr val="0070C0"/>
                </a:solidFill>
                <a:latin typeface="微軟正黑體" pitchFamily="34" charset="-120"/>
                <a:ea typeface="微軟正黑體" pitchFamily="34" charset="-120"/>
              </a:rPr>
              <a:t> = </a:t>
            </a:r>
            <a:r>
              <a:rPr lang="en-US" altLang="zh-TW" sz="1600" dirty="0" err="1">
                <a:solidFill>
                  <a:srgbClr val="0070C0"/>
                </a:solidFill>
                <a:latin typeface="微軟正黑體" pitchFamily="34" charset="-120"/>
                <a:ea typeface="微軟正黑體" pitchFamily="34" charset="-120"/>
              </a:rPr>
              <a:t>widget.newButton</a:t>
            </a:r>
            <a:r>
              <a:rPr lang="en-US" altLang="zh-TW" sz="1600" dirty="0" smtClean="0">
                <a:solidFill>
                  <a:srgbClr val="0070C0"/>
                </a:solidFill>
                <a:latin typeface="微軟正黑體" pitchFamily="34" charset="-120"/>
                <a:ea typeface="微軟正黑體" pitchFamily="34" charset="-120"/>
              </a:rPr>
              <a:t>({</a:t>
            </a:r>
            <a:endParaRPr lang="zh-TW" altLang="en-US" sz="1600" dirty="0" smtClean="0">
              <a:solidFill>
                <a:srgbClr val="0070C0"/>
              </a:solidFill>
              <a:latin typeface="微軟正黑體" pitchFamily="34" charset="-120"/>
              <a:ea typeface="微軟正黑體" pitchFamily="34" charset="-120"/>
            </a:endParaRPr>
          </a:p>
          <a:p>
            <a:pPr marL="0" indent="0">
              <a:buNone/>
            </a:pPr>
            <a:r>
              <a:rPr lang="zh-TW" altLang="en-US" sz="1600" dirty="0">
                <a:solidFill>
                  <a:srgbClr val="0070C0"/>
                </a:solidFill>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label = "test button", --</a:t>
            </a:r>
            <a:r>
              <a:rPr lang="zh-TW" altLang="en-US" sz="1600" dirty="0" smtClean="0">
                <a:solidFill>
                  <a:srgbClr val="0070C0"/>
                </a:solidFill>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1.</a:t>
            </a:r>
            <a:r>
              <a:rPr lang="zh-TW" altLang="en-US" sz="1600" dirty="0" smtClean="0">
                <a:solidFill>
                  <a:srgbClr val="0070C0"/>
                </a:solidFill>
                <a:latin typeface="微軟正黑體" pitchFamily="34" charset="-120"/>
                <a:ea typeface="微軟正黑體" pitchFamily="34" charset="-120"/>
              </a:rPr>
              <a:t>設定按鈕上文字</a:t>
            </a:r>
          </a:p>
          <a:p>
            <a:pPr marL="0" indent="0">
              <a:buNone/>
            </a:pPr>
            <a:r>
              <a:rPr lang="zh-TW" altLang="en-US" sz="1600" dirty="0">
                <a:solidFill>
                  <a:srgbClr val="0070C0"/>
                </a:solidFill>
                <a:latin typeface="微軟正黑體" pitchFamily="34" charset="-120"/>
                <a:ea typeface="微軟正黑體" pitchFamily="34" charset="-120"/>
              </a:rPr>
              <a:t>	</a:t>
            </a:r>
            <a:r>
              <a:rPr lang="en-US" altLang="zh-TW" sz="1600" dirty="0" err="1" smtClean="0">
                <a:solidFill>
                  <a:srgbClr val="0070C0"/>
                </a:solidFill>
                <a:latin typeface="微軟正黑體" pitchFamily="34" charset="-120"/>
                <a:ea typeface="微軟正黑體" pitchFamily="34" charset="-120"/>
              </a:rPr>
              <a:t>onEvent</a:t>
            </a:r>
            <a:r>
              <a:rPr lang="en-US" altLang="zh-TW" sz="1600" dirty="0" smtClean="0">
                <a:solidFill>
                  <a:srgbClr val="0070C0"/>
                </a:solidFill>
                <a:latin typeface="微軟正黑體" pitchFamily="34" charset="-120"/>
                <a:ea typeface="微軟正黑體" pitchFamily="34" charset="-120"/>
              </a:rPr>
              <a:t> </a:t>
            </a:r>
            <a:r>
              <a:rPr lang="en-US" altLang="zh-TW" sz="1600" dirty="0">
                <a:solidFill>
                  <a:srgbClr val="0070C0"/>
                </a:solidFill>
                <a:latin typeface="微軟正黑體" pitchFamily="34" charset="-120"/>
                <a:ea typeface="微軟正黑體" pitchFamily="34" charset="-120"/>
              </a:rPr>
              <a:t>= function(event</a:t>
            </a:r>
            <a:r>
              <a:rPr lang="en-US" altLang="zh-TW" sz="1600" dirty="0" smtClean="0">
                <a:solidFill>
                  <a:srgbClr val="0070C0"/>
                </a:solidFill>
                <a:latin typeface="微軟正黑體" pitchFamily="34" charset="-120"/>
                <a:ea typeface="微軟正黑體" pitchFamily="34" charset="-120"/>
              </a:rPr>
              <a:t>)</a:t>
            </a:r>
            <a:r>
              <a:rPr lang="zh-TW" altLang="en-US" sz="1600" dirty="0" smtClean="0">
                <a:solidFill>
                  <a:srgbClr val="0070C0"/>
                </a:solidFill>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-- 2.</a:t>
            </a:r>
            <a:r>
              <a:rPr lang="zh-TW" altLang="en-US" sz="1600" dirty="0" smtClean="0">
                <a:solidFill>
                  <a:srgbClr val="0070C0"/>
                </a:solidFill>
                <a:latin typeface="微軟正黑體" pitchFamily="34" charset="-120"/>
                <a:ea typeface="微軟正黑體" pitchFamily="34" charset="-120"/>
              </a:rPr>
              <a:t>建立按鈕事件</a:t>
            </a:r>
          </a:p>
          <a:p>
            <a:pPr marL="0" indent="0">
              <a:buNone/>
            </a:pPr>
            <a:r>
              <a:rPr lang="zh-TW" altLang="en-US" sz="1600" dirty="0">
                <a:solidFill>
                  <a:srgbClr val="0070C0"/>
                </a:solidFill>
                <a:latin typeface="微軟正黑體" pitchFamily="34" charset="-120"/>
                <a:ea typeface="微軟正黑體" pitchFamily="34" charset="-120"/>
              </a:rPr>
              <a:t>	</a:t>
            </a:r>
            <a:r>
              <a:rPr lang="zh-TW" altLang="en-US" sz="1600" dirty="0" smtClean="0">
                <a:solidFill>
                  <a:srgbClr val="0070C0"/>
                </a:solidFill>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print(</a:t>
            </a:r>
            <a:r>
              <a:rPr lang="en-US" altLang="zh-TW" sz="1600" dirty="0" err="1" smtClean="0">
                <a:solidFill>
                  <a:srgbClr val="0070C0"/>
                </a:solidFill>
                <a:latin typeface="微軟正黑體" pitchFamily="34" charset="-120"/>
                <a:ea typeface="微軟正黑體" pitchFamily="34" charset="-120"/>
              </a:rPr>
              <a:t>event.phase</a:t>
            </a:r>
            <a:r>
              <a:rPr lang="en-US" altLang="zh-TW" sz="1600" dirty="0" smtClean="0">
                <a:solidFill>
                  <a:srgbClr val="0070C0"/>
                </a:solidFill>
                <a:latin typeface="微軟正黑體" pitchFamily="34" charset="-120"/>
                <a:ea typeface="微軟正黑體" pitchFamily="34" charset="-120"/>
              </a:rPr>
              <a:t>)</a:t>
            </a:r>
            <a:r>
              <a:rPr lang="zh-TW" altLang="en-US" sz="1600" dirty="0" smtClean="0">
                <a:solidFill>
                  <a:srgbClr val="0070C0"/>
                </a:solidFill>
                <a:latin typeface="微軟正黑體" pitchFamily="34" charset="-120"/>
                <a:ea typeface="微軟正黑體" pitchFamily="34" charset="-120"/>
              </a:rPr>
              <a:t> </a:t>
            </a:r>
            <a:r>
              <a:rPr lang="en-US" altLang="zh-TW" sz="1600" dirty="0">
                <a:solidFill>
                  <a:srgbClr val="0070C0"/>
                </a:solidFill>
                <a:latin typeface="微軟正黑體" pitchFamily="34" charset="-120"/>
                <a:ea typeface="微軟正黑體" pitchFamily="34" charset="-120"/>
              </a:rPr>
              <a:t>-- </a:t>
            </a:r>
            <a:r>
              <a:rPr lang="zh-TW" altLang="en-US" sz="1600" dirty="0" smtClean="0">
                <a:solidFill>
                  <a:srgbClr val="0070C0"/>
                </a:solidFill>
                <a:latin typeface="微軟正黑體" pitchFamily="34" charset="-120"/>
                <a:ea typeface="微軟正黑體" pitchFamily="34" charset="-120"/>
              </a:rPr>
              <a:t>手指按下輸出</a:t>
            </a:r>
            <a:r>
              <a:rPr lang="en-US" altLang="zh-TW" sz="1600" dirty="0" smtClean="0">
                <a:solidFill>
                  <a:srgbClr val="0070C0"/>
                </a:solidFill>
                <a:latin typeface="微軟正黑體" pitchFamily="34" charset="-120"/>
                <a:ea typeface="微軟正黑體" pitchFamily="34" charset="-120"/>
              </a:rPr>
              <a:t>began</a:t>
            </a:r>
            <a:r>
              <a:rPr lang="zh-TW" altLang="en-US" sz="1600" dirty="0" smtClean="0">
                <a:solidFill>
                  <a:srgbClr val="0070C0"/>
                </a:solidFill>
                <a:latin typeface="微軟正黑體" pitchFamily="34" charset="-120"/>
                <a:ea typeface="微軟正黑體" pitchFamily="34" charset="-120"/>
              </a:rPr>
              <a:t>，手指放開輸出</a:t>
            </a:r>
            <a:r>
              <a:rPr lang="en-US" altLang="zh-TW" sz="1600" dirty="0" smtClean="0">
                <a:solidFill>
                  <a:srgbClr val="0070C0"/>
                </a:solidFill>
                <a:latin typeface="微軟正黑體" pitchFamily="34" charset="-120"/>
                <a:ea typeface="微軟正黑體" pitchFamily="34" charset="-120"/>
              </a:rPr>
              <a:t>ended</a:t>
            </a:r>
            <a:endParaRPr lang="zh-TW" altLang="en-US" sz="1600" dirty="0" smtClean="0">
              <a:solidFill>
                <a:srgbClr val="0070C0"/>
              </a:solidFill>
              <a:latin typeface="微軟正黑體" pitchFamily="34" charset="-120"/>
              <a:ea typeface="微軟正黑體" pitchFamily="34" charset="-120"/>
            </a:endParaRPr>
          </a:p>
          <a:p>
            <a:pPr marL="0" indent="0">
              <a:buNone/>
            </a:pPr>
            <a:r>
              <a:rPr lang="zh-TW" altLang="en-US" sz="1600" dirty="0" smtClean="0">
                <a:solidFill>
                  <a:srgbClr val="0070C0"/>
                </a:solidFill>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end</a:t>
            </a:r>
            <a:endParaRPr lang="zh-TW" altLang="en-US" sz="1600" dirty="0" smtClean="0">
              <a:solidFill>
                <a:srgbClr val="0070C0"/>
              </a:solidFill>
              <a:latin typeface="微軟正黑體" pitchFamily="34" charset="-120"/>
              <a:ea typeface="微軟正黑體" pitchFamily="34" charset="-120"/>
            </a:endParaRPr>
          </a:p>
          <a:p>
            <a:pPr marL="0" indent="0">
              <a:buNone/>
            </a:pPr>
            <a:r>
              <a:rPr lang="en-US" altLang="zh-TW" sz="1600" dirty="0" smtClean="0">
                <a:solidFill>
                  <a:srgbClr val="0070C0"/>
                </a:solidFill>
                <a:latin typeface="微軟正黑體" pitchFamily="34" charset="-120"/>
                <a:ea typeface="微軟正黑體" pitchFamily="34" charset="-120"/>
              </a:rPr>
              <a:t>})</a:t>
            </a:r>
          </a:p>
          <a:p>
            <a:pPr marL="0" indent="0">
              <a:buNone/>
            </a:pPr>
            <a:r>
              <a:rPr lang="en-US" altLang="zh-TW" sz="1600" dirty="0">
                <a:latin typeface="微軟正黑體" pitchFamily="34" charset="-120"/>
                <a:ea typeface="微軟正黑體" pitchFamily="34" charset="-120"/>
              </a:rPr>
              <a:t>print( </a:t>
            </a:r>
            <a:r>
              <a:rPr lang="en-US" altLang="zh-TW" sz="1600" dirty="0" err="1">
                <a:latin typeface="微軟正黑體" pitchFamily="34" charset="-120"/>
                <a:ea typeface="微軟正黑體" pitchFamily="34" charset="-120"/>
              </a:rPr>
              <a:t>btn:</a:t>
            </a:r>
            <a:r>
              <a:rPr lang="en-US" altLang="zh-TW" sz="1600" dirty="0" err="1">
                <a:solidFill>
                  <a:srgbClr val="00B050"/>
                </a:solidFill>
                <a:latin typeface="微軟正黑體" pitchFamily="34" charset="-120"/>
                <a:ea typeface="微軟正黑體" pitchFamily="34" charset="-120"/>
              </a:rPr>
              <a:t>getLabel</a:t>
            </a:r>
            <a:r>
              <a:rPr lang="en-US" altLang="zh-TW" sz="1600" dirty="0">
                <a:latin typeface="微軟正黑體" pitchFamily="34" charset="-120"/>
                <a:ea typeface="微軟正黑體" pitchFamily="34" charset="-120"/>
              </a:rPr>
              <a:t>() )</a:t>
            </a:r>
            <a:r>
              <a:rPr lang="zh-TW" altLang="en-US" sz="1600" dirty="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--&gt;</a:t>
            </a:r>
            <a:r>
              <a:rPr lang="zh-TW" altLang="en-US" sz="1600" dirty="0">
                <a:latin typeface="微軟正黑體" pitchFamily="34" charset="-120"/>
                <a:ea typeface="微軟正黑體" pitchFamily="34" charset="-120"/>
              </a:rPr>
              <a:t> 輸出 </a:t>
            </a:r>
            <a:r>
              <a:rPr lang="en-US" altLang="zh-TW" sz="1600" dirty="0" smtClean="0">
                <a:latin typeface="微軟正黑體" pitchFamily="34" charset="-120"/>
                <a:ea typeface="微軟正黑體" pitchFamily="34" charset="-120"/>
              </a:rPr>
              <a:t>test Button</a:t>
            </a:r>
            <a:endParaRPr lang="zh-TW" altLang="en-US" sz="1600" dirty="0" smtClean="0">
              <a:latin typeface="微軟正黑體" pitchFamily="34" charset="-120"/>
              <a:ea typeface="微軟正黑體" pitchFamily="34" charset="-120"/>
            </a:endParaRPr>
          </a:p>
          <a:p>
            <a:pPr marL="0" indent="0">
              <a:buNone/>
            </a:pPr>
            <a:r>
              <a:rPr lang="en-US" altLang="zh-TW" sz="1600" dirty="0" err="1" smtClean="0">
                <a:latin typeface="微軟正黑體" pitchFamily="34" charset="-120"/>
                <a:ea typeface="微軟正黑體" pitchFamily="34" charset="-120"/>
              </a:rPr>
              <a:t>btn:</a:t>
            </a:r>
            <a:r>
              <a:rPr lang="en-US" altLang="zh-TW" sz="1600" dirty="0" err="1" smtClean="0">
                <a:solidFill>
                  <a:srgbClr val="00B050"/>
                </a:solidFill>
                <a:latin typeface="微軟正黑體" pitchFamily="34" charset="-120"/>
                <a:ea typeface="微軟正黑體" pitchFamily="34" charset="-120"/>
              </a:rPr>
              <a:t>setLabel</a:t>
            </a: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"Corona Button" )</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重設按鈕文字 </a:t>
            </a:r>
            <a:r>
              <a:rPr lang="en-US" altLang="zh-TW" sz="1600" dirty="0">
                <a:latin typeface="微軟正黑體" pitchFamily="34" charset="-120"/>
                <a:ea typeface="微軟正黑體" pitchFamily="34" charset="-120"/>
              </a:rPr>
              <a:t>Corona Button</a:t>
            </a:r>
            <a:endParaRPr lang="zh-TW" altLang="en-US" sz="1600"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print( </a:t>
            </a:r>
            <a:r>
              <a:rPr lang="en-US" altLang="zh-TW" sz="1600" dirty="0" err="1" smtClean="0">
                <a:latin typeface="微軟正黑體" pitchFamily="34" charset="-120"/>
                <a:ea typeface="微軟正黑體" pitchFamily="34" charset="-120"/>
              </a:rPr>
              <a:t>btn:</a:t>
            </a:r>
            <a:r>
              <a:rPr lang="en-US" altLang="zh-TW" sz="1600" dirty="0" err="1" smtClean="0">
                <a:solidFill>
                  <a:srgbClr val="00B050"/>
                </a:solidFill>
                <a:latin typeface="微軟正黑體" pitchFamily="34" charset="-120"/>
                <a:ea typeface="微軟正黑體" pitchFamily="34" charset="-120"/>
              </a:rPr>
              <a:t>getLabel</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--&gt;</a:t>
            </a:r>
            <a:r>
              <a:rPr lang="zh-TW" altLang="en-US" sz="1600" dirty="0" smtClean="0">
                <a:latin typeface="微軟正黑體" pitchFamily="34" charset="-120"/>
                <a:ea typeface="微軟正黑體" pitchFamily="34" charset="-120"/>
              </a:rPr>
              <a:t> 輸出 </a:t>
            </a:r>
            <a:r>
              <a:rPr lang="en-US" altLang="zh-TW" sz="1600" dirty="0">
                <a:latin typeface="微軟正黑體" pitchFamily="34" charset="-120"/>
                <a:ea typeface="微軟正黑體" pitchFamily="34" charset="-120"/>
              </a:rPr>
              <a:t>Corona Button</a:t>
            </a:r>
            <a:endParaRPr lang="zh-TW" altLang="en-US" sz="1600" dirty="0" smtClean="0">
              <a:latin typeface="微軟正黑體" pitchFamily="34" charset="-120"/>
              <a:ea typeface="微軟正黑體" pitchFamily="34" charset="-120"/>
            </a:endParaRPr>
          </a:p>
          <a:p>
            <a:pPr marL="0" indent="0">
              <a:buNone/>
            </a:pPr>
            <a:r>
              <a:rPr lang="en-US" altLang="zh-TW" sz="1600" dirty="0" err="1">
                <a:latin typeface="微軟正黑體" pitchFamily="34" charset="-120"/>
                <a:ea typeface="微軟正黑體" pitchFamily="34" charset="-120"/>
              </a:rPr>
              <a:t>btn:</a:t>
            </a:r>
            <a:r>
              <a:rPr lang="en-US" altLang="zh-TW" sz="1600" dirty="0" err="1">
                <a:solidFill>
                  <a:srgbClr val="00B050"/>
                </a:solidFill>
                <a:latin typeface="微軟正黑體" pitchFamily="34" charset="-120"/>
                <a:ea typeface="微軟正黑體" pitchFamily="34" charset="-120"/>
              </a:rPr>
              <a:t>setEnabled</a:t>
            </a:r>
            <a:r>
              <a:rPr lang="en-US" altLang="zh-TW" sz="1600" dirty="0">
                <a:latin typeface="微軟正黑體" pitchFamily="34" charset="-120"/>
                <a:ea typeface="微軟正黑體" pitchFamily="34" charset="-120"/>
              </a:rPr>
              <a:t>( true )</a:t>
            </a:r>
            <a:r>
              <a:rPr lang="zh-TW" altLang="en-US"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當設成 </a:t>
            </a:r>
            <a:r>
              <a:rPr lang="en-US" altLang="zh-TW" sz="1600" dirty="0" smtClean="0">
                <a:latin typeface="微軟正黑體" pitchFamily="34" charset="-120"/>
                <a:ea typeface="微軟正黑體" pitchFamily="34" charset="-120"/>
              </a:rPr>
              <a:t>false </a:t>
            </a:r>
            <a:r>
              <a:rPr lang="zh-TW" altLang="en-US" sz="1600" dirty="0" smtClean="0">
                <a:latin typeface="微軟正黑體" pitchFamily="34" charset="-120"/>
                <a:ea typeface="微軟正黑體" pitchFamily="34" charset="-120"/>
              </a:rPr>
              <a:t>時，按鈕會失效，使用時機通常為使用者資料表單送出時防止使用者再重複點擊送一次資料到伺服器，造成資料庫中資料表有重複資料。</a:t>
            </a:r>
            <a:endParaRPr lang="zh-TW" altLang="en-US" sz="1600" dirty="0">
              <a:latin typeface="微軟正黑體" pitchFamily="34" charset="-120"/>
              <a:ea typeface="微軟正黑體" pitchFamily="34" charset="-120"/>
            </a:endParaRPr>
          </a:p>
          <a:p>
            <a:pPr marL="0" indent="0">
              <a:buNone/>
            </a:pPr>
            <a:endParaRPr lang="zh-TW" altLang="en-US" sz="1600" dirty="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val="787274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400" dirty="0">
                <a:latin typeface="微軟正黑體" pitchFamily="34" charset="-120"/>
                <a:ea typeface="微軟正黑體" pitchFamily="34" charset="-120"/>
              </a:rPr>
              <a:t>B</a:t>
            </a:r>
            <a:r>
              <a:rPr lang="en-US" altLang="zh-TW" sz="2400" dirty="0" smtClean="0">
                <a:latin typeface="微軟正黑體" pitchFamily="34" charset="-120"/>
                <a:ea typeface="微軟正黑體" pitchFamily="34" charset="-120"/>
              </a:rPr>
              <a:t>. options </a:t>
            </a:r>
            <a:r>
              <a:rPr lang="zh-TW" altLang="en-US" sz="2400" dirty="0" smtClean="0">
                <a:latin typeface="微軟正黑體" pitchFamily="34" charset="-120"/>
                <a:ea typeface="微軟正黑體" pitchFamily="34" charset="-120"/>
              </a:rPr>
              <a:t>初始化參數</a:t>
            </a:r>
            <a:endParaRPr lang="zh-TW" altLang="en-US" sz="2400" dirty="0">
              <a:latin typeface="微軟正黑體" pitchFamily="34" charset="-120"/>
              <a:ea typeface="微軟正黑體" pitchFamily="34" charset="-120"/>
            </a:endParaRPr>
          </a:p>
        </p:txBody>
      </p:sp>
      <p:sp>
        <p:nvSpPr>
          <p:cNvPr id="3" name="內容版面配置區 2"/>
          <p:cNvSpPr>
            <a:spLocks noGrp="1"/>
          </p:cNvSpPr>
          <p:nvPr>
            <p:ph idx="1"/>
          </p:nvPr>
        </p:nvSpPr>
        <p:spPr>
          <a:xfrm>
            <a:off x="457200" y="1600200"/>
            <a:ext cx="4834880" cy="4853136"/>
          </a:xfrm>
        </p:spPr>
        <p:txBody>
          <a:bodyPr>
            <a:normAutofit fontScale="92500" lnSpcReduction="10000"/>
          </a:bodyPr>
          <a:lstStyle/>
          <a:p>
            <a:pPr marL="0" indent="0">
              <a:buNone/>
            </a:pP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main.lua</a:t>
            </a:r>
            <a:endParaRPr lang="en-US" altLang="zh-TW" sz="1600" dirty="0" smtClean="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r>
              <a:rPr lang="en-US" altLang="zh-TW" sz="1600" b="1" dirty="0" smtClean="0">
                <a:latin typeface="微軟正黑體" pitchFamily="34" charset="-120"/>
                <a:ea typeface="微軟正黑體" pitchFamily="34" charset="-120"/>
              </a:rPr>
              <a:t>-- </a:t>
            </a:r>
            <a:r>
              <a:rPr lang="zh-TW" altLang="en-US" sz="1600" b="1" dirty="0" smtClean="0">
                <a:latin typeface="微軟正黑體" pitchFamily="34" charset="-120"/>
                <a:ea typeface="微軟正黑體" pitchFamily="34" charset="-120"/>
              </a:rPr>
              <a:t>簡易範例</a:t>
            </a:r>
            <a:endParaRPr lang="en-US" altLang="zh-TW" sz="1600" b="1"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widget.newButton</a:t>
            </a:r>
            <a:r>
              <a:rPr lang="en-US" altLang="zh-TW" sz="1600" dirty="0">
                <a:latin typeface="微軟正黑體" pitchFamily="34" charset="-120"/>
                <a:ea typeface="微軟正黑體" pitchFamily="34" charset="-120"/>
              </a:rPr>
              <a:t>( options </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的 </a:t>
            </a:r>
            <a:r>
              <a:rPr lang="en-US" altLang="zh-TW" sz="1600" dirty="0" smtClean="0">
                <a:latin typeface="微軟正黑體" pitchFamily="34" charset="-120"/>
                <a:ea typeface="微軟正黑體" pitchFamily="34" charset="-120"/>
              </a:rPr>
              <a:t>options </a:t>
            </a:r>
            <a:r>
              <a:rPr lang="zh-TW" altLang="en-US" sz="1600" dirty="0" smtClean="0">
                <a:latin typeface="微軟正黑體" pitchFamily="34" charset="-120"/>
                <a:ea typeface="微軟正黑體" pitchFamily="34" charset="-120"/>
              </a:rPr>
              <a:t>為</a:t>
            </a:r>
            <a:r>
              <a:rPr lang="en-US" altLang="zh-TW" sz="1600" dirty="0" smtClean="0">
                <a:latin typeface="微軟正黑體" pitchFamily="34" charset="-120"/>
                <a:ea typeface="微軟正黑體" pitchFamily="34" charset="-120"/>
              </a:rPr>
              <a:t> table, </a:t>
            </a:r>
            <a:r>
              <a:rPr lang="zh-TW" altLang="en-US" sz="1600" dirty="0" smtClean="0">
                <a:latin typeface="微軟正黑體" pitchFamily="34" charset="-120"/>
                <a:ea typeface="微軟正黑體" pitchFamily="34" charset="-120"/>
              </a:rPr>
              <a:t>存放可設定之初始參數包含</a:t>
            </a:r>
            <a:r>
              <a:rPr lang="en-US" altLang="zh-TW" sz="1600" dirty="0" smtClean="0">
                <a:latin typeface="微軟正黑體" pitchFamily="34" charset="-120"/>
                <a:ea typeface="微軟正黑體" pitchFamily="34" charset="-120"/>
              </a:rPr>
              <a:t> </a:t>
            </a:r>
            <a:r>
              <a:rPr lang="en-US" altLang="zh-TW" sz="1600" dirty="0" smtClean="0">
                <a:solidFill>
                  <a:srgbClr val="00B050"/>
                </a:solidFill>
                <a:latin typeface="微軟正黑體" pitchFamily="34" charset="-120"/>
                <a:ea typeface="微軟正黑體" pitchFamily="34" charset="-120"/>
              </a:rPr>
              <a:t>x</a:t>
            </a:r>
            <a:r>
              <a:rPr lang="en-US" altLang="zh-TW" sz="1600" dirty="0">
                <a:solidFill>
                  <a:srgbClr val="00B050"/>
                </a:solidFill>
                <a:latin typeface="微軟正黑體" pitchFamily="34" charset="-120"/>
                <a:ea typeface="微軟正黑體" pitchFamily="34" charset="-120"/>
              </a:rPr>
              <a:t>, </a:t>
            </a:r>
            <a:r>
              <a:rPr lang="en-US" altLang="zh-TW" sz="1600" dirty="0" smtClean="0">
                <a:solidFill>
                  <a:srgbClr val="00B050"/>
                </a:solidFill>
                <a:latin typeface="微軟正黑體" pitchFamily="34" charset="-120"/>
                <a:ea typeface="微軟正黑體" pitchFamily="34" charset="-120"/>
              </a:rPr>
              <a:t>y</a:t>
            </a:r>
            <a:r>
              <a:rPr lang="en-US" altLang="zh-TW" sz="1600" dirty="0">
                <a:solidFill>
                  <a:srgbClr val="00B050"/>
                </a:solidFill>
                <a:latin typeface="微軟正黑體" pitchFamily="34" charset="-120"/>
                <a:ea typeface="微軟正黑體" pitchFamily="34" charset="-120"/>
              </a:rPr>
              <a:t>, left, top, </a:t>
            </a:r>
            <a:r>
              <a:rPr lang="en-US" altLang="zh-TW" sz="1600" dirty="0" err="1">
                <a:solidFill>
                  <a:srgbClr val="00B050"/>
                </a:solidFill>
                <a:latin typeface="微軟正黑體" pitchFamily="34" charset="-120"/>
                <a:ea typeface="微軟正黑體" pitchFamily="34" charset="-120"/>
              </a:rPr>
              <a:t>isEnabled</a:t>
            </a:r>
            <a:r>
              <a:rPr lang="en-US" altLang="zh-TW" sz="1600" dirty="0">
                <a:solidFill>
                  <a:srgbClr val="00B050"/>
                </a:solidFill>
                <a:latin typeface="微軟正黑體" pitchFamily="34" charset="-120"/>
                <a:ea typeface="微軟正黑體" pitchFamily="34" charset="-120"/>
              </a:rPr>
              <a:t>, </a:t>
            </a:r>
            <a:r>
              <a:rPr lang="en-US" altLang="zh-TW" sz="1600" dirty="0" err="1" smtClean="0">
                <a:solidFill>
                  <a:srgbClr val="00B050"/>
                </a:solidFill>
                <a:latin typeface="微軟正黑體" pitchFamily="34" charset="-120"/>
                <a:ea typeface="微軟正黑體" pitchFamily="34" charset="-120"/>
              </a:rPr>
              <a:t>onEvent</a:t>
            </a:r>
            <a:r>
              <a:rPr lang="en-US" altLang="zh-TW" sz="1600" dirty="0" smtClean="0">
                <a:solidFill>
                  <a:srgbClr val="00B050"/>
                </a:solidFill>
                <a:latin typeface="微軟正黑體" pitchFamily="34" charset="-120"/>
                <a:ea typeface="微軟正黑體" pitchFamily="34" charset="-120"/>
              </a:rPr>
              <a:t>,</a:t>
            </a:r>
            <a:r>
              <a:rPr lang="zh-TW" altLang="en-US" sz="1600" dirty="0" smtClean="0">
                <a:solidFill>
                  <a:srgbClr val="00B050"/>
                </a:solidFill>
                <a:latin typeface="微軟正黑體" pitchFamily="34" charset="-120"/>
                <a:ea typeface="微軟正黑體" pitchFamily="34" charset="-120"/>
              </a:rPr>
              <a:t> </a:t>
            </a:r>
            <a:r>
              <a:rPr lang="en-US" altLang="zh-TW" sz="1600" dirty="0" smtClean="0">
                <a:solidFill>
                  <a:srgbClr val="00B050"/>
                </a:solidFill>
                <a:latin typeface="微軟正黑體" pitchFamily="34" charset="-120"/>
                <a:ea typeface="微軟正黑體" pitchFamily="34" charset="-120"/>
              </a:rPr>
              <a:t>label</a:t>
            </a:r>
            <a:r>
              <a:rPr lang="en-US" altLang="zh-TW" sz="1600" dirty="0">
                <a:solidFill>
                  <a:srgbClr val="00B050"/>
                </a:solidFill>
                <a:latin typeface="微軟正黑體" pitchFamily="34" charset="-120"/>
                <a:ea typeface="微軟正黑體" pitchFamily="34" charset="-120"/>
              </a:rPr>
              <a:t>, </a:t>
            </a:r>
            <a:r>
              <a:rPr lang="en-US" altLang="zh-TW" sz="1600" dirty="0" err="1">
                <a:solidFill>
                  <a:srgbClr val="00B050"/>
                </a:solidFill>
                <a:latin typeface="微軟正黑體" pitchFamily="34" charset="-120"/>
                <a:ea typeface="微軟正黑體" pitchFamily="34" charset="-120"/>
              </a:rPr>
              <a:t>labelAlign</a:t>
            </a:r>
            <a:r>
              <a:rPr lang="en-US" altLang="zh-TW" sz="1600" dirty="0">
                <a:solidFill>
                  <a:srgbClr val="00B050"/>
                </a:solidFill>
                <a:latin typeface="微軟正黑體" pitchFamily="34" charset="-120"/>
                <a:ea typeface="微軟正黑體" pitchFamily="34" charset="-120"/>
              </a:rPr>
              <a:t>, </a:t>
            </a:r>
            <a:r>
              <a:rPr lang="en-US" altLang="zh-TW" sz="1600" dirty="0" err="1">
                <a:solidFill>
                  <a:srgbClr val="00B050"/>
                </a:solidFill>
                <a:latin typeface="微軟正黑體" pitchFamily="34" charset="-120"/>
                <a:ea typeface="微軟正黑體" pitchFamily="34" charset="-120"/>
              </a:rPr>
              <a:t>labelColor</a:t>
            </a:r>
            <a:r>
              <a:rPr lang="en-US" altLang="zh-TW" sz="1600" dirty="0">
                <a:solidFill>
                  <a:srgbClr val="00B050"/>
                </a:solidFill>
                <a:latin typeface="微軟正黑體" pitchFamily="34" charset="-120"/>
                <a:ea typeface="微軟正黑體" pitchFamily="34" charset="-120"/>
              </a:rPr>
              <a:t>, </a:t>
            </a:r>
            <a:r>
              <a:rPr lang="en-US" altLang="zh-TW" sz="1600" dirty="0" err="1" smtClean="0">
                <a:solidFill>
                  <a:srgbClr val="00B050"/>
                </a:solidFill>
                <a:latin typeface="微軟正黑體" pitchFamily="34" charset="-120"/>
                <a:ea typeface="微軟正黑體" pitchFamily="34" charset="-120"/>
              </a:rPr>
              <a:t>labelXOffset</a:t>
            </a:r>
            <a:r>
              <a:rPr lang="en-US" altLang="zh-TW" sz="1600" dirty="0" smtClean="0">
                <a:solidFill>
                  <a:srgbClr val="00B050"/>
                </a:solidFill>
                <a:latin typeface="微軟正黑體" pitchFamily="34" charset="-120"/>
                <a:ea typeface="微軟正黑體" pitchFamily="34" charset="-120"/>
              </a:rPr>
              <a:t>,</a:t>
            </a:r>
            <a:r>
              <a:rPr lang="zh-TW" altLang="en-US" sz="1600" dirty="0" smtClean="0">
                <a:solidFill>
                  <a:srgbClr val="00B050"/>
                </a:solidFill>
                <a:latin typeface="微軟正黑體" pitchFamily="34" charset="-120"/>
                <a:ea typeface="微軟正黑體" pitchFamily="34" charset="-120"/>
              </a:rPr>
              <a:t> </a:t>
            </a:r>
            <a:r>
              <a:rPr lang="en-US" altLang="zh-TW" sz="1600" dirty="0" err="1" smtClean="0">
                <a:solidFill>
                  <a:srgbClr val="00B050"/>
                </a:solidFill>
                <a:latin typeface="微軟正黑體" pitchFamily="34" charset="-120"/>
                <a:ea typeface="微軟正黑體" pitchFamily="34" charset="-120"/>
              </a:rPr>
              <a:t>labelYOffset</a:t>
            </a:r>
            <a:r>
              <a:rPr lang="en-US" altLang="zh-TW" sz="1600" dirty="0">
                <a:solidFill>
                  <a:srgbClr val="00B050"/>
                </a:solidFill>
                <a:latin typeface="微軟正黑體" pitchFamily="34" charset="-120"/>
                <a:ea typeface="微軟正黑體" pitchFamily="34" charset="-120"/>
              </a:rPr>
              <a:t>, font, </a:t>
            </a:r>
            <a:r>
              <a:rPr lang="en-US" altLang="zh-TW" sz="1600" dirty="0" err="1">
                <a:solidFill>
                  <a:srgbClr val="00B050"/>
                </a:solidFill>
                <a:latin typeface="微軟正黑體" pitchFamily="34" charset="-120"/>
                <a:ea typeface="微軟正黑體" pitchFamily="34" charset="-120"/>
              </a:rPr>
              <a:t>fontSize</a:t>
            </a:r>
            <a:r>
              <a:rPr lang="en-US" altLang="zh-TW" sz="1600" dirty="0">
                <a:solidFill>
                  <a:srgbClr val="00B050"/>
                </a:solidFill>
                <a:latin typeface="微軟正黑體" pitchFamily="34" charset="-120"/>
                <a:ea typeface="微軟正黑體" pitchFamily="34" charset="-120"/>
              </a:rPr>
              <a:t>, </a:t>
            </a:r>
            <a:r>
              <a:rPr lang="en-US" altLang="zh-TW" sz="1600" dirty="0" smtClean="0">
                <a:solidFill>
                  <a:srgbClr val="00B050"/>
                </a:solidFill>
                <a:latin typeface="微軟正黑體" pitchFamily="34" charset="-120"/>
                <a:ea typeface="微軟正黑體" pitchFamily="34" charset="-120"/>
              </a:rPr>
              <a:t>emboss, id</a:t>
            </a:r>
            <a:r>
              <a:rPr lang="zh-TW" altLang="en-US" sz="1600" dirty="0" smtClean="0">
                <a:latin typeface="微軟正黑體" pitchFamily="34" charset="-120"/>
                <a:ea typeface="微軟正黑體" pitchFamily="34" charset="-120"/>
              </a:rPr>
              <a:t>，會依序示例。我們以下面按鈕元件為範本，執行畫面如右，預設按鈕對齊左上角藍字白底黑背景：</a:t>
            </a:r>
          </a:p>
          <a:p>
            <a:pPr marL="0" indent="0">
              <a:buNone/>
            </a:pPr>
            <a:endParaRPr lang="zh-TW" altLang="en-US" sz="1600" dirty="0" smtClean="0">
              <a:latin typeface="微軟正黑體" pitchFamily="34" charset="-120"/>
              <a:ea typeface="微軟正黑體" pitchFamily="34" charset="-120"/>
            </a:endParaRPr>
          </a:p>
          <a:p>
            <a:pPr marL="0" indent="0">
              <a:buNone/>
            </a:pPr>
            <a:r>
              <a:rPr lang="en-US" altLang="zh-TW" sz="1600" dirty="0" err="1">
                <a:latin typeface="微軟正黑體" pitchFamily="34" charset="-120"/>
                <a:ea typeface="微軟正黑體" pitchFamily="34" charset="-120"/>
              </a:rPr>
              <a:t>display.setStatusBar</a:t>
            </a:r>
            <a:r>
              <a:rPr lang="en-US" altLang="zh-TW" sz="1600" dirty="0">
                <a:latin typeface="微軟正黑體" pitchFamily="34" charset="-120"/>
                <a:ea typeface="微軟正黑體" pitchFamily="34" charset="-120"/>
              </a:rPr>
              <a:t>( </a:t>
            </a:r>
            <a:r>
              <a:rPr lang="en-US" altLang="zh-TW" sz="1600" dirty="0" err="1">
                <a:latin typeface="微軟正黑體" pitchFamily="34" charset="-120"/>
                <a:ea typeface="微軟正黑體" pitchFamily="34" charset="-120"/>
              </a:rPr>
              <a:t>display.HiddenStatusBar</a:t>
            </a: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 </a:t>
            </a:r>
          </a:p>
          <a:p>
            <a:pPr marL="0" indent="0">
              <a:buNone/>
            </a:pPr>
            <a:r>
              <a:rPr lang="en-US" altLang="zh-TW" sz="1600" dirty="0" smtClean="0">
                <a:solidFill>
                  <a:srgbClr val="0070C0"/>
                </a:solidFill>
                <a:latin typeface="微軟正黑體" pitchFamily="34" charset="-120"/>
                <a:ea typeface="微軟正黑體" pitchFamily="34" charset="-120"/>
              </a:rPr>
              <a:t>local </a:t>
            </a:r>
            <a:r>
              <a:rPr lang="en-US" altLang="zh-TW" sz="1600" dirty="0">
                <a:solidFill>
                  <a:srgbClr val="0070C0"/>
                </a:solidFill>
                <a:latin typeface="微軟正黑體" pitchFamily="34" charset="-120"/>
                <a:ea typeface="微軟正黑體" pitchFamily="34" charset="-120"/>
              </a:rPr>
              <a:t>widget = require( "widget" ) -- </a:t>
            </a:r>
            <a:r>
              <a:rPr lang="zh-TW" altLang="en-US" sz="1600" dirty="0">
                <a:solidFill>
                  <a:srgbClr val="0070C0"/>
                </a:solidFill>
                <a:latin typeface="微軟正黑體" pitchFamily="34" charset="-120"/>
                <a:ea typeface="微軟正黑體" pitchFamily="34" charset="-120"/>
              </a:rPr>
              <a:t>當使用按鈕元件須先匯入函式庫</a:t>
            </a:r>
          </a:p>
          <a:p>
            <a:pPr marL="0" indent="0">
              <a:buNone/>
            </a:pPr>
            <a:r>
              <a:rPr lang="en-US" altLang="zh-TW" sz="1600" dirty="0">
                <a:solidFill>
                  <a:srgbClr val="0070C0"/>
                </a:solidFill>
                <a:latin typeface="微軟正黑體" pitchFamily="34" charset="-120"/>
                <a:ea typeface="微軟正黑體" pitchFamily="34" charset="-120"/>
              </a:rPr>
              <a:t>local </a:t>
            </a:r>
            <a:r>
              <a:rPr lang="en-US" altLang="zh-TW" sz="1600" dirty="0" err="1">
                <a:solidFill>
                  <a:srgbClr val="0070C0"/>
                </a:solidFill>
                <a:latin typeface="微軟正黑體" pitchFamily="34" charset="-120"/>
                <a:ea typeface="微軟正黑體" pitchFamily="34" charset="-120"/>
              </a:rPr>
              <a:t>btn</a:t>
            </a:r>
            <a:r>
              <a:rPr lang="en-US" altLang="zh-TW" sz="1600" dirty="0">
                <a:solidFill>
                  <a:srgbClr val="0070C0"/>
                </a:solidFill>
                <a:latin typeface="微軟正黑體" pitchFamily="34" charset="-120"/>
                <a:ea typeface="微軟正黑體" pitchFamily="34" charset="-120"/>
              </a:rPr>
              <a:t> = </a:t>
            </a:r>
            <a:r>
              <a:rPr lang="en-US" altLang="zh-TW" sz="1600" dirty="0" err="1">
                <a:solidFill>
                  <a:srgbClr val="0070C0"/>
                </a:solidFill>
                <a:latin typeface="微軟正黑體" pitchFamily="34" charset="-120"/>
                <a:ea typeface="微軟正黑體" pitchFamily="34" charset="-120"/>
              </a:rPr>
              <a:t>widget.newButton</a:t>
            </a:r>
            <a:r>
              <a:rPr lang="en-US" altLang="zh-TW" sz="1600" dirty="0">
                <a:solidFill>
                  <a:srgbClr val="0070C0"/>
                </a:solidFill>
                <a:latin typeface="微軟正黑體" pitchFamily="34" charset="-120"/>
                <a:ea typeface="微軟正黑體" pitchFamily="34" charset="-120"/>
              </a:rPr>
              <a:t>({</a:t>
            </a:r>
            <a:endParaRPr lang="zh-TW" altLang="en-US" sz="1600" dirty="0">
              <a:solidFill>
                <a:srgbClr val="0070C0"/>
              </a:solidFill>
              <a:latin typeface="微軟正黑體" pitchFamily="34" charset="-120"/>
              <a:ea typeface="微軟正黑體" pitchFamily="34" charset="-120"/>
            </a:endParaRPr>
          </a:p>
          <a:p>
            <a:pPr marL="0" indent="0">
              <a:buNone/>
            </a:pPr>
            <a:r>
              <a:rPr lang="en-US" altLang="zh-TW" sz="1600" dirty="0" smtClean="0">
                <a:solidFill>
                  <a:srgbClr val="0070C0"/>
                </a:solidFill>
                <a:latin typeface="微軟正黑體" pitchFamily="34" charset="-120"/>
                <a:ea typeface="微軟正黑體" pitchFamily="34" charset="-120"/>
              </a:rPr>
              <a:t>  </a:t>
            </a:r>
            <a:r>
              <a:rPr lang="en-US" altLang="zh-TW" sz="1300" dirty="0" smtClean="0">
                <a:solidFill>
                  <a:srgbClr val="0070C0"/>
                </a:solidFill>
                <a:latin typeface="微軟正黑體" pitchFamily="34" charset="-120"/>
                <a:ea typeface="微軟正黑體" pitchFamily="34" charset="-120"/>
              </a:rPr>
              <a:t>label </a:t>
            </a:r>
            <a:r>
              <a:rPr lang="en-US" altLang="zh-TW" sz="1300" dirty="0">
                <a:solidFill>
                  <a:srgbClr val="0070C0"/>
                </a:solidFill>
                <a:latin typeface="微軟正黑體" pitchFamily="34" charset="-120"/>
                <a:ea typeface="微軟正黑體" pitchFamily="34" charset="-120"/>
              </a:rPr>
              <a:t>= </a:t>
            </a:r>
            <a:r>
              <a:rPr lang="en-US" altLang="zh-TW" sz="1300" dirty="0" smtClean="0">
                <a:solidFill>
                  <a:srgbClr val="0070C0"/>
                </a:solidFill>
                <a:latin typeface="微軟正黑體" pitchFamily="34" charset="-120"/>
                <a:ea typeface="微軟正黑體" pitchFamily="34" charset="-120"/>
              </a:rPr>
              <a:t>"</a:t>
            </a:r>
            <a:r>
              <a:rPr lang="en-US" altLang="zh-TW" sz="1300" dirty="0" err="1" smtClean="0">
                <a:solidFill>
                  <a:srgbClr val="0070C0"/>
                </a:solidFill>
                <a:latin typeface="微軟正黑體" pitchFamily="34" charset="-120"/>
                <a:ea typeface="微軟正黑體" pitchFamily="34" charset="-120"/>
              </a:rPr>
              <a:t>myButton</a:t>
            </a:r>
            <a:r>
              <a:rPr lang="en-US" altLang="zh-TW" sz="1300" dirty="0" smtClean="0">
                <a:solidFill>
                  <a:srgbClr val="0070C0"/>
                </a:solidFill>
                <a:latin typeface="微軟正黑體" pitchFamily="34" charset="-120"/>
                <a:ea typeface="微軟正黑體" pitchFamily="34" charset="-120"/>
              </a:rPr>
              <a:t>",</a:t>
            </a:r>
          </a:p>
          <a:p>
            <a:pPr marL="0" indent="0">
              <a:buNone/>
            </a:pPr>
            <a:r>
              <a:rPr lang="en-US" altLang="zh-TW" sz="1300" dirty="0" smtClean="0">
                <a:solidFill>
                  <a:srgbClr val="0070C0"/>
                </a:solidFill>
                <a:latin typeface="微軟正黑體" pitchFamily="34" charset="-120"/>
                <a:ea typeface="微軟正黑體" pitchFamily="34" charset="-120"/>
              </a:rPr>
              <a:t>  </a:t>
            </a:r>
            <a:r>
              <a:rPr lang="en-US" altLang="zh-TW" sz="1300" dirty="0" err="1" smtClean="0">
                <a:solidFill>
                  <a:srgbClr val="0070C0"/>
                </a:solidFill>
                <a:latin typeface="微軟正黑體" pitchFamily="34" charset="-120"/>
                <a:ea typeface="微軟正黑體" pitchFamily="34" charset="-120"/>
              </a:rPr>
              <a:t>onEvent</a:t>
            </a:r>
            <a:r>
              <a:rPr lang="en-US" altLang="zh-TW" sz="1300" dirty="0" smtClean="0">
                <a:solidFill>
                  <a:srgbClr val="0070C0"/>
                </a:solidFill>
                <a:latin typeface="微軟正黑體" pitchFamily="34" charset="-120"/>
                <a:ea typeface="微軟正黑體" pitchFamily="34" charset="-120"/>
              </a:rPr>
              <a:t> = nil,</a:t>
            </a:r>
          </a:p>
          <a:p>
            <a:pPr marL="0" indent="0">
              <a:buNone/>
            </a:pPr>
            <a:r>
              <a:rPr lang="en-US" altLang="zh-TW" sz="1300" dirty="0" smtClean="0">
                <a:solidFill>
                  <a:srgbClr val="0070C0"/>
                </a:solidFill>
                <a:latin typeface="微軟正黑體" pitchFamily="34" charset="-120"/>
                <a:ea typeface="微軟正黑體" pitchFamily="34" charset="-120"/>
              </a:rPr>
              <a:t>  shape </a:t>
            </a:r>
            <a:r>
              <a:rPr lang="en-US" altLang="zh-TW" sz="1300" dirty="0">
                <a:solidFill>
                  <a:srgbClr val="0070C0"/>
                </a:solidFill>
                <a:latin typeface="微軟正黑體" pitchFamily="34" charset="-120"/>
                <a:ea typeface="微軟正黑體" pitchFamily="34" charset="-120"/>
              </a:rPr>
              <a:t>= </a:t>
            </a:r>
            <a:r>
              <a:rPr lang="en-US" altLang="zh-TW" sz="1300" dirty="0" smtClean="0">
                <a:solidFill>
                  <a:srgbClr val="0070C0"/>
                </a:solidFill>
                <a:latin typeface="微軟正黑體" pitchFamily="34" charset="-120"/>
                <a:ea typeface="微軟正黑體" pitchFamily="34" charset="-120"/>
              </a:rPr>
              <a:t>“</a:t>
            </a:r>
            <a:r>
              <a:rPr lang="en-US" altLang="zh-TW" sz="1300" dirty="0" err="1" smtClean="0">
                <a:solidFill>
                  <a:srgbClr val="0070C0"/>
                </a:solidFill>
                <a:latin typeface="微軟正黑體" pitchFamily="34" charset="-120"/>
                <a:ea typeface="微軟正黑體" pitchFamily="34" charset="-120"/>
              </a:rPr>
              <a:t>rect</a:t>
            </a:r>
            <a:r>
              <a:rPr lang="en-US" altLang="zh-TW" sz="1300" dirty="0" smtClean="0">
                <a:solidFill>
                  <a:srgbClr val="0070C0"/>
                </a:solidFill>
                <a:latin typeface="微軟正黑體" pitchFamily="34" charset="-120"/>
                <a:ea typeface="微軟正黑體" pitchFamily="34" charset="-120"/>
              </a:rPr>
              <a:t>” </a:t>
            </a:r>
            <a:endParaRPr lang="zh-TW" altLang="en-US" sz="1300" dirty="0" smtClean="0">
              <a:solidFill>
                <a:srgbClr val="0070C0"/>
              </a:solidFill>
              <a:latin typeface="微軟正黑體" pitchFamily="34" charset="-120"/>
              <a:ea typeface="微軟正黑體" pitchFamily="34" charset="-120"/>
            </a:endParaRPr>
          </a:p>
          <a:p>
            <a:pPr marL="0" indent="0">
              <a:buNone/>
            </a:pPr>
            <a:r>
              <a:rPr lang="zh-TW" altLang="en-US" sz="1300" dirty="0" smtClean="0">
                <a:solidFill>
                  <a:srgbClr val="0070C0"/>
                </a:solidFill>
                <a:latin typeface="微軟正黑體" pitchFamily="34" charset="-120"/>
                <a:ea typeface="微軟正黑體" pitchFamily="34" charset="-120"/>
              </a:rPr>
              <a:t>  </a:t>
            </a:r>
            <a:r>
              <a:rPr lang="en-US" altLang="zh-TW" sz="1300" dirty="0" smtClean="0">
                <a:solidFill>
                  <a:srgbClr val="0070C0"/>
                </a:solidFill>
                <a:latin typeface="微軟正黑體" pitchFamily="34" charset="-120"/>
                <a:ea typeface="微軟正黑體" pitchFamily="34" charset="-120"/>
              </a:rPr>
              <a:t>--</a:t>
            </a:r>
            <a:r>
              <a:rPr lang="en-US" altLang="zh-TW" sz="1300" dirty="0" err="1" smtClean="0">
                <a:solidFill>
                  <a:srgbClr val="0070C0"/>
                </a:solidFill>
                <a:latin typeface="微軟正黑體" pitchFamily="34" charset="-120"/>
                <a:ea typeface="微軟正黑體" pitchFamily="34" charset="-120"/>
              </a:rPr>
              <a:t>fillColor</a:t>
            </a:r>
            <a:r>
              <a:rPr lang="zh-TW" altLang="en-US" sz="1300" dirty="0" smtClean="0">
                <a:solidFill>
                  <a:srgbClr val="0070C0"/>
                </a:solidFill>
                <a:latin typeface="微軟正黑體" pitchFamily="34" charset="-120"/>
                <a:ea typeface="微軟正黑體" pitchFamily="34" charset="-120"/>
              </a:rPr>
              <a:t>為背景顏色，無設定為白色</a:t>
            </a:r>
          </a:p>
          <a:p>
            <a:pPr marL="0" indent="0">
              <a:buNone/>
            </a:pPr>
            <a:r>
              <a:rPr lang="en-US" altLang="zh-TW" sz="1300" dirty="0" smtClean="0">
                <a:solidFill>
                  <a:srgbClr val="0070C0"/>
                </a:solidFill>
                <a:latin typeface="微軟正黑體" pitchFamily="34" charset="-120"/>
                <a:ea typeface="微軟正黑體" pitchFamily="34" charset="-120"/>
              </a:rPr>
              <a:t>  --</a:t>
            </a:r>
            <a:r>
              <a:rPr lang="en-US" altLang="zh-TW" sz="1300" dirty="0" err="1" smtClean="0">
                <a:solidFill>
                  <a:srgbClr val="0070C0"/>
                </a:solidFill>
                <a:latin typeface="微軟正黑體" pitchFamily="34" charset="-120"/>
                <a:ea typeface="微軟正黑體" pitchFamily="34" charset="-120"/>
              </a:rPr>
              <a:t>fillColor</a:t>
            </a:r>
            <a:r>
              <a:rPr lang="en-US" altLang="zh-TW" sz="1300" dirty="0" smtClean="0">
                <a:solidFill>
                  <a:srgbClr val="0070C0"/>
                </a:solidFill>
                <a:latin typeface="微軟正黑體" pitchFamily="34" charset="-120"/>
                <a:ea typeface="微軟正黑體" pitchFamily="34" charset="-120"/>
              </a:rPr>
              <a:t> </a:t>
            </a:r>
            <a:r>
              <a:rPr lang="en-US" altLang="zh-TW" sz="1300" dirty="0">
                <a:solidFill>
                  <a:srgbClr val="0070C0"/>
                </a:solidFill>
                <a:latin typeface="微軟正黑體" pitchFamily="34" charset="-120"/>
                <a:ea typeface="微軟正黑體" pitchFamily="34" charset="-120"/>
              </a:rPr>
              <a:t>= { default={1,0,0,1}, over={1,0.5,0.5,1} </a:t>
            </a:r>
            <a:r>
              <a:rPr lang="en-US" altLang="zh-TW" sz="1300" dirty="0" smtClean="0">
                <a:solidFill>
                  <a:srgbClr val="0070C0"/>
                </a:solidFill>
                <a:latin typeface="微軟正黑體" pitchFamily="34" charset="-120"/>
                <a:ea typeface="微軟正黑體" pitchFamily="34" charset="-120"/>
              </a:rPr>
              <a:t>} </a:t>
            </a:r>
            <a:endParaRPr lang="zh-TW" altLang="en-US" sz="1300" dirty="0" smtClean="0">
              <a:solidFill>
                <a:srgbClr val="0070C0"/>
              </a:solidFill>
              <a:latin typeface="微軟正黑體" pitchFamily="34" charset="-120"/>
              <a:ea typeface="微軟正黑體" pitchFamily="34" charset="-120"/>
            </a:endParaRPr>
          </a:p>
          <a:p>
            <a:pPr marL="0" indent="0">
              <a:buNone/>
            </a:pPr>
            <a:r>
              <a:rPr lang="en-US" altLang="zh-TW" sz="1600" dirty="0" smtClean="0">
                <a:solidFill>
                  <a:srgbClr val="0070C0"/>
                </a:solidFill>
                <a:latin typeface="微軟正黑體" pitchFamily="34" charset="-120"/>
                <a:ea typeface="微軟正黑體" pitchFamily="34" charset="-120"/>
              </a:rPr>
              <a:t>})</a:t>
            </a:r>
            <a:endParaRPr lang="zh-TW" altLang="en-US" sz="1600" dirty="0" smtClean="0">
              <a:solidFill>
                <a:srgbClr val="0070C0"/>
              </a:solidFill>
              <a:latin typeface="微軟正黑體" pitchFamily="34" charset="-120"/>
              <a:ea typeface="微軟正黑體" pitchFamily="34" charset="-120"/>
            </a:endParaRPr>
          </a:p>
          <a:p>
            <a:pPr marL="0" indent="0">
              <a:buNone/>
            </a:pPr>
            <a:endParaRPr lang="en-US" altLang="zh-TW" sz="1600" dirty="0">
              <a:solidFill>
                <a:srgbClr val="0070C0"/>
              </a:solidFill>
              <a:latin typeface="微軟正黑體" pitchFamily="34" charset="-120"/>
              <a:ea typeface="微軟正黑體" pitchFamily="34" charset="-120"/>
            </a:endParaRPr>
          </a:p>
          <a:p>
            <a:pPr marL="0" indent="0">
              <a:buNone/>
            </a:pPr>
            <a:endParaRPr lang="zh-TW" altLang="en-US" sz="1600" dirty="0" smtClean="0">
              <a:latin typeface="微軟正黑體" pitchFamily="34" charset="-120"/>
              <a:ea typeface="微軟正黑體" pitchFamily="34" charset="-120"/>
            </a:endParaRPr>
          </a:p>
          <a:p>
            <a:pPr marL="0" indent="0">
              <a:buNone/>
            </a:pPr>
            <a:endParaRPr lang="en-US" altLang="zh-TW" sz="1600" dirty="0">
              <a:latin typeface="微軟正黑體" pitchFamily="34" charset="-120"/>
              <a:ea typeface="微軟正黑體" pitchFamily="34" charset="-120"/>
            </a:endParaRPr>
          </a:p>
          <a:p>
            <a:pPr marL="0" indent="0">
              <a:buNone/>
            </a:pPr>
            <a:endParaRPr lang="zh-TW" altLang="en-US" sz="1600" dirty="0">
              <a:latin typeface="微軟正黑體" pitchFamily="34" charset="-120"/>
              <a:ea typeface="微軟正黑體" pitchFamily="34" charset="-120"/>
            </a:endParaRPr>
          </a:p>
        </p:txBody>
      </p:sp>
      <p:pic>
        <p:nvPicPr>
          <p:cNvPr id="7" name="圖片 6"/>
          <p:cNvPicPr>
            <a:picLocks noChangeAspect="1"/>
          </p:cNvPicPr>
          <p:nvPr/>
        </p:nvPicPr>
        <p:blipFill>
          <a:blip r:embed="rId3"/>
          <a:stretch>
            <a:fillRect/>
          </a:stretch>
        </p:blipFill>
        <p:spPr>
          <a:xfrm>
            <a:off x="5292080" y="335970"/>
            <a:ext cx="3168352" cy="6178286"/>
          </a:xfrm>
          <a:prstGeom prst="rect">
            <a:avLst/>
          </a:prstGeom>
        </p:spPr>
      </p:pic>
    </p:spTree>
    <p:extLst>
      <p:ext uri="{BB962C8B-B14F-4D97-AF65-F5344CB8AC3E}">
        <p14:creationId xmlns:p14="http://schemas.microsoft.com/office/powerpoint/2010/main" val="1966218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400" dirty="0">
                <a:latin typeface="微軟正黑體" pitchFamily="34" charset="-120"/>
                <a:ea typeface="微軟正黑體" pitchFamily="34" charset="-120"/>
              </a:rPr>
              <a:t>B. options </a:t>
            </a:r>
            <a:r>
              <a:rPr lang="zh-TW" altLang="en-US" sz="2400" dirty="0">
                <a:latin typeface="微軟正黑體" pitchFamily="34" charset="-120"/>
                <a:ea typeface="微軟正黑體" pitchFamily="34" charset="-120"/>
              </a:rPr>
              <a:t>初始化參數</a:t>
            </a:r>
          </a:p>
        </p:txBody>
      </p:sp>
      <p:sp>
        <p:nvSpPr>
          <p:cNvPr id="3" name="內容版面配置區 2"/>
          <p:cNvSpPr>
            <a:spLocks noGrp="1"/>
          </p:cNvSpPr>
          <p:nvPr>
            <p:ph idx="1"/>
          </p:nvPr>
        </p:nvSpPr>
        <p:spPr/>
        <p:txBody>
          <a:bodyPr>
            <a:normAutofit/>
          </a:bodyPr>
          <a:lstStyle/>
          <a:p>
            <a:pPr marL="0" indent="0">
              <a:buNone/>
            </a:pP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main.lua</a:t>
            </a:r>
            <a:endParaRPr lang="en-US" altLang="zh-TW" sz="1600" dirty="0" smtClean="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r>
              <a:rPr lang="en-US" altLang="zh-TW" sz="1600" b="1" dirty="0" smtClean="0">
                <a:latin typeface="微軟正黑體" pitchFamily="34" charset="-120"/>
                <a:ea typeface="微軟正黑體" pitchFamily="34" charset="-120"/>
              </a:rPr>
              <a:t>-- </a:t>
            </a:r>
            <a:r>
              <a:rPr lang="zh-TW" altLang="en-US" sz="1600" b="1" dirty="0" smtClean="0">
                <a:latin typeface="微軟正黑體" pitchFamily="34" charset="-120"/>
                <a:ea typeface="微軟正黑體" pitchFamily="34" charset="-120"/>
              </a:rPr>
              <a:t>簡易範例</a:t>
            </a:r>
            <a:endParaRPr lang="en-US" altLang="zh-TW" sz="1600" b="1"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local </a:t>
            </a:r>
            <a:r>
              <a:rPr lang="en-US" altLang="zh-TW" sz="1600" dirty="0" err="1">
                <a:latin typeface="微軟正黑體" pitchFamily="34" charset="-120"/>
                <a:ea typeface="微軟正黑體" pitchFamily="34" charset="-120"/>
              </a:rPr>
              <a:t>btn</a:t>
            </a:r>
            <a:r>
              <a:rPr lang="en-US" altLang="zh-TW" sz="1600" dirty="0">
                <a:latin typeface="微軟正黑體" pitchFamily="34" charset="-120"/>
                <a:ea typeface="微軟正黑體" pitchFamily="34" charset="-120"/>
              </a:rPr>
              <a:t> = </a:t>
            </a:r>
            <a:r>
              <a:rPr lang="en-US" altLang="zh-TW" sz="1600" dirty="0" err="1">
                <a:latin typeface="微軟正黑體" pitchFamily="34" charset="-120"/>
                <a:ea typeface="微軟正黑體" pitchFamily="34" charset="-120"/>
              </a:rPr>
              <a:t>widget.newButton</a:t>
            </a:r>
            <a:r>
              <a:rPr lang="en-US" altLang="zh-TW" sz="1600" dirty="0">
                <a:latin typeface="微軟正黑體" pitchFamily="34" charset="-120"/>
                <a:ea typeface="微軟正黑體" pitchFamily="34" charset="-120"/>
              </a:rPr>
              <a:t>({</a:t>
            </a:r>
            <a:endParaRPr lang="zh-TW" altLang="en-US" sz="1600" dirty="0">
              <a:latin typeface="微軟正黑體" pitchFamily="34" charset="-120"/>
              <a:ea typeface="微軟正黑體" pitchFamily="34" charset="-120"/>
            </a:endParaRPr>
          </a:p>
          <a:p>
            <a:pPr marL="0" indent="0">
              <a:buNone/>
            </a:pPr>
            <a:r>
              <a:rPr lang="zh-TW" altLang="en-US" sz="1600" dirty="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label = "</a:t>
            </a:r>
            <a:r>
              <a:rPr lang="en-US" altLang="zh-TW" sz="1600" dirty="0" err="1">
                <a:latin typeface="微軟正黑體" pitchFamily="34" charset="-120"/>
                <a:ea typeface="微軟正黑體" pitchFamily="34" charset="-120"/>
              </a:rPr>
              <a:t>myButton</a:t>
            </a:r>
            <a:r>
              <a:rPr lang="en-US" altLang="zh-TW" sz="1600" dirty="0">
                <a:latin typeface="微軟正黑體" pitchFamily="34" charset="-120"/>
                <a:ea typeface="微軟正黑體" pitchFamily="34" charset="-120"/>
              </a:rPr>
              <a:t>",</a:t>
            </a:r>
          </a:p>
          <a:p>
            <a:pPr marL="0" indent="0">
              <a:buNone/>
            </a:pPr>
            <a:r>
              <a:rPr lang="zh-TW" altLang="en-US" sz="1600" dirty="0">
                <a:latin typeface="微軟正黑體" pitchFamily="34" charset="-120"/>
                <a:ea typeface="微軟正黑體" pitchFamily="34" charset="-120"/>
              </a:rPr>
              <a:t>	</a:t>
            </a:r>
            <a:r>
              <a:rPr lang="en-US" altLang="zh-TW" sz="1600" dirty="0" err="1">
                <a:latin typeface="微軟正黑體" pitchFamily="34" charset="-120"/>
                <a:ea typeface="微軟正黑體" pitchFamily="34" charset="-120"/>
              </a:rPr>
              <a:t>onEvent</a:t>
            </a:r>
            <a:r>
              <a:rPr lang="en-US" altLang="zh-TW" sz="1600" dirty="0">
                <a:latin typeface="微軟正黑體" pitchFamily="34" charset="-120"/>
                <a:ea typeface="微軟正黑體" pitchFamily="34" charset="-120"/>
              </a:rPr>
              <a:t> = nil,</a:t>
            </a:r>
          </a:p>
          <a:p>
            <a:pPr marL="0" indent="0">
              <a:buNone/>
            </a:pPr>
            <a:r>
              <a:rPr lang="zh-TW" altLang="en-US" sz="1600" dirty="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shape = </a:t>
            </a:r>
            <a:r>
              <a:rPr lang="en-US" altLang="zh-TW" sz="1600" dirty="0" smtClean="0">
                <a:latin typeface="微軟正黑體" pitchFamily="34" charset="-120"/>
                <a:ea typeface="微軟正黑體" pitchFamily="34" charset="-120"/>
              </a:rPr>
              <a:t>"</a:t>
            </a:r>
            <a:r>
              <a:rPr lang="en-US" altLang="zh-TW" sz="1600" dirty="0" err="1" smtClean="0">
                <a:latin typeface="微軟正黑體" pitchFamily="34" charset="-120"/>
                <a:ea typeface="微軟正黑體" pitchFamily="34" charset="-120"/>
              </a:rPr>
              <a:t>rect</a:t>
            </a:r>
            <a:r>
              <a:rPr lang="en-US" altLang="zh-TW" sz="1600" dirty="0" smtClean="0">
                <a:latin typeface="微軟正黑體" pitchFamily="34" charset="-120"/>
                <a:ea typeface="微軟正黑體" pitchFamily="34" charset="-120"/>
              </a:rPr>
              <a:t>", </a:t>
            </a:r>
            <a:endParaRPr lang="zh-TW" altLang="en-US" sz="1600" dirty="0">
              <a:latin typeface="微軟正黑體" pitchFamily="34" charset="-120"/>
              <a:ea typeface="微軟正黑體" pitchFamily="34" charset="-120"/>
            </a:endParaRPr>
          </a:p>
          <a:p>
            <a:pPr marL="0" indent="0">
              <a:buNone/>
            </a:pPr>
            <a:r>
              <a:rPr lang="zh-TW" altLang="en-US" sz="1600" dirty="0" smtClean="0">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x = 10,</a:t>
            </a:r>
          </a:p>
          <a:p>
            <a:pPr marL="0" indent="0">
              <a:buNone/>
            </a:pPr>
            <a:r>
              <a:rPr lang="en-US" altLang="zh-TW" sz="1600" dirty="0">
                <a:solidFill>
                  <a:srgbClr val="0070C0"/>
                </a:solidFill>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y = 10</a:t>
            </a:r>
            <a:endParaRPr lang="zh-TW" altLang="en-US" sz="1600" dirty="0" smtClean="0">
              <a:solidFill>
                <a:srgbClr val="0070C0"/>
              </a:solidFill>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a:t>
            </a:r>
            <a:endParaRPr lang="zh-TW" altLang="en-US" sz="1600"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以按鈕中心點預設</a:t>
            </a:r>
            <a:r>
              <a:rPr lang="en-US" altLang="zh-TW" sz="1600" dirty="0" smtClean="0">
                <a:latin typeface="微軟正黑體" pitchFamily="34" charset="-120"/>
                <a:ea typeface="微軟正黑體" pitchFamily="34" charset="-120"/>
              </a:rPr>
              <a:t>(</a:t>
            </a:r>
            <a:r>
              <a:rPr lang="en-US" altLang="zh-TW" sz="1600" dirty="0" err="1" smtClean="0">
                <a:latin typeface="微軟正黑體" pitchFamily="34" charset="-120"/>
                <a:ea typeface="微軟正黑體" pitchFamily="34" charset="-120"/>
              </a:rPr>
              <a:t>x,y</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座標應為</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按鈕寬</a:t>
            </a:r>
            <a:r>
              <a:rPr lang="en-US" altLang="zh-TW" sz="1600" dirty="0" smtClean="0">
                <a:latin typeface="微軟正黑體" pitchFamily="34" charset="-120"/>
                <a:ea typeface="微軟正黑體" pitchFamily="34" charset="-120"/>
              </a:rPr>
              <a:t>/2=90,</a:t>
            </a:r>
            <a:r>
              <a:rPr lang="zh-TW" altLang="en-US" sz="1600" dirty="0" smtClean="0">
                <a:latin typeface="微軟正黑體" pitchFamily="34" charset="-120"/>
                <a:ea typeface="微軟正黑體" pitchFamily="34" charset="-120"/>
              </a:rPr>
              <a:t>按鈕高</a:t>
            </a:r>
            <a:r>
              <a:rPr lang="en-US" altLang="zh-TW" sz="1600" dirty="0" smtClean="0">
                <a:latin typeface="微軟正黑體" pitchFamily="34" charset="-120"/>
                <a:ea typeface="微軟正黑體" pitchFamily="34" charset="-120"/>
              </a:rPr>
              <a:t>/2=25)</a:t>
            </a:r>
            <a:r>
              <a:rPr lang="zh-TW" altLang="en-US" sz="1600" dirty="0" smtClean="0">
                <a:latin typeface="微軟正黑體" pitchFamily="34" charset="-120"/>
                <a:ea typeface="微軟正黑體" pitchFamily="34" charset="-120"/>
              </a:rPr>
              <a:t>處</a:t>
            </a:r>
            <a:endParaRPr lang="en-US" altLang="zh-TW" sz="1600"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本範例改為座標</a:t>
            </a:r>
            <a:r>
              <a:rPr lang="en-US" altLang="zh-TW" sz="1600" dirty="0" smtClean="0">
                <a:latin typeface="微軟正黑體" pitchFamily="34" charset="-120"/>
                <a:ea typeface="微軟正黑體" pitchFamily="34" charset="-120"/>
              </a:rPr>
              <a:t>(10,10)</a:t>
            </a:r>
            <a:r>
              <a:rPr lang="zh-TW" altLang="en-US" sz="1600" dirty="0" smtClean="0">
                <a:latin typeface="微軟正黑體" pitchFamily="34" charset="-120"/>
                <a:ea typeface="微軟正黑體" pitchFamily="34" charset="-120"/>
              </a:rPr>
              <a:t>，呈現效果如下，一部分被隱藏</a:t>
            </a:r>
            <a:endParaRPr lang="en-US" altLang="zh-TW" sz="1600" dirty="0">
              <a:latin typeface="微軟正黑體" pitchFamily="34" charset="-120"/>
              <a:ea typeface="微軟正黑體" pitchFamily="34" charset="-120"/>
            </a:endParaRPr>
          </a:p>
          <a:p>
            <a:pPr marL="0" indent="0">
              <a:buNone/>
            </a:pPr>
            <a:endParaRPr lang="en-US" altLang="zh-TW" sz="1600" b="1" dirty="0" smtClean="0">
              <a:latin typeface="微軟正黑體" pitchFamily="34" charset="-120"/>
              <a:ea typeface="微軟正黑體" pitchFamily="34" charset="-120"/>
            </a:endParaRPr>
          </a:p>
          <a:p>
            <a:pPr marL="0" indent="0">
              <a:buNone/>
            </a:pPr>
            <a:endParaRPr lang="en-US" altLang="zh-TW" sz="1600" b="1" dirty="0" smtClean="0">
              <a:latin typeface="微軟正黑體" pitchFamily="34" charset="-120"/>
              <a:ea typeface="微軟正黑體" pitchFamily="34" charset="-120"/>
            </a:endParaRPr>
          </a:p>
        </p:txBody>
      </p:sp>
      <p:pic>
        <p:nvPicPr>
          <p:cNvPr id="5" name="圖片 4"/>
          <p:cNvPicPr>
            <a:picLocks noChangeAspect="1"/>
          </p:cNvPicPr>
          <p:nvPr/>
        </p:nvPicPr>
        <p:blipFill>
          <a:blip r:embed="rId2"/>
          <a:stretch>
            <a:fillRect/>
          </a:stretch>
        </p:blipFill>
        <p:spPr>
          <a:xfrm>
            <a:off x="539552" y="5229200"/>
            <a:ext cx="1943100" cy="787400"/>
          </a:xfrm>
          <a:prstGeom prst="rect">
            <a:avLst/>
          </a:prstGeom>
        </p:spPr>
      </p:pic>
    </p:spTree>
    <p:extLst>
      <p:ext uri="{BB962C8B-B14F-4D97-AF65-F5344CB8AC3E}">
        <p14:creationId xmlns:p14="http://schemas.microsoft.com/office/powerpoint/2010/main" val="1880255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400" dirty="0">
                <a:latin typeface="微軟正黑體" pitchFamily="34" charset="-120"/>
                <a:ea typeface="微軟正黑體" pitchFamily="34" charset="-120"/>
              </a:rPr>
              <a:t>B. options </a:t>
            </a:r>
            <a:r>
              <a:rPr lang="zh-TW" altLang="en-US" sz="2400" dirty="0">
                <a:latin typeface="微軟正黑體" pitchFamily="34" charset="-120"/>
                <a:ea typeface="微軟正黑體" pitchFamily="34" charset="-120"/>
              </a:rPr>
              <a:t>初始化參數</a:t>
            </a:r>
          </a:p>
        </p:txBody>
      </p:sp>
      <p:sp>
        <p:nvSpPr>
          <p:cNvPr id="3" name="內容版面配置區 2"/>
          <p:cNvSpPr>
            <a:spLocks noGrp="1"/>
          </p:cNvSpPr>
          <p:nvPr>
            <p:ph idx="1"/>
          </p:nvPr>
        </p:nvSpPr>
        <p:spPr/>
        <p:txBody>
          <a:bodyPr>
            <a:normAutofit/>
          </a:bodyPr>
          <a:lstStyle/>
          <a:p>
            <a:pPr marL="0" indent="0">
              <a:buNone/>
            </a:pP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main.lua</a:t>
            </a:r>
            <a:endParaRPr lang="en-US" altLang="zh-TW" sz="1600" dirty="0" smtClean="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r>
              <a:rPr lang="en-US" altLang="zh-TW" sz="1600" b="1" dirty="0" smtClean="0">
                <a:latin typeface="微軟正黑體" pitchFamily="34" charset="-120"/>
                <a:ea typeface="微軟正黑體" pitchFamily="34" charset="-120"/>
              </a:rPr>
              <a:t>-- </a:t>
            </a:r>
            <a:r>
              <a:rPr lang="zh-TW" altLang="en-US" sz="1600" b="1" dirty="0" smtClean="0">
                <a:latin typeface="微軟正黑體" pitchFamily="34" charset="-120"/>
                <a:ea typeface="微軟正黑體" pitchFamily="34" charset="-120"/>
              </a:rPr>
              <a:t>簡易範例</a:t>
            </a:r>
            <a:endParaRPr lang="en-US" altLang="zh-TW" sz="1600" b="1"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local </a:t>
            </a:r>
            <a:r>
              <a:rPr lang="en-US" altLang="zh-TW" sz="1600" dirty="0" err="1">
                <a:latin typeface="微軟正黑體" pitchFamily="34" charset="-120"/>
                <a:ea typeface="微軟正黑體" pitchFamily="34" charset="-120"/>
              </a:rPr>
              <a:t>btn</a:t>
            </a:r>
            <a:r>
              <a:rPr lang="en-US" altLang="zh-TW" sz="1600" dirty="0">
                <a:latin typeface="微軟正黑體" pitchFamily="34" charset="-120"/>
                <a:ea typeface="微軟正黑體" pitchFamily="34" charset="-120"/>
              </a:rPr>
              <a:t> = </a:t>
            </a:r>
            <a:r>
              <a:rPr lang="en-US" altLang="zh-TW" sz="1600" dirty="0" err="1">
                <a:latin typeface="微軟正黑體" pitchFamily="34" charset="-120"/>
                <a:ea typeface="微軟正黑體" pitchFamily="34" charset="-120"/>
              </a:rPr>
              <a:t>widget.newButton</a:t>
            </a:r>
            <a:r>
              <a:rPr lang="en-US" altLang="zh-TW" sz="1600" dirty="0">
                <a:latin typeface="微軟正黑體" pitchFamily="34" charset="-120"/>
                <a:ea typeface="微軟正黑體" pitchFamily="34" charset="-120"/>
              </a:rPr>
              <a:t>({</a:t>
            </a:r>
            <a:endParaRPr lang="zh-TW" altLang="en-US" sz="1600" dirty="0">
              <a:latin typeface="微軟正黑體" pitchFamily="34" charset="-120"/>
              <a:ea typeface="微軟正黑體" pitchFamily="34" charset="-120"/>
            </a:endParaRPr>
          </a:p>
          <a:p>
            <a:pPr marL="0" indent="0">
              <a:buNone/>
            </a:pPr>
            <a:r>
              <a:rPr lang="zh-TW" altLang="en-US" sz="1600" dirty="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label = "</a:t>
            </a:r>
            <a:r>
              <a:rPr lang="en-US" altLang="zh-TW" sz="1600" dirty="0" err="1">
                <a:latin typeface="微軟正黑體" pitchFamily="34" charset="-120"/>
                <a:ea typeface="微軟正黑體" pitchFamily="34" charset="-120"/>
              </a:rPr>
              <a:t>myButton</a:t>
            </a:r>
            <a:r>
              <a:rPr lang="en-US" altLang="zh-TW" sz="1600" dirty="0">
                <a:latin typeface="微軟正黑體" pitchFamily="34" charset="-120"/>
                <a:ea typeface="微軟正黑體" pitchFamily="34" charset="-120"/>
              </a:rPr>
              <a:t>",</a:t>
            </a:r>
          </a:p>
          <a:p>
            <a:pPr marL="0" indent="0">
              <a:buNone/>
            </a:pPr>
            <a:r>
              <a:rPr lang="zh-TW" altLang="en-US" sz="1600" dirty="0">
                <a:latin typeface="微軟正黑體" pitchFamily="34" charset="-120"/>
                <a:ea typeface="微軟正黑體" pitchFamily="34" charset="-120"/>
              </a:rPr>
              <a:t>	</a:t>
            </a:r>
            <a:r>
              <a:rPr lang="en-US" altLang="zh-TW" sz="1600" dirty="0" err="1">
                <a:latin typeface="微軟正黑體" pitchFamily="34" charset="-120"/>
                <a:ea typeface="微軟正黑體" pitchFamily="34" charset="-120"/>
              </a:rPr>
              <a:t>onEvent</a:t>
            </a:r>
            <a:r>
              <a:rPr lang="en-US" altLang="zh-TW" sz="1600" dirty="0">
                <a:latin typeface="微軟正黑體" pitchFamily="34" charset="-120"/>
                <a:ea typeface="微軟正黑體" pitchFamily="34" charset="-120"/>
              </a:rPr>
              <a:t> = nil,</a:t>
            </a:r>
          </a:p>
          <a:p>
            <a:pPr marL="0" indent="0">
              <a:buNone/>
            </a:pPr>
            <a:r>
              <a:rPr lang="zh-TW" altLang="en-US" sz="1600" dirty="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shape = </a:t>
            </a:r>
            <a:r>
              <a:rPr lang="en-US" altLang="zh-TW" sz="1600" dirty="0" smtClean="0">
                <a:latin typeface="微軟正黑體" pitchFamily="34" charset="-120"/>
                <a:ea typeface="微軟正黑體" pitchFamily="34" charset="-120"/>
              </a:rPr>
              <a:t>"</a:t>
            </a:r>
            <a:r>
              <a:rPr lang="en-US" altLang="zh-TW" sz="1600" dirty="0" err="1" smtClean="0">
                <a:latin typeface="微軟正黑體" pitchFamily="34" charset="-120"/>
                <a:ea typeface="微軟正黑體" pitchFamily="34" charset="-120"/>
              </a:rPr>
              <a:t>rect</a:t>
            </a:r>
            <a:r>
              <a:rPr lang="en-US" altLang="zh-TW" sz="1600" dirty="0" smtClean="0">
                <a:latin typeface="微軟正黑體" pitchFamily="34" charset="-120"/>
                <a:ea typeface="微軟正黑體" pitchFamily="34" charset="-120"/>
              </a:rPr>
              <a:t>", </a:t>
            </a:r>
            <a:endParaRPr lang="zh-TW" altLang="en-US" sz="1600" dirty="0">
              <a:latin typeface="微軟正黑體" pitchFamily="34" charset="-120"/>
              <a:ea typeface="微軟正黑體" pitchFamily="34" charset="-120"/>
            </a:endParaRPr>
          </a:p>
          <a:p>
            <a:pPr marL="0" indent="0">
              <a:buNone/>
            </a:pPr>
            <a:r>
              <a:rPr lang="zh-TW" altLang="en-US" sz="1600" dirty="0" smtClean="0">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left = 10,</a:t>
            </a:r>
          </a:p>
          <a:p>
            <a:pPr marL="0" indent="0">
              <a:buNone/>
            </a:pPr>
            <a:r>
              <a:rPr lang="en-US" altLang="zh-TW" sz="1600" dirty="0">
                <a:solidFill>
                  <a:srgbClr val="0070C0"/>
                </a:solidFill>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top = 10</a:t>
            </a:r>
            <a:endParaRPr lang="zh-TW" altLang="en-US" sz="1600" dirty="0" smtClean="0">
              <a:solidFill>
                <a:srgbClr val="0070C0"/>
              </a:solidFill>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a:t>
            </a:r>
            <a:endParaRPr lang="zh-TW" altLang="en-US" sz="1600"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本範例改為按鈕左上角座標為</a:t>
            </a:r>
            <a:r>
              <a:rPr lang="en-US" altLang="zh-TW" sz="1600" dirty="0" smtClean="0">
                <a:latin typeface="微軟正黑體" pitchFamily="34" charset="-120"/>
                <a:ea typeface="微軟正黑體" pitchFamily="34" charset="-120"/>
              </a:rPr>
              <a:t>(10,10)</a:t>
            </a:r>
            <a:r>
              <a:rPr lang="zh-TW" altLang="en-US" sz="1600" dirty="0" smtClean="0">
                <a:latin typeface="微軟正黑體" pitchFamily="34" charset="-120"/>
                <a:ea typeface="微軟正黑體" pitchFamily="34" charset="-120"/>
              </a:rPr>
              <a:t>，呈現效果如下，距離左上角一段距離</a:t>
            </a:r>
            <a:endParaRPr lang="en-US" altLang="zh-TW" sz="1600" dirty="0">
              <a:latin typeface="微軟正黑體" pitchFamily="34" charset="-120"/>
              <a:ea typeface="微軟正黑體" pitchFamily="34" charset="-120"/>
            </a:endParaRPr>
          </a:p>
          <a:p>
            <a:pPr marL="0" indent="0">
              <a:buNone/>
            </a:pPr>
            <a:endParaRPr lang="en-US" altLang="zh-TW" sz="1600" b="1" dirty="0" smtClean="0">
              <a:latin typeface="微軟正黑體" pitchFamily="34" charset="-120"/>
              <a:ea typeface="微軟正黑體" pitchFamily="34" charset="-120"/>
            </a:endParaRPr>
          </a:p>
          <a:p>
            <a:pPr marL="0" indent="0">
              <a:buNone/>
            </a:pPr>
            <a:endParaRPr lang="en-US" altLang="zh-TW" sz="1600" b="1" dirty="0" smtClean="0">
              <a:latin typeface="微軟正黑體" pitchFamily="34" charset="-120"/>
              <a:ea typeface="微軟正黑體" pitchFamily="34" charset="-120"/>
            </a:endParaRPr>
          </a:p>
        </p:txBody>
      </p:sp>
      <p:pic>
        <p:nvPicPr>
          <p:cNvPr id="4" name="圖片 3"/>
          <p:cNvPicPr>
            <a:picLocks noChangeAspect="1"/>
          </p:cNvPicPr>
          <p:nvPr/>
        </p:nvPicPr>
        <p:blipFill>
          <a:blip r:embed="rId3"/>
          <a:stretch>
            <a:fillRect/>
          </a:stretch>
        </p:blipFill>
        <p:spPr>
          <a:xfrm>
            <a:off x="539552" y="5013176"/>
            <a:ext cx="2006600" cy="698500"/>
          </a:xfrm>
          <a:prstGeom prst="rect">
            <a:avLst/>
          </a:prstGeom>
        </p:spPr>
      </p:pic>
    </p:spTree>
    <p:extLst>
      <p:ext uri="{BB962C8B-B14F-4D97-AF65-F5344CB8AC3E}">
        <p14:creationId xmlns:p14="http://schemas.microsoft.com/office/powerpoint/2010/main" val="90780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400" dirty="0">
                <a:latin typeface="微軟正黑體" pitchFamily="34" charset="-120"/>
                <a:ea typeface="微軟正黑體" pitchFamily="34" charset="-120"/>
              </a:rPr>
              <a:t>B. options </a:t>
            </a:r>
            <a:r>
              <a:rPr lang="zh-TW" altLang="en-US" sz="2400" dirty="0">
                <a:latin typeface="微軟正黑體" pitchFamily="34" charset="-120"/>
                <a:ea typeface="微軟正黑體" pitchFamily="34" charset="-120"/>
              </a:rPr>
              <a:t>初始化參數</a:t>
            </a:r>
          </a:p>
        </p:txBody>
      </p:sp>
      <p:sp>
        <p:nvSpPr>
          <p:cNvPr id="3" name="內容版面配置區 2"/>
          <p:cNvSpPr>
            <a:spLocks noGrp="1"/>
          </p:cNvSpPr>
          <p:nvPr>
            <p:ph idx="1"/>
          </p:nvPr>
        </p:nvSpPr>
        <p:spPr/>
        <p:txBody>
          <a:bodyPr>
            <a:normAutofit/>
          </a:bodyPr>
          <a:lstStyle/>
          <a:p>
            <a:pPr marL="0" indent="0">
              <a:buNone/>
            </a:pP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main.lua</a:t>
            </a:r>
            <a:endParaRPr lang="en-US" altLang="zh-TW" sz="1600" dirty="0" smtClean="0">
              <a:latin typeface="微軟正黑體" pitchFamily="34" charset="-120"/>
              <a:ea typeface="微軟正黑體" pitchFamily="34" charset="-120"/>
            </a:endParaRPr>
          </a:p>
          <a:p>
            <a:pPr marL="0" indent="0">
              <a:buNone/>
            </a:pPr>
            <a:endParaRPr lang="en-US" altLang="zh-TW" sz="1600" dirty="0" smtClean="0">
              <a:latin typeface="微軟正黑體" pitchFamily="34" charset="-120"/>
              <a:ea typeface="微軟正黑體" pitchFamily="34" charset="-120"/>
            </a:endParaRPr>
          </a:p>
          <a:p>
            <a:pPr marL="0" indent="0">
              <a:buNone/>
            </a:pPr>
            <a:r>
              <a:rPr lang="en-US" altLang="zh-TW" sz="1600" b="1" dirty="0" smtClean="0">
                <a:latin typeface="微軟正黑體" pitchFamily="34" charset="-120"/>
                <a:ea typeface="微軟正黑體" pitchFamily="34" charset="-120"/>
              </a:rPr>
              <a:t>-- </a:t>
            </a:r>
            <a:r>
              <a:rPr lang="zh-TW" altLang="en-US" sz="1600" b="1" dirty="0" smtClean="0">
                <a:latin typeface="微軟正黑體" pitchFamily="34" charset="-120"/>
                <a:ea typeface="微軟正黑體" pitchFamily="34" charset="-120"/>
              </a:rPr>
              <a:t>簡易範例</a:t>
            </a:r>
            <a:endParaRPr lang="en-US" altLang="zh-TW" sz="1600" b="1" dirty="0" smtClean="0">
              <a:latin typeface="微軟正黑體" pitchFamily="34" charset="-120"/>
              <a:ea typeface="微軟正黑體" pitchFamily="34" charset="-120"/>
            </a:endParaRPr>
          </a:p>
          <a:p>
            <a:pPr marL="0" indent="0">
              <a:buNone/>
            </a:pPr>
            <a:r>
              <a:rPr lang="en-US" altLang="zh-TW" sz="1600" dirty="0">
                <a:latin typeface="微軟正黑體" pitchFamily="34" charset="-120"/>
                <a:ea typeface="微軟正黑體" pitchFamily="34" charset="-120"/>
              </a:rPr>
              <a:t>local </a:t>
            </a:r>
            <a:r>
              <a:rPr lang="en-US" altLang="zh-TW" sz="1600" dirty="0" err="1">
                <a:latin typeface="微軟正黑體" pitchFamily="34" charset="-120"/>
                <a:ea typeface="微軟正黑體" pitchFamily="34" charset="-120"/>
              </a:rPr>
              <a:t>btn</a:t>
            </a:r>
            <a:r>
              <a:rPr lang="en-US" altLang="zh-TW" sz="1600" dirty="0">
                <a:latin typeface="微軟正黑體" pitchFamily="34" charset="-120"/>
                <a:ea typeface="微軟正黑體" pitchFamily="34" charset="-120"/>
              </a:rPr>
              <a:t> = </a:t>
            </a:r>
            <a:r>
              <a:rPr lang="en-US" altLang="zh-TW" sz="1600" dirty="0" err="1">
                <a:latin typeface="微軟正黑體" pitchFamily="34" charset="-120"/>
                <a:ea typeface="微軟正黑體" pitchFamily="34" charset="-120"/>
              </a:rPr>
              <a:t>widget.newButton</a:t>
            </a:r>
            <a:r>
              <a:rPr lang="en-US" altLang="zh-TW" sz="1600" dirty="0">
                <a:latin typeface="微軟正黑體" pitchFamily="34" charset="-120"/>
                <a:ea typeface="微軟正黑體" pitchFamily="34" charset="-120"/>
              </a:rPr>
              <a:t>({</a:t>
            </a:r>
            <a:endParaRPr lang="zh-TW" altLang="en-US" sz="1600" dirty="0">
              <a:latin typeface="微軟正黑體" pitchFamily="34" charset="-120"/>
              <a:ea typeface="微軟正黑體" pitchFamily="34" charset="-120"/>
            </a:endParaRPr>
          </a:p>
          <a:p>
            <a:pPr marL="0" indent="0">
              <a:buNone/>
            </a:pPr>
            <a:r>
              <a:rPr lang="zh-TW" altLang="en-US" sz="1600" dirty="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label = "</a:t>
            </a:r>
            <a:r>
              <a:rPr lang="en-US" altLang="zh-TW" sz="1600" dirty="0" err="1">
                <a:latin typeface="微軟正黑體" pitchFamily="34" charset="-120"/>
                <a:ea typeface="微軟正黑體" pitchFamily="34" charset="-120"/>
              </a:rPr>
              <a:t>myButton</a:t>
            </a:r>
            <a:r>
              <a:rPr lang="en-US" altLang="zh-TW" sz="1600" dirty="0">
                <a:latin typeface="微軟正黑體" pitchFamily="34" charset="-120"/>
                <a:ea typeface="微軟正黑體" pitchFamily="34" charset="-120"/>
              </a:rPr>
              <a:t>",</a:t>
            </a:r>
          </a:p>
          <a:p>
            <a:pPr marL="0" indent="0">
              <a:buNone/>
            </a:pPr>
            <a:r>
              <a:rPr lang="zh-TW" altLang="en-US" sz="1600" dirty="0">
                <a:latin typeface="微軟正黑體" pitchFamily="34" charset="-120"/>
                <a:ea typeface="微軟正黑體" pitchFamily="34" charset="-120"/>
              </a:rPr>
              <a:t>	</a:t>
            </a:r>
            <a:r>
              <a:rPr lang="en-US" altLang="zh-TW" sz="1600" dirty="0" err="1">
                <a:solidFill>
                  <a:srgbClr val="0070C0"/>
                </a:solidFill>
                <a:latin typeface="微軟正黑體" pitchFamily="34" charset="-120"/>
                <a:ea typeface="微軟正黑體" pitchFamily="34" charset="-120"/>
              </a:rPr>
              <a:t>onEvent</a:t>
            </a:r>
            <a:r>
              <a:rPr lang="en-US" altLang="zh-TW" sz="1600" dirty="0">
                <a:solidFill>
                  <a:srgbClr val="0070C0"/>
                </a:solidFill>
                <a:latin typeface="微軟正黑體" pitchFamily="34" charset="-120"/>
                <a:ea typeface="微軟正黑體" pitchFamily="34" charset="-120"/>
              </a:rPr>
              <a:t> = </a:t>
            </a:r>
            <a:r>
              <a:rPr lang="en-US" altLang="zh-TW" sz="1600" dirty="0" smtClean="0">
                <a:solidFill>
                  <a:srgbClr val="0070C0"/>
                </a:solidFill>
                <a:latin typeface="微軟正黑體" pitchFamily="34" charset="-120"/>
                <a:ea typeface="微軟正黑體" pitchFamily="34" charset="-120"/>
              </a:rPr>
              <a:t>function(event)</a:t>
            </a:r>
          </a:p>
          <a:p>
            <a:pPr marL="0" indent="0">
              <a:buNone/>
            </a:pPr>
            <a:r>
              <a:rPr lang="en-US" altLang="zh-TW" sz="1600" dirty="0">
                <a:solidFill>
                  <a:srgbClr val="0070C0"/>
                </a:solidFill>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	print(</a:t>
            </a:r>
            <a:r>
              <a:rPr lang="en-US" altLang="zh-TW" sz="1600" dirty="0" err="1" smtClean="0">
                <a:solidFill>
                  <a:srgbClr val="0070C0"/>
                </a:solidFill>
                <a:latin typeface="微軟正黑體" pitchFamily="34" charset="-120"/>
                <a:ea typeface="微軟正黑體" pitchFamily="34" charset="-120"/>
              </a:rPr>
              <a:t>event.phase</a:t>
            </a:r>
            <a:r>
              <a:rPr lang="en-US" altLang="zh-TW" sz="1600" dirty="0" smtClean="0">
                <a:solidFill>
                  <a:srgbClr val="0070C0"/>
                </a:solidFill>
                <a:latin typeface="微軟正黑體" pitchFamily="34" charset="-120"/>
                <a:ea typeface="微軟正黑體" pitchFamily="34" charset="-120"/>
              </a:rPr>
              <a:t>)</a:t>
            </a:r>
          </a:p>
          <a:p>
            <a:pPr marL="0" indent="0">
              <a:buNone/>
            </a:pPr>
            <a:r>
              <a:rPr lang="en-US" altLang="zh-TW" sz="1600" dirty="0">
                <a:solidFill>
                  <a:srgbClr val="0070C0"/>
                </a:solidFill>
                <a:latin typeface="微軟正黑體" pitchFamily="34" charset="-120"/>
                <a:ea typeface="微軟正黑體" pitchFamily="34" charset="-120"/>
              </a:rPr>
              <a:t>	</a:t>
            </a:r>
            <a:r>
              <a:rPr lang="en-US" altLang="zh-TW" sz="1600" dirty="0" smtClean="0">
                <a:solidFill>
                  <a:srgbClr val="0070C0"/>
                </a:solidFill>
                <a:latin typeface="微軟正黑體" pitchFamily="34" charset="-120"/>
                <a:ea typeface="微軟正黑體" pitchFamily="34" charset="-120"/>
              </a:rPr>
              <a:t>end,</a:t>
            </a:r>
          </a:p>
          <a:p>
            <a:pPr marL="0" indent="0">
              <a:buNone/>
            </a:pPr>
            <a:r>
              <a:rPr lang="en-US" altLang="zh-TW" sz="1600" dirty="0">
                <a:solidFill>
                  <a:srgbClr val="0070C0"/>
                </a:solidFill>
                <a:latin typeface="微軟正黑體" pitchFamily="34" charset="-120"/>
                <a:ea typeface="微軟正黑體" pitchFamily="34" charset="-120"/>
              </a:rPr>
              <a:t>	</a:t>
            </a:r>
            <a:r>
              <a:rPr lang="en-US" altLang="zh-TW" sz="1600" dirty="0" err="1" smtClean="0">
                <a:solidFill>
                  <a:srgbClr val="0070C0"/>
                </a:solidFill>
                <a:latin typeface="微軟正黑體" pitchFamily="34" charset="-120"/>
                <a:ea typeface="微軟正黑體" pitchFamily="34" charset="-120"/>
              </a:rPr>
              <a:t>isEnabled</a:t>
            </a:r>
            <a:r>
              <a:rPr lang="en-US" altLang="zh-TW" sz="1600" dirty="0" smtClean="0">
                <a:solidFill>
                  <a:srgbClr val="0070C0"/>
                </a:solidFill>
                <a:latin typeface="微軟正黑體" pitchFamily="34" charset="-120"/>
                <a:ea typeface="微軟正黑體" pitchFamily="34" charset="-120"/>
              </a:rPr>
              <a:t> = false,</a:t>
            </a:r>
            <a:endParaRPr lang="en-US" altLang="zh-TW" sz="1600" dirty="0">
              <a:solidFill>
                <a:srgbClr val="0070C0"/>
              </a:solidFill>
              <a:latin typeface="微軟正黑體" pitchFamily="34" charset="-120"/>
              <a:ea typeface="微軟正黑體" pitchFamily="34" charset="-120"/>
            </a:endParaRPr>
          </a:p>
          <a:p>
            <a:pPr marL="0" indent="0">
              <a:buNone/>
            </a:pPr>
            <a:r>
              <a:rPr lang="zh-TW" altLang="en-US" sz="1600" dirty="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shape = </a:t>
            </a:r>
            <a:r>
              <a:rPr lang="en-US" altLang="zh-TW" sz="1600" dirty="0" smtClean="0">
                <a:latin typeface="微軟正黑體" pitchFamily="34" charset="-120"/>
                <a:ea typeface="微軟正黑體" pitchFamily="34" charset="-120"/>
              </a:rPr>
              <a:t>"</a:t>
            </a:r>
            <a:r>
              <a:rPr lang="en-US" altLang="zh-TW" sz="1600" dirty="0" err="1" smtClean="0">
                <a:latin typeface="微軟正黑體" pitchFamily="34" charset="-120"/>
                <a:ea typeface="微軟正黑體" pitchFamily="34" charset="-120"/>
              </a:rPr>
              <a:t>rect</a:t>
            </a:r>
            <a:r>
              <a:rPr lang="en-US" altLang="zh-TW" sz="1600" dirty="0" smtClean="0">
                <a:latin typeface="微軟正黑體" pitchFamily="34" charset="-120"/>
                <a:ea typeface="微軟正黑體" pitchFamily="34" charset="-120"/>
              </a:rPr>
              <a:t>"</a:t>
            </a:r>
          </a:p>
          <a:p>
            <a:pPr marL="0" indent="0">
              <a:buNone/>
            </a:pPr>
            <a:r>
              <a:rPr lang="en-US" altLang="zh-TW" sz="1600" dirty="0" smtClean="0">
                <a:latin typeface="微軟正黑體" pitchFamily="34" charset="-120"/>
                <a:ea typeface="微軟正黑體" pitchFamily="34" charset="-120"/>
              </a:rPr>
              <a:t>})</a:t>
            </a:r>
            <a:endParaRPr lang="zh-TW" altLang="en-US" sz="1600" dirty="0" smtClean="0">
              <a:latin typeface="微軟正黑體" pitchFamily="34" charset="-120"/>
              <a:ea typeface="微軟正黑體" pitchFamily="34" charset="-120"/>
            </a:endParaRPr>
          </a:p>
          <a:p>
            <a:pPr marL="0" indent="0">
              <a:buNone/>
            </a:pP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當 </a:t>
            </a:r>
            <a:r>
              <a:rPr lang="en-US" altLang="zh-TW" sz="1600" dirty="0" err="1">
                <a:latin typeface="微軟正黑體" pitchFamily="34" charset="-120"/>
                <a:ea typeface="微軟正黑體" pitchFamily="34" charset="-120"/>
              </a:rPr>
              <a:t>isEnabled</a:t>
            </a:r>
            <a:r>
              <a:rPr lang="en-US" altLang="zh-TW" sz="1600" dirty="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參數為</a:t>
            </a:r>
            <a:r>
              <a:rPr lang="en-US" altLang="zh-TW" sz="1600" dirty="0" smtClean="0">
                <a:latin typeface="微軟正黑體" pitchFamily="34" charset="-120"/>
                <a:ea typeface="微軟正黑體" pitchFamily="34" charset="-120"/>
              </a:rPr>
              <a:t> false</a:t>
            </a:r>
            <a:r>
              <a:rPr lang="zh-TW" altLang="en-US" sz="1600" dirty="0" smtClean="0">
                <a:latin typeface="微軟正黑體" pitchFamily="34" charset="-120"/>
                <a:ea typeface="微軟正黑體" pitchFamily="34" charset="-120"/>
              </a:rPr>
              <a:t>，按鈕不會觸發 </a:t>
            </a:r>
            <a:r>
              <a:rPr lang="en-US" altLang="zh-TW" sz="1600" dirty="0" err="1" smtClean="0">
                <a:latin typeface="微軟正黑體" pitchFamily="34" charset="-120"/>
                <a:ea typeface="微軟正黑體" pitchFamily="34" charset="-120"/>
              </a:rPr>
              <a:t>onEvent</a:t>
            </a:r>
            <a:r>
              <a:rPr lang="zh-TW" altLang="en-US" sz="1600" dirty="0" smtClean="0">
                <a:latin typeface="微軟正黑體" pitchFamily="34" charset="-120"/>
                <a:ea typeface="微軟正黑體" pitchFamily="34" charset="-120"/>
              </a:rPr>
              <a:t> 事件，可用</a:t>
            </a:r>
            <a:r>
              <a:rPr lang="en-US" altLang="zh-TW" sz="1600" dirty="0" smtClean="0">
                <a:latin typeface="微軟正黑體" pitchFamily="34" charset="-120"/>
                <a:ea typeface="微軟正黑體" pitchFamily="34" charset="-120"/>
              </a:rPr>
              <a:t> </a:t>
            </a:r>
            <a:r>
              <a:rPr lang="en-US" altLang="zh-TW" sz="1600" dirty="0" err="1" smtClean="0">
                <a:latin typeface="微軟正黑體" pitchFamily="34" charset="-120"/>
                <a:ea typeface="微軟正黑體" pitchFamily="34" charset="-120"/>
              </a:rPr>
              <a:t>btn:setEnabled</a:t>
            </a:r>
            <a:r>
              <a:rPr lang="zh-TW" altLang="en-US" sz="1600" dirty="0" smtClean="0">
                <a:latin typeface="微軟正黑體" pitchFamily="34" charset="-120"/>
                <a:ea typeface="微軟正黑體" pitchFamily="34" charset="-120"/>
              </a:rPr>
              <a:t> 來控制事件開關</a:t>
            </a:r>
            <a:endParaRPr lang="en-US" altLang="zh-TW" sz="1600" dirty="0">
              <a:latin typeface="微軟正黑體" pitchFamily="34" charset="-120"/>
              <a:ea typeface="微軟正黑體" pitchFamily="34" charset="-120"/>
            </a:endParaRPr>
          </a:p>
          <a:p>
            <a:pPr marL="0" indent="0">
              <a:buNone/>
            </a:pPr>
            <a:endParaRPr lang="en-US" altLang="zh-TW" sz="1600" b="1" dirty="0" smtClean="0">
              <a:latin typeface="微軟正黑體" pitchFamily="34" charset="-120"/>
              <a:ea typeface="微軟正黑體" pitchFamily="34" charset="-120"/>
            </a:endParaRPr>
          </a:p>
          <a:p>
            <a:pPr marL="0" indent="0">
              <a:buNone/>
            </a:pPr>
            <a:endParaRPr lang="en-US" altLang="zh-TW" sz="1600" b="1"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val="320967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TotalTime>
  <Words>946</Words>
  <Application>Microsoft Macintosh PowerPoint</Application>
  <PresentationFormat>如螢幕大小 (4:3)</PresentationFormat>
  <Paragraphs>249</Paragraphs>
  <Slides>16</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Calibri</vt:lpstr>
      <vt:lpstr>Microsoft JhengHei</vt:lpstr>
      <vt:lpstr>微軟正黑體</vt:lpstr>
      <vt:lpstr>新細明體</vt:lpstr>
      <vt:lpstr>Arial</vt:lpstr>
      <vt:lpstr>Office 佈景主題</vt:lpstr>
      <vt:lpstr>Corona SDK  精選 API 快速入門-第四章 Widget-button 按鈕設計</vt:lpstr>
      <vt:lpstr>作者介紹</vt:lpstr>
      <vt:lpstr>精選 API 章節介紹 (共14章)</vt:lpstr>
      <vt:lpstr>第四章 widget - button</vt:lpstr>
      <vt:lpstr>A. widget.newButton( options ) 新增按鈕與按鈕方法使用</vt:lpstr>
      <vt:lpstr>B. options 初始化參數</vt:lpstr>
      <vt:lpstr>B. options 初始化參數</vt:lpstr>
      <vt:lpstr>B. options 初始化參數</vt:lpstr>
      <vt:lpstr>B. options 初始化參數</vt:lpstr>
      <vt:lpstr>B. options 初始化參數</vt:lpstr>
      <vt:lpstr>B. options 初始化參數</vt:lpstr>
      <vt:lpstr>C. 按鈕元件繼承鏈</vt:lpstr>
      <vt:lpstr>C. 按鈕元件繼承鏈</vt:lpstr>
      <vt:lpstr>D. 兩張圖建立按鈕 2-Image Construction</vt:lpstr>
      <vt:lpstr>E. 其他 widget 與更多 UI 設計模式</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SDK 精選 API 快速入門</dc:title>
  <dc:creator>designplusplus</dc:creator>
  <cp:lastModifiedBy>Microsoft Office 使用者</cp:lastModifiedBy>
  <cp:revision>371</cp:revision>
  <cp:lastPrinted>2016-01-14T03:16:47Z</cp:lastPrinted>
  <dcterms:created xsi:type="dcterms:W3CDTF">2016-01-13T12:04:05Z</dcterms:created>
  <dcterms:modified xsi:type="dcterms:W3CDTF">2016-01-19T15:38:48Z</dcterms:modified>
</cp:coreProperties>
</file>