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6" r:id="rId6"/>
    <p:sldId id="258" r:id="rId7"/>
    <p:sldId id="259" r:id="rId8"/>
    <p:sldId id="260" r:id="rId9"/>
    <p:sldId id="261"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4" d="100"/>
          <a:sy n="74" d="100"/>
        </p:scale>
        <p:origin x="84" y="20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E300-B737-14B6-B9C8-FD2DF7B0B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0CE38E-E7C4-2783-85B5-69CA55A0C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001F0E-C32C-9EC8-6A24-E9016F96137C}"/>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5" name="Footer Placeholder 4">
            <a:extLst>
              <a:ext uri="{FF2B5EF4-FFF2-40B4-BE49-F238E27FC236}">
                <a16:creationId xmlns:a16="http://schemas.microsoft.com/office/drawing/2014/main" id="{70219C0F-B59B-1A70-FDD8-C92C367FF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025BC-48D5-03DE-4C7B-4A9E79902570}"/>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364970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D47A-5AF2-E571-E137-7C484438C4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E6765A-7818-AABC-E7F3-55B5022394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EEF43-41CA-89E8-6290-C08BB868A13F}"/>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5" name="Footer Placeholder 4">
            <a:extLst>
              <a:ext uri="{FF2B5EF4-FFF2-40B4-BE49-F238E27FC236}">
                <a16:creationId xmlns:a16="http://schemas.microsoft.com/office/drawing/2014/main" id="{8315571C-7B8D-D1C2-E607-8E53D3A02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BF3F4-ED12-E368-49D3-28B8703114B1}"/>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55226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373D1-FA64-ACE9-4B83-DD12E5D3B9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B7E312-7F69-5C58-EB71-B8858FFDDF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44882C-6F41-CD76-20CF-7B4F22149F64}"/>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5" name="Footer Placeholder 4">
            <a:extLst>
              <a:ext uri="{FF2B5EF4-FFF2-40B4-BE49-F238E27FC236}">
                <a16:creationId xmlns:a16="http://schemas.microsoft.com/office/drawing/2014/main" id="{3B75FBE3-5865-0AED-578D-3819DD8B7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593FE-18AF-6161-B3FB-C78A9BD06A32}"/>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397680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D55F-D433-09BA-A5A2-555E00BC6E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4A5D8-A797-9267-5768-28F81B44D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31283-D86B-4D7D-9975-5E7344092640}"/>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5" name="Footer Placeholder 4">
            <a:extLst>
              <a:ext uri="{FF2B5EF4-FFF2-40B4-BE49-F238E27FC236}">
                <a16:creationId xmlns:a16="http://schemas.microsoft.com/office/drawing/2014/main" id="{F27EC049-2532-DA31-078C-EE05E6520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7BC6A-3D09-3A55-09B4-D22C20002798}"/>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406528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4BB-80E6-B984-C7F3-826E7E9E6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3AB582-A91D-4D9B-A556-96521DAF2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6D2D9-7278-FDC5-60E7-B6EE0504D95E}"/>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5" name="Footer Placeholder 4">
            <a:extLst>
              <a:ext uri="{FF2B5EF4-FFF2-40B4-BE49-F238E27FC236}">
                <a16:creationId xmlns:a16="http://schemas.microsoft.com/office/drawing/2014/main" id="{11696C35-F379-7D6F-D419-42F4263D0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EE0CF-7096-E3DE-F10D-EA9F4F038D45}"/>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318309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28A0-BC9E-A738-9E5F-F4F2B7A944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C1DC6C-2285-F19F-0380-BECD0D5BB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644F10-FF7D-297E-5466-42408832B5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310BBE-C8B7-1ED9-1E57-C8134D829F45}"/>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6" name="Footer Placeholder 5">
            <a:extLst>
              <a:ext uri="{FF2B5EF4-FFF2-40B4-BE49-F238E27FC236}">
                <a16:creationId xmlns:a16="http://schemas.microsoft.com/office/drawing/2014/main" id="{A5081A3A-C935-1631-068E-56B9F2398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691E22-A0BE-0C89-BCF0-53F4B6C4F13A}"/>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368613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1074-3262-A8E0-6C56-E91A00AA66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96C4C-36A3-10C8-E33C-AB521451C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F9CC6-926B-9837-0D32-1A65A8032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F1E0C8-A9EB-E96E-08E4-EE5D6EC80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9A40D-44C8-91FE-9447-12C14564F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8F3F01-0D17-B37C-21AB-3A4D7DF64D3D}"/>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8" name="Footer Placeholder 7">
            <a:extLst>
              <a:ext uri="{FF2B5EF4-FFF2-40B4-BE49-F238E27FC236}">
                <a16:creationId xmlns:a16="http://schemas.microsoft.com/office/drawing/2014/main" id="{E77DC36A-4624-F525-F147-68785B55C9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B252D8-A2BE-42B6-3A08-FA8DCA50802F}"/>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358784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D24D-AF11-4AB6-A9F2-D85101AFC1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9F6678-2FFE-E3FB-DFC7-C6F76D181F6E}"/>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4" name="Footer Placeholder 3">
            <a:extLst>
              <a:ext uri="{FF2B5EF4-FFF2-40B4-BE49-F238E27FC236}">
                <a16:creationId xmlns:a16="http://schemas.microsoft.com/office/drawing/2014/main" id="{2F1F3609-EDCD-BA2F-D427-F69173FB3A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221C2C-9634-038E-F3B4-560E344DD8CB}"/>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267851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B32A1-303F-A251-7CC3-2C877D2AA6B9}"/>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3" name="Footer Placeholder 2">
            <a:extLst>
              <a:ext uri="{FF2B5EF4-FFF2-40B4-BE49-F238E27FC236}">
                <a16:creationId xmlns:a16="http://schemas.microsoft.com/office/drawing/2014/main" id="{28156503-4F25-D545-CEE3-7122FE5502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482345-52BB-C171-A563-AA74F111E081}"/>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398440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846F-4637-B348-2D8A-B7D4EBD31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BA6456-C99B-ABE6-5776-B8F3F2EC2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CC70E0-7852-EC48-2637-D05157BE2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1B27B-8E49-B762-1373-F335634EA312}"/>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6" name="Footer Placeholder 5">
            <a:extLst>
              <a:ext uri="{FF2B5EF4-FFF2-40B4-BE49-F238E27FC236}">
                <a16:creationId xmlns:a16="http://schemas.microsoft.com/office/drawing/2014/main" id="{FECA0980-0E97-1689-2066-E229C9622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34BD66-E361-E59B-EF31-685AC8D47FDC}"/>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87112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CD0E-30C9-6F82-4D55-4DF0CB1C7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7D0658-538E-C5A8-21DF-18CD49AF8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9959F9-8961-B479-F11D-04CCFAC43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60DF2-4242-FD86-511E-472C81DAF63B}"/>
              </a:ext>
            </a:extLst>
          </p:cNvPr>
          <p:cNvSpPr>
            <a:spLocks noGrp="1"/>
          </p:cNvSpPr>
          <p:nvPr>
            <p:ph type="dt" sz="half" idx="10"/>
          </p:nvPr>
        </p:nvSpPr>
        <p:spPr/>
        <p:txBody>
          <a:bodyPr/>
          <a:lstStyle/>
          <a:p>
            <a:fld id="{0512B02F-E38E-41FE-A05F-67974A22C835}" type="datetimeFigureOut">
              <a:rPr lang="en-IN" smtClean="0"/>
              <a:t>04-01-2024</a:t>
            </a:fld>
            <a:endParaRPr lang="en-IN"/>
          </a:p>
        </p:txBody>
      </p:sp>
      <p:sp>
        <p:nvSpPr>
          <p:cNvPr id="6" name="Footer Placeholder 5">
            <a:extLst>
              <a:ext uri="{FF2B5EF4-FFF2-40B4-BE49-F238E27FC236}">
                <a16:creationId xmlns:a16="http://schemas.microsoft.com/office/drawing/2014/main" id="{36557498-705D-C801-A1A3-E5E68FF89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68180-D82B-DA9E-A4C2-6436F4612504}"/>
              </a:ext>
            </a:extLst>
          </p:cNvPr>
          <p:cNvSpPr>
            <a:spLocks noGrp="1"/>
          </p:cNvSpPr>
          <p:nvPr>
            <p:ph type="sldNum" sz="quarter" idx="12"/>
          </p:nvPr>
        </p:nvSpPr>
        <p:spPr/>
        <p:txBody>
          <a:bodyPr/>
          <a:lstStyle/>
          <a:p>
            <a:fld id="{2B377ECC-F0C5-4874-97CA-25F1E0E9DA2F}" type="slidenum">
              <a:rPr lang="en-IN" smtClean="0"/>
              <a:t>‹#›</a:t>
            </a:fld>
            <a:endParaRPr lang="en-IN"/>
          </a:p>
        </p:txBody>
      </p:sp>
    </p:spTree>
    <p:extLst>
      <p:ext uri="{BB962C8B-B14F-4D97-AF65-F5344CB8AC3E}">
        <p14:creationId xmlns:p14="http://schemas.microsoft.com/office/powerpoint/2010/main" val="401412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67E60-E71E-9AA1-D293-00E24EE4B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1CB1E-7875-5E01-6311-3DD8CB827E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8B9AF-3CE2-3868-D44C-29A3D8C4F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2B02F-E38E-41FE-A05F-67974A22C835}" type="datetimeFigureOut">
              <a:rPr lang="en-IN" smtClean="0"/>
              <a:t>04-01-2024</a:t>
            </a:fld>
            <a:endParaRPr lang="en-IN"/>
          </a:p>
        </p:txBody>
      </p:sp>
      <p:sp>
        <p:nvSpPr>
          <p:cNvPr id="5" name="Footer Placeholder 4">
            <a:extLst>
              <a:ext uri="{FF2B5EF4-FFF2-40B4-BE49-F238E27FC236}">
                <a16:creationId xmlns:a16="http://schemas.microsoft.com/office/drawing/2014/main" id="{71A2BDE0-E7D6-5BCA-9A50-9E18AEEEA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E626A6-A229-99C9-7346-E8C3FFE59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77ECC-F0C5-4874-97CA-25F1E0E9DA2F}" type="slidenum">
              <a:rPr lang="en-IN" smtClean="0"/>
              <a:t>‹#›</a:t>
            </a:fld>
            <a:endParaRPr lang="en-IN"/>
          </a:p>
        </p:txBody>
      </p:sp>
    </p:spTree>
    <p:extLst>
      <p:ext uri="{BB962C8B-B14F-4D97-AF65-F5344CB8AC3E}">
        <p14:creationId xmlns:p14="http://schemas.microsoft.com/office/powerpoint/2010/main" val="199291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A236-D107-FC34-DD2D-CB1C307FE29F}"/>
              </a:ext>
            </a:extLst>
          </p:cNvPr>
          <p:cNvSpPr>
            <a:spLocks noGrp="1"/>
          </p:cNvSpPr>
          <p:nvPr>
            <p:ph type="ctrTitle"/>
          </p:nvPr>
        </p:nvSpPr>
        <p:spPr/>
        <p:txBody>
          <a:bodyPr/>
          <a:lstStyle/>
          <a:p>
            <a:r>
              <a:rPr lang="en-US" dirty="0"/>
              <a:t>AI/ML Threat Modeling</a:t>
            </a:r>
            <a:endParaRPr lang="en-IN" dirty="0"/>
          </a:p>
        </p:txBody>
      </p:sp>
    </p:spTree>
    <p:extLst>
      <p:ext uri="{BB962C8B-B14F-4D97-AF65-F5344CB8AC3E}">
        <p14:creationId xmlns:p14="http://schemas.microsoft.com/office/powerpoint/2010/main" val="176565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5F90-20AC-FE87-AC79-B85D1CEEB89B}"/>
              </a:ext>
            </a:extLst>
          </p:cNvPr>
          <p:cNvSpPr>
            <a:spLocks noGrp="1"/>
          </p:cNvSpPr>
          <p:nvPr>
            <p:ph type="title"/>
          </p:nvPr>
        </p:nvSpPr>
        <p:spPr/>
        <p:txBody>
          <a:bodyPr/>
          <a:lstStyle/>
          <a:p>
            <a:r>
              <a:rPr lang="en-US" dirty="0"/>
              <a:t>Factors affecting ML Security	</a:t>
            </a:r>
            <a:endParaRPr lang="en-IN" dirty="0"/>
          </a:p>
        </p:txBody>
      </p:sp>
      <p:sp>
        <p:nvSpPr>
          <p:cNvPr id="3" name="Content Placeholder 2">
            <a:extLst>
              <a:ext uri="{FF2B5EF4-FFF2-40B4-BE49-F238E27FC236}">
                <a16:creationId xmlns:a16="http://schemas.microsoft.com/office/drawing/2014/main" id="{A8333E15-28B8-6C17-7A6E-99EBE13B5F2A}"/>
              </a:ext>
            </a:extLst>
          </p:cNvPr>
          <p:cNvSpPr>
            <a:spLocks noGrp="1"/>
          </p:cNvSpPr>
          <p:nvPr>
            <p:ph idx="1"/>
          </p:nvPr>
        </p:nvSpPr>
        <p:spPr/>
        <p:txBody>
          <a:bodyPr/>
          <a:lstStyle/>
          <a:p>
            <a:r>
              <a:rPr lang="en-US" dirty="0"/>
              <a:t>Dataset Risks</a:t>
            </a:r>
          </a:p>
          <a:p>
            <a:r>
              <a:rPr lang="en-US" dirty="0"/>
              <a:t>Learning Risks</a:t>
            </a:r>
          </a:p>
          <a:p>
            <a:r>
              <a:rPr lang="en-US" dirty="0"/>
              <a:t>Evaluation/Testing Risks</a:t>
            </a:r>
          </a:p>
          <a:p>
            <a:r>
              <a:rPr lang="en-US" dirty="0"/>
              <a:t>Inputs</a:t>
            </a:r>
          </a:p>
          <a:p>
            <a:r>
              <a:rPr lang="en-US" dirty="0"/>
              <a:t>ML Model Risks</a:t>
            </a:r>
          </a:p>
          <a:p>
            <a:r>
              <a:rPr lang="en-US" dirty="0"/>
              <a:t>Inference Risks</a:t>
            </a:r>
          </a:p>
          <a:p>
            <a:r>
              <a:rPr lang="en-US" dirty="0"/>
              <a:t>Output</a:t>
            </a:r>
          </a:p>
          <a:p>
            <a:endParaRPr lang="en-IN" dirty="0"/>
          </a:p>
        </p:txBody>
      </p:sp>
    </p:spTree>
    <p:extLst>
      <p:ext uri="{BB962C8B-B14F-4D97-AF65-F5344CB8AC3E}">
        <p14:creationId xmlns:p14="http://schemas.microsoft.com/office/powerpoint/2010/main" val="323282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36EA-9F23-F281-D813-50A232ACB1CB}"/>
              </a:ext>
            </a:extLst>
          </p:cNvPr>
          <p:cNvSpPr>
            <a:spLocks noGrp="1"/>
          </p:cNvSpPr>
          <p:nvPr>
            <p:ph type="title"/>
          </p:nvPr>
        </p:nvSpPr>
        <p:spPr/>
        <p:txBody>
          <a:bodyPr/>
          <a:lstStyle/>
          <a:p>
            <a:r>
              <a:rPr lang="en-US" dirty="0"/>
              <a:t>Dataset Risks</a:t>
            </a:r>
            <a:endParaRPr lang="en-IN" dirty="0"/>
          </a:p>
        </p:txBody>
      </p:sp>
      <p:sp>
        <p:nvSpPr>
          <p:cNvPr id="3" name="Content Placeholder 2">
            <a:extLst>
              <a:ext uri="{FF2B5EF4-FFF2-40B4-BE49-F238E27FC236}">
                <a16:creationId xmlns:a16="http://schemas.microsoft.com/office/drawing/2014/main" id="{E875210F-2B3D-6153-CCBB-0C65B9A3D3CF}"/>
              </a:ext>
            </a:extLst>
          </p:cNvPr>
          <p:cNvSpPr>
            <a:spLocks noGrp="1"/>
          </p:cNvSpPr>
          <p:nvPr>
            <p:ph idx="1"/>
          </p:nvPr>
        </p:nvSpPr>
        <p:spPr/>
        <p:txBody>
          <a:bodyPr/>
          <a:lstStyle/>
          <a:p>
            <a:r>
              <a:rPr lang="en-US" dirty="0"/>
              <a:t>Data Confidentiality</a:t>
            </a:r>
          </a:p>
          <a:p>
            <a:r>
              <a:rPr lang="en-US" dirty="0"/>
              <a:t>Storage </a:t>
            </a:r>
          </a:p>
          <a:p>
            <a:r>
              <a:rPr lang="en-US" dirty="0"/>
              <a:t>Legal</a:t>
            </a:r>
          </a:p>
          <a:p>
            <a:r>
              <a:rPr lang="en-US" dirty="0"/>
              <a:t>Data Encoding</a:t>
            </a:r>
          </a:p>
          <a:p>
            <a:r>
              <a:rPr lang="en-US" dirty="0"/>
              <a:t>Data Feature Risk</a:t>
            </a:r>
          </a:p>
          <a:p>
            <a:r>
              <a:rPr lang="en-US" dirty="0"/>
              <a:t>Latency for Inputs</a:t>
            </a:r>
          </a:p>
          <a:p>
            <a:r>
              <a:rPr lang="en-US" dirty="0"/>
              <a:t>Data Annotation</a:t>
            </a:r>
          </a:p>
          <a:p>
            <a:r>
              <a:rPr lang="en-US" dirty="0"/>
              <a:t>Data Similarity/</a:t>
            </a:r>
            <a:r>
              <a:rPr lang="en-US" dirty="0" err="1"/>
              <a:t>Disimilarity</a:t>
            </a:r>
            <a:endParaRPr lang="en-US" dirty="0"/>
          </a:p>
          <a:p>
            <a:endParaRPr lang="en-US" dirty="0"/>
          </a:p>
          <a:p>
            <a:endParaRPr lang="en-IN" dirty="0"/>
          </a:p>
        </p:txBody>
      </p:sp>
    </p:spTree>
    <p:extLst>
      <p:ext uri="{BB962C8B-B14F-4D97-AF65-F5344CB8AC3E}">
        <p14:creationId xmlns:p14="http://schemas.microsoft.com/office/powerpoint/2010/main" val="420065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7143-DD88-FF8C-9F2A-48BC9A033CCA}"/>
              </a:ext>
            </a:extLst>
          </p:cNvPr>
          <p:cNvSpPr>
            <a:spLocks noGrp="1"/>
          </p:cNvSpPr>
          <p:nvPr>
            <p:ph type="title"/>
          </p:nvPr>
        </p:nvSpPr>
        <p:spPr/>
        <p:txBody>
          <a:bodyPr/>
          <a:lstStyle/>
          <a:p>
            <a:r>
              <a:rPr lang="en-US" dirty="0"/>
              <a:t>Learning Risks</a:t>
            </a:r>
            <a:endParaRPr lang="en-IN" dirty="0"/>
          </a:p>
        </p:txBody>
      </p:sp>
      <p:sp>
        <p:nvSpPr>
          <p:cNvPr id="3" name="Content Placeholder 2">
            <a:extLst>
              <a:ext uri="{FF2B5EF4-FFF2-40B4-BE49-F238E27FC236}">
                <a16:creationId xmlns:a16="http://schemas.microsoft.com/office/drawing/2014/main" id="{0BF6213F-94DB-5C0A-4C76-14F2293A683B}"/>
              </a:ext>
            </a:extLst>
          </p:cNvPr>
          <p:cNvSpPr>
            <a:spLocks noGrp="1"/>
          </p:cNvSpPr>
          <p:nvPr>
            <p:ph idx="1"/>
          </p:nvPr>
        </p:nvSpPr>
        <p:spPr/>
        <p:txBody>
          <a:bodyPr/>
          <a:lstStyle/>
          <a:p>
            <a:r>
              <a:rPr lang="en-US" dirty="0"/>
              <a:t>Reproducibility</a:t>
            </a:r>
          </a:p>
          <a:p>
            <a:r>
              <a:rPr lang="en-US" dirty="0"/>
              <a:t>Algorithm</a:t>
            </a:r>
          </a:p>
          <a:p>
            <a:r>
              <a:rPr lang="en-US" dirty="0"/>
              <a:t>Features</a:t>
            </a:r>
          </a:p>
          <a:p>
            <a:r>
              <a:rPr lang="en-IN" dirty="0"/>
              <a:t>Noise</a:t>
            </a:r>
          </a:p>
          <a:p>
            <a:r>
              <a:rPr lang="en-IN" dirty="0"/>
              <a:t>Hyperparameters</a:t>
            </a:r>
          </a:p>
          <a:p>
            <a:endParaRPr lang="en-IN" dirty="0"/>
          </a:p>
        </p:txBody>
      </p:sp>
    </p:spTree>
    <p:extLst>
      <p:ext uri="{BB962C8B-B14F-4D97-AF65-F5344CB8AC3E}">
        <p14:creationId xmlns:p14="http://schemas.microsoft.com/office/powerpoint/2010/main" val="97165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9381-2474-768C-8BD8-1A8FB679B55C}"/>
              </a:ext>
            </a:extLst>
          </p:cNvPr>
          <p:cNvSpPr>
            <a:spLocks noGrp="1"/>
          </p:cNvSpPr>
          <p:nvPr>
            <p:ph type="title"/>
          </p:nvPr>
        </p:nvSpPr>
        <p:spPr/>
        <p:txBody>
          <a:bodyPr/>
          <a:lstStyle/>
          <a:p>
            <a:r>
              <a:rPr lang="en-US" dirty="0"/>
              <a:t>Evaluation Risks</a:t>
            </a:r>
            <a:endParaRPr lang="en-IN" dirty="0"/>
          </a:p>
        </p:txBody>
      </p:sp>
      <p:sp>
        <p:nvSpPr>
          <p:cNvPr id="3" name="Content Placeholder 2">
            <a:extLst>
              <a:ext uri="{FF2B5EF4-FFF2-40B4-BE49-F238E27FC236}">
                <a16:creationId xmlns:a16="http://schemas.microsoft.com/office/drawing/2014/main" id="{A89E694F-CD2E-A493-1212-11A68E6948C0}"/>
              </a:ext>
            </a:extLst>
          </p:cNvPr>
          <p:cNvSpPr>
            <a:spLocks noGrp="1"/>
          </p:cNvSpPr>
          <p:nvPr>
            <p:ph idx="1"/>
          </p:nvPr>
        </p:nvSpPr>
        <p:spPr/>
        <p:txBody>
          <a:bodyPr/>
          <a:lstStyle/>
          <a:p>
            <a:r>
              <a:rPr lang="en-US" dirty="0"/>
              <a:t>Underfitting/Overfitting</a:t>
            </a:r>
          </a:p>
          <a:p>
            <a:r>
              <a:rPr lang="en-US" dirty="0"/>
              <a:t>Evaluation Data Quality</a:t>
            </a:r>
          </a:p>
          <a:p>
            <a:r>
              <a:rPr lang="en-US" dirty="0"/>
              <a:t>Evaluation Metrics</a:t>
            </a:r>
          </a:p>
          <a:p>
            <a:endParaRPr lang="en-IN" dirty="0"/>
          </a:p>
        </p:txBody>
      </p:sp>
    </p:spTree>
    <p:extLst>
      <p:ext uri="{BB962C8B-B14F-4D97-AF65-F5344CB8AC3E}">
        <p14:creationId xmlns:p14="http://schemas.microsoft.com/office/powerpoint/2010/main" val="163352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AB1C-41A4-6DD6-E9B8-2A122C30079E}"/>
              </a:ext>
            </a:extLst>
          </p:cNvPr>
          <p:cNvSpPr>
            <a:spLocks noGrp="1"/>
          </p:cNvSpPr>
          <p:nvPr>
            <p:ph type="title"/>
          </p:nvPr>
        </p:nvSpPr>
        <p:spPr/>
        <p:txBody>
          <a:bodyPr/>
          <a:lstStyle/>
          <a:p>
            <a:r>
              <a:rPr lang="en-US" dirty="0"/>
              <a:t>Inputs</a:t>
            </a:r>
            <a:endParaRPr lang="en-IN" dirty="0"/>
          </a:p>
        </p:txBody>
      </p:sp>
      <p:sp>
        <p:nvSpPr>
          <p:cNvPr id="3" name="Content Placeholder 2">
            <a:extLst>
              <a:ext uri="{FF2B5EF4-FFF2-40B4-BE49-F238E27FC236}">
                <a16:creationId xmlns:a16="http://schemas.microsoft.com/office/drawing/2014/main" id="{88B21A17-CC72-3587-3730-F53CEDED5DA3}"/>
              </a:ext>
            </a:extLst>
          </p:cNvPr>
          <p:cNvSpPr>
            <a:spLocks noGrp="1"/>
          </p:cNvSpPr>
          <p:nvPr>
            <p:ph idx="1"/>
          </p:nvPr>
        </p:nvSpPr>
        <p:spPr/>
        <p:txBody>
          <a:bodyPr/>
          <a:lstStyle/>
          <a:p>
            <a:r>
              <a:rPr lang="en-US" dirty="0"/>
              <a:t>Malicious Input</a:t>
            </a:r>
          </a:p>
          <a:p>
            <a:r>
              <a:rPr lang="en-US" dirty="0"/>
              <a:t>Looped Input</a:t>
            </a:r>
          </a:p>
          <a:p>
            <a:r>
              <a:rPr lang="en-US" dirty="0"/>
              <a:t>Reinforcement Learning</a:t>
            </a:r>
          </a:p>
          <a:p>
            <a:endParaRPr lang="en-IN" dirty="0"/>
          </a:p>
        </p:txBody>
      </p:sp>
    </p:spTree>
    <p:extLst>
      <p:ext uri="{BB962C8B-B14F-4D97-AF65-F5344CB8AC3E}">
        <p14:creationId xmlns:p14="http://schemas.microsoft.com/office/powerpoint/2010/main" val="263875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43-1825-866E-D8D0-58B68CD78412}"/>
              </a:ext>
            </a:extLst>
          </p:cNvPr>
          <p:cNvSpPr>
            <a:spLocks noGrp="1"/>
          </p:cNvSpPr>
          <p:nvPr>
            <p:ph type="title"/>
          </p:nvPr>
        </p:nvSpPr>
        <p:spPr/>
        <p:txBody>
          <a:bodyPr/>
          <a:lstStyle/>
          <a:p>
            <a:r>
              <a:rPr lang="en-US" dirty="0"/>
              <a:t>ML Model Risks</a:t>
            </a:r>
            <a:endParaRPr lang="en-IN" dirty="0"/>
          </a:p>
        </p:txBody>
      </p:sp>
      <p:sp>
        <p:nvSpPr>
          <p:cNvPr id="3" name="Content Placeholder 2">
            <a:extLst>
              <a:ext uri="{FF2B5EF4-FFF2-40B4-BE49-F238E27FC236}">
                <a16:creationId xmlns:a16="http://schemas.microsoft.com/office/drawing/2014/main" id="{79B0A207-7A27-251D-DE51-808228B5943B}"/>
              </a:ext>
            </a:extLst>
          </p:cNvPr>
          <p:cNvSpPr>
            <a:spLocks noGrp="1"/>
          </p:cNvSpPr>
          <p:nvPr>
            <p:ph idx="1"/>
          </p:nvPr>
        </p:nvSpPr>
        <p:spPr/>
        <p:txBody>
          <a:bodyPr/>
          <a:lstStyle/>
          <a:p>
            <a:r>
              <a:rPr lang="en-US" dirty="0"/>
              <a:t>Improper Re-use</a:t>
            </a:r>
          </a:p>
          <a:p>
            <a:r>
              <a:rPr lang="en-US" dirty="0"/>
              <a:t>Trojan Models</a:t>
            </a:r>
          </a:p>
          <a:p>
            <a:r>
              <a:rPr lang="en-US" dirty="0"/>
              <a:t>Training Set Reveal</a:t>
            </a:r>
          </a:p>
          <a:p>
            <a:r>
              <a:rPr lang="en-US" dirty="0"/>
              <a:t>Reverse Engineering</a:t>
            </a:r>
            <a:endParaRPr lang="en-IN" dirty="0"/>
          </a:p>
        </p:txBody>
      </p:sp>
    </p:spTree>
    <p:extLst>
      <p:ext uri="{BB962C8B-B14F-4D97-AF65-F5344CB8AC3E}">
        <p14:creationId xmlns:p14="http://schemas.microsoft.com/office/powerpoint/2010/main" val="251131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A6C-1393-2B25-3C22-DBD0D32B9982}"/>
              </a:ext>
            </a:extLst>
          </p:cNvPr>
          <p:cNvSpPr>
            <a:spLocks noGrp="1"/>
          </p:cNvSpPr>
          <p:nvPr>
            <p:ph type="title"/>
          </p:nvPr>
        </p:nvSpPr>
        <p:spPr/>
        <p:txBody>
          <a:bodyPr/>
          <a:lstStyle/>
          <a:p>
            <a:r>
              <a:rPr lang="en-US" dirty="0"/>
              <a:t>Inference Risks</a:t>
            </a:r>
            <a:endParaRPr lang="en-IN" dirty="0"/>
          </a:p>
        </p:txBody>
      </p:sp>
      <p:sp>
        <p:nvSpPr>
          <p:cNvPr id="3" name="Content Placeholder 2">
            <a:extLst>
              <a:ext uri="{FF2B5EF4-FFF2-40B4-BE49-F238E27FC236}">
                <a16:creationId xmlns:a16="http://schemas.microsoft.com/office/drawing/2014/main" id="{8AFFC52D-6DB5-594C-C8C9-A9A0F8AF07A1}"/>
              </a:ext>
            </a:extLst>
          </p:cNvPr>
          <p:cNvSpPr>
            <a:spLocks noGrp="1"/>
          </p:cNvSpPr>
          <p:nvPr>
            <p:ph idx="1"/>
          </p:nvPr>
        </p:nvSpPr>
        <p:spPr/>
        <p:txBody>
          <a:bodyPr/>
          <a:lstStyle/>
          <a:p>
            <a:r>
              <a:rPr lang="en-US" dirty="0"/>
              <a:t>Confidence Scores</a:t>
            </a:r>
          </a:p>
          <a:p>
            <a:r>
              <a:rPr lang="en-US" dirty="0"/>
              <a:t>Inscrutability</a:t>
            </a:r>
          </a:p>
          <a:p>
            <a:r>
              <a:rPr lang="en-US" dirty="0"/>
              <a:t>Reinforcement Learning Risk</a:t>
            </a:r>
          </a:p>
          <a:p>
            <a:endParaRPr lang="en-IN" dirty="0"/>
          </a:p>
        </p:txBody>
      </p:sp>
    </p:spTree>
    <p:extLst>
      <p:ext uri="{BB962C8B-B14F-4D97-AF65-F5344CB8AC3E}">
        <p14:creationId xmlns:p14="http://schemas.microsoft.com/office/powerpoint/2010/main" val="190685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0B0F-FAA9-FAB1-2FE0-C4810A536AAD}"/>
              </a:ext>
            </a:extLst>
          </p:cNvPr>
          <p:cNvSpPr>
            <a:spLocks noGrp="1"/>
          </p:cNvSpPr>
          <p:nvPr>
            <p:ph type="title"/>
          </p:nvPr>
        </p:nvSpPr>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85127141-7271-A01D-2AD1-6A4111C99067}"/>
              </a:ext>
            </a:extLst>
          </p:cNvPr>
          <p:cNvSpPr>
            <a:spLocks noGrp="1"/>
          </p:cNvSpPr>
          <p:nvPr>
            <p:ph idx="1"/>
          </p:nvPr>
        </p:nvSpPr>
        <p:spPr/>
        <p:txBody>
          <a:bodyPr/>
          <a:lstStyle/>
          <a:p>
            <a:r>
              <a:rPr lang="en-US" dirty="0"/>
              <a:t>Unverified/</a:t>
            </a:r>
            <a:r>
              <a:rPr lang="en-US" dirty="0" err="1"/>
              <a:t>Unsanitised</a:t>
            </a:r>
            <a:r>
              <a:rPr lang="en-US" dirty="0"/>
              <a:t> Output</a:t>
            </a:r>
          </a:p>
          <a:p>
            <a:r>
              <a:rPr lang="en-IN" dirty="0"/>
              <a:t>Provenance</a:t>
            </a:r>
          </a:p>
          <a:p>
            <a:r>
              <a:rPr lang="en-IN" dirty="0"/>
              <a:t>Reinforcement Learning Risk</a:t>
            </a:r>
          </a:p>
        </p:txBody>
      </p:sp>
    </p:spTree>
    <p:extLst>
      <p:ext uri="{BB962C8B-B14F-4D97-AF65-F5344CB8AC3E}">
        <p14:creationId xmlns:p14="http://schemas.microsoft.com/office/powerpoint/2010/main" val="335091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B70C-BC12-5030-C91F-84DAEB03E574}"/>
              </a:ext>
            </a:extLst>
          </p:cNvPr>
          <p:cNvSpPr>
            <a:spLocks noGrp="1"/>
          </p:cNvSpPr>
          <p:nvPr>
            <p:ph type="title"/>
          </p:nvPr>
        </p:nvSpPr>
        <p:spPr/>
        <p:txBody>
          <a:bodyPr/>
          <a:lstStyle/>
          <a:p>
            <a:r>
              <a:rPr lang="en-US" dirty="0"/>
              <a:t>What is ML</a:t>
            </a:r>
            <a:endParaRPr lang="en-IN" dirty="0"/>
          </a:p>
        </p:txBody>
      </p:sp>
      <p:sp>
        <p:nvSpPr>
          <p:cNvPr id="3" name="Content Placeholder 2">
            <a:extLst>
              <a:ext uri="{FF2B5EF4-FFF2-40B4-BE49-F238E27FC236}">
                <a16:creationId xmlns:a16="http://schemas.microsoft.com/office/drawing/2014/main" id="{144A9891-FA96-F927-3F47-D73456639D21}"/>
              </a:ext>
            </a:extLst>
          </p:cNvPr>
          <p:cNvSpPr>
            <a:spLocks noGrp="1"/>
          </p:cNvSpPr>
          <p:nvPr>
            <p:ph idx="1"/>
          </p:nvPr>
        </p:nvSpPr>
        <p:spPr/>
        <p:txBody>
          <a:bodyPr>
            <a:normAutofit fontScale="70000" lnSpcReduction="20000"/>
          </a:bodyPr>
          <a:lstStyle/>
          <a:p>
            <a:r>
              <a:rPr lang="en-US" dirty="0"/>
              <a:t>Linear Regression</a:t>
            </a:r>
          </a:p>
          <a:p>
            <a:pPr lvl="1"/>
            <a:r>
              <a:rPr lang="en-US" dirty="0"/>
              <a:t>Use Case: Predicting housing prices based on features like size, location, and age of the property.</a:t>
            </a:r>
          </a:p>
          <a:p>
            <a:r>
              <a:rPr lang="en-US" dirty="0"/>
              <a:t>Logistic Regression</a:t>
            </a:r>
          </a:p>
          <a:p>
            <a:pPr lvl="1"/>
            <a:r>
              <a:rPr lang="en-US" dirty="0"/>
              <a:t>Use Case: Classifying emails as spam or non-spam.</a:t>
            </a:r>
          </a:p>
          <a:p>
            <a:r>
              <a:rPr lang="en-US" dirty="0"/>
              <a:t>Decision Trees</a:t>
            </a:r>
          </a:p>
          <a:p>
            <a:pPr lvl="1"/>
            <a:r>
              <a:rPr lang="en-US" dirty="0"/>
              <a:t>Use Case: Diagnosing patients based on symptoms for medical decision-making.</a:t>
            </a:r>
          </a:p>
          <a:p>
            <a:r>
              <a:rPr lang="en-US" dirty="0"/>
              <a:t>Random Forest</a:t>
            </a:r>
          </a:p>
          <a:p>
            <a:pPr lvl="1"/>
            <a:r>
              <a:rPr lang="en-US" dirty="0"/>
              <a:t>Use Case: Credit scoring to determine the creditworthiness of loan applicants.</a:t>
            </a:r>
          </a:p>
          <a:p>
            <a:r>
              <a:rPr lang="en-US" dirty="0"/>
              <a:t>Support Vector Machines (SVM)</a:t>
            </a:r>
          </a:p>
          <a:p>
            <a:pPr lvl="1"/>
            <a:r>
              <a:rPr lang="en-US" dirty="0"/>
              <a:t>Use Case: Image classification in computer vision applications.</a:t>
            </a:r>
          </a:p>
          <a:p>
            <a:r>
              <a:rPr lang="en-US" dirty="0"/>
              <a:t>Gradient Boosting Machines (GBM)</a:t>
            </a:r>
          </a:p>
          <a:p>
            <a:pPr lvl="1"/>
            <a:r>
              <a:rPr lang="en-US" dirty="0"/>
              <a:t>Use Case: Improving weather forecasting by combining multiple weak prediction models.</a:t>
            </a:r>
          </a:p>
          <a:p>
            <a:r>
              <a:rPr lang="en-US" dirty="0"/>
              <a:t>Deep Learning (Neural Networks)</a:t>
            </a:r>
          </a:p>
          <a:p>
            <a:pPr lvl="1"/>
            <a:r>
              <a:rPr lang="en-US" dirty="0"/>
              <a:t>Use Case: Voice recognition in virtual assistant devices, LLMs, etc.</a:t>
            </a:r>
          </a:p>
          <a:p>
            <a:endParaRPr lang="en-IN" dirty="0"/>
          </a:p>
        </p:txBody>
      </p:sp>
    </p:spTree>
    <p:extLst>
      <p:ext uri="{BB962C8B-B14F-4D97-AF65-F5344CB8AC3E}">
        <p14:creationId xmlns:p14="http://schemas.microsoft.com/office/powerpoint/2010/main" val="36709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67CB-1C51-9EAF-FCA0-AFB1A9C511D5}"/>
              </a:ext>
            </a:extLst>
          </p:cNvPr>
          <p:cNvSpPr>
            <a:spLocks noGrp="1"/>
          </p:cNvSpPr>
          <p:nvPr>
            <p:ph type="title"/>
          </p:nvPr>
        </p:nvSpPr>
        <p:spPr/>
        <p:txBody>
          <a:bodyPr/>
          <a:lstStyle/>
          <a:p>
            <a:r>
              <a:rPr lang="en-US" dirty="0"/>
              <a:t>Neural network</a:t>
            </a:r>
            <a:endParaRPr lang="en-IN" dirty="0"/>
          </a:p>
        </p:txBody>
      </p:sp>
      <p:pic>
        <p:nvPicPr>
          <p:cNvPr id="1026" name="Picture 2" descr="In-Depth Knowledge of Convolutional Neural Networks | by Suraj Yadav |  Medium">
            <a:extLst>
              <a:ext uri="{FF2B5EF4-FFF2-40B4-BE49-F238E27FC236}">
                <a16:creationId xmlns:a16="http://schemas.microsoft.com/office/drawing/2014/main" id="{5C3470DE-C1AB-46DD-3F10-206349EF61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2658269"/>
            <a:ext cx="47625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298D-3740-B014-0AC7-A02FAFDBB3F0}"/>
              </a:ext>
            </a:extLst>
          </p:cNvPr>
          <p:cNvSpPr>
            <a:spLocks noGrp="1"/>
          </p:cNvSpPr>
          <p:nvPr>
            <p:ph type="title"/>
          </p:nvPr>
        </p:nvSpPr>
        <p:spPr/>
        <p:txBody>
          <a:bodyPr/>
          <a:lstStyle/>
          <a:p>
            <a:r>
              <a:rPr lang="en-US" dirty="0"/>
              <a:t>How it actually looks like</a:t>
            </a:r>
            <a:endParaRPr lang="en-IN" dirty="0"/>
          </a:p>
        </p:txBody>
      </p:sp>
      <p:pic>
        <p:nvPicPr>
          <p:cNvPr id="5" name="Content Placeholder 4" descr="A black and white text&#10;&#10;Description automatically generated">
            <a:extLst>
              <a:ext uri="{FF2B5EF4-FFF2-40B4-BE49-F238E27FC236}">
                <a16:creationId xmlns:a16="http://schemas.microsoft.com/office/drawing/2014/main" id="{4F3E7281-8743-27E5-60D3-F2A39C9C9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3625" y="1819725"/>
            <a:ext cx="2968770" cy="4357238"/>
          </a:xfrm>
        </p:spPr>
      </p:pic>
    </p:spTree>
    <p:extLst>
      <p:ext uri="{BB962C8B-B14F-4D97-AF65-F5344CB8AC3E}">
        <p14:creationId xmlns:p14="http://schemas.microsoft.com/office/powerpoint/2010/main" val="159737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BD94-56EC-0F3A-1C22-4BB6BEFAD457}"/>
              </a:ext>
            </a:extLst>
          </p:cNvPr>
          <p:cNvSpPr>
            <a:spLocks noGrp="1"/>
          </p:cNvSpPr>
          <p:nvPr>
            <p:ph type="title"/>
          </p:nvPr>
        </p:nvSpPr>
        <p:spPr/>
        <p:txBody>
          <a:bodyPr/>
          <a:lstStyle/>
          <a:p>
            <a:r>
              <a:rPr lang="en-US" dirty="0"/>
              <a:t>Generic ML Workflow</a:t>
            </a:r>
            <a:endParaRPr lang="en-IN" dirty="0"/>
          </a:p>
        </p:txBody>
      </p:sp>
      <p:pic>
        <p:nvPicPr>
          <p:cNvPr id="5" name="Content Placeholder 4">
            <a:extLst>
              <a:ext uri="{FF2B5EF4-FFF2-40B4-BE49-F238E27FC236}">
                <a16:creationId xmlns:a16="http://schemas.microsoft.com/office/drawing/2014/main" id="{936FCFD8-05F9-AFA5-5A66-A7DF5565389F}"/>
              </a:ext>
            </a:extLst>
          </p:cNvPr>
          <p:cNvPicPr>
            <a:picLocks noGrp="1" noChangeAspect="1"/>
          </p:cNvPicPr>
          <p:nvPr>
            <p:ph idx="1"/>
          </p:nvPr>
        </p:nvPicPr>
        <p:blipFill>
          <a:blip r:embed="rId2"/>
          <a:stretch>
            <a:fillRect/>
          </a:stretch>
        </p:blipFill>
        <p:spPr>
          <a:xfrm>
            <a:off x="3501583" y="1825625"/>
            <a:ext cx="5188834" cy="4351338"/>
          </a:xfrm>
        </p:spPr>
      </p:pic>
    </p:spTree>
    <p:extLst>
      <p:ext uri="{BB962C8B-B14F-4D97-AF65-F5344CB8AC3E}">
        <p14:creationId xmlns:p14="http://schemas.microsoft.com/office/powerpoint/2010/main" val="164457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391A-5D4B-3D20-8A73-ED7E7FE3F11E}"/>
              </a:ext>
            </a:extLst>
          </p:cNvPr>
          <p:cNvSpPr>
            <a:spLocks noGrp="1"/>
          </p:cNvSpPr>
          <p:nvPr>
            <p:ph type="title"/>
          </p:nvPr>
        </p:nvSpPr>
        <p:spPr/>
        <p:txBody>
          <a:bodyPr/>
          <a:lstStyle/>
          <a:p>
            <a:r>
              <a:rPr lang="en-US" dirty="0"/>
              <a:t>Some terms</a:t>
            </a:r>
            <a:endParaRPr lang="en-IN" dirty="0"/>
          </a:p>
        </p:txBody>
      </p:sp>
      <p:sp>
        <p:nvSpPr>
          <p:cNvPr id="3" name="Content Placeholder 2">
            <a:extLst>
              <a:ext uri="{FF2B5EF4-FFF2-40B4-BE49-F238E27FC236}">
                <a16:creationId xmlns:a16="http://schemas.microsoft.com/office/drawing/2014/main" id="{BEBA23D5-7DFB-0E3B-B188-C17DB131A444}"/>
              </a:ext>
            </a:extLst>
          </p:cNvPr>
          <p:cNvSpPr>
            <a:spLocks noGrp="1"/>
          </p:cNvSpPr>
          <p:nvPr>
            <p:ph idx="1"/>
          </p:nvPr>
        </p:nvSpPr>
        <p:spPr/>
        <p:txBody>
          <a:bodyPr>
            <a:normAutofit fontScale="70000" lnSpcReduction="20000"/>
          </a:bodyPr>
          <a:lstStyle/>
          <a:p>
            <a:r>
              <a:rPr lang="en-US" dirty="0"/>
              <a:t>Neuron: The basic unit of computation in a neural network, modeled after biological neurons. It receives input, processes it, and generates output.</a:t>
            </a:r>
          </a:p>
          <a:p>
            <a:endParaRPr lang="en-US" dirty="0"/>
          </a:p>
          <a:p>
            <a:r>
              <a:rPr lang="en-US" dirty="0"/>
              <a:t>Activation Function: A function used in a neuron to introduce non-linearity into the output of a neuron. Common examples include </a:t>
            </a:r>
            <a:r>
              <a:rPr lang="en-US" dirty="0" err="1"/>
              <a:t>ReLU</a:t>
            </a:r>
            <a:r>
              <a:rPr lang="en-US" dirty="0"/>
              <a:t> (Rectified Linear Unit), sigmoid, and tanh.</a:t>
            </a:r>
          </a:p>
          <a:p>
            <a:pPr marL="0" indent="0">
              <a:buNone/>
            </a:pPr>
            <a:endParaRPr lang="en-US" dirty="0"/>
          </a:p>
          <a:p>
            <a:r>
              <a:rPr lang="en-US" dirty="0"/>
              <a:t>Layer: A collection of neurons in a neural network. There are different types of layers, including input, hidden, and output layers.</a:t>
            </a:r>
          </a:p>
          <a:p>
            <a:endParaRPr lang="en-US" dirty="0"/>
          </a:p>
          <a:p>
            <a:r>
              <a:rPr lang="en-US" dirty="0"/>
              <a:t>Input Layer: The first layer in a neural network that receives the input data.</a:t>
            </a:r>
          </a:p>
          <a:p>
            <a:endParaRPr lang="en-US" dirty="0"/>
          </a:p>
          <a:p>
            <a:r>
              <a:rPr lang="en-US" dirty="0"/>
              <a:t>Hidden Layer: Layers between the input and output layers. They are not exposed to the input or output directly but play a crucial role in learning complex patterns in data.</a:t>
            </a:r>
          </a:p>
          <a:p>
            <a:endParaRPr lang="en-IN" dirty="0"/>
          </a:p>
        </p:txBody>
      </p:sp>
    </p:spTree>
    <p:extLst>
      <p:ext uri="{BB962C8B-B14F-4D97-AF65-F5344CB8AC3E}">
        <p14:creationId xmlns:p14="http://schemas.microsoft.com/office/powerpoint/2010/main" val="188670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CFED-3D19-7D51-9C6E-7B900F3EE9E0}"/>
              </a:ext>
            </a:extLst>
          </p:cNvPr>
          <p:cNvSpPr>
            <a:spLocks noGrp="1"/>
          </p:cNvSpPr>
          <p:nvPr>
            <p:ph type="title"/>
          </p:nvPr>
        </p:nvSpPr>
        <p:spPr/>
        <p:txBody>
          <a:bodyPr/>
          <a:lstStyle/>
          <a:p>
            <a:r>
              <a:rPr lang="en-US" dirty="0"/>
              <a:t>Some more terms</a:t>
            </a:r>
            <a:endParaRPr lang="en-IN" dirty="0"/>
          </a:p>
        </p:txBody>
      </p:sp>
      <p:sp>
        <p:nvSpPr>
          <p:cNvPr id="3" name="Content Placeholder 2">
            <a:extLst>
              <a:ext uri="{FF2B5EF4-FFF2-40B4-BE49-F238E27FC236}">
                <a16:creationId xmlns:a16="http://schemas.microsoft.com/office/drawing/2014/main" id="{F8D98CB1-0A74-B822-C8AB-436762318C6B}"/>
              </a:ext>
            </a:extLst>
          </p:cNvPr>
          <p:cNvSpPr>
            <a:spLocks noGrp="1"/>
          </p:cNvSpPr>
          <p:nvPr>
            <p:ph idx="1"/>
          </p:nvPr>
        </p:nvSpPr>
        <p:spPr/>
        <p:txBody>
          <a:bodyPr>
            <a:normAutofit fontScale="62500" lnSpcReduction="20000"/>
          </a:bodyPr>
          <a:lstStyle/>
          <a:p>
            <a:r>
              <a:rPr lang="en-US" dirty="0"/>
              <a:t>Output Layer: The final layer in a neural network that produces the output for the given problem.</a:t>
            </a:r>
          </a:p>
          <a:p>
            <a:endParaRPr lang="en-US" dirty="0"/>
          </a:p>
          <a:p>
            <a:r>
              <a:rPr lang="en-US" dirty="0"/>
              <a:t>Backpropagation: A method used for training neural networks, where the error is propagated backward through the network to update the weights.</a:t>
            </a:r>
          </a:p>
          <a:p>
            <a:endParaRPr lang="en-US" dirty="0"/>
          </a:p>
          <a:p>
            <a:r>
              <a:rPr lang="en-US" dirty="0"/>
              <a:t>Dropout: A regularization technique where randomly selected neurons are ignored during training. It helps prevent overfitting.</a:t>
            </a:r>
          </a:p>
          <a:p>
            <a:endParaRPr lang="en-US" dirty="0"/>
          </a:p>
          <a:p>
            <a:r>
              <a:rPr lang="en-US" dirty="0"/>
              <a:t>Learning Rate: A hyperparameter that controls how much to change the model in response to the estimated error each time the model weights are updated.</a:t>
            </a:r>
          </a:p>
          <a:p>
            <a:endParaRPr lang="en-US" dirty="0"/>
          </a:p>
          <a:p>
            <a:r>
              <a:rPr lang="en-US" dirty="0"/>
              <a:t>Epoch: One complete presentation of the entire dataset to be learned to a learning machine. Training a neural network typically involves multiple epochs.</a:t>
            </a:r>
          </a:p>
          <a:p>
            <a:endParaRPr lang="en-US" dirty="0"/>
          </a:p>
          <a:p>
            <a:r>
              <a:rPr lang="en-US" dirty="0"/>
              <a:t>Batch Size: The number of training examples used in one iteration of model training.</a:t>
            </a:r>
            <a:endParaRPr lang="en-IN" dirty="0"/>
          </a:p>
        </p:txBody>
      </p:sp>
    </p:spTree>
    <p:extLst>
      <p:ext uri="{BB962C8B-B14F-4D97-AF65-F5344CB8AC3E}">
        <p14:creationId xmlns:p14="http://schemas.microsoft.com/office/powerpoint/2010/main" val="264652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3BA9-4122-41BC-5299-FFB882F30E30}"/>
              </a:ext>
            </a:extLst>
          </p:cNvPr>
          <p:cNvSpPr>
            <a:spLocks noGrp="1"/>
          </p:cNvSpPr>
          <p:nvPr>
            <p:ph type="title"/>
          </p:nvPr>
        </p:nvSpPr>
        <p:spPr/>
        <p:txBody>
          <a:bodyPr/>
          <a:lstStyle/>
          <a:p>
            <a:r>
              <a:rPr lang="en-US" dirty="0"/>
              <a:t>And some more…</a:t>
            </a:r>
            <a:endParaRPr lang="en-IN" dirty="0"/>
          </a:p>
        </p:txBody>
      </p:sp>
      <p:sp>
        <p:nvSpPr>
          <p:cNvPr id="3" name="Content Placeholder 2">
            <a:extLst>
              <a:ext uri="{FF2B5EF4-FFF2-40B4-BE49-F238E27FC236}">
                <a16:creationId xmlns:a16="http://schemas.microsoft.com/office/drawing/2014/main" id="{C85236B7-2CEA-1798-4ACD-A0EC336824F8}"/>
              </a:ext>
            </a:extLst>
          </p:cNvPr>
          <p:cNvSpPr>
            <a:spLocks noGrp="1"/>
          </p:cNvSpPr>
          <p:nvPr>
            <p:ph idx="1"/>
          </p:nvPr>
        </p:nvSpPr>
        <p:spPr/>
        <p:txBody>
          <a:bodyPr>
            <a:normAutofit fontScale="40000" lnSpcReduction="20000"/>
          </a:bodyPr>
          <a:lstStyle/>
          <a:p>
            <a:r>
              <a:rPr lang="en-US" dirty="0"/>
              <a:t>Loss Function: A function that measures the difference between the actual output and the predicted output of the model. Common examples include mean squared error and cross-entropy.</a:t>
            </a:r>
          </a:p>
          <a:p>
            <a:endParaRPr lang="en-US" dirty="0"/>
          </a:p>
          <a:p>
            <a:r>
              <a:rPr lang="en-US" dirty="0"/>
              <a:t>Optimizer: An algorithm or method used to change the attributes of the neural network, such as weights and learning rate, to reduce losses. Examples include SGD (Stochastic Gradient Descent), Adam, and RMSprop.</a:t>
            </a:r>
          </a:p>
          <a:p>
            <a:endParaRPr lang="en-US" dirty="0"/>
          </a:p>
          <a:p>
            <a:r>
              <a:rPr lang="en-US" dirty="0"/>
              <a:t>Regularization: Techniques used to prevent overfitting, which include methods like L1 and L2 regularization, dropout, and early stopping.</a:t>
            </a:r>
          </a:p>
          <a:p>
            <a:endParaRPr lang="en-US" dirty="0"/>
          </a:p>
          <a:p>
            <a:r>
              <a:rPr lang="en-US" dirty="0"/>
              <a:t>Hyperparameters: These are the settings or configurations that govern the overall behavior of a machine learning model. Unlike model parameters, which are learned from the data, hyperparameters are set prior to the training process. Examples include the learning rate in neural networks or the number of trees in a random forest.</a:t>
            </a:r>
          </a:p>
          <a:p>
            <a:endParaRPr lang="en-US" dirty="0"/>
          </a:p>
          <a:p>
            <a:r>
              <a:rPr lang="en-US" dirty="0"/>
              <a:t>Overfitting: This occurs when a machine learning model learns not only the underlying patterns in the training data but also the noise and random fluctuations. As a result, it performs very well on the training data but poorly on new, unseen data.</a:t>
            </a:r>
          </a:p>
          <a:p>
            <a:endParaRPr lang="en-US" dirty="0"/>
          </a:p>
          <a:p>
            <a:r>
              <a:rPr lang="en-US" dirty="0"/>
              <a:t>Underfitting: Opposite to overfitting, underfitting happens when a model is too simple to capture the complexity of the data. It doesn't learn the underlying patterns well enough, leading to poor performance on both the training data and new data.</a:t>
            </a:r>
          </a:p>
          <a:p>
            <a:endParaRPr lang="en-US" dirty="0"/>
          </a:p>
          <a:p>
            <a:r>
              <a:rPr lang="en-US" dirty="0"/>
              <a:t>Backtracking: In the context of algorithms and programming, backtracking is a strategy for finding solutions to problems incrementally, one step at a time, and removing those steps that fail to satisfy the conditions of the problem at any point.</a:t>
            </a:r>
          </a:p>
          <a:p>
            <a:endParaRPr lang="en-IN" dirty="0"/>
          </a:p>
        </p:txBody>
      </p:sp>
    </p:spTree>
    <p:extLst>
      <p:ext uri="{BB962C8B-B14F-4D97-AF65-F5344CB8AC3E}">
        <p14:creationId xmlns:p14="http://schemas.microsoft.com/office/powerpoint/2010/main" val="184909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AFCB-9326-004D-A6C6-B9D22B6C0EEB}"/>
              </a:ext>
            </a:extLst>
          </p:cNvPr>
          <p:cNvSpPr>
            <a:spLocks noGrp="1"/>
          </p:cNvSpPr>
          <p:nvPr>
            <p:ph type="title"/>
          </p:nvPr>
        </p:nvSpPr>
        <p:spPr/>
        <p:txBody>
          <a:bodyPr/>
          <a:lstStyle/>
          <a:p>
            <a:r>
              <a:rPr lang="en-US" dirty="0"/>
              <a:t>Last ones</a:t>
            </a:r>
            <a:endParaRPr lang="en-IN" dirty="0"/>
          </a:p>
        </p:txBody>
      </p:sp>
      <p:sp>
        <p:nvSpPr>
          <p:cNvPr id="3" name="Content Placeholder 2">
            <a:extLst>
              <a:ext uri="{FF2B5EF4-FFF2-40B4-BE49-F238E27FC236}">
                <a16:creationId xmlns:a16="http://schemas.microsoft.com/office/drawing/2014/main" id="{3B40F914-76A2-063E-1D41-AB3A8974D8C1}"/>
              </a:ext>
            </a:extLst>
          </p:cNvPr>
          <p:cNvSpPr>
            <a:spLocks noGrp="1"/>
          </p:cNvSpPr>
          <p:nvPr>
            <p:ph idx="1"/>
          </p:nvPr>
        </p:nvSpPr>
        <p:spPr/>
        <p:txBody>
          <a:bodyPr>
            <a:normAutofit fontScale="47500" lnSpcReduction="20000"/>
          </a:bodyPr>
          <a:lstStyle/>
          <a:p>
            <a:r>
              <a:rPr lang="en-US" dirty="0"/>
              <a:t>Bias: Bias in the data or model predictions, where certain groups or types of data are unfairly favored or ignored, leading to less accurate or equitable outcomes.</a:t>
            </a:r>
          </a:p>
          <a:p>
            <a:r>
              <a:rPr lang="en-US" dirty="0"/>
              <a:t>Weights: In the context of machine learning models, weights are the parameters that are learned during training. They determine the importance of different features in making predictions. For instance, in a neural network, weights are adjusted during training to minimize the prediction error.</a:t>
            </a:r>
          </a:p>
          <a:p>
            <a:r>
              <a:rPr lang="en-US" dirty="0"/>
              <a:t>Embeddings: In machine learning, especially in natural language processing, embeddings are dense representations of words, sentences, or other entities in a continuous vector space. They capture semantic meanings and relationships, making them useful for various tasks like text classification or sentiment analysis.</a:t>
            </a:r>
          </a:p>
          <a:p>
            <a:endParaRPr lang="en-US" dirty="0"/>
          </a:p>
          <a:p>
            <a:pPr marL="0" indent="0">
              <a:buNone/>
            </a:pPr>
            <a:r>
              <a:rPr lang="en-US" dirty="0"/>
              <a:t>Metrics</a:t>
            </a:r>
          </a:p>
          <a:p>
            <a:r>
              <a:rPr lang="en-US" dirty="0"/>
              <a:t>Accuracy: (TP + TN) / (TP + TN + FP + FN). This is the proportion of total cases that were correctly classified.</a:t>
            </a:r>
          </a:p>
          <a:p>
            <a:endParaRPr lang="en-US" dirty="0"/>
          </a:p>
          <a:p>
            <a:r>
              <a:rPr lang="en-US" dirty="0"/>
              <a:t>Precision: TP / (TP + FP). This is the proportion of predicted positive cases that were correct.</a:t>
            </a:r>
          </a:p>
          <a:p>
            <a:endParaRPr lang="en-US" dirty="0"/>
          </a:p>
          <a:p>
            <a:r>
              <a:rPr lang="en-US" dirty="0"/>
              <a:t>Recall (Sensitivity): TP / (TP + FN). This measures the proportion of actual positive cases that were identified correctly.</a:t>
            </a:r>
          </a:p>
          <a:p>
            <a:endParaRPr lang="en-US" dirty="0"/>
          </a:p>
          <a:p>
            <a:r>
              <a:rPr lang="en-US" dirty="0"/>
              <a:t>Specificity: TN / (TN + FP). This measures the proportion of actual negative cases that were identified correctly.</a:t>
            </a:r>
          </a:p>
          <a:p>
            <a:endParaRPr lang="en-US" dirty="0"/>
          </a:p>
          <a:p>
            <a:r>
              <a:rPr lang="en-US" dirty="0"/>
              <a:t>F1 Score: 2 * (Precision * Recall) / (Precision + Recall). This is the harmonic mean of precision and recall, providing a balance between them.</a:t>
            </a:r>
          </a:p>
          <a:p>
            <a:endParaRPr lang="en-US" dirty="0"/>
          </a:p>
          <a:p>
            <a:endParaRPr lang="en-IN" dirty="0"/>
          </a:p>
        </p:txBody>
      </p:sp>
    </p:spTree>
    <p:extLst>
      <p:ext uri="{BB962C8B-B14F-4D97-AF65-F5344CB8AC3E}">
        <p14:creationId xmlns:p14="http://schemas.microsoft.com/office/powerpoint/2010/main" val="339330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1053</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AI/ML Threat Modeling</vt:lpstr>
      <vt:lpstr>What is ML</vt:lpstr>
      <vt:lpstr>Neural network</vt:lpstr>
      <vt:lpstr>How it actually looks like</vt:lpstr>
      <vt:lpstr>Generic ML Workflow</vt:lpstr>
      <vt:lpstr>Some terms</vt:lpstr>
      <vt:lpstr>Some more terms</vt:lpstr>
      <vt:lpstr>And some more…</vt:lpstr>
      <vt:lpstr>Last ones</vt:lpstr>
      <vt:lpstr>Factors affecting ML Security </vt:lpstr>
      <vt:lpstr>Dataset Risks</vt:lpstr>
      <vt:lpstr>Learning Risks</vt:lpstr>
      <vt:lpstr>Evaluation Risks</vt:lpstr>
      <vt:lpstr>Inputs</vt:lpstr>
      <vt:lpstr>ML Model Risks</vt:lpstr>
      <vt:lpstr>Inference Risks</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Threat Modeling</dc:title>
  <dc:creator>Ash</dc:creator>
  <cp:lastModifiedBy>Ash</cp:lastModifiedBy>
  <cp:revision>1</cp:revision>
  <dcterms:created xsi:type="dcterms:W3CDTF">2024-01-04T09:10:02Z</dcterms:created>
  <dcterms:modified xsi:type="dcterms:W3CDTF">2024-01-04T10:17:06Z</dcterms:modified>
</cp:coreProperties>
</file>