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267" r:id="rId2"/>
    <p:sldId id="282" r:id="rId3"/>
    <p:sldId id="28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7A0"/>
    <a:srgbClr val="DCF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3CAEE-4674-479C-A4F8-69A30668DE36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ABA9-0383-4799-8438-05402F17D0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ABA9-0383-4799-8438-05402F17D0D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ABA9-0383-4799-8438-05402F17D0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8ABA9-0383-4799-8438-05402F17D0D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F6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9849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220435" y="3459021"/>
            <a:ext cx="7532914" cy="30908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3893" y="634285"/>
            <a:ext cx="5383530" cy="1815882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Adobe Caslon Pro Bold" panose="0205070206050A020403" pitchFamily="18" charset="0"/>
                <a:ea typeface="微软雅黑" panose="020B0503020204020204" pitchFamily="34" charset="-122"/>
              </a:rPr>
              <a:t>What is program?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什么是程序？</a:t>
            </a:r>
          </a:p>
        </p:txBody>
      </p:sp>
      <p:sp>
        <p:nvSpPr>
          <p:cNvPr id="4" name="矩形 3"/>
          <p:cNvSpPr/>
          <p:nvPr/>
        </p:nvSpPr>
        <p:spPr>
          <a:xfrm>
            <a:off x="5844517" y="3319356"/>
            <a:ext cx="711267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3200" b="1" dirty="0" smtClean="0">
                <a:solidFill>
                  <a:srgbClr val="5567A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电脑 </a:t>
            </a:r>
            <a:r>
              <a:rPr lang="en-US" altLang="zh-CN" sz="3200" b="1" dirty="0" smtClean="0">
                <a:solidFill>
                  <a:srgbClr val="5567A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= </a:t>
            </a:r>
            <a:r>
              <a:rPr lang="zh-CN" altLang="en-US" sz="3200" b="1" dirty="0" smtClean="0">
                <a:solidFill>
                  <a:srgbClr val="5567A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硬件 </a:t>
            </a:r>
            <a:r>
              <a:rPr lang="en-US" altLang="zh-CN" sz="3200" b="1" dirty="0" smtClean="0">
                <a:solidFill>
                  <a:srgbClr val="5567A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+ </a:t>
            </a:r>
            <a:r>
              <a:rPr lang="zh-CN" altLang="en-US" sz="3200" b="1" dirty="0" smtClean="0">
                <a:solidFill>
                  <a:srgbClr val="5567A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软件</a:t>
            </a:r>
          </a:p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3200" b="1" dirty="0" smtClean="0">
                <a:solidFill>
                  <a:srgbClr val="5567A0"/>
                </a:solidFill>
                <a:latin typeface="汉仪乐喵体W" panose="00020600040101010101" pitchFamily="18" charset="-122"/>
                <a:ea typeface="汉仪乐喵体W" panose="00020600040101010101" pitchFamily="18" charset="-122"/>
                <a:sym typeface="+mn-ea"/>
              </a:rPr>
              <a:t>Computer= hardware + software</a:t>
            </a:r>
          </a:p>
          <a:p>
            <a:pPr>
              <a:lnSpc>
                <a:spcPct val="150000"/>
              </a:lnSpc>
            </a:pPr>
            <a:endParaRPr lang="en-US" altLang="zh-CN" sz="3200" b="1" dirty="0" smtClean="0">
              <a:solidFill>
                <a:schemeClr val="accent6"/>
              </a:solidFill>
              <a:latin typeface="汉仪乐喵体W" panose="00020600040101010101" pitchFamily="18" charset="-122"/>
              <a:ea typeface="汉仪乐喵体W" panose="00020600040101010101" pitchFamily="18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2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84" b="96939" l="3061" r="98980">
                        <a14:foregroundMark x1="68367" y1="73469" x2="68367" y2="73469"/>
                        <a14:foregroundMark x1="62245" y1="62245" x2="62245" y2="62245"/>
                        <a14:foregroundMark x1="67347" y1="52041" x2="67347" y2="52041"/>
                        <a14:foregroundMark x1="72449" y1="51020" x2="72449" y2="51020"/>
                        <a14:foregroundMark x1="72449" y1="51020" x2="72449" y2="51020"/>
                        <a14:foregroundMark x1="80612" y1="51020" x2="80612" y2="51020"/>
                        <a14:foregroundMark x1="79592" y1="46939" x2="48980" y2="79592"/>
                        <a14:foregroundMark x1="69388" y1="66327" x2="66327" y2="66327"/>
                        <a14:foregroundMark x1="69388" y1="85714" x2="91837" y2="56122"/>
                        <a14:foregroundMark x1="74490" y1="38776" x2="96939" y2="51020"/>
                        <a14:backgroundMark x1="73469" y1="90816" x2="73469" y2="90816"/>
                        <a14:backgroundMark x1="78571" y1="88776" x2="91837" y2="88776"/>
                        <a14:backgroundMark x1="91837" y1="88776" x2="96939" y2="70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39793" y="2350409"/>
            <a:ext cx="1061085" cy="1068705"/>
          </a:xfrm>
          <a:prstGeom prst="rect">
            <a:avLst/>
          </a:prstGeom>
        </p:spPr>
      </p:pic>
      <p:pic>
        <p:nvPicPr>
          <p:cNvPr id="6" name="图片 5" descr="22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0832" y="2207313"/>
            <a:ext cx="1041400" cy="1068070"/>
          </a:xfrm>
          <a:prstGeom prst="rect">
            <a:avLst/>
          </a:prstGeom>
        </p:spPr>
      </p:pic>
      <p:pic>
        <p:nvPicPr>
          <p:cNvPr id="7" name="图片 6" descr="222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053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0155" y="2450167"/>
            <a:ext cx="1041400" cy="892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 l="19902" t="15400" r="11303" b="18813"/>
          <a:stretch>
            <a:fillRect/>
          </a:stretch>
        </p:blipFill>
        <p:spPr>
          <a:xfrm>
            <a:off x="2504262" y="640572"/>
            <a:ext cx="5053462" cy="5824114"/>
          </a:xfrm>
          <a:prstGeom prst="rect">
            <a:avLst/>
          </a:prstGeom>
        </p:spPr>
      </p:pic>
      <p:sp>
        <p:nvSpPr>
          <p:cNvPr id="16" name="TextBox 13"/>
          <p:cNvSpPr txBox="1"/>
          <p:nvPr/>
        </p:nvSpPr>
        <p:spPr>
          <a:xfrm>
            <a:off x="-671920" y="1048946"/>
            <a:ext cx="454940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3600" b="1" dirty="0" smtClean="0">
                <a:solidFill>
                  <a:srgbClr val="5567A0"/>
                </a:solidFill>
                <a:latin typeface="汉仪乐喵体W" panose="00020600040101010101" pitchFamily="18" charset="-122"/>
                <a:ea typeface="汉仪乐喵体W" panose="00020600040101010101" pitchFamily="18" charset="-122"/>
              </a:rPr>
              <a:t>程序语言</a:t>
            </a:r>
          </a:p>
        </p:txBody>
      </p:sp>
      <p:sp>
        <p:nvSpPr>
          <p:cNvPr id="20" name="右箭头 19"/>
          <p:cNvSpPr/>
          <p:nvPr/>
        </p:nvSpPr>
        <p:spPr>
          <a:xfrm rot="5400000">
            <a:off x="1176814" y="2160324"/>
            <a:ext cx="881149" cy="366996"/>
          </a:xfrm>
          <a:prstGeom prst="rightArrow">
            <a:avLst/>
          </a:prstGeom>
          <a:solidFill>
            <a:srgbClr val="5567A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3"/>
          <p:cNvSpPr txBox="1"/>
          <p:nvPr/>
        </p:nvSpPr>
        <p:spPr>
          <a:xfrm>
            <a:off x="-610960" y="2590151"/>
            <a:ext cx="454940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3600" b="1" dirty="0" smtClean="0">
                <a:solidFill>
                  <a:srgbClr val="5567A0"/>
                </a:solidFill>
                <a:latin typeface="汉仪乐喵体W" panose="00020600040101010101" pitchFamily="18" charset="-122"/>
                <a:ea typeface="汉仪乐喵体W" panose="00020600040101010101" pitchFamily="18" charset="-122"/>
              </a:rPr>
              <a:t>程序</a:t>
            </a:r>
          </a:p>
        </p:txBody>
      </p:sp>
      <p:sp>
        <p:nvSpPr>
          <p:cNvPr id="2" name="右箭头 1"/>
          <p:cNvSpPr/>
          <p:nvPr/>
        </p:nvSpPr>
        <p:spPr>
          <a:xfrm rot="5400000">
            <a:off x="1161574" y="3747189"/>
            <a:ext cx="881149" cy="366996"/>
          </a:xfrm>
          <a:prstGeom prst="rightArrow">
            <a:avLst/>
          </a:prstGeom>
          <a:solidFill>
            <a:srgbClr val="5567A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3"/>
          <p:cNvSpPr txBox="1"/>
          <p:nvPr/>
        </p:nvSpPr>
        <p:spPr>
          <a:xfrm>
            <a:off x="-687160" y="4248196"/>
            <a:ext cx="454940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3600" b="1" dirty="0">
                <a:solidFill>
                  <a:srgbClr val="5567A0"/>
                </a:solidFill>
                <a:latin typeface="汉仪乐喵体W" panose="00020600040101010101" pitchFamily="18" charset="-122"/>
                <a:ea typeface="汉仪乐喵体W" panose="00020600040101010101" pitchFamily="18" charset="-122"/>
              </a:rPr>
              <a:t>软件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22339" y="1020383"/>
            <a:ext cx="7426191" cy="132343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dobe Caslon Pro Bold" panose="0205070206050A020403" pitchFamily="18" charset="0"/>
                <a:ea typeface="微软雅黑" panose="020B0503020204020204" pitchFamily="34" charset="-122"/>
              </a:rPr>
              <a:t>What is program language</a:t>
            </a:r>
            <a:r>
              <a:rPr lang="en-US" altLang="zh-CN" sz="4000" dirty="0" smtClean="0">
                <a:latin typeface="Adobe Caslon Pro Bold" panose="0205070206050A020403" pitchFamily="18" charset="0"/>
                <a:ea typeface="微软雅黑" panose="020B0503020204020204" pitchFamily="34" charset="-122"/>
              </a:rPr>
              <a:t>?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什么是程序语言？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209723" y="2068797"/>
            <a:ext cx="3051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2400" dirty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Pytho</a:t>
            </a:r>
            <a:r>
              <a:rPr lang="en-US" altLang="zh-CN" sz="2400" dirty="0">
                <a:solidFill>
                  <a:schemeClr val="accent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n</a:t>
            </a:r>
          </a:p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Java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C/C++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VB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SQL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</a:t>
            </a:r>
          </a:p>
          <a:p>
            <a:pPr algn="ctr">
              <a:lnSpc>
                <a:spcPct val="150000"/>
              </a:lnSpc>
              <a:buClr>
                <a:srgbClr val="CC0099"/>
              </a:buClr>
            </a:pP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bldLvl="0" animBg="1"/>
      <p:bldP spid="17" grpId="0"/>
      <p:bldP spid="2" grpId="0" bldLvl="0" animBg="1"/>
      <p:bldP spid="1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-220435" y="3459021"/>
            <a:ext cx="7532914" cy="30908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00830" y="1120775"/>
            <a:ext cx="8964295" cy="156845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Adobe Caslon Pro Bold" panose="0205070206050A020403" pitchFamily="18" charset="0"/>
                <a:ea typeface="微软雅黑" panose="020B0503020204020204" pitchFamily="34" charset="-122"/>
              </a:rPr>
              <a:t>Why we learn Python?</a:t>
            </a:r>
          </a:p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为什么要学习</a:t>
            </a:r>
            <a:r>
              <a:rPr lang="en-US" altLang="zh-CN" sz="4800" dirty="0">
                <a:latin typeface="Adobe Caslon Pro Bold" panose="0205070206050A020403" pitchFamily="18" charset="0"/>
                <a:ea typeface="隶书" panose="02010509060101010101" pitchFamily="49" charset="-122"/>
              </a:rPr>
              <a:t>Python</a:t>
            </a:r>
            <a:r>
              <a:rPr lang="zh-CN" altLang="en-US" sz="4800" dirty="0">
                <a:latin typeface="Adobe Caslon Pro Bold" panose="0205070206050A020403" pitchFamily="18" charset="0"/>
                <a:ea typeface="隶书" panose="02010509060101010101" pitchFamily="49" charset="-122"/>
              </a:rPr>
              <a:t>？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774247" y="2951857"/>
            <a:ext cx="210320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b="1" dirty="0">
                <a:latin typeface="Impact" panose="020B0806030902050204" pitchFamily="34" charset="0"/>
                <a:ea typeface="AXIS Std M" panose="020B0600000000000000" pitchFamily="34" charset="-128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306439" y="4198914"/>
            <a:ext cx="210320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b="1" dirty="0">
                <a:latin typeface="Impact" panose="020B0806030902050204" pitchFamily="34" charset="0"/>
                <a:ea typeface="AXIS Std M" panose="020B0600000000000000" pitchFamily="34" charset="-128"/>
                <a:cs typeface="Open Sans" panose="020B0606030504020204" pitchFamily="34" charset="0"/>
              </a:rPr>
              <a:t> 02</a:t>
            </a:r>
            <a:endParaRPr lang="zh-CN" altLang="en-US" sz="2000" b="1" dirty="0">
              <a:latin typeface="Impact" panose="020B0806030902050204" pitchFamily="34" charset="0"/>
              <a:ea typeface="AXIS Std M" panose="020B06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7650127" y="4078027"/>
            <a:ext cx="2896009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功能强大，扩展性强，模块化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134972" y="5335474"/>
            <a:ext cx="210320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b="1" dirty="0">
                <a:latin typeface="Impact" panose="020B0806030902050204" pitchFamily="34" charset="0"/>
                <a:ea typeface="AXIS Std M" panose="020B0600000000000000" pitchFamily="34" charset="-128"/>
                <a:cs typeface="Open Sans" panose="020B0606030504020204" pitchFamily="34" charset="0"/>
              </a:rPr>
              <a:t>03</a:t>
            </a:r>
            <a:endParaRPr lang="zh-CN" altLang="en-US" sz="2000" b="1" dirty="0">
              <a:latin typeface="Impact" panose="020B0806030902050204" pitchFamily="34" charset="0"/>
              <a:ea typeface="AXIS Std M" panose="020B06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8409645" y="5266381"/>
            <a:ext cx="3683617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使用简单的英语，边学编程边学英语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5975565" y="2905993"/>
            <a:ext cx="379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简单易学，容易理解，类似于与人对话的机器语言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50"/>
                            </p:stCondLst>
                            <p:childTnLst>
                              <p:par>
                                <p:cTn id="1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5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95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4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6" grpId="0"/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宽屏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AXIS Std M</vt:lpstr>
      <vt:lpstr>Open Sans</vt:lpstr>
      <vt:lpstr>汉仪乐喵体W</vt:lpstr>
      <vt:lpstr>隶书</vt:lpstr>
      <vt:lpstr>宋体</vt:lpstr>
      <vt:lpstr>微软雅黑</vt:lpstr>
      <vt:lpstr>微软雅黑 Light</vt:lpstr>
      <vt:lpstr>Adobe Caslon Pro Bold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卡通鲸鱼</dc:title>
  <dc:creator/>
  <cp:keywords>第一PPT模板网-WWW.1PPT.COM</cp:keywords>
  <cp:lastModifiedBy/>
  <cp:revision>8</cp:revision>
  <dcterms:created xsi:type="dcterms:W3CDTF">2017-03-23T13:39:00Z</dcterms:created>
  <dcterms:modified xsi:type="dcterms:W3CDTF">2018-04-03T10:53:10Z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