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8" r:id="rId6"/>
    <p:sldId id="262" r:id="rId7"/>
    <p:sldId id="264" r:id="rId8"/>
    <p:sldId id="288" r:id="rId9"/>
    <p:sldId id="271" r:id="rId10"/>
    <p:sldId id="269" r:id="rId11"/>
    <p:sldId id="280" r:id="rId12"/>
    <p:sldId id="282" r:id="rId13"/>
    <p:sldId id="27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66B3"/>
    <a:srgbClr val="049AAB"/>
    <a:srgbClr val="595959"/>
    <a:srgbClr val="01304C"/>
    <a:srgbClr val="9BD7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-90" y="-1602"/>
      </p:cViewPr>
      <p:guideLst>
        <p:guide orient="horz" pos="3770"/>
        <p:guide pos="37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9F880-EF78-4CE5-8929-A76C5A4A6C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C0F3B-3555-49D8-9B6D-84C44B282B9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C0F3B-3555-49D8-9B6D-84C44B282B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C0F3B-3555-49D8-9B6D-84C44B282B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C0F3B-3555-49D8-9B6D-84C44B282B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C0F3B-3555-49D8-9B6D-84C44B282B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C0F3B-3555-49D8-9B6D-84C44B282B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787F-E41C-4EA5-957B-617F14A256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EFE9-5CC8-4A14-B701-39B2293DE1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E9B-727B-4729-83FF-03B5A5A868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EFE9-5CC8-4A14-B701-39B2293DE1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E9B-727B-4729-83FF-03B5A5A868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EFE9-5CC8-4A14-B701-39B2293DE1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E9B-727B-4729-83FF-03B5A5A868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EFE9-5CC8-4A14-B701-39B2293DE1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E9B-727B-4729-83FF-03B5A5A868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EFE9-5CC8-4A14-B701-39B2293DE1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E9B-727B-4729-83FF-03B5A5A868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EFE9-5CC8-4A14-B701-39B2293DE1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E9B-727B-4729-83FF-03B5A5A868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EFE9-5CC8-4A14-B701-39B2293DE1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E9B-727B-4729-83FF-03B5A5A868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 rotWithShape="1">
          <a:blip r:embed="rId2" cstate="screen"/>
          <a:srcRect t="19805" b="14175"/>
          <a:stretch>
            <a:fillRect/>
          </a:stretch>
        </p:blipFill>
        <p:spPr>
          <a:xfrm>
            <a:off x="1549237" y="0"/>
            <a:ext cx="9896002" cy="6858000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EFE9-5CC8-4A14-B701-39B2293DE1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E9B-727B-4729-83FF-03B5A5A8689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screen"/>
          <a:srcRect l="15358" r="9145" b="27542"/>
          <a:stretch>
            <a:fillRect/>
          </a:stretch>
        </p:blipFill>
        <p:spPr>
          <a:xfrm>
            <a:off x="10965148" y="4212719"/>
            <a:ext cx="5624997" cy="303674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/>
        </p:nvGrpSpPr>
        <p:grpSpPr>
          <a:xfrm>
            <a:off x="425065" y="325953"/>
            <a:ext cx="508902" cy="396897"/>
            <a:chOff x="6468477" y="1576639"/>
            <a:chExt cx="555374" cy="433141"/>
          </a:xfrm>
        </p:grpSpPr>
        <p:sp>
          <p:nvSpPr>
            <p:cNvPr id="12" name="矩形 11"/>
            <p:cNvSpPr/>
            <p:nvPr/>
          </p:nvSpPr>
          <p:spPr>
            <a:xfrm rot="2700000">
              <a:off x="6468477" y="1576639"/>
              <a:ext cx="433141" cy="43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 rot="2700000">
              <a:off x="6590710" y="1576639"/>
              <a:ext cx="433141" cy="433141"/>
            </a:xfrm>
            <a:prstGeom prst="rect">
              <a:avLst/>
            </a:prstGeom>
            <a:gradFill>
              <a:gsLst>
                <a:gs pos="0">
                  <a:srgbClr val="049AAB"/>
                </a:gs>
                <a:gs pos="100000">
                  <a:srgbClr val="01304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11014363" y="322118"/>
            <a:ext cx="831273" cy="374073"/>
            <a:chOff x="11014363" y="322118"/>
            <a:chExt cx="831273" cy="374073"/>
          </a:xfrm>
        </p:grpSpPr>
        <p:sp>
          <p:nvSpPr>
            <p:cNvPr id="15" name="矩形: 圆角 14"/>
            <p:cNvSpPr/>
            <p:nvPr/>
          </p:nvSpPr>
          <p:spPr>
            <a:xfrm>
              <a:off x="11014363" y="322118"/>
              <a:ext cx="831273" cy="374073"/>
            </a:xfrm>
            <a:prstGeom prst="roundRect">
              <a:avLst/>
            </a:prstGeom>
            <a:gradFill>
              <a:gsLst>
                <a:gs pos="0">
                  <a:srgbClr val="049AAB"/>
                </a:gs>
                <a:gs pos="100000">
                  <a:srgbClr val="01304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014363" y="357637"/>
              <a:ext cx="784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LOGO</a:t>
              </a:r>
              <a:endParaRPr lang="zh-CN" altLang="en-US" sz="16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EFE9-5CC8-4A14-B701-39B2293DE1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E9B-727B-4729-83FF-03B5A5A868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EFE9-5CC8-4A14-B701-39B2293DE1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E9B-727B-4729-83FF-03B5A5A868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EFE9-5CC8-4A14-B701-39B2293DE1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E9B-727B-4729-83FF-03B5A5A868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EFE9-5CC8-4A14-B701-39B2293DE1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E9B-727B-4729-83FF-03B5A5A868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EFE9-5CC8-4A14-B701-39B2293DE1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E9B-727B-4729-83FF-03B5A5A868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EFE9-5CC8-4A14-B701-39B2293DE1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E9B-727B-4729-83FF-03B5A5A868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EFE9-5CC8-4A14-B701-39B2293DE1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E9B-727B-4729-83FF-03B5A5A868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EFE9-5CC8-4A14-B701-39B2293DE1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E9B-727B-4729-83FF-03B5A5A868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EFE9-5CC8-4A14-B701-39B2293DE1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E9B-727B-4729-83FF-03B5A5A868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 rotWithShape="1">
          <a:blip r:embed="rId2" cstate="screen"/>
          <a:srcRect t="19805" b="14175"/>
          <a:stretch>
            <a:fillRect/>
          </a:stretch>
        </p:blipFill>
        <p:spPr>
          <a:xfrm>
            <a:off x="1549237" y="0"/>
            <a:ext cx="9896002" cy="6858000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EFE9-5CC8-4A14-B701-39B2293DE1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E9B-727B-4729-83FF-03B5A5A8689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screen"/>
          <a:srcRect l="15358" r="9145" b="27542"/>
          <a:stretch>
            <a:fillRect/>
          </a:stretch>
        </p:blipFill>
        <p:spPr>
          <a:xfrm>
            <a:off x="10965148" y="4212719"/>
            <a:ext cx="5624997" cy="303674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/>
        </p:nvGrpSpPr>
        <p:grpSpPr>
          <a:xfrm>
            <a:off x="425065" y="325953"/>
            <a:ext cx="508902" cy="396897"/>
            <a:chOff x="6468477" y="1576639"/>
            <a:chExt cx="555374" cy="433141"/>
          </a:xfrm>
        </p:grpSpPr>
        <p:sp>
          <p:nvSpPr>
            <p:cNvPr id="12" name="矩形 11"/>
            <p:cNvSpPr/>
            <p:nvPr/>
          </p:nvSpPr>
          <p:spPr>
            <a:xfrm rot="2700000">
              <a:off x="6468477" y="1576639"/>
              <a:ext cx="433141" cy="43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 rot="2700000">
              <a:off x="6590710" y="1576639"/>
              <a:ext cx="433141" cy="433141"/>
            </a:xfrm>
            <a:prstGeom prst="rect">
              <a:avLst/>
            </a:prstGeom>
            <a:gradFill>
              <a:gsLst>
                <a:gs pos="0">
                  <a:srgbClr val="049AAB"/>
                </a:gs>
                <a:gs pos="100000">
                  <a:srgbClr val="01304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11014363" y="322118"/>
            <a:ext cx="831273" cy="374073"/>
            <a:chOff x="11014363" y="322118"/>
            <a:chExt cx="831273" cy="374073"/>
          </a:xfrm>
        </p:grpSpPr>
        <p:sp>
          <p:nvSpPr>
            <p:cNvPr id="15" name="矩形: 圆角 14"/>
            <p:cNvSpPr/>
            <p:nvPr/>
          </p:nvSpPr>
          <p:spPr>
            <a:xfrm>
              <a:off x="11014363" y="322118"/>
              <a:ext cx="831273" cy="374073"/>
            </a:xfrm>
            <a:prstGeom prst="roundRect">
              <a:avLst/>
            </a:prstGeom>
            <a:gradFill>
              <a:gsLst>
                <a:gs pos="0">
                  <a:srgbClr val="049AAB"/>
                </a:gs>
                <a:gs pos="100000">
                  <a:srgbClr val="01304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014363" y="357637"/>
              <a:ext cx="784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LOGO</a:t>
              </a:r>
              <a:endParaRPr lang="zh-CN" altLang="en-US" sz="16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EFE9-5CC8-4A14-B701-39B2293DE1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E9B-727B-4729-83FF-03B5A5A868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EFE9-5CC8-4A14-B701-39B2293DE1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E9B-727B-4729-83FF-03B5A5A868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EFE9-5CC8-4A14-B701-39B2293DE1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E9B-727B-4729-83FF-03B5A5A868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EFE9-5CC8-4A14-B701-39B2293DE1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E9B-727B-4729-83FF-03B5A5A868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FEFE9-5CC8-4A14-B701-39B2293DE1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52E9B-727B-4729-83FF-03B5A5A8689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951131" y="520209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FEFE9-5CC8-4A14-B701-39B2293DE1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52E9B-727B-4729-83FF-03B5A5A8689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951131" y="520209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5746948" y="3103462"/>
            <a:ext cx="5733852" cy="83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5400" b="1" cap="all" dirty="0">
                <a:solidFill>
                  <a:srgbClr val="049A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武大</a:t>
            </a:r>
            <a:r>
              <a:rPr lang="zh-CN" altLang="en-US" sz="5400" b="1" cap="all" dirty="0">
                <a:solidFill>
                  <a:srgbClr val="9BD7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华科</a:t>
            </a:r>
            <a:r>
              <a:rPr lang="zh-CN" altLang="en-US" sz="54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科研实践</a:t>
            </a:r>
            <a:endParaRPr lang="zh-CN" altLang="en-US" sz="5400" b="1" cap="all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5792668" y="4119446"/>
            <a:ext cx="5556052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dirty="0">
                <a:solidFill>
                  <a:srgbClr val="01304C"/>
                </a:solidFill>
                <a:cs typeface="Arial" panose="020B0604020202020204" pitchFamily="34" charset="0"/>
              </a:rPr>
              <a:t>项目简介</a:t>
            </a:r>
            <a:endParaRPr lang="zh-CN" altLang="en-US" sz="2400" dirty="0">
              <a:solidFill>
                <a:srgbClr val="01304C"/>
              </a:solidFill>
              <a:cs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5746948" y="1872356"/>
            <a:ext cx="2483768" cy="123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8000" cap="al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</a:t>
            </a:r>
            <a:r>
              <a:rPr lang="en-US" altLang="zh-CN" sz="8000" cap="all" dirty="0" smtClean="0">
                <a:solidFill>
                  <a:srgbClr val="049AAB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18</a:t>
            </a:r>
            <a:endParaRPr lang="zh-CN" altLang="en-US" sz="8000" cap="all" dirty="0">
              <a:solidFill>
                <a:srgbClr val="049AAB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22050" y="781685"/>
            <a:ext cx="7766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LOGO</a:t>
            </a:r>
            <a:endParaRPr lang="zh-CN" altLang="en-US" sz="1600" b="1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970" y="-353695"/>
            <a:ext cx="2228865" cy="22260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150"/>
                            </p:stCondLst>
                            <p:childTnLst>
                              <p:par>
                                <p:cTn id="3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bldLvl="0" animBg="1"/>
      <p:bldP spid="14" grpId="0" bldLvl="0" animBg="1"/>
      <p:bldP spid="14" grpId="1" bldLvl="0" animBg="1"/>
      <p:bldP spid="16" grpId="0" bldLvl="0" animBg="1"/>
      <p:bldP spid="16" grpId="1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6065083" y="2767547"/>
            <a:ext cx="57338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5400" b="1" cap="all" dirty="0">
                <a:solidFill>
                  <a:srgbClr val="049A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</a:t>
            </a:r>
            <a:r>
              <a:rPr lang="en-US" altLang="zh-CN" sz="5400" b="1" cap="all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endParaRPr kumimoji="0" lang="zh-CN" altLang="en-US" sz="4400" b="0" i="0" u="none" strike="noStrike" kern="1200" cap="all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014363" y="322118"/>
            <a:ext cx="831273" cy="374073"/>
            <a:chOff x="11014363" y="322118"/>
            <a:chExt cx="831273" cy="374073"/>
          </a:xfrm>
        </p:grpSpPr>
        <p:sp>
          <p:nvSpPr>
            <p:cNvPr id="18" name="矩形: 圆角 17"/>
            <p:cNvSpPr/>
            <p:nvPr/>
          </p:nvSpPr>
          <p:spPr>
            <a:xfrm>
              <a:off x="11014363" y="322118"/>
              <a:ext cx="831273" cy="374073"/>
            </a:xfrm>
            <a:prstGeom prst="roundRect">
              <a:avLst/>
            </a:prstGeom>
            <a:gradFill>
              <a:gsLst>
                <a:gs pos="0">
                  <a:srgbClr val="049AAB"/>
                </a:gs>
                <a:gs pos="100000">
                  <a:srgbClr val="01304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014363" y="357637"/>
              <a:ext cx="784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LOGO</a:t>
              </a:r>
              <a:endParaRPr kumimoji="0" lang="zh-CN" alt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0957560" y="159385"/>
            <a:ext cx="1151255" cy="60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970" y="-353695"/>
            <a:ext cx="2228865" cy="22260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99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screen"/>
          <a:srcRect l="44500"/>
          <a:stretch>
            <a:fillRect/>
          </a:stretch>
        </p:blipFill>
        <p:spPr>
          <a:xfrm>
            <a:off x="-15240" y="-142875"/>
            <a:ext cx="6766560" cy="68580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914753" y="2601047"/>
            <a:ext cx="1950545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CONTENTS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  <a:latin typeface="Microsoft Yi Baiti" panose="03000500000000000000" pitchFamily="66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914752" y="1861787"/>
            <a:ext cx="1950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cap="all" dirty="0">
                <a:solidFill>
                  <a:srgbClr val="049AA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目录</a:t>
            </a:r>
            <a:endParaRPr lang="zh-CN" altLang="en-US" sz="5400" b="1" cap="all" dirty="0">
              <a:solidFill>
                <a:srgbClr val="049AAB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401786" y="775508"/>
            <a:ext cx="3837214" cy="913106"/>
            <a:chOff x="6081486" y="904883"/>
            <a:chExt cx="3837214" cy="913106"/>
          </a:xfrm>
        </p:grpSpPr>
        <p:sp>
          <p:nvSpPr>
            <p:cNvPr id="18" name="文本框 17"/>
            <p:cNvSpPr txBox="1"/>
            <p:nvPr/>
          </p:nvSpPr>
          <p:spPr>
            <a:xfrm>
              <a:off x="6096000" y="904883"/>
              <a:ext cx="2233611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49AAB"/>
                  </a:solidFill>
                  <a:latin typeface="Microsoft Yi Baiti" panose="03000500000000000000" pitchFamily="66" charset="0"/>
                  <a:ea typeface="Microsoft Yi Baiti" panose="03000500000000000000" pitchFamily="66" charset="0"/>
                </a:rPr>
                <a:t>PART ONE</a:t>
              </a:r>
              <a:endParaRPr lang="zh-CN" altLang="en-US" sz="2400" b="1" dirty="0">
                <a:solidFill>
                  <a:srgbClr val="049AAB"/>
                </a:solidFill>
                <a:latin typeface="Microsoft Yi Baiti" panose="03000500000000000000" pitchFamily="66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081486" y="1296019"/>
              <a:ext cx="38372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选题原则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338286" y="1829604"/>
            <a:ext cx="3837214" cy="925937"/>
            <a:chOff x="6004499" y="904883"/>
            <a:chExt cx="3837214" cy="925937"/>
          </a:xfrm>
        </p:grpSpPr>
        <p:sp>
          <p:nvSpPr>
            <p:cNvPr id="21" name="文本框 20"/>
            <p:cNvSpPr txBox="1"/>
            <p:nvPr/>
          </p:nvSpPr>
          <p:spPr>
            <a:xfrm>
              <a:off x="6096000" y="904883"/>
              <a:ext cx="2233611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49AAB"/>
                  </a:solidFill>
                  <a:latin typeface="Microsoft Yi Baiti" panose="03000500000000000000" pitchFamily="66" charset="0"/>
                  <a:ea typeface="Microsoft Yi Baiti" panose="03000500000000000000" pitchFamily="66" charset="0"/>
                </a:rPr>
                <a:t>PART TWO</a:t>
              </a:r>
              <a:endParaRPr lang="zh-CN" altLang="en-US" sz="2400" b="1" dirty="0">
                <a:solidFill>
                  <a:srgbClr val="049AAB"/>
                </a:solidFill>
                <a:latin typeface="Microsoft Yi Baiti" panose="03000500000000000000" pitchFamily="66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004499" y="1308850"/>
              <a:ext cx="38372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b="0" dirty="0"/>
                <a:t>选题分类</a:t>
              </a:r>
              <a:endParaRPr lang="zh-CN" altLang="en-US" b="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401786" y="2848906"/>
            <a:ext cx="3837214" cy="925264"/>
            <a:chOff x="6081486" y="904883"/>
            <a:chExt cx="3837214" cy="925264"/>
          </a:xfrm>
        </p:grpSpPr>
        <p:sp>
          <p:nvSpPr>
            <p:cNvPr id="24" name="文本框 23"/>
            <p:cNvSpPr txBox="1"/>
            <p:nvPr/>
          </p:nvSpPr>
          <p:spPr>
            <a:xfrm>
              <a:off x="6096000" y="904883"/>
              <a:ext cx="2639786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49AAB"/>
                  </a:solidFill>
                  <a:latin typeface="Microsoft Yi Baiti" panose="03000500000000000000" pitchFamily="66" charset="0"/>
                  <a:ea typeface="Microsoft Yi Baiti" panose="03000500000000000000" pitchFamily="66" charset="0"/>
                </a:rPr>
                <a:t>PART THREE</a:t>
              </a:r>
              <a:endParaRPr lang="zh-CN" altLang="en-US" sz="2400" b="1" dirty="0">
                <a:solidFill>
                  <a:srgbClr val="049AAB"/>
                </a:solidFill>
                <a:latin typeface="Microsoft Yi Baiti" panose="03000500000000000000" pitchFamily="66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81486" y="1308177"/>
              <a:ext cx="38372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b="0" dirty="0"/>
                <a:t>内容</a:t>
              </a:r>
              <a:r>
                <a:rPr lang="en-US" altLang="zh-CN" b="0" dirty="0"/>
                <a:t>&amp;</a:t>
              </a:r>
              <a:r>
                <a:rPr lang="zh-CN" altLang="en-US" b="0" dirty="0"/>
                <a:t>流程</a:t>
              </a:r>
              <a:endParaRPr lang="zh-CN" altLang="en-US" b="0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433536" y="3819910"/>
            <a:ext cx="3837214" cy="908887"/>
            <a:chOff x="6081486" y="904883"/>
            <a:chExt cx="3837214" cy="908887"/>
          </a:xfrm>
        </p:grpSpPr>
        <p:sp>
          <p:nvSpPr>
            <p:cNvPr id="27" name="文本框 26"/>
            <p:cNvSpPr txBox="1"/>
            <p:nvPr/>
          </p:nvSpPr>
          <p:spPr>
            <a:xfrm>
              <a:off x="6096000" y="904883"/>
              <a:ext cx="2460171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49AAB"/>
                  </a:solidFill>
                  <a:latin typeface="Microsoft Yi Baiti" panose="03000500000000000000" pitchFamily="66" charset="0"/>
                  <a:ea typeface="Microsoft Yi Baiti" panose="03000500000000000000" pitchFamily="66" charset="0"/>
                </a:rPr>
                <a:t>PART FOUR</a:t>
              </a:r>
              <a:endParaRPr lang="zh-CN" altLang="en-US" sz="2400" b="1" dirty="0">
                <a:solidFill>
                  <a:srgbClr val="049AAB"/>
                </a:solidFill>
                <a:latin typeface="Microsoft Yi Baiti" panose="03000500000000000000" pitchFamily="66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081486" y="1291800"/>
              <a:ext cx="38372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b="0" dirty="0"/>
                <a:t>优秀示例</a:t>
              </a:r>
              <a:endParaRPr lang="zh-CN" altLang="en-US" b="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460189" y="1101123"/>
            <a:ext cx="555374" cy="433141"/>
            <a:chOff x="6468477" y="1576639"/>
            <a:chExt cx="555374" cy="433141"/>
          </a:xfrm>
        </p:grpSpPr>
        <p:sp>
          <p:nvSpPr>
            <p:cNvPr id="33" name="矩形 32"/>
            <p:cNvSpPr/>
            <p:nvPr/>
          </p:nvSpPr>
          <p:spPr>
            <a:xfrm rot="2700000">
              <a:off x="6468477" y="1576639"/>
              <a:ext cx="433141" cy="43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 rot="2700000">
              <a:off x="6590710" y="1576639"/>
              <a:ext cx="433141" cy="433141"/>
            </a:xfrm>
            <a:prstGeom prst="rect">
              <a:avLst/>
            </a:prstGeom>
            <a:gradFill>
              <a:gsLst>
                <a:gs pos="0">
                  <a:srgbClr val="049AAB"/>
                </a:gs>
                <a:gs pos="100000">
                  <a:srgbClr val="01304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476064" y="2089241"/>
            <a:ext cx="555374" cy="433141"/>
            <a:chOff x="6468477" y="1576639"/>
            <a:chExt cx="555374" cy="433141"/>
          </a:xfrm>
        </p:grpSpPr>
        <p:sp>
          <p:nvSpPr>
            <p:cNvPr id="36" name="矩形 35"/>
            <p:cNvSpPr/>
            <p:nvPr/>
          </p:nvSpPr>
          <p:spPr>
            <a:xfrm rot="2700000">
              <a:off x="6468477" y="1576639"/>
              <a:ext cx="433141" cy="43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 rot="2700000">
              <a:off x="6590710" y="1576639"/>
              <a:ext cx="433141" cy="433141"/>
            </a:xfrm>
            <a:prstGeom prst="rect">
              <a:avLst/>
            </a:prstGeom>
            <a:gradFill>
              <a:gsLst>
                <a:gs pos="0">
                  <a:srgbClr val="049AAB"/>
                </a:gs>
                <a:gs pos="100000">
                  <a:srgbClr val="01304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476064" y="3171339"/>
            <a:ext cx="555374" cy="433141"/>
            <a:chOff x="6468477" y="1576639"/>
            <a:chExt cx="555374" cy="433141"/>
          </a:xfrm>
        </p:grpSpPr>
        <p:sp>
          <p:nvSpPr>
            <p:cNvPr id="39" name="矩形 38"/>
            <p:cNvSpPr/>
            <p:nvPr/>
          </p:nvSpPr>
          <p:spPr>
            <a:xfrm rot="2700000">
              <a:off x="6468477" y="1576639"/>
              <a:ext cx="433141" cy="43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 rot="2700000">
              <a:off x="6590710" y="1576639"/>
              <a:ext cx="433141" cy="433141"/>
            </a:xfrm>
            <a:prstGeom prst="rect">
              <a:avLst/>
            </a:prstGeom>
            <a:gradFill>
              <a:gsLst>
                <a:gs pos="0">
                  <a:srgbClr val="049AAB"/>
                </a:gs>
                <a:gs pos="100000">
                  <a:srgbClr val="01304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491939" y="4142947"/>
            <a:ext cx="555374" cy="433141"/>
            <a:chOff x="6468477" y="1576639"/>
            <a:chExt cx="555374" cy="433141"/>
          </a:xfrm>
        </p:grpSpPr>
        <p:sp>
          <p:nvSpPr>
            <p:cNvPr id="42" name="矩形 41"/>
            <p:cNvSpPr/>
            <p:nvPr/>
          </p:nvSpPr>
          <p:spPr>
            <a:xfrm rot="2700000">
              <a:off x="6468477" y="1576639"/>
              <a:ext cx="433141" cy="43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矩形 42"/>
            <p:cNvSpPr/>
            <p:nvPr/>
          </p:nvSpPr>
          <p:spPr>
            <a:xfrm rot="2700000">
              <a:off x="6590710" y="1576639"/>
              <a:ext cx="433141" cy="433141"/>
            </a:xfrm>
            <a:prstGeom prst="rect">
              <a:avLst/>
            </a:prstGeom>
            <a:gradFill>
              <a:gsLst>
                <a:gs pos="0">
                  <a:srgbClr val="049AAB"/>
                </a:gs>
                <a:gs pos="100000">
                  <a:srgbClr val="01304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449411" y="4790413"/>
            <a:ext cx="3837214" cy="908887"/>
            <a:chOff x="6081486" y="904883"/>
            <a:chExt cx="3837214" cy="908887"/>
          </a:xfrm>
        </p:grpSpPr>
        <p:sp>
          <p:nvSpPr>
            <p:cNvPr id="50" name="文本框 49"/>
            <p:cNvSpPr txBox="1"/>
            <p:nvPr/>
          </p:nvSpPr>
          <p:spPr>
            <a:xfrm>
              <a:off x="6096000" y="904883"/>
              <a:ext cx="2460171" cy="4603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49AAB"/>
                  </a:solidFill>
                  <a:latin typeface="Microsoft Yi Baiti" panose="03000500000000000000" pitchFamily="66" charset="0"/>
                  <a:ea typeface="Microsoft Yi Baiti" panose="03000500000000000000" pitchFamily="66" charset="0"/>
                </a:rPr>
                <a:t>PART FIVE</a:t>
              </a:r>
              <a:endParaRPr lang="zh-CN" altLang="en-US" sz="2400" b="1" dirty="0">
                <a:solidFill>
                  <a:srgbClr val="049AAB"/>
                </a:solidFill>
                <a:latin typeface="Microsoft Yi Baiti" panose="03000500000000000000" pitchFamily="66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081486" y="1291800"/>
              <a:ext cx="38372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b="0" dirty="0"/>
                <a:t>项目收获</a:t>
              </a:r>
              <a:endParaRPr lang="zh-CN" altLang="en-US" b="0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523689" y="5098679"/>
            <a:ext cx="555374" cy="433141"/>
            <a:chOff x="6468477" y="1576639"/>
            <a:chExt cx="555374" cy="433141"/>
          </a:xfrm>
        </p:grpSpPr>
        <p:sp>
          <p:nvSpPr>
            <p:cNvPr id="53" name="矩形 52"/>
            <p:cNvSpPr/>
            <p:nvPr/>
          </p:nvSpPr>
          <p:spPr>
            <a:xfrm rot="2700000">
              <a:off x="6468477" y="1576639"/>
              <a:ext cx="433141" cy="43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矩形 53"/>
            <p:cNvSpPr/>
            <p:nvPr/>
          </p:nvSpPr>
          <p:spPr>
            <a:xfrm rot="2700000">
              <a:off x="6590710" y="1576639"/>
              <a:ext cx="433141" cy="433141"/>
            </a:xfrm>
            <a:prstGeom prst="rect">
              <a:avLst/>
            </a:prstGeom>
            <a:gradFill>
              <a:gsLst>
                <a:gs pos="0">
                  <a:srgbClr val="049AAB"/>
                </a:gs>
                <a:gs pos="100000">
                  <a:srgbClr val="01304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970" y="-353695"/>
            <a:ext cx="2228865" cy="2226068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555439" y="6019429"/>
            <a:ext cx="555374" cy="433141"/>
            <a:chOff x="6468477" y="1576639"/>
            <a:chExt cx="555374" cy="433141"/>
          </a:xfrm>
        </p:grpSpPr>
        <p:sp>
          <p:nvSpPr>
            <p:cNvPr id="3" name="矩形 2"/>
            <p:cNvSpPr/>
            <p:nvPr/>
          </p:nvSpPr>
          <p:spPr>
            <a:xfrm rot="2700000">
              <a:off x="6468477" y="1576639"/>
              <a:ext cx="433141" cy="43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6590710" y="1576639"/>
              <a:ext cx="433141" cy="433141"/>
            </a:xfrm>
            <a:prstGeom prst="rect">
              <a:avLst/>
            </a:prstGeom>
            <a:gradFill>
              <a:gsLst>
                <a:gs pos="0">
                  <a:srgbClr val="049AAB"/>
                </a:gs>
                <a:gs pos="100000">
                  <a:srgbClr val="01304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449411" y="5806413"/>
            <a:ext cx="3837214" cy="908887"/>
            <a:chOff x="6081486" y="904883"/>
            <a:chExt cx="3837214" cy="908887"/>
          </a:xfrm>
        </p:grpSpPr>
        <p:sp>
          <p:nvSpPr>
            <p:cNvPr id="7" name="文本框 6"/>
            <p:cNvSpPr txBox="1"/>
            <p:nvPr/>
          </p:nvSpPr>
          <p:spPr>
            <a:xfrm>
              <a:off x="6096000" y="904883"/>
              <a:ext cx="2460171" cy="4603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49AAB"/>
                  </a:solidFill>
                  <a:latin typeface="Microsoft Yi Baiti" panose="03000500000000000000" pitchFamily="66" charset="0"/>
                  <a:ea typeface="Microsoft Yi Baiti" panose="03000500000000000000" pitchFamily="66" charset="0"/>
                </a:rPr>
                <a:t>PART SIX</a:t>
              </a:r>
              <a:endParaRPr lang="zh-CN" altLang="en-US" sz="2400" b="1" dirty="0">
                <a:solidFill>
                  <a:srgbClr val="049AAB"/>
                </a:solidFill>
                <a:latin typeface="Microsoft Yi Baiti" panose="03000500000000000000" pitchFamily="66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081486" y="1291800"/>
              <a:ext cx="38372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b="0" dirty="0"/>
                <a:t>项目优势</a:t>
              </a:r>
              <a:endParaRPr lang="zh-CN" altLang="en-US" b="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7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8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9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9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0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8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40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41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9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5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5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6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8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9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6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/>
          <p:nvPr/>
        </p:nvSpPr>
        <p:spPr>
          <a:xfrm>
            <a:off x="10355580" y="76200"/>
            <a:ext cx="1856105" cy="996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9"/>
          <p:cNvGrpSpPr/>
          <p:nvPr/>
        </p:nvGrpSpPr>
        <p:grpSpPr>
          <a:xfrm>
            <a:off x="2918474" y="1837367"/>
            <a:ext cx="2938081" cy="362585"/>
            <a:chOff x="3249264" y="1751682"/>
            <a:chExt cx="3057462" cy="362678"/>
          </a:xfrm>
        </p:grpSpPr>
        <p:grpSp>
          <p:nvGrpSpPr>
            <p:cNvPr id="3" name="组合 20"/>
            <p:cNvGrpSpPr/>
            <p:nvPr/>
          </p:nvGrpSpPr>
          <p:grpSpPr>
            <a:xfrm>
              <a:off x="3249264" y="1776444"/>
              <a:ext cx="3057462" cy="314405"/>
              <a:chOff x="2940050" y="2132898"/>
              <a:chExt cx="3057462" cy="314405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3003487" y="2132898"/>
                <a:ext cx="2994025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53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2940050" y="2132898"/>
                <a:ext cx="1011687" cy="314405"/>
              </a:xfrm>
              <a:prstGeom prst="roundRect">
                <a:avLst>
                  <a:gd name="adj" fmla="val 50000"/>
                </a:avLst>
              </a:prstGeom>
              <a:solidFill>
                <a:srgbClr val="049A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53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文本框 4"/>
            <p:cNvSpPr txBox="1"/>
            <p:nvPr/>
          </p:nvSpPr>
          <p:spPr>
            <a:xfrm>
              <a:off x="5335258" y="1751682"/>
              <a:ext cx="673755" cy="362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6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30%</a:t>
              </a:r>
              <a:endParaRPr lang="zh-CN" altLang="en-US" sz="1465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39"/>
          <p:cNvGrpSpPr/>
          <p:nvPr/>
        </p:nvGrpSpPr>
        <p:grpSpPr>
          <a:xfrm>
            <a:off x="3010917" y="4712573"/>
            <a:ext cx="3391535" cy="362585"/>
            <a:chOff x="3244272" y="3935486"/>
            <a:chExt cx="3529340" cy="362679"/>
          </a:xfrm>
        </p:grpSpPr>
        <p:sp>
          <p:nvSpPr>
            <p:cNvPr id="41" name="圆角矩形 40"/>
            <p:cNvSpPr/>
            <p:nvPr/>
          </p:nvSpPr>
          <p:spPr>
            <a:xfrm>
              <a:off x="3261807" y="3971332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3244272" y="3971055"/>
              <a:ext cx="759922" cy="314406"/>
            </a:xfrm>
            <a:prstGeom prst="roundRect">
              <a:avLst>
                <a:gd name="adj" fmla="val 50000"/>
              </a:avLst>
            </a:prstGeom>
            <a:solidFill>
              <a:srgbClr val="9BD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5" name="文本框 15"/>
            <p:cNvSpPr txBox="1"/>
            <p:nvPr/>
          </p:nvSpPr>
          <p:spPr>
            <a:xfrm>
              <a:off x="4435036" y="3935486"/>
              <a:ext cx="2338576" cy="362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6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20%</a:t>
              </a:r>
              <a:endParaRPr lang="zh-CN" altLang="en-US" sz="1465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49"/>
          <p:cNvGrpSpPr/>
          <p:nvPr/>
        </p:nvGrpSpPr>
        <p:grpSpPr>
          <a:xfrm>
            <a:off x="953653" y="1533438"/>
            <a:ext cx="2157893" cy="2195428"/>
            <a:chOff x="471707" y="1675770"/>
            <a:chExt cx="2158455" cy="2196000"/>
          </a:xfrm>
          <a:solidFill>
            <a:srgbClr val="049AAB"/>
          </a:solidFill>
        </p:grpSpPr>
        <p:grpSp>
          <p:nvGrpSpPr>
            <p:cNvPr id="9" name="组合 50"/>
            <p:cNvGrpSpPr>
              <a:grpSpLocks noChangeAspect="1"/>
            </p:cNvGrpSpPr>
            <p:nvPr/>
          </p:nvGrpSpPr>
          <p:grpSpPr>
            <a:xfrm>
              <a:off x="471707" y="1675770"/>
              <a:ext cx="2158455" cy="2196000"/>
              <a:chOff x="5397500" y="5734050"/>
              <a:chExt cx="365125" cy="371476"/>
            </a:xfrm>
            <a:grpFill/>
          </p:grpSpPr>
          <p:sp>
            <p:nvSpPr>
              <p:cNvPr id="55" name="Freeform 288"/>
              <p:cNvSpPr/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535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289"/>
              <p:cNvSpPr>
                <a:spLocks noEditPoints="1"/>
              </p:cNvSpPr>
              <p:nvPr/>
            </p:nvSpPr>
            <p:spPr bwMode="auto">
              <a:xfrm>
                <a:off x="5537200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535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291"/>
              <p:cNvSpPr/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535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组合 51"/>
            <p:cNvGrpSpPr>
              <a:grpSpLocks noChangeAspect="1"/>
            </p:cNvGrpSpPr>
            <p:nvPr/>
          </p:nvGrpSpPr>
          <p:grpSpPr>
            <a:xfrm>
              <a:off x="1735995" y="2108076"/>
              <a:ext cx="462003" cy="468000"/>
              <a:chOff x="2665061" y="4979202"/>
              <a:chExt cx="284308" cy="288000"/>
            </a:xfrm>
            <a:grpFill/>
          </p:grpSpPr>
          <p:sp>
            <p:nvSpPr>
              <p:cNvPr id="53" name="Freeform 932"/>
              <p:cNvSpPr>
                <a:spLocks noEditPoints="1"/>
              </p:cNvSpPr>
              <p:nvPr/>
            </p:nvSpPr>
            <p:spPr bwMode="auto">
              <a:xfrm>
                <a:off x="2665061" y="4979202"/>
                <a:ext cx="284308" cy="288000"/>
              </a:xfrm>
              <a:custGeom>
                <a:avLst/>
                <a:gdLst>
                  <a:gd name="T0" fmla="*/ 70 w 98"/>
                  <a:gd name="T1" fmla="*/ 42 h 99"/>
                  <a:gd name="T2" fmla="*/ 66 w 98"/>
                  <a:gd name="T3" fmla="*/ 42 h 99"/>
                  <a:gd name="T4" fmla="*/ 41 w 98"/>
                  <a:gd name="T5" fmla="*/ 67 h 99"/>
                  <a:gd name="T6" fmla="*/ 41 w 98"/>
                  <a:gd name="T7" fmla="*/ 70 h 99"/>
                  <a:gd name="T8" fmla="*/ 70 w 98"/>
                  <a:gd name="T9" fmla="*/ 99 h 99"/>
                  <a:gd name="T10" fmla="*/ 98 w 98"/>
                  <a:gd name="T11" fmla="*/ 70 h 99"/>
                  <a:gd name="T12" fmla="*/ 70 w 98"/>
                  <a:gd name="T13" fmla="*/ 42 h 99"/>
                  <a:gd name="T14" fmla="*/ 70 w 98"/>
                  <a:gd name="T15" fmla="*/ 90 h 99"/>
                  <a:gd name="T16" fmla="*/ 50 w 98"/>
                  <a:gd name="T17" fmla="*/ 70 h 99"/>
                  <a:gd name="T18" fmla="*/ 70 w 98"/>
                  <a:gd name="T19" fmla="*/ 51 h 99"/>
                  <a:gd name="T20" fmla="*/ 89 w 98"/>
                  <a:gd name="T21" fmla="*/ 70 h 99"/>
                  <a:gd name="T22" fmla="*/ 70 w 98"/>
                  <a:gd name="T23" fmla="*/ 90 h 99"/>
                  <a:gd name="T24" fmla="*/ 57 w 98"/>
                  <a:gd name="T25" fmla="*/ 29 h 99"/>
                  <a:gd name="T26" fmla="*/ 28 w 98"/>
                  <a:gd name="T27" fmla="*/ 0 h 99"/>
                  <a:gd name="T28" fmla="*/ 0 w 98"/>
                  <a:gd name="T29" fmla="*/ 29 h 99"/>
                  <a:gd name="T30" fmla="*/ 28 w 98"/>
                  <a:gd name="T31" fmla="*/ 57 h 99"/>
                  <a:gd name="T32" fmla="*/ 32 w 98"/>
                  <a:gd name="T33" fmla="*/ 57 h 99"/>
                  <a:gd name="T34" fmla="*/ 56 w 98"/>
                  <a:gd name="T35" fmla="*/ 32 h 99"/>
                  <a:gd name="T36" fmla="*/ 57 w 98"/>
                  <a:gd name="T37" fmla="*/ 29 h 99"/>
                  <a:gd name="T38" fmla="*/ 28 w 98"/>
                  <a:gd name="T39" fmla="*/ 48 h 99"/>
                  <a:gd name="T40" fmla="*/ 8 w 98"/>
                  <a:gd name="T41" fmla="*/ 29 h 99"/>
                  <a:gd name="T42" fmla="*/ 28 w 98"/>
                  <a:gd name="T43" fmla="*/ 9 h 99"/>
                  <a:gd name="T44" fmla="*/ 48 w 98"/>
                  <a:gd name="T45" fmla="*/ 29 h 99"/>
                  <a:gd name="T46" fmla="*/ 28 w 98"/>
                  <a:gd name="T47" fmla="*/ 4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8" h="99">
                    <a:moveTo>
                      <a:pt x="70" y="42"/>
                    </a:moveTo>
                    <a:cubicBezTo>
                      <a:pt x="68" y="42"/>
                      <a:pt x="67" y="42"/>
                      <a:pt x="66" y="42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8"/>
                      <a:pt x="41" y="69"/>
                      <a:pt x="41" y="70"/>
                    </a:cubicBezTo>
                    <a:cubicBezTo>
                      <a:pt x="41" y="86"/>
                      <a:pt x="54" y="99"/>
                      <a:pt x="70" y="99"/>
                    </a:cubicBezTo>
                    <a:cubicBezTo>
                      <a:pt x="85" y="99"/>
                      <a:pt x="98" y="86"/>
                      <a:pt x="98" y="70"/>
                    </a:cubicBezTo>
                    <a:cubicBezTo>
                      <a:pt x="98" y="55"/>
                      <a:pt x="85" y="42"/>
                      <a:pt x="70" y="42"/>
                    </a:cubicBezTo>
                    <a:close/>
                    <a:moveTo>
                      <a:pt x="70" y="90"/>
                    </a:moveTo>
                    <a:cubicBezTo>
                      <a:pt x="59" y="90"/>
                      <a:pt x="50" y="81"/>
                      <a:pt x="50" y="70"/>
                    </a:cubicBezTo>
                    <a:cubicBezTo>
                      <a:pt x="50" y="59"/>
                      <a:pt x="59" y="51"/>
                      <a:pt x="70" y="51"/>
                    </a:cubicBezTo>
                    <a:cubicBezTo>
                      <a:pt x="81" y="51"/>
                      <a:pt x="89" y="59"/>
                      <a:pt x="89" y="70"/>
                    </a:cubicBezTo>
                    <a:cubicBezTo>
                      <a:pt x="89" y="81"/>
                      <a:pt x="81" y="90"/>
                      <a:pt x="70" y="90"/>
                    </a:cubicBezTo>
                    <a:close/>
                    <a:moveTo>
                      <a:pt x="57" y="29"/>
                    </a:moveTo>
                    <a:cubicBezTo>
                      <a:pt x="57" y="13"/>
                      <a:pt x="44" y="0"/>
                      <a:pt x="28" y="0"/>
                    </a:cubicBezTo>
                    <a:cubicBezTo>
                      <a:pt x="12" y="0"/>
                      <a:pt x="0" y="13"/>
                      <a:pt x="0" y="29"/>
                    </a:cubicBezTo>
                    <a:cubicBezTo>
                      <a:pt x="0" y="44"/>
                      <a:pt x="12" y="57"/>
                      <a:pt x="28" y="57"/>
                    </a:cubicBezTo>
                    <a:cubicBezTo>
                      <a:pt x="29" y="57"/>
                      <a:pt x="31" y="57"/>
                      <a:pt x="32" y="57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6" y="31"/>
                      <a:pt x="57" y="30"/>
                      <a:pt x="57" y="29"/>
                    </a:cubicBezTo>
                    <a:close/>
                    <a:moveTo>
                      <a:pt x="28" y="48"/>
                    </a:moveTo>
                    <a:cubicBezTo>
                      <a:pt x="17" y="48"/>
                      <a:pt x="8" y="40"/>
                      <a:pt x="8" y="29"/>
                    </a:cubicBezTo>
                    <a:cubicBezTo>
                      <a:pt x="8" y="18"/>
                      <a:pt x="17" y="9"/>
                      <a:pt x="28" y="9"/>
                    </a:cubicBezTo>
                    <a:cubicBezTo>
                      <a:pt x="39" y="9"/>
                      <a:pt x="48" y="18"/>
                      <a:pt x="48" y="29"/>
                    </a:cubicBezTo>
                    <a:cubicBezTo>
                      <a:pt x="48" y="40"/>
                      <a:pt x="39" y="48"/>
                      <a:pt x="28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535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933"/>
              <p:cNvSpPr/>
              <p:nvPr/>
            </p:nvSpPr>
            <p:spPr bwMode="auto">
              <a:xfrm>
                <a:off x="2697060" y="5013664"/>
                <a:ext cx="220308" cy="219077"/>
              </a:xfrm>
              <a:custGeom>
                <a:avLst/>
                <a:gdLst>
                  <a:gd name="T0" fmla="*/ 179 w 179"/>
                  <a:gd name="T1" fmla="*/ 12 h 178"/>
                  <a:gd name="T2" fmla="*/ 14 w 179"/>
                  <a:gd name="T3" fmla="*/ 178 h 178"/>
                  <a:gd name="T4" fmla="*/ 0 w 179"/>
                  <a:gd name="T5" fmla="*/ 166 h 178"/>
                  <a:gd name="T6" fmla="*/ 165 w 179"/>
                  <a:gd name="T7" fmla="*/ 0 h 178"/>
                  <a:gd name="T8" fmla="*/ 179 w 179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78">
                    <a:moveTo>
                      <a:pt x="179" y="12"/>
                    </a:moveTo>
                    <a:lnTo>
                      <a:pt x="14" y="178"/>
                    </a:lnTo>
                    <a:lnTo>
                      <a:pt x="0" y="166"/>
                    </a:lnTo>
                    <a:lnTo>
                      <a:pt x="165" y="0"/>
                    </a:lnTo>
                    <a:lnTo>
                      <a:pt x="179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535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" name="组合 57"/>
          <p:cNvGrpSpPr/>
          <p:nvPr/>
        </p:nvGrpSpPr>
        <p:grpSpPr>
          <a:xfrm>
            <a:off x="1012901" y="4040099"/>
            <a:ext cx="2157893" cy="2195428"/>
            <a:chOff x="478903" y="4355475"/>
            <a:chExt cx="2158455" cy="2196000"/>
          </a:xfrm>
          <a:solidFill>
            <a:srgbClr val="9BD744"/>
          </a:solidFill>
        </p:grpSpPr>
        <p:grpSp>
          <p:nvGrpSpPr>
            <p:cNvPr id="12" name="组合 58"/>
            <p:cNvGrpSpPr>
              <a:grpSpLocks noChangeAspect="1"/>
            </p:cNvGrpSpPr>
            <p:nvPr/>
          </p:nvGrpSpPr>
          <p:grpSpPr>
            <a:xfrm>
              <a:off x="1795203" y="4733013"/>
              <a:ext cx="366333" cy="576000"/>
              <a:chOff x="2257888" y="5547128"/>
              <a:chExt cx="137373" cy="216000"/>
            </a:xfrm>
            <a:grpFill/>
          </p:grpSpPr>
          <p:sp>
            <p:nvSpPr>
              <p:cNvPr id="64" name="Freeform 69"/>
              <p:cNvSpPr/>
              <p:nvPr/>
            </p:nvSpPr>
            <p:spPr bwMode="auto">
              <a:xfrm>
                <a:off x="2257888" y="5547128"/>
                <a:ext cx="137373" cy="140987"/>
              </a:xfrm>
              <a:custGeom>
                <a:avLst/>
                <a:gdLst>
                  <a:gd name="T0" fmla="*/ 57 w 64"/>
                  <a:gd name="T1" fmla="*/ 37 h 66"/>
                  <a:gd name="T2" fmla="*/ 43 w 64"/>
                  <a:gd name="T3" fmla="*/ 12 h 66"/>
                  <a:gd name="T4" fmla="*/ 39 w 64"/>
                  <a:gd name="T5" fmla="*/ 6 h 66"/>
                  <a:gd name="T6" fmla="*/ 25 w 64"/>
                  <a:gd name="T7" fmla="*/ 6 h 66"/>
                  <a:gd name="T8" fmla="*/ 22 w 64"/>
                  <a:gd name="T9" fmla="*/ 12 h 66"/>
                  <a:gd name="T10" fmla="*/ 8 w 64"/>
                  <a:gd name="T11" fmla="*/ 37 h 66"/>
                  <a:gd name="T12" fmla="*/ 4 w 64"/>
                  <a:gd name="T13" fmla="*/ 43 h 66"/>
                  <a:gd name="T14" fmla="*/ 11 w 64"/>
                  <a:gd name="T15" fmla="*/ 55 h 66"/>
                  <a:gd name="T16" fmla="*/ 18 w 64"/>
                  <a:gd name="T17" fmla="*/ 55 h 66"/>
                  <a:gd name="T18" fmla="*/ 19 w 64"/>
                  <a:gd name="T19" fmla="*/ 55 h 66"/>
                  <a:gd name="T20" fmla="*/ 19 w 64"/>
                  <a:gd name="T21" fmla="*/ 66 h 66"/>
                  <a:gd name="T22" fmla="*/ 32 w 64"/>
                  <a:gd name="T23" fmla="*/ 62 h 66"/>
                  <a:gd name="T24" fmla="*/ 32 w 64"/>
                  <a:gd name="T25" fmla="*/ 62 h 66"/>
                  <a:gd name="T26" fmla="*/ 46 w 64"/>
                  <a:gd name="T27" fmla="*/ 66 h 66"/>
                  <a:gd name="T28" fmla="*/ 46 w 64"/>
                  <a:gd name="T29" fmla="*/ 55 h 66"/>
                  <a:gd name="T30" fmla="*/ 46 w 64"/>
                  <a:gd name="T31" fmla="*/ 55 h 66"/>
                  <a:gd name="T32" fmla="*/ 53 w 64"/>
                  <a:gd name="T33" fmla="*/ 55 h 66"/>
                  <a:gd name="T34" fmla="*/ 60 w 64"/>
                  <a:gd name="T35" fmla="*/ 43 h 66"/>
                  <a:gd name="T36" fmla="*/ 57 w 64"/>
                  <a:gd name="T37" fmla="*/ 3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" h="66">
                    <a:moveTo>
                      <a:pt x="57" y="37"/>
                    </a:moveTo>
                    <a:cubicBezTo>
                      <a:pt x="53" y="30"/>
                      <a:pt x="47" y="19"/>
                      <a:pt x="43" y="12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5" y="0"/>
                      <a:pt x="29" y="0"/>
                      <a:pt x="25" y="6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18" y="19"/>
                      <a:pt x="11" y="30"/>
                      <a:pt x="8" y="37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50"/>
                      <a:pt x="3" y="55"/>
                      <a:pt x="11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3" y="63"/>
                      <a:pt x="27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7" y="62"/>
                      <a:pt x="42" y="63"/>
                      <a:pt x="46" y="66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61" y="55"/>
                      <a:pt x="64" y="49"/>
                      <a:pt x="60" y="43"/>
                    </a:cubicBezTo>
                    <a:lnTo>
                      <a:pt x="5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2535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70"/>
              <p:cNvSpPr/>
              <p:nvPr/>
            </p:nvSpPr>
            <p:spPr bwMode="auto">
              <a:xfrm>
                <a:off x="2290424" y="5688115"/>
                <a:ext cx="75013" cy="75013"/>
              </a:xfrm>
              <a:custGeom>
                <a:avLst/>
                <a:gdLst>
                  <a:gd name="T0" fmla="*/ 17 w 35"/>
                  <a:gd name="T1" fmla="*/ 0 h 35"/>
                  <a:gd name="T2" fmla="*/ 17 w 35"/>
                  <a:gd name="T3" fmla="*/ 0 h 35"/>
                  <a:gd name="T4" fmla="*/ 17 w 35"/>
                  <a:gd name="T5" fmla="*/ 0 h 35"/>
                  <a:gd name="T6" fmla="*/ 17 w 35"/>
                  <a:gd name="T7" fmla="*/ 0 h 35"/>
                  <a:gd name="T8" fmla="*/ 17 w 35"/>
                  <a:gd name="T9" fmla="*/ 0 h 35"/>
                  <a:gd name="T10" fmla="*/ 4 w 35"/>
                  <a:gd name="T11" fmla="*/ 6 h 35"/>
                  <a:gd name="T12" fmla="*/ 0 w 35"/>
                  <a:gd name="T13" fmla="*/ 17 h 35"/>
                  <a:gd name="T14" fmla="*/ 0 w 35"/>
                  <a:gd name="T15" fmla="*/ 17 h 35"/>
                  <a:gd name="T16" fmla="*/ 17 w 35"/>
                  <a:gd name="T17" fmla="*/ 35 h 35"/>
                  <a:gd name="T18" fmla="*/ 17 w 35"/>
                  <a:gd name="T19" fmla="*/ 35 h 35"/>
                  <a:gd name="T20" fmla="*/ 35 w 35"/>
                  <a:gd name="T21" fmla="*/ 17 h 35"/>
                  <a:gd name="T22" fmla="*/ 35 w 35"/>
                  <a:gd name="T23" fmla="*/ 17 h 35"/>
                  <a:gd name="T24" fmla="*/ 31 w 35"/>
                  <a:gd name="T25" fmla="*/ 6 h 35"/>
                  <a:gd name="T26" fmla="*/ 17 w 35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35"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0"/>
                      <a:pt x="7" y="2"/>
                      <a:pt x="4" y="6"/>
                    </a:cubicBezTo>
                    <a:cubicBezTo>
                      <a:pt x="1" y="9"/>
                      <a:pt x="0" y="13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7"/>
                      <a:pt x="8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7" y="35"/>
                      <a:pt x="35" y="2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3"/>
                      <a:pt x="33" y="9"/>
                      <a:pt x="31" y="6"/>
                    </a:cubicBezTo>
                    <a:cubicBezTo>
                      <a:pt x="27" y="2"/>
                      <a:pt x="23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2535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组合 59"/>
            <p:cNvGrpSpPr>
              <a:grpSpLocks noChangeAspect="1"/>
            </p:cNvGrpSpPr>
            <p:nvPr/>
          </p:nvGrpSpPr>
          <p:grpSpPr>
            <a:xfrm>
              <a:off x="478903" y="4355475"/>
              <a:ext cx="2158455" cy="2196000"/>
              <a:chOff x="5397500" y="5734050"/>
              <a:chExt cx="365125" cy="371476"/>
            </a:xfrm>
            <a:grpFill/>
          </p:grpSpPr>
          <p:sp>
            <p:nvSpPr>
              <p:cNvPr id="61" name="Freeform 288"/>
              <p:cNvSpPr/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2535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2" name="Freeform 289"/>
              <p:cNvSpPr>
                <a:spLocks noEditPoints="1"/>
              </p:cNvSpPr>
              <p:nvPr/>
            </p:nvSpPr>
            <p:spPr bwMode="auto">
              <a:xfrm>
                <a:off x="5537200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2535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291"/>
              <p:cNvSpPr/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2535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6" name="矩形 65"/>
          <p:cNvSpPr/>
          <p:nvPr/>
        </p:nvSpPr>
        <p:spPr>
          <a:xfrm>
            <a:off x="3011282" y="1297285"/>
            <a:ext cx="1604010" cy="520700"/>
          </a:xfrm>
          <a:prstGeom prst="rect">
            <a:avLst/>
          </a:prstGeom>
        </p:spPr>
        <p:txBody>
          <a:bodyPr wrap="none" lIns="91397" tIns="45700" rIns="91397" bIns="4570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贴近生活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47"/>
          <p:cNvSpPr>
            <a:spLocks noChangeArrowheads="1"/>
          </p:cNvSpPr>
          <p:nvPr/>
        </p:nvSpPr>
        <p:spPr bwMode="auto">
          <a:xfrm>
            <a:off x="2995522" y="2617562"/>
            <a:ext cx="2811931" cy="38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7" tIns="45700" rIns="91397" bIns="457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indent="0">
              <a:lnSpc>
                <a:spcPct val="120000"/>
              </a:lnSpc>
              <a:buNone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研究与生活密切相关的问题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111546" y="3797723"/>
            <a:ext cx="1604010" cy="520700"/>
          </a:xfrm>
          <a:prstGeom prst="rect">
            <a:avLst/>
          </a:prstGeom>
        </p:spPr>
        <p:txBody>
          <a:bodyPr wrap="none" lIns="91397" tIns="45700" rIns="91397" bIns="4570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难度适中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47"/>
          <p:cNvSpPr>
            <a:spLocks noChangeArrowheads="1"/>
          </p:cNvSpPr>
          <p:nvPr/>
        </p:nvSpPr>
        <p:spPr bwMode="auto">
          <a:xfrm>
            <a:off x="3044699" y="5099815"/>
            <a:ext cx="2811931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7" tIns="45700" rIns="91397" bIns="457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结合学生能力，选择难度适中的选题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402022" y="1759746"/>
            <a:ext cx="215968" cy="215968"/>
          </a:xfrm>
          <a:prstGeom prst="rect">
            <a:avLst/>
          </a:prstGeom>
          <a:solidFill>
            <a:srgbClr val="049AA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3" rIns="121908" bIns="60953" rtlCol="0" anchor="ctr"/>
          <a:lstStyle/>
          <a:p>
            <a:pPr algn="ctr"/>
            <a:endParaRPr lang="zh-CN" altLang="en-US" sz="1335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6510006" y="1975714"/>
            <a:ext cx="0" cy="987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6402022" y="2963538"/>
            <a:ext cx="215968" cy="215968"/>
          </a:xfrm>
          <a:prstGeom prst="rect">
            <a:avLst/>
          </a:prstGeom>
          <a:solidFill>
            <a:srgbClr val="9BD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3" rIns="121908" bIns="60953" rtlCol="0" anchor="ctr"/>
          <a:lstStyle/>
          <a:p>
            <a:pPr algn="ctr"/>
            <a:endParaRPr lang="zh-CN" altLang="en-US" sz="1335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6510006" y="3179507"/>
            <a:ext cx="0" cy="987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6402022" y="4156611"/>
            <a:ext cx="215968" cy="215968"/>
          </a:xfrm>
          <a:prstGeom prst="rect">
            <a:avLst/>
          </a:prstGeom>
          <a:solidFill>
            <a:srgbClr val="049AA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3" rIns="121908" bIns="60953" rtlCol="0" anchor="ctr"/>
          <a:lstStyle/>
          <a:p>
            <a:pPr algn="ctr"/>
            <a:endParaRPr lang="zh-CN" altLang="en-US" sz="1335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6510006" y="4340640"/>
            <a:ext cx="0" cy="987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402022" y="5267039"/>
            <a:ext cx="215968" cy="215968"/>
          </a:xfrm>
          <a:prstGeom prst="rect">
            <a:avLst/>
          </a:prstGeom>
          <a:solidFill>
            <a:srgbClr val="9BD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3" rIns="121908" bIns="60953" rtlCol="0" anchor="ctr"/>
          <a:lstStyle/>
          <a:p>
            <a:pPr algn="ctr"/>
            <a:endParaRPr lang="zh-CN" altLang="en-US" sz="1335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标题 4"/>
          <p:cNvSpPr txBox="1"/>
          <p:nvPr/>
        </p:nvSpPr>
        <p:spPr>
          <a:xfrm>
            <a:off x="48905" y="2538523"/>
            <a:ext cx="1727743" cy="332829"/>
          </a:xfrm>
          <a:prstGeom prst="rect">
            <a:avLst/>
          </a:prstGeom>
        </p:spPr>
        <p:txBody>
          <a:bodyPr vert="horz" lIns="91407" tIns="45704" rIns="91407" bIns="45704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财务与融资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128173" y="143392"/>
            <a:ext cx="4818161" cy="646331"/>
            <a:chOff x="6080760" y="1044564"/>
            <a:chExt cx="4818161" cy="646331"/>
          </a:xfrm>
        </p:grpSpPr>
        <p:sp>
          <p:nvSpPr>
            <p:cNvPr id="59" name="文本框 58"/>
            <p:cNvSpPr txBox="1"/>
            <p:nvPr/>
          </p:nvSpPr>
          <p:spPr>
            <a:xfrm>
              <a:off x="6080760" y="1044564"/>
              <a:ext cx="2233611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49AAB"/>
                  </a:solidFill>
                  <a:latin typeface="Microsoft Yi Baiti" panose="03000500000000000000" pitchFamily="66" charset="0"/>
                  <a:ea typeface="Microsoft Yi Baiti" panose="03000500000000000000" pitchFamily="66" charset="0"/>
                </a:rPr>
                <a:t>ONE</a:t>
              </a:r>
              <a:endParaRPr lang="zh-CN" altLang="en-US" sz="3600" b="1" dirty="0">
                <a:solidFill>
                  <a:srgbClr val="049AAB"/>
                </a:solidFill>
                <a:latin typeface="Microsoft Yi Baiti" panose="03000500000000000000" pitchFamily="66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7061707" y="1121955"/>
              <a:ext cx="38372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选题原则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49"/>
          <p:cNvGrpSpPr/>
          <p:nvPr/>
        </p:nvGrpSpPr>
        <p:grpSpPr>
          <a:xfrm>
            <a:off x="6854073" y="4039783"/>
            <a:ext cx="2157893" cy="2195428"/>
            <a:chOff x="471707" y="1675770"/>
            <a:chExt cx="2158455" cy="2196000"/>
          </a:xfrm>
          <a:solidFill>
            <a:srgbClr val="049AAB"/>
          </a:solidFill>
        </p:grpSpPr>
        <p:grpSp>
          <p:nvGrpSpPr>
            <p:cNvPr id="15" name="组合 50"/>
            <p:cNvGrpSpPr>
              <a:grpSpLocks noChangeAspect="1"/>
            </p:cNvGrpSpPr>
            <p:nvPr/>
          </p:nvGrpSpPr>
          <p:grpSpPr>
            <a:xfrm>
              <a:off x="471707" y="1675770"/>
              <a:ext cx="2158455" cy="2196000"/>
              <a:chOff x="5397500" y="5734050"/>
              <a:chExt cx="365125" cy="371476"/>
            </a:xfrm>
            <a:grpFill/>
          </p:grpSpPr>
          <p:sp>
            <p:nvSpPr>
              <p:cNvPr id="16" name="Freeform 288"/>
              <p:cNvSpPr/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535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7" name="Freeform 289"/>
              <p:cNvSpPr>
                <a:spLocks noEditPoints="1"/>
              </p:cNvSpPr>
              <p:nvPr/>
            </p:nvSpPr>
            <p:spPr bwMode="auto">
              <a:xfrm>
                <a:off x="5537200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535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8" name="Freeform 291"/>
              <p:cNvSpPr/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535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组合 51"/>
            <p:cNvGrpSpPr>
              <a:grpSpLocks noChangeAspect="1"/>
            </p:cNvGrpSpPr>
            <p:nvPr/>
          </p:nvGrpSpPr>
          <p:grpSpPr>
            <a:xfrm>
              <a:off x="1735995" y="2108076"/>
              <a:ext cx="462003" cy="468000"/>
              <a:chOff x="2665061" y="4979202"/>
              <a:chExt cx="284308" cy="288000"/>
            </a:xfrm>
            <a:grpFill/>
          </p:grpSpPr>
          <p:sp>
            <p:nvSpPr>
              <p:cNvPr id="20" name="Freeform 932"/>
              <p:cNvSpPr>
                <a:spLocks noEditPoints="1"/>
              </p:cNvSpPr>
              <p:nvPr/>
            </p:nvSpPr>
            <p:spPr bwMode="auto">
              <a:xfrm>
                <a:off x="2665061" y="4979202"/>
                <a:ext cx="284308" cy="288000"/>
              </a:xfrm>
              <a:custGeom>
                <a:avLst/>
                <a:gdLst>
                  <a:gd name="T0" fmla="*/ 70 w 98"/>
                  <a:gd name="T1" fmla="*/ 42 h 99"/>
                  <a:gd name="T2" fmla="*/ 66 w 98"/>
                  <a:gd name="T3" fmla="*/ 42 h 99"/>
                  <a:gd name="T4" fmla="*/ 41 w 98"/>
                  <a:gd name="T5" fmla="*/ 67 h 99"/>
                  <a:gd name="T6" fmla="*/ 41 w 98"/>
                  <a:gd name="T7" fmla="*/ 70 h 99"/>
                  <a:gd name="T8" fmla="*/ 70 w 98"/>
                  <a:gd name="T9" fmla="*/ 99 h 99"/>
                  <a:gd name="T10" fmla="*/ 98 w 98"/>
                  <a:gd name="T11" fmla="*/ 70 h 99"/>
                  <a:gd name="T12" fmla="*/ 70 w 98"/>
                  <a:gd name="T13" fmla="*/ 42 h 99"/>
                  <a:gd name="T14" fmla="*/ 70 w 98"/>
                  <a:gd name="T15" fmla="*/ 90 h 99"/>
                  <a:gd name="T16" fmla="*/ 50 w 98"/>
                  <a:gd name="T17" fmla="*/ 70 h 99"/>
                  <a:gd name="T18" fmla="*/ 70 w 98"/>
                  <a:gd name="T19" fmla="*/ 51 h 99"/>
                  <a:gd name="T20" fmla="*/ 89 w 98"/>
                  <a:gd name="T21" fmla="*/ 70 h 99"/>
                  <a:gd name="T22" fmla="*/ 70 w 98"/>
                  <a:gd name="T23" fmla="*/ 90 h 99"/>
                  <a:gd name="T24" fmla="*/ 57 w 98"/>
                  <a:gd name="T25" fmla="*/ 29 h 99"/>
                  <a:gd name="T26" fmla="*/ 28 w 98"/>
                  <a:gd name="T27" fmla="*/ 0 h 99"/>
                  <a:gd name="T28" fmla="*/ 0 w 98"/>
                  <a:gd name="T29" fmla="*/ 29 h 99"/>
                  <a:gd name="T30" fmla="*/ 28 w 98"/>
                  <a:gd name="T31" fmla="*/ 57 h 99"/>
                  <a:gd name="T32" fmla="*/ 32 w 98"/>
                  <a:gd name="T33" fmla="*/ 57 h 99"/>
                  <a:gd name="T34" fmla="*/ 56 w 98"/>
                  <a:gd name="T35" fmla="*/ 32 h 99"/>
                  <a:gd name="T36" fmla="*/ 57 w 98"/>
                  <a:gd name="T37" fmla="*/ 29 h 99"/>
                  <a:gd name="T38" fmla="*/ 28 w 98"/>
                  <a:gd name="T39" fmla="*/ 48 h 99"/>
                  <a:gd name="T40" fmla="*/ 8 w 98"/>
                  <a:gd name="T41" fmla="*/ 29 h 99"/>
                  <a:gd name="T42" fmla="*/ 28 w 98"/>
                  <a:gd name="T43" fmla="*/ 9 h 99"/>
                  <a:gd name="T44" fmla="*/ 48 w 98"/>
                  <a:gd name="T45" fmla="*/ 29 h 99"/>
                  <a:gd name="T46" fmla="*/ 28 w 98"/>
                  <a:gd name="T47" fmla="*/ 4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8" h="99">
                    <a:moveTo>
                      <a:pt x="70" y="42"/>
                    </a:moveTo>
                    <a:cubicBezTo>
                      <a:pt x="68" y="42"/>
                      <a:pt x="67" y="42"/>
                      <a:pt x="66" y="42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8"/>
                      <a:pt x="41" y="69"/>
                      <a:pt x="41" y="70"/>
                    </a:cubicBezTo>
                    <a:cubicBezTo>
                      <a:pt x="41" y="86"/>
                      <a:pt x="54" y="99"/>
                      <a:pt x="70" y="99"/>
                    </a:cubicBezTo>
                    <a:cubicBezTo>
                      <a:pt x="85" y="99"/>
                      <a:pt x="98" y="86"/>
                      <a:pt x="98" y="70"/>
                    </a:cubicBezTo>
                    <a:cubicBezTo>
                      <a:pt x="98" y="55"/>
                      <a:pt x="85" y="42"/>
                      <a:pt x="70" y="42"/>
                    </a:cubicBezTo>
                    <a:close/>
                    <a:moveTo>
                      <a:pt x="70" y="90"/>
                    </a:moveTo>
                    <a:cubicBezTo>
                      <a:pt x="59" y="90"/>
                      <a:pt x="50" y="81"/>
                      <a:pt x="50" y="70"/>
                    </a:cubicBezTo>
                    <a:cubicBezTo>
                      <a:pt x="50" y="59"/>
                      <a:pt x="59" y="51"/>
                      <a:pt x="70" y="51"/>
                    </a:cubicBezTo>
                    <a:cubicBezTo>
                      <a:pt x="81" y="51"/>
                      <a:pt x="89" y="59"/>
                      <a:pt x="89" y="70"/>
                    </a:cubicBezTo>
                    <a:cubicBezTo>
                      <a:pt x="89" y="81"/>
                      <a:pt x="81" y="90"/>
                      <a:pt x="70" y="90"/>
                    </a:cubicBezTo>
                    <a:close/>
                    <a:moveTo>
                      <a:pt x="57" y="29"/>
                    </a:moveTo>
                    <a:cubicBezTo>
                      <a:pt x="57" y="13"/>
                      <a:pt x="44" y="0"/>
                      <a:pt x="28" y="0"/>
                    </a:cubicBezTo>
                    <a:cubicBezTo>
                      <a:pt x="12" y="0"/>
                      <a:pt x="0" y="13"/>
                      <a:pt x="0" y="29"/>
                    </a:cubicBezTo>
                    <a:cubicBezTo>
                      <a:pt x="0" y="44"/>
                      <a:pt x="12" y="57"/>
                      <a:pt x="28" y="57"/>
                    </a:cubicBezTo>
                    <a:cubicBezTo>
                      <a:pt x="29" y="57"/>
                      <a:pt x="31" y="57"/>
                      <a:pt x="32" y="57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6" y="31"/>
                      <a:pt x="57" y="30"/>
                      <a:pt x="57" y="29"/>
                    </a:cubicBezTo>
                    <a:close/>
                    <a:moveTo>
                      <a:pt x="28" y="48"/>
                    </a:moveTo>
                    <a:cubicBezTo>
                      <a:pt x="17" y="48"/>
                      <a:pt x="8" y="40"/>
                      <a:pt x="8" y="29"/>
                    </a:cubicBezTo>
                    <a:cubicBezTo>
                      <a:pt x="8" y="18"/>
                      <a:pt x="17" y="9"/>
                      <a:pt x="28" y="9"/>
                    </a:cubicBezTo>
                    <a:cubicBezTo>
                      <a:pt x="39" y="9"/>
                      <a:pt x="48" y="18"/>
                      <a:pt x="48" y="29"/>
                    </a:cubicBezTo>
                    <a:cubicBezTo>
                      <a:pt x="48" y="40"/>
                      <a:pt x="39" y="48"/>
                      <a:pt x="28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535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1" name="Freeform 933"/>
              <p:cNvSpPr/>
              <p:nvPr/>
            </p:nvSpPr>
            <p:spPr bwMode="auto">
              <a:xfrm>
                <a:off x="2697060" y="5013664"/>
                <a:ext cx="220308" cy="219077"/>
              </a:xfrm>
              <a:custGeom>
                <a:avLst/>
                <a:gdLst>
                  <a:gd name="T0" fmla="*/ 179 w 179"/>
                  <a:gd name="T1" fmla="*/ 12 h 178"/>
                  <a:gd name="T2" fmla="*/ 14 w 179"/>
                  <a:gd name="T3" fmla="*/ 178 h 178"/>
                  <a:gd name="T4" fmla="*/ 0 w 179"/>
                  <a:gd name="T5" fmla="*/ 166 h 178"/>
                  <a:gd name="T6" fmla="*/ 165 w 179"/>
                  <a:gd name="T7" fmla="*/ 0 h 178"/>
                  <a:gd name="T8" fmla="*/ 179 w 179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78">
                    <a:moveTo>
                      <a:pt x="179" y="12"/>
                    </a:moveTo>
                    <a:lnTo>
                      <a:pt x="14" y="178"/>
                    </a:lnTo>
                    <a:lnTo>
                      <a:pt x="0" y="166"/>
                    </a:lnTo>
                    <a:lnTo>
                      <a:pt x="165" y="0"/>
                    </a:lnTo>
                    <a:lnTo>
                      <a:pt x="179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535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3" name="组合 24"/>
          <p:cNvGrpSpPr/>
          <p:nvPr/>
        </p:nvGrpSpPr>
        <p:grpSpPr>
          <a:xfrm>
            <a:off x="8872855" y="4720590"/>
            <a:ext cx="2816225" cy="362585"/>
            <a:chOff x="3249264" y="2162750"/>
            <a:chExt cx="2994025" cy="362679"/>
          </a:xfrm>
        </p:grpSpPr>
        <p:grpSp>
          <p:nvGrpSpPr>
            <p:cNvPr id="34" name="组合 25"/>
            <p:cNvGrpSpPr/>
            <p:nvPr/>
          </p:nvGrpSpPr>
          <p:grpSpPr>
            <a:xfrm>
              <a:off x="3249264" y="2178703"/>
              <a:ext cx="2994025" cy="314618"/>
              <a:chOff x="2940050" y="2519659"/>
              <a:chExt cx="2994025" cy="314618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2940050" y="2520075"/>
                <a:ext cx="2994025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53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2940050" y="2519659"/>
                <a:ext cx="730186" cy="314406"/>
              </a:xfrm>
              <a:prstGeom prst="roundRect">
                <a:avLst>
                  <a:gd name="adj" fmla="val 50000"/>
                </a:avLst>
              </a:prstGeom>
              <a:solidFill>
                <a:srgbClr val="049A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53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" name="文本框 9"/>
            <p:cNvSpPr txBox="1"/>
            <p:nvPr/>
          </p:nvSpPr>
          <p:spPr>
            <a:xfrm>
              <a:off x="4791575" y="2162750"/>
              <a:ext cx="1316317" cy="362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20000"/>
                </a:lnSpc>
              </a:pPr>
              <a:r>
                <a:rPr lang="en-US" altLang="zh-CN" sz="146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20%</a:t>
              </a:r>
              <a:endParaRPr lang="zh-CN" altLang="en-US" sz="1465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8" name="组合 57"/>
          <p:cNvGrpSpPr/>
          <p:nvPr/>
        </p:nvGrpSpPr>
        <p:grpSpPr>
          <a:xfrm>
            <a:off x="6715201" y="1587729"/>
            <a:ext cx="2157893" cy="2195428"/>
            <a:chOff x="478903" y="4355475"/>
            <a:chExt cx="2158455" cy="2196000"/>
          </a:xfrm>
          <a:solidFill>
            <a:srgbClr val="9BD744"/>
          </a:solidFill>
        </p:grpSpPr>
        <p:grpSp>
          <p:nvGrpSpPr>
            <p:cNvPr id="39" name="组合 58"/>
            <p:cNvGrpSpPr>
              <a:grpSpLocks noChangeAspect="1"/>
            </p:cNvGrpSpPr>
            <p:nvPr/>
          </p:nvGrpSpPr>
          <p:grpSpPr>
            <a:xfrm>
              <a:off x="1795203" y="4733013"/>
              <a:ext cx="366333" cy="576000"/>
              <a:chOff x="2257888" y="5547128"/>
              <a:chExt cx="137373" cy="216000"/>
            </a:xfrm>
            <a:grpFill/>
          </p:grpSpPr>
          <p:sp>
            <p:nvSpPr>
              <p:cNvPr id="40" name="Freeform 69"/>
              <p:cNvSpPr/>
              <p:nvPr/>
            </p:nvSpPr>
            <p:spPr bwMode="auto">
              <a:xfrm>
                <a:off x="2257888" y="5547128"/>
                <a:ext cx="137373" cy="140987"/>
              </a:xfrm>
              <a:custGeom>
                <a:avLst/>
                <a:gdLst>
                  <a:gd name="T0" fmla="*/ 57 w 64"/>
                  <a:gd name="T1" fmla="*/ 37 h 66"/>
                  <a:gd name="T2" fmla="*/ 43 w 64"/>
                  <a:gd name="T3" fmla="*/ 12 h 66"/>
                  <a:gd name="T4" fmla="*/ 39 w 64"/>
                  <a:gd name="T5" fmla="*/ 6 h 66"/>
                  <a:gd name="T6" fmla="*/ 25 w 64"/>
                  <a:gd name="T7" fmla="*/ 6 h 66"/>
                  <a:gd name="T8" fmla="*/ 22 w 64"/>
                  <a:gd name="T9" fmla="*/ 12 h 66"/>
                  <a:gd name="T10" fmla="*/ 8 w 64"/>
                  <a:gd name="T11" fmla="*/ 37 h 66"/>
                  <a:gd name="T12" fmla="*/ 4 w 64"/>
                  <a:gd name="T13" fmla="*/ 43 h 66"/>
                  <a:gd name="T14" fmla="*/ 11 w 64"/>
                  <a:gd name="T15" fmla="*/ 55 h 66"/>
                  <a:gd name="T16" fmla="*/ 18 w 64"/>
                  <a:gd name="T17" fmla="*/ 55 h 66"/>
                  <a:gd name="T18" fmla="*/ 19 w 64"/>
                  <a:gd name="T19" fmla="*/ 55 h 66"/>
                  <a:gd name="T20" fmla="*/ 19 w 64"/>
                  <a:gd name="T21" fmla="*/ 66 h 66"/>
                  <a:gd name="T22" fmla="*/ 32 w 64"/>
                  <a:gd name="T23" fmla="*/ 62 h 66"/>
                  <a:gd name="T24" fmla="*/ 32 w 64"/>
                  <a:gd name="T25" fmla="*/ 62 h 66"/>
                  <a:gd name="T26" fmla="*/ 46 w 64"/>
                  <a:gd name="T27" fmla="*/ 66 h 66"/>
                  <a:gd name="T28" fmla="*/ 46 w 64"/>
                  <a:gd name="T29" fmla="*/ 55 h 66"/>
                  <a:gd name="T30" fmla="*/ 46 w 64"/>
                  <a:gd name="T31" fmla="*/ 55 h 66"/>
                  <a:gd name="T32" fmla="*/ 53 w 64"/>
                  <a:gd name="T33" fmla="*/ 55 h 66"/>
                  <a:gd name="T34" fmla="*/ 60 w 64"/>
                  <a:gd name="T35" fmla="*/ 43 h 66"/>
                  <a:gd name="T36" fmla="*/ 57 w 64"/>
                  <a:gd name="T37" fmla="*/ 3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" h="66">
                    <a:moveTo>
                      <a:pt x="57" y="37"/>
                    </a:moveTo>
                    <a:cubicBezTo>
                      <a:pt x="53" y="30"/>
                      <a:pt x="47" y="19"/>
                      <a:pt x="43" y="12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5" y="0"/>
                      <a:pt x="29" y="0"/>
                      <a:pt x="25" y="6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18" y="19"/>
                      <a:pt x="11" y="30"/>
                      <a:pt x="8" y="37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50"/>
                      <a:pt x="3" y="55"/>
                      <a:pt x="11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3" y="63"/>
                      <a:pt x="27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7" y="62"/>
                      <a:pt x="42" y="63"/>
                      <a:pt x="46" y="66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61" y="55"/>
                      <a:pt x="64" y="49"/>
                      <a:pt x="60" y="43"/>
                    </a:cubicBezTo>
                    <a:lnTo>
                      <a:pt x="5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p>
                <a:endParaRPr lang="zh-CN" altLang="en-US" sz="2535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70"/>
              <p:cNvSpPr/>
              <p:nvPr/>
            </p:nvSpPr>
            <p:spPr bwMode="auto">
              <a:xfrm>
                <a:off x="2290424" y="5688115"/>
                <a:ext cx="75013" cy="75013"/>
              </a:xfrm>
              <a:custGeom>
                <a:avLst/>
                <a:gdLst>
                  <a:gd name="T0" fmla="*/ 17 w 35"/>
                  <a:gd name="T1" fmla="*/ 0 h 35"/>
                  <a:gd name="T2" fmla="*/ 17 w 35"/>
                  <a:gd name="T3" fmla="*/ 0 h 35"/>
                  <a:gd name="T4" fmla="*/ 17 w 35"/>
                  <a:gd name="T5" fmla="*/ 0 h 35"/>
                  <a:gd name="T6" fmla="*/ 17 w 35"/>
                  <a:gd name="T7" fmla="*/ 0 h 35"/>
                  <a:gd name="T8" fmla="*/ 17 w 35"/>
                  <a:gd name="T9" fmla="*/ 0 h 35"/>
                  <a:gd name="T10" fmla="*/ 4 w 35"/>
                  <a:gd name="T11" fmla="*/ 6 h 35"/>
                  <a:gd name="T12" fmla="*/ 0 w 35"/>
                  <a:gd name="T13" fmla="*/ 17 h 35"/>
                  <a:gd name="T14" fmla="*/ 0 w 35"/>
                  <a:gd name="T15" fmla="*/ 17 h 35"/>
                  <a:gd name="T16" fmla="*/ 17 w 35"/>
                  <a:gd name="T17" fmla="*/ 35 h 35"/>
                  <a:gd name="T18" fmla="*/ 17 w 35"/>
                  <a:gd name="T19" fmla="*/ 35 h 35"/>
                  <a:gd name="T20" fmla="*/ 35 w 35"/>
                  <a:gd name="T21" fmla="*/ 17 h 35"/>
                  <a:gd name="T22" fmla="*/ 35 w 35"/>
                  <a:gd name="T23" fmla="*/ 17 h 35"/>
                  <a:gd name="T24" fmla="*/ 31 w 35"/>
                  <a:gd name="T25" fmla="*/ 6 h 35"/>
                  <a:gd name="T26" fmla="*/ 17 w 35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35"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0"/>
                      <a:pt x="7" y="2"/>
                      <a:pt x="4" y="6"/>
                    </a:cubicBezTo>
                    <a:cubicBezTo>
                      <a:pt x="1" y="9"/>
                      <a:pt x="0" y="13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7"/>
                      <a:pt x="8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7" y="35"/>
                      <a:pt x="35" y="2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3"/>
                      <a:pt x="33" y="9"/>
                      <a:pt x="31" y="6"/>
                    </a:cubicBezTo>
                    <a:cubicBezTo>
                      <a:pt x="27" y="2"/>
                      <a:pt x="23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p>
                <a:endParaRPr lang="zh-CN" altLang="en-US" sz="2535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3" name="组合 59"/>
            <p:cNvGrpSpPr>
              <a:grpSpLocks noChangeAspect="1"/>
            </p:cNvGrpSpPr>
            <p:nvPr/>
          </p:nvGrpSpPr>
          <p:grpSpPr>
            <a:xfrm>
              <a:off x="478903" y="4355475"/>
              <a:ext cx="2158455" cy="2196000"/>
              <a:chOff x="5397500" y="5734050"/>
              <a:chExt cx="365125" cy="371476"/>
            </a:xfrm>
            <a:grpFill/>
          </p:grpSpPr>
          <p:sp>
            <p:nvSpPr>
              <p:cNvPr id="46" name="Freeform 288"/>
              <p:cNvSpPr/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p>
                <a:endParaRPr lang="zh-CN" altLang="en-US" sz="2535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289"/>
              <p:cNvSpPr>
                <a:spLocks noEditPoints="1"/>
              </p:cNvSpPr>
              <p:nvPr/>
            </p:nvSpPr>
            <p:spPr bwMode="auto">
              <a:xfrm>
                <a:off x="5537200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p>
                <a:endParaRPr lang="zh-CN" altLang="en-US" sz="2535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291"/>
              <p:cNvSpPr/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p>
                <a:endParaRPr lang="zh-CN" altLang="en-US" sz="2535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2" name="组合 39"/>
          <p:cNvGrpSpPr/>
          <p:nvPr/>
        </p:nvGrpSpPr>
        <p:grpSpPr>
          <a:xfrm>
            <a:off x="8710677" y="1859519"/>
            <a:ext cx="2918737" cy="362657"/>
            <a:chOff x="3218501" y="3922783"/>
            <a:chExt cx="3037331" cy="362751"/>
          </a:xfrm>
        </p:grpSpPr>
        <p:sp>
          <p:nvSpPr>
            <p:cNvPr id="80" name="圆角矩形 79"/>
            <p:cNvSpPr/>
            <p:nvPr/>
          </p:nvSpPr>
          <p:spPr>
            <a:xfrm>
              <a:off x="3261807" y="3971332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5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3218501" y="3971056"/>
              <a:ext cx="1051996" cy="314406"/>
            </a:xfrm>
            <a:prstGeom prst="roundRect">
              <a:avLst>
                <a:gd name="adj" fmla="val 50000"/>
              </a:avLst>
            </a:prstGeom>
            <a:solidFill>
              <a:srgbClr val="9BD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5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2" name="文本框 15"/>
            <p:cNvSpPr txBox="1"/>
            <p:nvPr/>
          </p:nvSpPr>
          <p:spPr>
            <a:xfrm>
              <a:off x="5196687" y="3922783"/>
              <a:ext cx="907693" cy="362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20000"/>
                </a:lnSpc>
              </a:pPr>
              <a:r>
                <a:rPr lang="en-US" altLang="zh-CN" sz="146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30%</a:t>
              </a:r>
              <a:endParaRPr lang="zh-CN" altLang="en-US" sz="1465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93" name="图片 9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510" y="-318770"/>
            <a:ext cx="2228865" cy="2226068"/>
          </a:xfrm>
          <a:prstGeom prst="rect">
            <a:avLst/>
          </a:prstGeom>
        </p:spPr>
      </p:pic>
      <p:sp>
        <p:nvSpPr>
          <p:cNvPr id="96" name="矩形 95"/>
          <p:cNvSpPr/>
          <p:nvPr/>
        </p:nvSpPr>
        <p:spPr>
          <a:xfrm>
            <a:off x="8872967" y="1297285"/>
            <a:ext cx="1604010" cy="520700"/>
          </a:xfrm>
          <a:prstGeom prst="rect">
            <a:avLst/>
          </a:prstGeom>
        </p:spPr>
        <p:txBody>
          <a:bodyPr wrap="none" lIns="91397" tIns="45700" rIns="91397" bIns="45700">
            <a:spAutoFit/>
          </a:bodyPr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走进科学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 flipH="1">
            <a:off x="8872855" y="3783330"/>
            <a:ext cx="1666875" cy="520700"/>
          </a:xfrm>
          <a:prstGeom prst="rect">
            <a:avLst/>
          </a:prstGeom>
        </p:spPr>
        <p:txBody>
          <a:bodyPr wrap="square" lIns="91397" tIns="45700" rIns="91397" bIns="45700">
            <a:spAutoFit/>
          </a:bodyPr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提升素养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47"/>
          <p:cNvSpPr>
            <a:spLocks noChangeArrowheads="1"/>
          </p:cNvSpPr>
          <p:nvPr/>
        </p:nvSpPr>
        <p:spPr bwMode="auto">
          <a:xfrm>
            <a:off x="8746082" y="2655662"/>
            <a:ext cx="2811931" cy="38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7" tIns="45700" rIns="91397" bIns="457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选题具有科学研究价值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00" name="矩形 47"/>
          <p:cNvSpPr>
            <a:spLocks noChangeArrowheads="1"/>
          </p:cNvSpPr>
          <p:nvPr/>
        </p:nvSpPr>
        <p:spPr bwMode="auto">
          <a:xfrm>
            <a:off x="8906102" y="5099777"/>
            <a:ext cx="2811931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7" tIns="45700" rIns="91397" bIns="457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能提高学生科研素养及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动手能力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50"/>
                            </p:stCondLst>
                            <p:childTnLst>
                              <p:par>
                                <p:cTn id="4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750"/>
                            </p:stCondLst>
                            <p:childTnLst>
                              <p:par>
                                <p:cTn id="6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25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75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39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4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  <p:bldP spid="70" grpId="0" animBg="1"/>
      <p:bldP spid="74" grpId="0" animBg="1"/>
      <p:bldP spid="78" grpId="0" animBg="1"/>
      <p:bldP spid="86" grpId="0" animBg="1"/>
      <p:bldP spid="96" grpId="0"/>
      <p:bldP spid="97" grpId="0"/>
      <p:bldP spid="99" grpId="0"/>
      <p:bldP spid="1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128173" y="143392"/>
            <a:ext cx="4818161" cy="645160"/>
            <a:chOff x="6080760" y="1044564"/>
            <a:chExt cx="4818161" cy="645160"/>
          </a:xfrm>
        </p:grpSpPr>
        <p:sp>
          <p:nvSpPr>
            <p:cNvPr id="32" name="文本框 31"/>
            <p:cNvSpPr txBox="1"/>
            <p:nvPr/>
          </p:nvSpPr>
          <p:spPr>
            <a:xfrm>
              <a:off x="6080760" y="1044564"/>
              <a:ext cx="2233611" cy="64516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49AAB"/>
                  </a:solidFill>
                  <a:latin typeface="Microsoft Yi Baiti" panose="03000500000000000000" pitchFamily="66" charset="0"/>
                  <a:ea typeface="Microsoft Yi Baiti" panose="03000500000000000000" pitchFamily="66" charset="0"/>
                </a:rPr>
                <a:t>TWO</a:t>
              </a:r>
              <a:endParaRPr lang="zh-CN" altLang="en-US" sz="3600" b="1" dirty="0">
                <a:solidFill>
                  <a:srgbClr val="049AAB"/>
                </a:solidFill>
                <a:latin typeface="Microsoft Yi Baiti" panose="03000500000000000000" pitchFamily="66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061707" y="1137195"/>
              <a:ext cx="38372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选题分类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0285730" y="22860"/>
            <a:ext cx="1887220" cy="1135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715" y="-310515"/>
            <a:ext cx="2228865" cy="222606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63115" y="1036955"/>
            <a:ext cx="7269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 dirty="0">
                <a:solidFill>
                  <a:srgbClr val="404040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目前推出的暑期</a:t>
            </a:r>
            <a:r>
              <a:rPr lang="zh-CN" altLang="en-US" dirty="0">
                <a:solidFill>
                  <a:srgbClr val="404040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科研</a:t>
            </a:r>
            <a:r>
              <a:rPr lang="zh-CN" altLang="zh-CN" dirty="0">
                <a:solidFill>
                  <a:srgbClr val="404040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项目包括</a:t>
            </a:r>
            <a:r>
              <a:rPr lang="zh-CN" altLang="en-US" dirty="0">
                <a:solidFill>
                  <a:srgbClr val="404040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各大主流学科，包括但不限于以下几类：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1005840" y="1714500"/>
          <a:ext cx="9888220" cy="4120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055"/>
                <a:gridCol w="2472055"/>
                <a:gridCol w="2472055"/>
                <a:gridCol w="2472055"/>
              </a:tblGrid>
              <a:tr h="457835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2766B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55"/>
          <p:cNvSpPr/>
          <p:nvPr/>
        </p:nvSpPr>
        <p:spPr>
          <a:xfrm>
            <a:off x="9790430" y="1720850"/>
            <a:ext cx="2032000" cy="2032000"/>
          </a:xfrm>
          <a:prstGeom prst="ellipse">
            <a:avLst/>
          </a:prstGeom>
          <a:solidFill>
            <a:srgbClr val="9BD744">
              <a:alpha val="8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1217930">
              <a:defRPr/>
            </a:pPr>
            <a:endParaRPr lang="en-US" sz="32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Oval 50"/>
          <p:cNvSpPr/>
          <p:nvPr/>
        </p:nvSpPr>
        <p:spPr>
          <a:xfrm>
            <a:off x="7510780" y="1682115"/>
            <a:ext cx="2032000" cy="2032000"/>
          </a:xfrm>
          <a:prstGeom prst="ellipse">
            <a:avLst/>
          </a:prstGeom>
          <a:solidFill>
            <a:srgbClr val="049AAB">
              <a:alpha val="8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1217930">
              <a:defRPr/>
            </a:pPr>
            <a:endParaRPr lang="en-US" sz="32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Oval 49"/>
          <p:cNvSpPr/>
          <p:nvPr/>
        </p:nvSpPr>
        <p:spPr>
          <a:xfrm>
            <a:off x="5137785" y="1708785"/>
            <a:ext cx="2032000" cy="2032000"/>
          </a:xfrm>
          <a:prstGeom prst="ellipse">
            <a:avLst/>
          </a:prstGeom>
          <a:solidFill>
            <a:srgbClr val="01304C">
              <a:alpha val="8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1217930">
              <a:defRPr/>
            </a:pPr>
            <a:endParaRPr lang="en-US" sz="32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Oval 47"/>
          <p:cNvSpPr/>
          <p:nvPr/>
        </p:nvSpPr>
        <p:spPr>
          <a:xfrm>
            <a:off x="2783840" y="1671955"/>
            <a:ext cx="2032000" cy="2032000"/>
          </a:xfrm>
          <a:prstGeom prst="ellipse">
            <a:avLst/>
          </a:prstGeom>
          <a:solidFill>
            <a:srgbClr val="049AAB">
              <a:alpha val="8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1217930">
              <a:defRPr/>
            </a:pPr>
            <a:endParaRPr lang="en-US" sz="32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Oval 2"/>
          <p:cNvSpPr/>
          <p:nvPr/>
        </p:nvSpPr>
        <p:spPr>
          <a:xfrm>
            <a:off x="353060" y="1671955"/>
            <a:ext cx="2032000" cy="2032000"/>
          </a:xfrm>
          <a:prstGeom prst="ellipse">
            <a:avLst/>
          </a:prstGeom>
          <a:solidFill>
            <a:srgbClr val="9BD744">
              <a:alpha val="8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1217930">
              <a:defRPr/>
            </a:pPr>
            <a:endParaRPr lang="en-US" sz="32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6" name="Straight Connector 83"/>
          <p:cNvCxnSpPr>
            <a:cxnSpLocks noChangeShapeType="1"/>
          </p:cNvCxnSpPr>
          <p:nvPr/>
        </p:nvCxnSpPr>
        <p:spPr bwMode="auto">
          <a:xfrm flipH="1">
            <a:off x="890588" y="4864100"/>
            <a:ext cx="10206037" cy="0"/>
          </a:xfrm>
          <a:prstGeom prst="line">
            <a:avLst/>
          </a:prstGeom>
          <a:noFill/>
          <a:ln w="9525">
            <a:solidFill>
              <a:srgbClr val="D9D9D9"/>
            </a:solidFill>
            <a:prstDash val="sysDot"/>
            <a:round/>
          </a:ln>
        </p:spPr>
      </p:cxnSp>
      <p:sp>
        <p:nvSpPr>
          <p:cNvPr id="67" name="Rectangle 1436"/>
          <p:cNvSpPr>
            <a:spLocks noChangeArrowheads="1"/>
          </p:cNvSpPr>
          <p:nvPr/>
        </p:nvSpPr>
        <p:spPr bwMode="auto">
          <a:xfrm>
            <a:off x="607060" y="4570730"/>
            <a:ext cx="1556385" cy="113855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 defTabSz="1217930"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结合学生兴趣，发现生活中的科学问题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  <a:sym typeface="+mn-ea"/>
            </a:endParaRPr>
          </a:p>
          <a:p>
            <a:pPr algn="ctr" defTabSz="1217930">
              <a:defRPr/>
            </a:pPr>
            <a:r>
              <a:rPr lang="en-US" sz="2000" b="1" kern="0" dirty="0">
                <a:solidFill>
                  <a:srgbClr val="95A5A6"/>
                </a:solidFill>
                <a:cs typeface="Arial" panose="020B0604020202020204" pitchFamily="34" charset="0"/>
              </a:rPr>
              <a:t> </a:t>
            </a:r>
            <a:endParaRPr lang="en-US" sz="4000" b="1" kern="0" dirty="0">
              <a:solidFill>
                <a:srgbClr val="95A5A6"/>
              </a:solidFill>
              <a:cs typeface="Arial" panose="020B0604020202020204" pitchFamily="34" charset="0"/>
            </a:endParaRPr>
          </a:p>
        </p:txBody>
      </p:sp>
      <p:sp>
        <p:nvSpPr>
          <p:cNvPr id="68" name="Freeform 6"/>
          <p:cNvSpPr>
            <a:spLocks noEditPoints="1"/>
          </p:cNvSpPr>
          <p:nvPr/>
        </p:nvSpPr>
        <p:spPr bwMode="auto">
          <a:xfrm>
            <a:off x="1128395" y="3958907"/>
            <a:ext cx="222249" cy="195263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rgbClr val="9BD744"/>
          </a:solidFill>
          <a:ln>
            <a:noFill/>
          </a:ln>
        </p:spPr>
        <p:txBody>
          <a:bodyPr lIns="121900" tIns="60949" rIns="121900" bIns="60949"/>
          <a:lstStyle/>
          <a:p>
            <a:pPr defTabSz="1217930">
              <a:defRPr/>
            </a:pPr>
            <a:endParaRPr lang="en-US" sz="3200" kern="0" dirty="0">
              <a:solidFill>
                <a:srgbClr val="95A5A6"/>
              </a:solidFill>
            </a:endParaRPr>
          </a:p>
        </p:txBody>
      </p:sp>
      <p:sp>
        <p:nvSpPr>
          <p:cNvPr id="69" name="Rectangle 1436"/>
          <p:cNvSpPr>
            <a:spLocks noChangeArrowheads="1"/>
          </p:cNvSpPr>
          <p:nvPr/>
        </p:nvSpPr>
        <p:spPr bwMode="auto">
          <a:xfrm>
            <a:off x="3114040" y="4570730"/>
            <a:ext cx="1608455" cy="116903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 defTabSz="1217930">
              <a:defRPr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选题，制定研究方案和具体策略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algn="ctr" defTabSz="1217930">
              <a:defRPr/>
            </a:pPr>
            <a:endParaRPr lang="en-US" sz="4000" b="1" kern="0" dirty="0">
              <a:solidFill>
                <a:srgbClr val="95A5A6"/>
              </a:solidFill>
              <a:cs typeface="Arial" panose="020B0604020202020204" pitchFamily="34" charset="0"/>
            </a:endParaRPr>
          </a:p>
        </p:txBody>
      </p:sp>
      <p:sp>
        <p:nvSpPr>
          <p:cNvPr id="70" name="Freeform 6"/>
          <p:cNvSpPr>
            <a:spLocks noEditPoints="1"/>
          </p:cNvSpPr>
          <p:nvPr/>
        </p:nvSpPr>
        <p:spPr bwMode="auto">
          <a:xfrm>
            <a:off x="3740470" y="3958907"/>
            <a:ext cx="222249" cy="195263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rgbClr val="049AAB"/>
          </a:solidFill>
          <a:ln>
            <a:noFill/>
          </a:ln>
        </p:spPr>
        <p:txBody>
          <a:bodyPr lIns="121900" tIns="60949" rIns="121900" bIns="60949"/>
          <a:lstStyle/>
          <a:p>
            <a:pPr defTabSz="1217930">
              <a:defRPr/>
            </a:pPr>
            <a:endParaRPr lang="en-US" sz="3200" kern="0" dirty="0">
              <a:solidFill>
                <a:srgbClr val="95A5A6"/>
              </a:solidFill>
            </a:endParaRPr>
          </a:p>
        </p:txBody>
      </p:sp>
      <p:sp>
        <p:nvSpPr>
          <p:cNvPr id="72" name="Freeform 6"/>
          <p:cNvSpPr>
            <a:spLocks noEditPoints="1"/>
          </p:cNvSpPr>
          <p:nvPr/>
        </p:nvSpPr>
        <p:spPr bwMode="auto">
          <a:xfrm>
            <a:off x="6047741" y="3958907"/>
            <a:ext cx="222249" cy="195263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rgbClr val="01304C"/>
          </a:solidFill>
          <a:ln>
            <a:noFill/>
          </a:ln>
        </p:spPr>
        <p:txBody>
          <a:bodyPr lIns="121900" tIns="60949" rIns="121900" bIns="60949"/>
          <a:lstStyle/>
          <a:p>
            <a:pPr defTabSz="1217930">
              <a:defRPr/>
            </a:pPr>
            <a:endParaRPr lang="en-US" sz="3200" kern="0" dirty="0">
              <a:solidFill>
                <a:srgbClr val="95A5A6"/>
              </a:solidFill>
            </a:endParaRPr>
          </a:p>
        </p:txBody>
      </p:sp>
      <p:sp>
        <p:nvSpPr>
          <p:cNvPr id="74" name="Freeform 6"/>
          <p:cNvSpPr>
            <a:spLocks noEditPoints="1"/>
          </p:cNvSpPr>
          <p:nvPr/>
        </p:nvSpPr>
        <p:spPr bwMode="auto">
          <a:xfrm>
            <a:off x="8415020" y="3958907"/>
            <a:ext cx="223839" cy="195263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rgbClr val="049AAB"/>
          </a:solidFill>
          <a:ln>
            <a:noFill/>
          </a:ln>
        </p:spPr>
        <p:txBody>
          <a:bodyPr lIns="121900" tIns="60949" rIns="121900" bIns="60949"/>
          <a:lstStyle/>
          <a:p>
            <a:pPr defTabSz="1217930">
              <a:defRPr/>
            </a:pPr>
            <a:endParaRPr lang="en-US" sz="3200" kern="0" dirty="0">
              <a:solidFill>
                <a:srgbClr val="95A5A6"/>
              </a:solidFill>
            </a:endParaRPr>
          </a:p>
        </p:txBody>
      </p:sp>
      <p:sp>
        <p:nvSpPr>
          <p:cNvPr id="76" name="Freeform 6"/>
          <p:cNvSpPr>
            <a:spLocks noEditPoints="1"/>
          </p:cNvSpPr>
          <p:nvPr/>
        </p:nvSpPr>
        <p:spPr bwMode="auto">
          <a:xfrm>
            <a:off x="10730866" y="3958907"/>
            <a:ext cx="222249" cy="195263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rgbClr val="9BD744"/>
          </a:solidFill>
          <a:ln>
            <a:noFill/>
          </a:ln>
        </p:spPr>
        <p:txBody>
          <a:bodyPr lIns="121900" tIns="60949" rIns="121900" bIns="60949"/>
          <a:lstStyle/>
          <a:p>
            <a:pPr defTabSz="1217930">
              <a:defRPr/>
            </a:pPr>
            <a:endParaRPr lang="en-US" sz="3200" kern="0" dirty="0">
              <a:solidFill>
                <a:srgbClr val="95A5A6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128173" y="143392"/>
            <a:ext cx="5293776" cy="645160"/>
            <a:chOff x="6080760" y="1044564"/>
            <a:chExt cx="5293776" cy="645160"/>
          </a:xfrm>
        </p:grpSpPr>
        <p:sp>
          <p:nvSpPr>
            <p:cNvPr id="30" name="文本框 29"/>
            <p:cNvSpPr txBox="1"/>
            <p:nvPr/>
          </p:nvSpPr>
          <p:spPr>
            <a:xfrm>
              <a:off x="6080760" y="1044564"/>
              <a:ext cx="2233611" cy="64516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49AAB"/>
                  </a:solidFill>
                  <a:latin typeface="Microsoft Yi Baiti" panose="03000500000000000000" pitchFamily="66" charset="0"/>
                  <a:ea typeface="Microsoft Yi Baiti" panose="03000500000000000000" pitchFamily="66" charset="0"/>
                </a:rPr>
                <a:t>THREE</a:t>
              </a:r>
              <a:endParaRPr lang="zh-CN" altLang="en-US" sz="3600" b="1" dirty="0">
                <a:solidFill>
                  <a:srgbClr val="049AAB"/>
                </a:solidFill>
                <a:latin typeface="Microsoft Yi Baiti" panose="03000500000000000000" pitchFamily="66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537322" y="1120685"/>
              <a:ext cx="38372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  <a:r>
                <a:rPr lang="en-US" altLang="zh-CN" sz="28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28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流程</a:t>
              </a:r>
              <a:endPara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112199" y="2250245"/>
            <a:ext cx="514036" cy="753507"/>
            <a:chOff x="5690315" y="3674507"/>
            <a:chExt cx="314729" cy="458061"/>
          </a:xfrm>
        </p:grpSpPr>
        <p:sp>
          <p:nvSpPr>
            <p:cNvPr id="19" name="Freeform 36"/>
            <p:cNvSpPr/>
            <p:nvPr/>
          </p:nvSpPr>
          <p:spPr bwMode="auto">
            <a:xfrm flipH="1">
              <a:off x="5782528" y="4054387"/>
              <a:ext cx="130302" cy="78181"/>
            </a:xfrm>
            <a:custGeom>
              <a:avLst/>
              <a:gdLst>
                <a:gd name="T0" fmla="*/ 73 w 80"/>
                <a:gd name="T1" fmla="*/ 2 h 48"/>
                <a:gd name="T2" fmla="*/ 44 w 80"/>
                <a:gd name="T3" fmla="*/ 8 h 48"/>
                <a:gd name="T4" fmla="*/ 40 w 80"/>
                <a:gd name="T5" fmla="*/ 8 h 48"/>
                <a:gd name="T6" fmla="*/ 36 w 80"/>
                <a:gd name="T7" fmla="*/ 8 h 48"/>
                <a:gd name="T8" fmla="*/ 7 w 80"/>
                <a:gd name="T9" fmla="*/ 2 h 48"/>
                <a:gd name="T10" fmla="*/ 0 w 80"/>
                <a:gd name="T11" fmla="*/ 0 h 48"/>
                <a:gd name="T12" fmla="*/ 0 w 80"/>
                <a:gd name="T13" fmla="*/ 0 h 48"/>
                <a:gd name="T14" fmla="*/ 40 w 80"/>
                <a:gd name="T15" fmla="*/ 48 h 48"/>
                <a:gd name="T16" fmla="*/ 80 w 80"/>
                <a:gd name="T17" fmla="*/ 0 h 48"/>
                <a:gd name="T18" fmla="*/ 80 w 80"/>
                <a:gd name="T19" fmla="*/ 0 h 48"/>
                <a:gd name="T20" fmla="*/ 73 w 80"/>
                <a:gd name="T21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48">
                  <a:moveTo>
                    <a:pt x="73" y="2"/>
                  </a:moveTo>
                  <a:cubicBezTo>
                    <a:pt x="65" y="5"/>
                    <a:pt x="55" y="7"/>
                    <a:pt x="44" y="8"/>
                  </a:cubicBezTo>
                  <a:cubicBezTo>
                    <a:pt x="42" y="8"/>
                    <a:pt x="41" y="8"/>
                    <a:pt x="40" y="8"/>
                  </a:cubicBezTo>
                  <a:cubicBezTo>
                    <a:pt x="39" y="8"/>
                    <a:pt x="38" y="8"/>
                    <a:pt x="36" y="8"/>
                  </a:cubicBezTo>
                  <a:cubicBezTo>
                    <a:pt x="25" y="7"/>
                    <a:pt x="15" y="5"/>
                    <a:pt x="7" y="2"/>
                  </a:cubicBezTo>
                  <a:cubicBezTo>
                    <a:pt x="3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13" y="48"/>
                    <a:pt x="40" y="48"/>
                  </a:cubicBezTo>
                  <a:cubicBezTo>
                    <a:pt x="67" y="48"/>
                    <a:pt x="80" y="27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7" y="1"/>
                    <a:pt x="7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37"/>
            <p:cNvSpPr>
              <a:spLocks noEditPoints="1"/>
            </p:cNvSpPr>
            <p:nvPr/>
          </p:nvSpPr>
          <p:spPr bwMode="auto">
            <a:xfrm flipH="1">
              <a:off x="5690315" y="3674507"/>
              <a:ext cx="314729" cy="366849"/>
            </a:xfrm>
            <a:custGeom>
              <a:avLst/>
              <a:gdLst>
                <a:gd name="T0" fmla="*/ 96 w 192"/>
                <a:gd name="T1" fmla="*/ 0 h 224"/>
                <a:gd name="T2" fmla="*/ 0 w 192"/>
                <a:gd name="T3" fmla="*/ 96 h 224"/>
                <a:gd name="T4" fmla="*/ 48 w 192"/>
                <a:gd name="T5" fmla="*/ 200 h 224"/>
                <a:gd name="T6" fmla="*/ 67 w 192"/>
                <a:gd name="T7" fmla="*/ 219 h 224"/>
                <a:gd name="T8" fmla="*/ 90 w 192"/>
                <a:gd name="T9" fmla="*/ 224 h 224"/>
                <a:gd name="T10" fmla="*/ 96 w 192"/>
                <a:gd name="T11" fmla="*/ 224 h 224"/>
                <a:gd name="T12" fmla="*/ 125 w 192"/>
                <a:gd name="T13" fmla="*/ 218 h 224"/>
                <a:gd name="T14" fmla="*/ 144 w 192"/>
                <a:gd name="T15" fmla="*/ 200 h 224"/>
                <a:gd name="T16" fmla="*/ 192 w 192"/>
                <a:gd name="T17" fmla="*/ 96 h 224"/>
                <a:gd name="T18" fmla="*/ 96 w 192"/>
                <a:gd name="T19" fmla="*/ 0 h 224"/>
                <a:gd name="T20" fmla="*/ 113 w 192"/>
                <a:gd name="T21" fmla="*/ 40 h 224"/>
                <a:gd name="T22" fmla="*/ 31 w 192"/>
                <a:gd name="T23" fmla="*/ 121 h 224"/>
                <a:gd name="T24" fmla="*/ 31 w 192"/>
                <a:gd name="T25" fmla="*/ 128 h 224"/>
                <a:gd name="T26" fmla="*/ 24 w 192"/>
                <a:gd name="T27" fmla="*/ 98 h 224"/>
                <a:gd name="T28" fmla="*/ 99 w 192"/>
                <a:gd name="T29" fmla="*/ 24 h 224"/>
                <a:gd name="T30" fmla="*/ 160 w 192"/>
                <a:gd name="T31" fmla="*/ 54 h 224"/>
                <a:gd name="T32" fmla="*/ 113 w 192"/>
                <a:gd name="T33" fmla="*/ 4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" h="224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4"/>
                    <a:pt x="48" y="184"/>
                    <a:pt x="48" y="200"/>
                  </a:cubicBezTo>
                  <a:cubicBezTo>
                    <a:pt x="48" y="205"/>
                    <a:pt x="54" y="213"/>
                    <a:pt x="67" y="219"/>
                  </a:cubicBezTo>
                  <a:cubicBezTo>
                    <a:pt x="73" y="220"/>
                    <a:pt x="82" y="223"/>
                    <a:pt x="90" y="224"/>
                  </a:cubicBezTo>
                  <a:cubicBezTo>
                    <a:pt x="92" y="224"/>
                    <a:pt x="94" y="224"/>
                    <a:pt x="96" y="224"/>
                  </a:cubicBezTo>
                  <a:cubicBezTo>
                    <a:pt x="103" y="224"/>
                    <a:pt x="113" y="222"/>
                    <a:pt x="125" y="218"/>
                  </a:cubicBezTo>
                  <a:cubicBezTo>
                    <a:pt x="138" y="213"/>
                    <a:pt x="144" y="205"/>
                    <a:pt x="144" y="200"/>
                  </a:cubicBezTo>
                  <a:cubicBezTo>
                    <a:pt x="144" y="184"/>
                    <a:pt x="192" y="144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113" y="40"/>
                  </a:moveTo>
                  <a:cubicBezTo>
                    <a:pt x="68" y="40"/>
                    <a:pt x="31" y="76"/>
                    <a:pt x="31" y="121"/>
                  </a:cubicBezTo>
                  <a:cubicBezTo>
                    <a:pt x="31" y="123"/>
                    <a:pt x="31" y="126"/>
                    <a:pt x="31" y="128"/>
                  </a:cubicBezTo>
                  <a:cubicBezTo>
                    <a:pt x="27" y="119"/>
                    <a:pt x="24" y="109"/>
                    <a:pt x="24" y="98"/>
                  </a:cubicBezTo>
                  <a:cubicBezTo>
                    <a:pt x="24" y="57"/>
                    <a:pt x="58" y="24"/>
                    <a:pt x="99" y="24"/>
                  </a:cubicBezTo>
                  <a:cubicBezTo>
                    <a:pt x="124" y="24"/>
                    <a:pt x="146" y="36"/>
                    <a:pt x="160" y="54"/>
                  </a:cubicBezTo>
                  <a:cubicBezTo>
                    <a:pt x="147" y="45"/>
                    <a:pt x="131" y="40"/>
                    <a:pt x="11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9987280" y="76200"/>
            <a:ext cx="2163445" cy="110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970" y="-353695"/>
            <a:ext cx="2228865" cy="2226068"/>
          </a:xfrm>
          <a:prstGeom prst="rect">
            <a:avLst/>
          </a:prstGeom>
        </p:spPr>
      </p:pic>
      <p:grpSp>
        <p:nvGrpSpPr>
          <p:cNvPr id="54" name="组合 53"/>
          <p:cNvGrpSpPr/>
          <p:nvPr/>
        </p:nvGrpSpPr>
        <p:grpSpPr>
          <a:xfrm>
            <a:off x="3427835" y="2262946"/>
            <a:ext cx="771441" cy="706660"/>
            <a:chOff x="8011718" y="3733801"/>
            <a:chExt cx="220266" cy="217886"/>
          </a:xfrm>
        </p:grpSpPr>
        <p:sp>
          <p:nvSpPr>
            <p:cNvPr id="55" name="Freeform 438"/>
            <p:cNvSpPr/>
            <p:nvPr/>
          </p:nvSpPr>
          <p:spPr bwMode="auto">
            <a:xfrm>
              <a:off x="8081963" y="3914777"/>
              <a:ext cx="0" cy="1191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 defTabSz="685800"/>
              <a:endParaRPr lang="zh-CN" altLang="en-US" sz="1350">
                <a:solidFill>
                  <a:prstClr val="black"/>
                </a:solidFill>
                <a:latin typeface="Agency FB" panose="020B0503020202020204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439"/>
            <p:cNvSpPr/>
            <p:nvPr/>
          </p:nvSpPr>
          <p:spPr bwMode="auto">
            <a:xfrm>
              <a:off x="8087916" y="3915966"/>
              <a:ext cx="0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 defTabSz="685800"/>
              <a:endParaRPr lang="zh-CN" altLang="en-US" sz="1350">
                <a:solidFill>
                  <a:prstClr val="black"/>
                </a:solidFill>
                <a:latin typeface="Agency FB" panose="020B050302020202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440"/>
            <p:cNvSpPr/>
            <p:nvPr/>
          </p:nvSpPr>
          <p:spPr bwMode="auto">
            <a:xfrm>
              <a:off x="8085535" y="391596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 defTabSz="685800"/>
              <a:endParaRPr lang="zh-CN" altLang="en-US" sz="1350">
                <a:solidFill>
                  <a:prstClr val="black"/>
                </a:solidFill>
                <a:latin typeface="Agency FB" panose="020B050302020202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441"/>
            <p:cNvSpPr/>
            <p:nvPr/>
          </p:nvSpPr>
          <p:spPr bwMode="auto">
            <a:xfrm>
              <a:off x="8090297" y="3915966"/>
              <a:ext cx="1191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 defTabSz="685800"/>
              <a:endParaRPr lang="zh-CN" altLang="en-US" sz="1350">
                <a:solidFill>
                  <a:prstClr val="black"/>
                </a:solidFill>
                <a:latin typeface="Agency FB" panose="020B0503020202020204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442"/>
            <p:cNvSpPr/>
            <p:nvPr/>
          </p:nvSpPr>
          <p:spPr bwMode="auto">
            <a:xfrm>
              <a:off x="8071247" y="3910013"/>
              <a:ext cx="0" cy="1191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 defTabSz="685800"/>
              <a:endParaRPr lang="zh-CN" altLang="en-US" sz="1350">
                <a:solidFill>
                  <a:prstClr val="black"/>
                </a:solidFill>
                <a:latin typeface="Agency FB" panose="020B050302020202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443"/>
            <p:cNvSpPr/>
            <p:nvPr/>
          </p:nvSpPr>
          <p:spPr bwMode="auto">
            <a:xfrm>
              <a:off x="8079581" y="3913585"/>
              <a:ext cx="0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 defTabSz="685800"/>
              <a:endParaRPr lang="zh-CN" altLang="en-US" sz="1350">
                <a:solidFill>
                  <a:prstClr val="black"/>
                </a:solidFill>
                <a:latin typeface="Agency FB" panose="020B050302020202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444"/>
            <p:cNvSpPr/>
            <p:nvPr/>
          </p:nvSpPr>
          <p:spPr bwMode="auto">
            <a:xfrm>
              <a:off x="8067677" y="3908822"/>
              <a:ext cx="119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 defTabSz="685800"/>
              <a:endParaRPr lang="zh-CN" altLang="en-US" sz="1350">
                <a:solidFill>
                  <a:prstClr val="black"/>
                </a:solidFill>
                <a:latin typeface="Agency FB" panose="020B0503020202020204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445"/>
            <p:cNvSpPr/>
            <p:nvPr/>
          </p:nvSpPr>
          <p:spPr bwMode="auto">
            <a:xfrm>
              <a:off x="8073629" y="3912395"/>
              <a:ext cx="119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 defTabSz="685800"/>
              <a:endParaRPr lang="zh-CN" altLang="en-US" sz="1350">
                <a:solidFill>
                  <a:prstClr val="black"/>
                </a:solidFill>
                <a:latin typeface="Agency FB" panose="020B050302020202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446"/>
            <p:cNvSpPr/>
            <p:nvPr/>
          </p:nvSpPr>
          <p:spPr bwMode="auto">
            <a:xfrm>
              <a:off x="8076010" y="391358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 defTabSz="685800"/>
              <a:endParaRPr lang="zh-CN" altLang="en-US" sz="1350">
                <a:solidFill>
                  <a:prstClr val="black"/>
                </a:solidFill>
                <a:latin typeface="Agency FB" panose="020B050302020202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447"/>
            <p:cNvSpPr/>
            <p:nvPr/>
          </p:nvSpPr>
          <p:spPr bwMode="auto">
            <a:xfrm>
              <a:off x="8092679" y="391596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 defTabSz="685800"/>
              <a:endParaRPr lang="zh-CN" altLang="en-US" sz="1350">
                <a:solidFill>
                  <a:prstClr val="black"/>
                </a:solidFill>
                <a:latin typeface="Agency FB" panose="020B050302020202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448"/>
            <p:cNvSpPr/>
            <p:nvPr/>
          </p:nvSpPr>
          <p:spPr bwMode="auto">
            <a:xfrm>
              <a:off x="8106968" y="3910013"/>
              <a:ext cx="1191" cy="0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 defTabSz="685800"/>
              <a:endParaRPr lang="zh-CN" altLang="en-US" sz="1350">
                <a:solidFill>
                  <a:prstClr val="black"/>
                </a:solidFill>
                <a:latin typeface="Agency FB" panose="020B050302020202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49"/>
            <p:cNvSpPr/>
            <p:nvPr/>
          </p:nvSpPr>
          <p:spPr bwMode="auto">
            <a:xfrm>
              <a:off x="8061724" y="3789762"/>
              <a:ext cx="4763" cy="7144"/>
            </a:xfrm>
            <a:custGeom>
              <a:avLst/>
              <a:gdLst>
                <a:gd name="T0" fmla="*/ 0 w 7"/>
                <a:gd name="T1" fmla="*/ 9 h 9"/>
                <a:gd name="T2" fmla="*/ 7 w 7"/>
                <a:gd name="T3" fmla="*/ 0 h 9"/>
                <a:gd name="T4" fmla="*/ 6 w 7"/>
                <a:gd name="T5" fmla="*/ 1 h 9"/>
                <a:gd name="T6" fmla="*/ 0 w 7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9">
                  <a:moveTo>
                    <a:pt x="0" y="9"/>
                  </a:moveTo>
                  <a:cubicBezTo>
                    <a:pt x="2" y="6"/>
                    <a:pt x="4" y="3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 defTabSz="685800"/>
              <a:endParaRPr lang="zh-CN" altLang="en-US" sz="1350">
                <a:solidFill>
                  <a:prstClr val="black"/>
                </a:solidFill>
                <a:latin typeface="Agency FB" panose="020B050302020202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50"/>
            <p:cNvSpPr/>
            <p:nvPr/>
          </p:nvSpPr>
          <p:spPr bwMode="auto">
            <a:xfrm>
              <a:off x="8104586" y="3911204"/>
              <a:ext cx="1191" cy="1191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 defTabSz="685800"/>
              <a:endParaRPr lang="zh-CN" altLang="en-US" sz="1350">
                <a:solidFill>
                  <a:prstClr val="black"/>
                </a:solidFill>
                <a:latin typeface="Agency FB" panose="020B050302020202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451"/>
            <p:cNvSpPr/>
            <p:nvPr/>
          </p:nvSpPr>
          <p:spPr bwMode="auto">
            <a:xfrm>
              <a:off x="8099822" y="3913585"/>
              <a:ext cx="119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 defTabSz="685800"/>
              <a:endParaRPr lang="zh-CN" altLang="en-US" sz="1350">
                <a:solidFill>
                  <a:prstClr val="black"/>
                </a:solidFill>
                <a:latin typeface="Agency FB" panose="020B050302020202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452"/>
            <p:cNvSpPr/>
            <p:nvPr/>
          </p:nvSpPr>
          <p:spPr bwMode="auto">
            <a:xfrm>
              <a:off x="8097443" y="3914777"/>
              <a:ext cx="1191" cy="1191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 defTabSz="685800"/>
              <a:endParaRPr lang="zh-CN" altLang="en-US" sz="1350">
                <a:solidFill>
                  <a:prstClr val="black"/>
                </a:solidFill>
                <a:latin typeface="Agency FB" panose="020B050302020202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453"/>
            <p:cNvSpPr/>
            <p:nvPr/>
          </p:nvSpPr>
          <p:spPr bwMode="auto">
            <a:xfrm>
              <a:off x="8102204" y="3912395"/>
              <a:ext cx="1191" cy="1191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 defTabSz="685800"/>
              <a:endParaRPr lang="zh-CN" altLang="en-US" sz="1350">
                <a:solidFill>
                  <a:prstClr val="black"/>
                </a:solidFill>
                <a:latin typeface="Agency FB" panose="020B050302020202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454"/>
            <p:cNvSpPr/>
            <p:nvPr/>
          </p:nvSpPr>
          <p:spPr bwMode="auto">
            <a:xfrm>
              <a:off x="8095061" y="3915966"/>
              <a:ext cx="119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 defTabSz="685800"/>
              <a:endParaRPr lang="zh-CN" altLang="en-US" sz="1350">
                <a:solidFill>
                  <a:prstClr val="black"/>
                </a:solidFill>
                <a:latin typeface="Agency FB" panose="020B050302020202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455"/>
            <p:cNvSpPr/>
            <p:nvPr/>
          </p:nvSpPr>
          <p:spPr bwMode="auto">
            <a:xfrm>
              <a:off x="8045054" y="38195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 defTabSz="685800"/>
              <a:endParaRPr lang="zh-CN" altLang="en-US" sz="1350">
                <a:solidFill>
                  <a:prstClr val="black"/>
                </a:solidFill>
                <a:latin typeface="Agency FB" panose="020B050302020202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56"/>
            <p:cNvSpPr/>
            <p:nvPr/>
          </p:nvSpPr>
          <p:spPr bwMode="auto">
            <a:xfrm>
              <a:off x="8037910" y="38207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 defTabSz="685800"/>
              <a:endParaRPr lang="zh-CN" altLang="en-US" sz="1350">
                <a:solidFill>
                  <a:prstClr val="black"/>
                </a:solidFill>
                <a:latin typeface="Agency FB" panose="020B050302020202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457"/>
            <p:cNvSpPr/>
            <p:nvPr/>
          </p:nvSpPr>
          <p:spPr bwMode="auto">
            <a:xfrm>
              <a:off x="8035529" y="3823097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 defTabSz="685800"/>
              <a:endParaRPr lang="zh-CN" altLang="en-US" sz="1350">
                <a:solidFill>
                  <a:prstClr val="black"/>
                </a:solidFill>
                <a:latin typeface="Agency FB" panose="020B050302020202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458"/>
            <p:cNvSpPr/>
            <p:nvPr/>
          </p:nvSpPr>
          <p:spPr bwMode="auto">
            <a:xfrm>
              <a:off x="8033147" y="3823097"/>
              <a:ext cx="0" cy="1191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 defTabSz="685800"/>
              <a:endParaRPr lang="zh-CN" altLang="en-US" sz="1350">
                <a:solidFill>
                  <a:prstClr val="black"/>
                </a:solidFill>
                <a:latin typeface="Agency FB" panose="020B0503020202020204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459"/>
            <p:cNvSpPr/>
            <p:nvPr/>
          </p:nvSpPr>
          <p:spPr bwMode="auto">
            <a:xfrm>
              <a:off x="8042672" y="3819526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 defTabSz="685800"/>
              <a:endParaRPr lang="zh-CN" altLang="en-US" sz="1350">
                <a:solidFill>
                  <a:prstClr val="black"/>
                </a:solidFill>
                <a:latin typeface="Agency FB" panose="020B0503020202020204"/>
                <a:ea typeface="微软雅黑" panose="020B0503020204020204" pitchFamily="34" charset="-122"/>
              </a:endParaRPr>
            </a:p>
          </p:txBody>
        </p:sp>
        <p:sp>
          <p:nvSpPr>
            <p:cNvPr id="77" name="Freeform 460"/>
            <p:cNvSpPr/>
            <p:nvPr/>
          </p:nvSpPr>
          <p:spPr bwMode="auto">
            <a:xfrm>
              <a:off x="8065294" y="3906443"/>
              <a:ext cx="0" cy="1191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 defTabSz="685800"/>
              <a:endParaRPr lang="zh-CN" altLang="en-US" sz="1350">
                <a:solidFill>
                  <a:prstClr val="black"/>
                </a:solidFill>
                <a:latin typeface="Agency FB" panose="020B0503020202020204"/>
                <a:ea typeface="微软雅黑" panose="020B0503020204020204" pitchFamily="34" charset="-122"/>
              </a:endParaRPr>
            </a:p>
          </p:txBody>
        </p:sp>
        <p:sp>
          <p:nvSpPr>
            <p:cNvPr id="78" name="Freeform 461"/>
            <p:cNvSpPr/>
            <p:nvPr/>
          </p:nvSpPr>
          <p:spPr bwMode="auto">
            <a:xfrm>
              <a:off x="8030768" y="3824288"/>
              <a:ext cx="1191" cy="1191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 defTabSz="685800"/>
              <a:endParaRPr lang="zh-CN" altLang="en-US" sz="1350">
                <a:solidFill>
                  <a:prstClr val="black"/>
                </a:solidFill>
                <a:latin typeface="Agency FB" panose="020B0503020202020204"/>
                <a:ea typeface="微软雅黑" panose="020B0503020204020204" pitchFamily="34" charset="-122"/>
              </a:endParaRPr>
            </a:p>
          </p:txBody>
        </p:sp>
        <p:sp>
          <p:nvSpPr>
            <p:cNvPr id="79" name="Freeform 462"/>
            <p:cNvSpPr/>
            <p:nvPr/>
          </p:nvSpPr>
          <p:spPr bwMode="auto">
            <a:xfrm>
              <a:off x="8040293" y="3820716"/>
              <a:ext cx="1191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 defTabSz="685800"/>
              <a:endParaRPr lang="zh-CN" altLang="en-US" sz="1350">
                <a:solidFill>
                  <a:prstClr val="black"/>
                </a:solidFill>
                <a:latin typeface="Agency FB" panose="020B0503020202020204"/>
                <a:ea typeface="微软雅黑" panose="020B0503020204020204" pitchFamily="34" charset="-122"/>
              </a:endParaRPr>
            </a:p>
          </p:txBody>
        </p:sp>
        <p:sp>
          <p:nvSpPr>
            <p:cNvPr id="80" name="Freeform 463"/>
            <p:cNvSpPr/>
            <p:nvPr/>
          </p:nvSpPr>
          <p:spPr bwMode="auto">
            <a:xfrm>
              <a:off x="8061722" y="3905251"/>
              <a:ext cx="119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 defTabSz="685800"/>
              <a:endParaRPr lang="zh-CN" altLang="en-US" sz="1350">
                <a:solidFill>
                  <a:prstClr val="black"/>
                </a:solidFill>
                <a:latin typeface="Agency FB" panose="020B0503020202020204"/>
                <a:ea typeface="微软雅黑" panose="020B0503020204020204" pitchFamily="34" charset="-122"/>
              </a:endParaRPr>
            </a:p>
          </p:txBody>
        </p:sp>
        <p:sp>
          <p:nvSpPr>
            <p:cNvPr id="81" name="Freeform 464"/>
            <p:cNvSpPr/>
            <p:nvPr/>
          </p:nvSpPr>
          <p:spPr bwMode="auto">
            <a:xfrm>
              <a:off x="8055770" y="3900488"/>
              <a:ext cx="1191" cy="1191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 defTabSz="685800"/>
              <a:endParaRPr lang="zh-CN" altLang="en-US" sz="1350">
                <a:solidFill>
                  <a:prstClr val="black"/>
                </a:solidFill>
                <a:latin typeface="Agency FB" panose="020B0503020202020204"/>
                <a:ea typeface="微软雅黑" panose="020B0503020204020204" pitchFamily="34" charset="-122"/>
              </a:endParaRPr>
            </a:p>
          </p:txBody>
        </p:sp>
        <p:sp>
          <p:nvSpPr>
            <p:cNvPr id="82" name="Freeform 465"/>
            <p:cNvSpPr/>
            <p:nvPr/>
          </p:nvSpPr>
          <p:spPr bwMode="auto">
            <a:xfrm>
              <a:off x="8048625" y="3893345"/>
              <a:ext cx="0" cy="1191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 defTabSz="685800"/>
              <a:endParaRPr lang="zh-CN" altLang="en-US" sz="1350">
                <a:solidFill>
                  <a:prstClr val="black"/>
                </a:solidFill>
                <a:latin typeface="Agency FB" panose="020B0503020202020204"/>
                <a:ea typeface="微软雅黑" panose="020B0503020204020204" pitchFamily="34" charset="-122"/>
              </a:endParaRPr>
            </a:p>
          </p:txBody>
        </p:sp>
        <p:sp>
          <p:nvSpPr>
            <p:cNvPr id="83" name="Freeform 466"/>
            <p:cNvSpPr/>
            <p:nvPr/>
          </p:nvSpPr>
          <p:spPr bwMode="auto">
            <a:xfrm>
              <a:off x="8059341" y="3902870"/>
              <a:ext cx="0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 defTabSz="685800"/>
              <a:endParaRPr lang="zh-CN" altLang="en-US" sz="1350">
                <a:solidFill>
                  <a:prstClr val="black"/>
                </a:solidFill>
                <a:latin typeface="Agency FB" panose="020B0503020202020204"/>
                <a:ea typeface="微软雅黑" panose="020B0503020204020204" pitchFamily="34" charset="-122"/>
              </a:endParaRPr>
            </a:p>
          </p:txBody>
        </p:sp>
        <p:sp>
          <p:nvSpPr>
            <p:cNvPr id="84" name="Freeform 467"/>
            <p:cNvSpPr/>
            <p:nvPr/>
          </p:nvSpPr>
          <p:spPr bwMode="auto">
            <a:xfrm>
              <a:off x="8054579" y="389929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 defTabSz="685800"/>
              <a:endParaRPr lang="zh-CN" altLang="en-US" sz="1350">
                <a:solidFill>
                  <a:prstClr val="black"/>
                </a:solidFill>
                <a:latin typeface="Agency FB" panose="020B0503020202020204"/>
                <a:ea typeface="微软雅黑" panose="020B0503020204020204" pitchFamily="34" charset="-122"/>
              </a:endParaRPr>
            </a:p>
          </p:txBody>
        </p:sp>
        <p:sp>
          <p:nvSpPr>
            <p:cNvPr id="85" name="Freeform 468"/>
            <p:cNvSpPr/>
            <p:nvPr/>
          </p:nvSpPr>
          <p:spPr bwMode="auto">
            <a:xfrm>
              <a:off x="8051006" y="3895727"/>
              <a:ext cx="0" cy="1191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 defTabSz="685800"/>
              <a:endParaRPr lang="zh-CN" altLang="en-US" sz="1350">
                <a:solidFill>
                  <a:prstClr val="black"/>
                </a:solidFill>
                <a:latin typeface="Agency FB" panose="020B0503020202020204"/>
                <a:ea typeface="微软雅黑" panose="020B0503020204020204" pitchFamily="34" charset="-122"/>
              </a:endParaRPr>
            </a:p>
          </p:txBody>
        </p:sp>
        <p:sp>
          <p:nvSpPr>
            <p:cNvPr id="86" name="Freeform 469"/>
            <p:cNvSpPr/>
            <p:nvPr/>
          </p:nvSpPr>
          <p:spPr bwMode="auto">
            <a:xfrm>
              <a:off x="8096251" y="3733801"/>
              <a:ext cx="107156" cy="105966"/>
            </a:xfrm>
            <a:custGeom>
              <a:avLst/>
              <a:gdLst>
                <a:gd name="T0" fmla="*/ 56 w 147"/>
                <a:gd name="T1" fmla="*/ 91 h 147"/>
                <a:gd name="T2" fmla="*/ 92 w 147"/>
                <a:gd name="T3" fmla="*/ 143 h 147"/>
                <a:gd name="T4" fmla="*/ 93 w 147"/>
                <a:gd name="T5" fmla="*/ 147 h 147"/>
                <a:gd name="T6" fmla="*/ 123 w 147"/>
                <a:gd name="T7" fmla="*/ 135 h 147"/>
                <a:gd name="T8" fmla="*/ 99 w 147"/>
                <a:gd name="T9" fmla="*/ 48 h 147"/>
                <a:gd name="T10" fmla="*/ 11 w 147"/>
                <a:gd name="T11" fmla="*/ 24 h 147"/>
                <a:gd name="T12" fmla="*/ 0 w 147"/>
                <a:gd name="T13" fmla="*/ 54 h 147"/>
                <a:gd name="T14" fmla="*/ 56 w 147"/>
                <a:gd name="T15" fmla="*/ 9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47">
                  <a:moveTo>
                    <a:pt x="56" y="91"/>
                  </a:moveTo>
                  <a:cubicBezTo>
                    <a:pt x="74" y="109"/>
                    <a:pt x="86" y="126"/>
                    <a:pt x="92" y="143"/>
                  </a:cubicBezTo>
                  <a:cubicBezTo>
                    <a:pt x="92" y="144"/>
                    <a:pt x="93" y="145"/>
                    <a:pt x="93" y="147"/>
                  </a:cubicBezTo>
                  <a:cubicBezTo>
                    <a:pt x="104" y="147"/>
                    <a:pt x="114" y="144"/>
                    <a:pt x="123" y="135"/>
                  </a:cubicBezTo>
                  <a:cubicBezTo>
                    <a:pt x="147" y="111"/>
                    <a:pt x="128" y="77"/>
                    <a:pt x="99" y="48"/>
                  </a:cubicBezTo>
                  <a:cubicBezTo>
                    <a:pt x="70" y="19"/>
                    <a:pt x="36" y="0"/>
                    <a:pt x="11" y="24"/>
                  </a:cubicBezTo>
                  <a:cubicBezTo>
                    <a:pt x="3" y="33"/>
                    <a:pt x="0" y="43"/>
                    <a:pt x="0" y="54"/>
                  </a:cubicBezTo>
                  <a:cubicBezTo>
                    <a:pt x="18" y="59"/>
                    <a:pt x="37" y="71"/>
                    <a:pt x="56" y="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 defTabSz="685800"/>
              <a:endParaRPr lang="zh-CN" altLang="en-US" sz="1350">
                <a:solidFill>
                  <a:prstClr val="black"/>
                </a:solidFill>
                <a:latin typeface="Agency FB" panose="020B0503020202020204"/>
                <a:ea typeface="微软雅黑" panose="020B0503020204020204" pitchFamily="34" charset="-122"/>
              </a:endParaRPr>
            </a:p>
          </p:txBody>
        </p:sp>
        <p:sp>
          <p:nvSpPr>
            <p:cNvPr id="87" name="Freeform 470"/>
            <p:cNvSpPr/>
            <p:nvPr/>
          </p:nvSpPr>
          <p:spPr bwMode="auto">
            <a:xfrm>
              <a:off x="8011718" y="3819527"/>
              <a:ext cx="115491" cy="96441"/>
            </a:xfrm>
            <a:custGeom>
              <a:avLst/>
              <a:gdLst>
                <a:gd name="T0" fmla="*/ 66 w 160"/>
                <a:gd name="T1" fmla="*/ 3 h 134"/>
                <a:gd name="T2" fmla="*/ 62 w 160"/>
                <a:gd name="T3" fmla="*/ 2 h 134"/>
                <a:gd name="T4" fmla="*/ 58 w 160"/>
                <a:gd name="T5" fmla="*/ 1 h 134"/>
                <a:gd name="T6" fmla="*/ 54 w 160"/>
                <a:gd name="T7" fmla="*/ 1 h 134"/>
                <a:gd name="T8" fmla="*/ 51 w 160"/>
                <a:gd name="T9" fmla="*/ 0 h 134"/>
                <a:gd name="T10" fmla="*/ 47 w 160"/>
                <a:gd name="T11" fmla="*/ 1 h 134"/>
                <a:gd name="T12" fmla="*/ 44 w 160"/>
                <a:gd name="T13" fmla="*/ 1 h 134"/>
                <a:gd name="T14" fmla="*/ 41 w 160"/>
                <a:gd name="T15" fmla="*/ 2 h 134"/>
                <a:gd name="T16" fmla="*/ 37 w 160"/>
                <a:gd name="T17" fmla="*/ 3 h 134"/>
                <a:gd name="T18" fmla="*/ 34 w 160"/>
                <a:gd name="T19" fmla="*/ 5 h 134"/>
                <a:gd name="T20" fmla="*/ 31 w 160"/>
                <a:gd name="T21" fmla="*/ 6 h 134"/>
                <a:gd name="T22" fmla="*/ 28 w 160"/>
                <a:gd name="T23" fmla="*/ 8 h 134"/>
                <a:gd name="T24" fmla="*/ 24 w 160"/>
                <a:gd name="T25" fmla="*/ 12 h 134"/>
                <a:gd name="T26" fmla="*/ 51 w 160"/>
                <a:gd name="T27" fmla="*/ 103 h 134"/>
                <a:gd name="T28" fmla="*/ 55 w 160"/>
                <a:gd name="T29" fmla="*/ 106 h 134"/>
                <a:gd name="T30" fmla="*/ 59 w 160"/>
                <a:gd name="T31" fmla="*/ 110 h 134"/>
                <a:gd name="T32" fmla="*/ 62 w 160"/>
                <a:gd name="T33" fmla="*/ 113 h 134"/>
                <a:gd name="T34" fmla="*/ 66 w 160"/>
                <a:gd name="T35" fmla="*/ 116 h 134"/>
                <a:gd name="T36" fmla="*/ 70 w 160"/>
                <a:gd name="T37" fmla="*/ 119 h 134"/>
                <a:gd name="T38" fmla="*/ 74 w 160"/>
                <a:gd name="T39" fmla="*/ 121 h 134"/>
                <a:gd name="T40" fmla="*/ 78 w 160"/>
                <a:gd name="T41" fmla="*/ 124 h 134"/>
                <a:gd name="T42" fmla="*/ 82 w 160"/>
                <a:gd name="T43" fmla="*/ 126 h 134"/>
                <a:gd name="T44" fmla="*/ 86 w 160"/>
                <a:gd name="T45" fmla="*/ 128 h 134"/>
                <a:gd name="T46" fmla="*/ 90 w 160"/>
                <a:gd name="T47" fmla="*/ 130 h 134"/>
                <a:gd name="T48" fmla="*/ 94 w 160"/>
                <a:gd name="T49" fmla="*/ 131 h 134"/>
                <a:gd name="T50" fmla="*/ 97 w 160"/>
                <a:gd name="T51" fmla="*/ 132 h 134"/>
                <a:gd name="T52" fmla="*/ 102 w 160"/>
                <a:gd name="T53" fmla="*/ 133 h 134"/>
                <a:gd name="T54" fmla="*/ 105 w 160"/>
                <a:gd name="T55" fmla="*/ 134 h 134"/>
                <a:gd name="T56" fmla="*/ 109 w 160"/>
                <a:gd name="T57" fmla="*/ 134 h 134"/>
                <a:gd name="T58" fmla="*/ 113 w 160"/>
                <a:gd name="T59" fmla="*/ 134 h 134"/>
                <a:gd name="T60" fmla="*/ 116 w 160"/>
                <a:gd name="T61" fmla="*/ 133 h 134"/>
                <a:gd name="T62" fmla="*/ 119 w 160"/>
                <a:gd name="T63" fmla="*/ 133 h 134"/>
                <a:gd name="T64" fmla="*/ 122 w 160"/>
                <a:gd name="T65" fmla="*/ 131 h 134"/>
                <a:gd name="T66" fmla="*/ 126 w 160"/>
                <a:gd name="T67" fmla="*/ 130 h 134"/>
                <a:gd name="T68" fmla="*/ 129 w 160"/>
                <a:gd name="T69" fmla="*/ 128 h 134"/>
                <a:gd name="T70" fmla="*/ 132 w 160"/>
                <a:gd name="T71" fmla="*/ 126 h 134"/>
                <a:gd name="T72" fmla="*/ 135 w 160"/>
                <a:gd name="T73" fmla="*/ 1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0" h="134">
                  <a:moveTo>
                    <a:pt x="112" y="35"/>
                  </a:moveTo>
                  <a:cubicBezTo>
                    <a:pt x="97" y="20"/>
                    <a:pt x="81" y="8"/>
                    <a:pt x="66" y="3"/>
                  </a:cubicBezTo>
                  <a:cubicBezTo>
                    <a:pt x="66" y="3"/>
                    <a:pt x="65" y="3"/>
                    <a:pt x="65" y="3"/>
                  </a:cubicBezTo>
                  <a:cubicBezTo>
                    <a:pt x="64" y="3"/>
                    <a:pt x="63" y="2"/>
                    <a:pt x="62" y="2"/>
                  </a:cubicBezTo>
                  <a:cubicBezTo>
                    <a:pt x="62" y="2"/>
                    <a:pt x="62" y="2"/>
                    <a:pt x="61" y="2"/>
                  </a:cubicBezTo>
                  <a:cubicBezTo>
                    <a:pt x="60" y="2"/>
                    <a:pt x="59" y="1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3" y="0"/>
                    <a:pt x="52" y="0"/>
                    <a:pt x="51" y="0"/>
                  </a:cubicBezTo>
                  <a:cubicBezTo>
                    <a:pt x="51" y="0"/>
                    <a:pt x="50" y="0"/>
                    <a:pt x="50" y="0"/>
                  </a:cubicBezTo>
                  <a:cubicBezTo>
                    <a:pt x="49" y="0"/>
                    <a:pt x="48" y="0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1"/>
                    <a:pt x="45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2" y="1"/>
                    <a:pt x="41" y="2"/>
                    <a:pt x="41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2"/>
                    <a:pt x="38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6" y="4"/>
                    <a:pt x="35" y="4"/>
                    <a:pt x="34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2" y="5"/>
                    <a:pt x="32" y="6"/>
                    <a:pt x="31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7"/>
                    <a:pt x="28" y="8"/>
                    <a:pt x="28" y="8"/>
                  </a:cubicBezTo>
                  <a:cubicBezTo>
                    <a:pt x="28" y="9"/>
                    <a:pt x="27" y="9"/>
                    <a:pt x="27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0" y="36"/>
                    <a:pt x="19" y="70"/>
                    <a:pt x="48" y="99"/>
                  </a:cubicBezTo>
                  <a:cubicBezTo>
                    <a:pt x="49" y="100"/>
                    <a:pt x="50" y="102"/>
                    <a:pt x="51" y="103"/>
                  </a:cubicBezTo>
                  <a:cubicBezTo>
                    <a:pt x="51" y="103"/>
                    <a:pt x="52" y="103"/>
                    <a:pt x="52" y="104"/>
                  </a:cubicBezTo>
                  <a:cubicBezTo>
                    <a:pt x="53" y="104"/>
                    <a:pt x="54" y="105"/>
                    <a:pt x="55" y="106"/>
                  </a:cubicBezTo>
                  <a:cubicBezTo>
                    <a:pt x="55" y="106"/>
                    <a:pt x="55" y="106"/>
                    <a:pt x="55" y="107"/>
                  </a:cubicBezTo>
                  <a:cubicBezTo>
                    <a:pt x="57" y="108"/>
                    <a:pt x="58" y="109"/>
                    <a:pt x="59" y="110"/>
                  </a:cubicBezTo>
                  <a:cubicBezTo>
                    <a:pt x="59" y="110"/>
                    <a:pt x="59" y="110"/>
                    <a:pt x="59" y="110"/>
                  </a:cubicBezTo>
                  <a:cubicBezTo>
                    <a:pt x="60" y="111"/>
                    <a:pt x="61" y="112"/>
                    <a:pt x="62" y="113"/>
                  </a:cubicBezTo>
                  <a:cubicBezTo>
                    <a:pt x="63" y="113"/>
                    <a:pt x="63" y="113"/>
                    <a:pt x="63" y="114"/>
                  </a:cubicBezTo>
                  <a:cubicBezTo>
                    <a:pt x="64" y="114"/>
                    <a:pt x="65" y="115"/>
                    <a:pt x="66" y="116"/>
                  </a:cubicBezTo>
                  <a:cubicBezTo>
                    <a:pt x="66" y="116"/>
                    <a:pt x="67" y="116"/>
                    <a:pt x="67" y="116"/>
                  </a:cubicBezTo>
                  <a:cubicBezTo>
                    <a:pt x="68" y="117"/>
                    <a:pt x="69" y="118"/>
                    <a:pt x="70" y="119"/>
                  </a:cubicBezTo>
                  <a:cubicBezTo>
                    <a:pt x="71" y="119"/>
                    <a:pt x="71" y="119"/>
                    <a:pt x="71" y="119"/>
                  </a:cubicBezTo>
                  <a:cubicBezTo>
                    <a:pt x="72" y="120"/>
                    <a:pt x="73" y="121"/>
                    <a:pt x="74" y="121"/>
                  </a:cubicBezTo>
                  <a:cubicBezTo>
                    <a:pt x="74" y="121"/>
                    <a:pt x="75" y="122"/>
                    <a:pt x="75" y="122"/>
                  </a:cubicBezTo>
                  <a:cubicBezTo>
                    <a:pt x="76" y="123"/>
                    <a:pt x="77" y="123"/>
                    <a:pt x="78" y="124"/>
                  </a:cubicBezTo>
                  <a:cubicBezTo>
                    <a:pt x="78" y="124"/>
                    <a:pt x="78" y="124"/>
                    <a:pt x="79" y="124"/>
                  </a:cubicBezTo>
                  <a:cubicBezTo>
                    <a:pt x="80" y="125"/>
                    <a:pt x="81" y="125"/>
                    <a:pt x="82" y="126"/>
                  </a:cubicBezTo>
                  <a:cubicBezTo>
                    <a:pt x="82" y="126"/>
                    <a:pt x="83" y="126"/>
                    <a:pt x="83" y="127"/>
                  </a:cubicBezTo>
                  <a:cubicBezTo>
                    <a:pt x="84" y="127"/>
                    <a:pt x="85" y="127"/>
                    <a:pt x="86" y="128"/>
                  </a:cubicBezTo>
                  <a:cubicBezTo>
                    <a:pt x="86" y="128"/>
                    <a:pt x="86" y="128"/>
                    <a:pt x="87" y="128"/>
                  </a:cubicBezTo>
                  <a:cubicBezTo>
                    <a:pt x="88" y="129"/>
                    <a:pt x="89" y="129"/>
                    <a:pt x="90" y="130"/>
                  </a:cubicBezTo>
                  <a:cubicBezTo>
                    <a:pt x="90" y="130"/>
                    <a:pt x="90" y="130"/>
                    <a:pt x="90" y="130"/>
                  </a:cubicBezTo>
                  <a:cubicBezTo>
                    <a:pt x="91" y="130"/>
                    <a:pt x="93" y="131"/>
                    <a:pt x="94" y="131"/>
                  </a:cubicBezTo>
                  <a:cubicBezTo>
                    <a:pt x="94" y="131"/>
                    <a:pt x="94" y="131"/>
                    <a:pt x="95" y="131"/>
                  </a:cubicBezTo>
                  <a:cubicBezTo>
                    <a:pt x="95" y="132"/>
                    <a:pt x="96" y="132"/>
                    <a:pt x="97" y="132"/>
                  </a:cubicBezTo>
                  <a:cubicBezTo>
                    <a:pt x="98" y="132"/>
                    <a:pt x="98" y="132"/>
                    <a:pt x="98" y="133"/>
                  </a:cubicBezTo>
                  <a:cubicBezTo>
                    <a:pt x="99" y="133"/>
                    <a:pt x="100" y="133"/>
                    <a:pt x="102" y="133"/>
                  </a:cubicBezTo>
                  <a:cubicBezTo>
                    <a:pt x="102" y="133"/>
                    <a:pt x="102" y="133"/>
                    <a:pt x="102" y="133"/>
                  </a:cubicBezTo>
                  <a:cubicBezTo>
                    <a:pt x="103" y="133"/>
                    <a:pt x="104" y="134"/>
                    <a:pt x="105" y="134"/>
                  </a:cubicBezTo>
                  <a:cubicBezTo>
                    <a:pt x="105" y="134"/>
                    <a:pt x="106" y="134"/>
                    <a:pt x="106" y="134"/>
                  </a:cubicBezTo>
                  <a:cubicBezTo>
                    <a:pt x="107" y="134"/>
                    <a:pt x="108" y="134"/>
                    <a:pt x="109" y="134"/>
                  </a:cubicBezTo>
                  <a:cubicBezTo>
                    <a:pt x="109" y="134"/>
                    <a:pt x="109" y="134"/>
                    <a:pt x="110" y="134"/>
                  </a:cubicBezTo>
                  <a:cubicBezTo>
                    <a:pt x="111" y="134"/>
                    <a:pt x="112" y="134"/>
                    <a:pt x="113" y="134"/>
                  </a:cubicBezTo>
                  <a:cubicBezTo>
                    <a:pt x="113" y="134"/>
                    <a:pt x="113" y="134"/>
                    <a:pt x="113" y="134"/>
                  </a:cubicBezTo>
                  <a:cubicBezTo>
                    <a:pt x="114" y="134"/>
                    <a:pt x="115" y="134"/>
                    <a:pt x="116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7" y="133"/>
                    <a:pt x="118" y="133"/>
                    <a:pt x="119" y="133"/>
                  </a:cubicBezTo>
                  <a:cubicBezTo>
                    <a:pt x="119" y="133"/>
                    <a:pt x="120" y="132"/>
                    <a:pt x="120" y="132"/>
                  </a:cubicBezTo>
                  <a:cubicBezTo>
                    <a:pt x="121" y="132"/>
                    <a:pt x="122" y="132"/>
                    <a:pt x="122" y="131"/>
                  </a:cubicBezTo>
                  <a:cubicBezTo>
                    <a:pt x="123" y="131"/>
                    <a:pt x="123" y="131"/>
                    <a:pt x="123" y="131"/>
                  </a:cubicBezTo>
                  <a:cubicBezTo>
                    <a:pt x="124" y="131"/>
                    <a:pt x="125" y="130"/>
                    <a:pt x="126" y="130"/>
                  </a:cubicBezTo>
                  <a:cubicBezTo>
                    <a:pt x="126" y="130"/>
                    <a:pt x="126" y="130"/>
                    <a:pt x="127" y="129"/>
                  </a:cubicBezTo>
                  <a:cubicBezTo>
                    <a:pt x="127" y="129"/>
                    <a:pt x="128" y="129"/>
                    <a:pt x="129" y="128"/>
                  </a:cubicBezTo>
                  <a:cubicBezTo>
                    <a:pt x="129" y="128"/>
                    <a:pt x="129" y="128"/>
                    <a:pt x="130" y="127"/>
                  </a:cubicBezTo>
                  <a:cubicBezTo>
                    <a:pt x="130" y="127"/>
                    <a:pt x="131" y="126"/>
                    <a:pt x="132" y="126"/>
                  </a:cubicBezTo>
                  <a:cubicBezTo>
                    <a:pt x="132" y="126"/>
                    <a:pt x="132" y="125"/>
                    <a:pt x="133" y="125"/>
                  </a:cubicBezTo>
                  <a:cubicBezTo>
                    <a:pt x="134" y="124"/>
                    <a:pt x="134" y="124"/>
                    <a:pt x="135" y="123"/>
                  </a:cubicBezTo>
                  <a:cubicBezTo>
                    <a:pt x="160" y="98"/>
                    <a:pt x="141" y="64"/>
                    <a:pt x="112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 defTabSz="685800"/>
              <a:endParaRPr lang="zh-CN" altLang="en-US" sz="1350">
                <a:solidFill>
                  <a:prstClr val="black"/>
                </a:solidFill>
                <a:latin typeface="Agency FB" panose="020B0503020202020204"/>
                <a:ea typeface="微软雅黑" panose="020B0503020204020204" pitchFamily="34" charset="-122"/>
              </a:endParaRPr>
            </a:p>
          </p:txBody>
        </p:sp>
        <p:sp>
          <p:nvSpPr>
            <p:cNvPr id="88" name="Freeform 471"/>
            <p:cNvSpPr/>
            <p:nvPr/>
          </p:nvSpPr>
          <p:spPr bwMode="auto">
            <a:xfrm>
              <a:off x="8058153" y="3782618"/>
              <a:ext cx="173831" cy="169069"/>
            </a:xfrm>
            <a:custGeom>
              <a:avLst/>
              <a:gdLst>
                <a:gd name="T0" fmla="*/ 228 w 240"/>
                <a:gd name="T1" fmla="*/ 183 h 233"/>
                <a:gd name="T2" fmla="*/ 149 w 240"/>
                <a:gd name="T3" fmla="*/ 104 h 233"/>
                <a:gd name="T4" fmla="*/ 132 w 240"/>
                <a:gd name="T5" fmla="*/ 88 h 233"/>
                <a:gd name="T6" fmla="*/ 99 w 240"/>
                <a:gd name="T7" fmla="*/ 34 h 233"/>
                <a:gd name="T8" fmla="*/ 37 w 240"/>
                <a:gd name="T9" fmla="*/ 0 h 233"/>
                <a:gd name="T10" fmla="*/ 12 w 240"/>
                <a:gd name="T11" fmla="*/ 10 h 233"/>
                <a:gd name="T12" fmla="*/ 5 w 240"/>
                <a:gd name="T13" fmla="*/ 19 h 233"/>
                <a:gd name="T14" fmla="*/ 0 w 240"/>
                <a:gd name="T15" fmla="*/ 35 h 233"/>
                <a:gd name="T16" fmla="*/ 60 w 240"/>
                <a:gd name="T17" fmla="*/ 73 h 233"/>
                <a:gd name="T18" fmla="*/ 98 w 240"/>
                <a:gd name="T19" fmla="*/ 135 h 233"/>
                <a:gd name="T20" fmla="*/ 111 w 240"/>
                <a:gd name="T21" fmla="*/ 148 h 233"/>
                <a:gd name="T22" fmla="*/ 187 w 240"/>
                <a:gd name="T23" fmla="*/ 224 h 233"/>
                <a:gd name="T24" fmla="*/ 208 w 240"/>
                <a:gd name="T25" fmla="*/ 233 h 233"/>
                <a:gd name="T26" fmla="*/ 228 w 240"/>
                <a:gd name="T27" fmla="*/ 224 h 233"/>
                <a:gd name="T28" fmla="*/ 228 w 240"/>
                <a:gd name="T29" fmla="*/ 18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233">
                  <a:moveTo>
                    <a:pt x="228" y="183"/>
                  </a:moveTo>
                  <a:cubicBezTo>
                    <a:pt x="149" y="104"/>
                    <a:pt x="149" y="104"/>
                    <a:pt x="149" y="104"/>
                  </a:cubicBezTo>
                  <a:cubicBezTo>
                    <a:pt x="132" y="88"/>
                    <a:pt x="132" y="88"/>
                    <a:pt x="132" y="88"/>
                  </a:cubicBezTo>
                  <a:cubicBezTo>
                    <a:pt x="129" y="70"/>
                    <a:pt x="116" y="51"/>
                    <a:pt x="99" y="34"/>
                  </a:cubicBezTo>
                  <a:cubicBezTo>
                    <a:pt x="79" y="15"/>
                    <a:pt x="57" y="0"/>
                    <a:pt x="37" y="0"/>
                  </a:cubicBezTo>
                  <a:cubicBezTo>
                    <a:pt x="28" y="0"/>
                    <a:pt x="19" y="3"/>
                    <a:pt x="12" y="10"/>
                  </a:cubicBezTo>
                  <a:cubicBezTo>
                    <a:pt x="9" y="13"/>
                    <a:pt x="7" y="16"/>
                    <a:pt x="5" y="19"/>
                  </a:cubicBezTo>
                  <a:cubicBezTo>
                    <a:pt x="2" y="24"/>
                    <a:pt x="0" y="30"/>
                    <a:pt x="0" y="35"/>
                  </a:cubicBezTo>
                  <a:cubicBezTo>
                    <a:pt x="18" y="40"/>
                    <a:pt x="39" y="52"/>
                    <a:pt x="60" y="73"/>
                  </a:cubicBezTo>
                  <a:cubicBezTo>
                    <a:pt x="84" y="98"/>
                    <a:pt x="95" y="118"/>
                    <a:pt x="98" y="135"/>
                  </a:cubicBezTo>
                  <a:cubicBezTo>
                    <a:pt x="111" y="148"/>
                    <a:pt x="111" y="148"/>
                    <a:pt x="111" y="148"/>
                  </a:cubicBezTo>
                  <a:cubicBezTo>
                    <a:pt x="187" y="224"/>
                    <a:pt x="187" y="224"/>
                    <a:pt x="187" y="224"/>
                  </a:cubicBezTo>
                  <a:cubicBezTo>
                    <a:pt x="193" y="230"/>
                    <a:pt x="200" y="233"/>
                    <a:pt x="208" y="233"/>
                  </a:cubicBezTo>
                  <a:cubicBezTo>
                    <a:pt x="215" y="233"/>
                    <a:pt x="223" y="230"/>
                    <a:pt x="228" y="224"/>
                  </a:cubicBezTo>
                  <a:cubicBezTo>
                    <a:pt x="240" y="213"/>
                    <a:pt x="240" y="195"/>
                    <a:pt x="228" y="1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 defTabSz="685800"/>
              <a:endParaRPr lang="zh-CN" altLang="en-US" sz="1350">
                <a:solidFill>
                  <a:prstClr val="black"/>
                </a:solidFill>
                <a:latin typeface="Agency FB" panose="020B050302020202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5665709" y="2377405"/>
            <a:ext cx="986395" cy="644539"/>
            <a:chOff x="1332310" y="5033963"/>
            <a:chExt cx="209550" cy="136926"/>
          </a:xfrm>
        </p:grpSpPr>
        <p:sp>
          <p:nvSpPr>
            <p:cNvPr id="90" name="Freeform 12"/>
            <p:cNvSpPr/>
            <p:nvPr/>
          </p:nvSpPr>
          <p:spPr bwMode="auto">
            <a:xfrm>
              <a:off x="1371601" y="5099449"/>
              <a:ext cx="147638" cy="52388"/>
            </a:xfrm>
            <a:custGeom>
              <a:avLst/>
              <a:gdLst>
                <a:gd name="T0" fmla="*/ 90 w 204"/>
                <a:gd name="T1" fmla="*/ 40 h 73"/>
                <a:gd name="T2" fmla="*/ 86 w 204"/>
                <a:gd name="T3" fmla="*/ 39 h 73"/>
                <a:gd name="T4" fmla="*/ 3 w 204"/>
                <a:gd name="T5" fmla="*/ 5 h 73"/>
                <a:gd name="T6" fmla="*/ 0 w 204"/>
                <a:gd name="T7" fmla="*/ 19 h 73"/>
                <a:gd name="T8" fmla="*/ 3 w 204"/>
                <a:gd name="T9" fmla="*/ 30 h 73"/>
                <a:gd name="T10" fmla="*/ 90 w 204"/>
                <a:gd name="T11" fmla="*/ 73 h 73"/>
                <a:gd name="T12" fmla="*/ 204 w 204"/>
                <a:gd name="T13" fmla="*/ 26 h 73"/>
                <a:gd name="T14" fmla="*/ 190 w 204"/>
                <a:gd name="T15" fmla="*/ 0 h 73"/>
                <a:gd name="T16" fmla="*/ 95 w 204"/>
                <a:gd name="T17" fmla="*/ 39 h 73"/>
                <a:gd name="T18" fmla="*/ 90 w 204"/>
                <a:gd name="T1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73">
                  <a:moveTo>
                    <a:pt x="90" y="40"/>
                  </a:moveTo>
                  <a:cubicBezTo>
                    <a:pt x="86" y="39"/>
                    <a:pt x="86" y="39"/>
                    <a:pt x="86" y="39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22"/>
                    <a:pt x="4" y="26"/>
                    <a:pt x="3" y="30"/>
                  </a:cubicBezTo>
                  <a:cubicBezTo>
                    <a:pt x="43" y="43"/>
                    <a:pt x="90" y="73"/>
                    <a:pt x="90" y="73"/>
                  </a:cubicBezTo>
                  <a:cubicBezTo>
                    <a:pt x="90" y="73"/>
                    <a:pt x="166" y="26"/>
                    <a:pt x="204" y="26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95" y="39"/>
                    <a:pt x="95" y="39"/>
                    <a:pt x="95" y="39"/>
                  </a:cubicBezTo>
                  <a:lnTo>
                    <a:pt x="90" y="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 defTabSz="685800"/>
              <a:endParaRPr lang="zh-CN" altLang="en-US" sz="1350">
                <a:solidFill>
                  <a:prstClr val="black"/>
                </a:solidFill>
                <a:latin typeface="Agency FB" panose="020B0503020202020204"/>
                <a:ea typeface="微软雅黑" panose="020B0503020204020204" pitchFamily="34" charset="-122"/>
              </a:endParaRPr>
            </a:p>
          </p:txBody>
        </p:sp>
        <p:sp>
          <p:nvSpPr>
            <p:cNvPr id="91" name="Freeform 13"/>
            <p:cNvSpPr/>
            <p:nvPr/>
          </p:nvSpPr>
          <p:spPr bwMode="auto">
            <a:xfrm>
              <a:off x="1360889" y="5088732"/>
              <a:ext cx="2381" cy="0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3 w 3"/>
                <a:gd name="T5" fmla="*/ 1 h 1"/>
                <a:gd name="T6" fmla="*/ 3 w 3"/>
                <a:gd name="T7" fmla="*/ 1 h 1"/>
                <a:gd name="T8" fmla="*/ 0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 defTabSz="685800"/>
              <a:endParaRPr lang="zh-CN" altLang="en-US" sz="1350">
                <a:solidFill>
                  <a:prstClr val="black"/>
                </a:solidFill>
                <a:latin typeface="Agency FB" panose="020B0503020202020204"/>
                <a:ea typeface="微软雅黑" panose="020B0503020204020204" pitchFamily="34" charset="-122"/>
              </a:endParaRPr>
            </a:p>
          </p:txBody>
        </p:sp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1427560" y="5072063"/>
              <a:ext cx="19050" cy="9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 defTabSz="685800"/>
              <a:endParaRPr lang="zh-CN" altLang="en-US" sz="1350">
                <a:solidFill>
                  <a:prstClr val="black"/>
                </a:solidFill>
                <a:latin typeface="Agency FB" panose="020B0503020202020204"/>
                <a:ea typeface="微软雅黑" panose="020B0503020204020204" pitchFamily="34" charset="-122"/>
              </a:endParaRPr>
            </a:p>
          </p:txBody>
        </p:sp>
        <p:sp>
          <p:nvSpPr>
            <p:cNvPr id="93" name="Freeform 15"/>
            <p:cNvSpPr/>
            <p:nvPr/>
          </p:nvSpPr>
          <p:spPr bwMode="auto">
            <a:xfrm>
              <a:off x="1344220" y="5130408"/>
              <a:ext cx="27385" cy="40481"/>
            </a:xfrm>
            <a:custGeom>
              <a:avLst/>
              <a:gdLst>
                <a:gd name="T0" fmla="*/ 19 w 38"/>
                <a:gd name="T1" fmla="*/ 38 h 56"/>
                <a:gd name="T2" fmla="*/ 22 w 38"/>
                <a:gd name="T3" fmla="*/ 56 h 56"/>
                <a:gd name="T4" fmla="*/ 28 w 38"/>
                <a:gd name="T5" fmla="*/ 54 h 56"/>
                <a:gd name="T6" fmla="*/ 33 w 38"/>
                <a:gd name="T7" fmla="*/ 27 h 56"/>
                <a:gd name="T8" fmla="*/ 34 w 38"/>
                <a:gd name="T9" fmla="*/ 5 h 56"/>
                <a:gd name="T10" fmla="*/ 28 w 38"/>
                <a:gd name="T11" fmla="*/ 2 h 56"/>
                <a:gd name="T12" fmla="*/ 27 w 38"/>
                <a:gd name="T13" fmla="*/ 1 h 56"/>
                <a:gd name="T14" fmla="*/ 21 w 38"/>
                <a:gd name="T15" fmla="*/ 0 h 56"/>
                <a:gd name="T16" fmla="*/ 16 w 38"/>
                <a:gd name="T17" fmla="*/ 1 h 56"/>
                <a:gd name="T18" fmla="*/ 8 w 38"/>
                <a:gd name="T19" fmla="*/ 4 h 56"/>
                <a:gd name="T20" fmla="*/ 10 w 38"/>
                <a:gd name="T21" fmla="*/ 50 h 56"/>
                <a:gd name="T22" fmla="*/ 17 w 38"/>
                <a:gd name="T23" fmla="*/ 56 h 56"/>
                <a:gd name="T24" fmla="*/ 19 w 38"/>
                <a:gd name="T25" fmla="*/ 3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56">
                  <a:moveTo>
                    <a:pt x="19" y="38"/>
                  </a:moveTo>
                  <a:cubicBezTo>
                    <a:pt x="21" y="31"/>
                    <a:pt x="20" y="43"/>
                    <a:pt x="22" y="56"/>
                  </a:cubicBezTo>
                  <a:cubicBezTo>
                    <a:pt x="25" y="55"/>
                    <a:pt x="27" y="55"/>
                    <a:pt x="28" y="54"/>
                  </a:cubicBezTo>
                  <a:cubicBezTo>
                    <a:pt x="31" y="53"/>
                    <a:pt x="26" y="38"/>
                    <a:pt x="33" y="27"/>
                  </a:cubicBezTo>
                  <a:cubicBezTo>
                    <a:pt x="38" y="19"/>
                    <a:pt x="36" y="11"/>
                    <a:pt x="34" y="5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5" y="1"/>
                    <a:pt x="23" y="0"/>
                    <a:pt x="21" y="0"/>
                  </a:cubicBezTo>
                  <a:cubicBezTo>
                    <a:pt x="19" y="0"/>
                    <a:pt x="17" y="1"/>
                    <a:pt x="16" y="1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0" y="18"/>
                    <a:pt x="10" y="38"/>
                    <a:pt x="10" y="50"/>
                  </a:cubicBezTo>
                  <a:cubicBezTo>
                    <a:pt x="10" y="54"/>
                    <a:pt x="14" y="55"/>
                    <a:pt x="17" y="56"/>
                  </a:cubicBezTo>
                  <a:cubicBezTo>
                    <a:pt x="17" y="49"/>
                    <a:pt x="17" y="42"/>
                    <a:pt x="19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 defTabSz="685800"/>
              <a:endParaRPr lang="zh-CN" altLang="en-US" sz="1350">
                <a:solidFill>
                  <a:prstClr val="black"/>
                </a:solidFill>
                <a:latin typeface="Agency FB" panose="020B0503020202020204"/>
                <a:ea typeface="微软雅黑" panose="020B0503020204020204" pitchFamily="34" charset="-122"/>
              </a:endParaRPr>
            </a:p>
          </p:txBody>
        </p:sp>
        <p:sp>
          <p:nvSpPr>
            <p:cNvPr id="94" name="Freeform 16"/>
            <p:cNvSpPr/>
            <p:nvPr/>
          </p:nvSpPr>
          <p:spPr bwMode="auto">
            <a:xfrm>
              <a:off x="1332310" y="5033963"/>
              <a:ext cx="209550" cy="85725"/>
            </a:xfrm>
            <a:custGeom>
              <a:avLst/>
              <a:gdLst>
                <a:gd name="T0" fmla="*/ 40 w 288"/>
                <a:gd name="T1" fmla="*/ 75 h 118"/>
                <a:gd name="T2" fmla="*/ 43 w 288"/>
                <a:gd name="T3" fmla="*/ 76 h 118"/>
                <a:gd name="T4" fmla="*/ 124 w 288"/>
                <a:gd name="T5" fmla="*/ 59 h 118"/>
                <a:gd name="T6" fmla="*/ 124 w 288"/>
                <a:gd name="T7" fmla="*/ 59 h 118"/>
                <a:gd name="T8" fmla="*/ 144 w 288"/>
                <a:gd name="T9" fmla="*/ 45 h 118"/>
                <a:gd name="T10" fmla="*/ 165 w 288"/>
                <a:gd name="T11" fmla="*/ 59 h 118"/>
                <a:gd name="T12" fmla="*/ 144 w 288"/>
                <a:gd name="T13" fmla="*/ 72 h 118"/>
                <a:gd name="T14" fmla="*/ 127 w 288"/>
                <a:gd name="T15" fmla="*/ 66 h 118"/>
                <a:gd name="T16" fmla="*/ 52 w 288"/>
                <a:gd name="T17" fmla="*/ 80 h 118"/>
                <a:gd name="T18" fmla="*/ 144 w 288"/>
                <a:gd name="T19" fmla="*/ 118 h 118"/>
                <a:gd name="T20" fmla="*/ 288 w 288"/>
                <a:gd name="T21" fmla="*/ 59 h 118"/>
                <a:gd name="T22" fmla="*/ 144 w 288"/>
                <a:gd name="T23" fmla="*/ 0 h 118"/>
                <a:gd name="T24" fmla="*/ 0 w 288"/>
                <a:gd name="T25" fmla="*/ 59 h 118"/>
                <a:gd name="T26" fmla="*/ 38 w 288"/>
                <a:gd name="T27" fmla="*/ 74 h 118"/>
                <a:gd name="T28" fmla="*/ 38 w 288"/>
                <a:gd name="T29" fmla="*/ 74 h 118"/>
                <a:gd name="T30" fmla="*/ 40 w 288"/>
                <a:gd name="T31" fmla="*/ 7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18">
                  <a:moveTo>
                    <a:pt x="40" y="75"/>
                  </a:moveTo>
                  <a:cubicBezTo>
                    <a:pt x="43" y="76"/>
                    <a:pt x="43" y="76"/>
                    <a:pt x="43" y="76"/>
                  </a:cubicBezTo>
                  <a:cubicBezTo>
                    <a:pt x="56" y="63"/>
                    <a:pt x="107" y="60"/>
                    <a:pt x="124" y="59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24" y="51"/>
                    <a:pt x="132" y="45"/>
                    <a:pt x="144" y="45"/>
                  </a:cubicBezTo>
                  <a:cubicBezTo>
                    <a:pt x="156" y="45"/>
                    <a:pt x="165" y="51"/>
                    <a:pt x="165" y="59"/>
                  </a:cubicBezTo>
                  <a:cubicBezTo>
                    <a:pt x="165" y="67"/>
                    <a:pt x="156" y="72"/>
                    <a:pt x="144" y="72"/>
                  </a:cubicBezTo>
                  <a:cubicBezTo>
                    <a:pt x="137" y="72"/>
                    <a:pt x="130" y="70"/>
                    <a:pt x="127" y="66"/>
                  </a:cubicBezTo>
                  <a:cubicBezTo>
                    <a:pt x="115" y="67"/>
                    <a:pt x="65" y="72"/>
                    <a:pt x="52" y="80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288" y="59"/>
                    <a:pt x="288" y="59"/>
                    <a:pt x="288" y="59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40" y="75"/>
                    <a:pt x="40" y="75"/>
                    <a:pt x="40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 defTabSz="685800"/>
              <a:endParaRPr lang="zh-CN" altLang="en-US" sz="1350">
                <a:solidFill>
                  <a:prstClr val="black"/>
                </a:solidFill>
                <a:latin typeface="Agency FB" panose="020B0503020202020204"/>
                <a:ea typeface="微软雅黑" panose="020B0503020204020204" pitchFamily="34" charset="-122"/>
              </a:endParaRPr>
            </a:p>
          </p:txBody>
        </p:sp>
        <p:sp>
          <p:nvSpPr>
            <p:cNvPr id="95" name="Freeform 17"/>
            <p:cNvSpPr/>
            <p:nvPr/>
          </p:nvSpPr>
          <p:spPr bwMode="auto">
            <a:xfrm>
              <a:off x="1353745" y="5088732"/>
              <a:ext cx="16669" cy="38100"/>
            </a:xfrm>
            <a:custGeom>
              <a:avLst/>
              <a:gdLst>
                <a:gd name="T0" fmla="*/ 8 w 23"/>
                <a:gd name="T1" fmla="*/ 49 h 52"/>
                <a:gd name="T2" fmla="*/ 17 w 23"/>
                <a:gd name="T3" fmla="*/ 51 h 52"/>
                <a:gd name="T4" fmla="*/ 19 w 23"/>
                <a:gd name="T5" fmla="*/ 52 h 52"/>
                <a:gd name="T6" fmla="*/ 20 w 23"/>
                <a:gd name="T7" fmla="*/ 44 h 52"/>
                <a:gd name="T8" fmla="*/ 16 w 23"/>
                <a:gd name="T9" fmla="*/ 35 h 52"/>
                <a:gd name="T10" fmla="*/ 23 w 23"/>
                <a:gd name="T11" fmla="*/ 4 h 52"/>
                <a:gd name="T12" fmla="*/ 14 w 23"/>
                <a:gd name="T13" fmla="*/ 0 h 52"/>
                <a:gd name="T14" fmla="*/ 7 w 23"/>
                <a:gd name="T15" fmla="*/ 34 h 52"/>
                <a:gd name="T16" fmla="*/ 1 w 23"/>
                <a:gd name="T17" fmla="*/ 41 h 52"/>
                <a:gd name="T18" fmla="*/ 0 w 23"/>
                <a:gd name="T19" fmla="*/ 51 h 52"/>
                <a:gd name="T20" fmla="*/ 8 w 23"/>
                <a:gd name="T21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52">
                  <a:moveTo>
                    <a:pt x="8" y="49"/>
                  </a:moveTo>
                  <a:cubicBezTo>
                    <a:pt x="11" y="49"/>
                    <a:pt x="14" y="50"/>
                    <a:pt x="17" y="51"/>
                  </a:cubicBezTo>
                  <a:cubicBezTo>
                    <a:pt x="18" y="51"/>
                    <a:pt x="18" y="52"/>
                    <a:pt x="19" y="52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1" y="41"/>
                    <a:pt x="18" y="37"/>
                    <a:pt x="16" y="35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5" y="35"/>
                    <a:pt x="2" y="38"/>
                    <a:pt x="1" y="4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0"/>
                    <a:pt x="5" y="49"/>
                    <a:pt x="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 defTabSz="685800"/>
              <a:endParaRPr lang="zh-CN" altLang="en-US" sz="1350">
                <a:solidFill>
                  <a:prstClr val="black"/>
                </a:solidFill>
                <a:latin typeface="Agency FB" panose="020B050302020202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198249" y="2263093"/>
            <a:ext cx="626346" cy="775091"/>
            <a:chOff x="3095876" y="2479873"/>
            <a:chExt cx="366231" cy="470769"/>
          </a:xfrm>
        </p:grpSpPr>
        <p:sp>
          <p:nvSpPr>
            <p:cNvPr id="36" name="Freeform 108"/>
            <p:cNvSpPr/>
            <p:nvPr/>
          </p:nvSpPr>
          <p:spPr bwMode="auto">
            <a:xfrm flipH="1">
              <a:off x="3095876" y="2898027"/>
              <a:ext cx="51923" cy="52615"/>
            </a:xfrm>
            <a:custGeom>
              <a:avLst/>
              <a:gdLst>
                <a:gd name="T0" fmla="*/ 0 w 32"/>
                <a:gd name="T1" fmla="*/ 32 h 32"/>
                <a:gd name="T2" fmla="*/ 16 w 32"/>
                <a:gd name="T3" fmla="*/ 32 h 32"/>
                <a:gd name="T4" fmla="*/ 32 w 32"/>
                <a:gd name="T5" fmla="*/ 16 h 32"/>
                <a:gd name="T6" fmla="*/ 32 w 32"/>
                <a:gd name="T7" fmla="*/ 0 h 32"/>
                <a:gd name="T8" fmla="*/ 0 w 32"/>
                <a:gd name="T9" fmla="*/ 0 h 32"/>
                <a:gd name="T10" fmla="*/ 0 w 3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0" y="32"/>
                  </a:moveTo>
                  <a:cubicBezTo>
                    <a:pt x="16" y="32"/>
                    <a:pt x="16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109"/>
            <p:cNvSpPr>
              <a:spLocks noEditPoints="1"/>
            </p:cNvSpPr>
            <p:nvPr/>
          </p:nvSpPr>
          <p:spPr bwMode="auto">
            <a:xfrm flipH="1">
              <a:off x="3095876" y="2479873"/>
              <a:ext cx="366231" cy="470769"/>
            </a:xfrm>
            <a:custGeom>
              <a:avLst/>
              <a:gdLst>
                <a:gd name="T0" fmla="*/ 208 w 224"/>
                <a:gd name="T1" fmla="*/ 0 h 288"/>
                <a:gd name="T2" fmla="*/ 16 w 224"/>
                <a:gd name="T3" fmla="*/ 0 h 288"/>
                <a:gd name="T4" fmla="*/ 0 w 224"/>
                <a:gd name="T5" fmla="*/ 16 h 288"/>
                <a:gd name="T6" fmla="*/ 0 w 224"/>
                <a:gd name="T7" fmla="*/ 272 h 288"/>
                <a:gd name="T8" fmla="*/ 16 w 224"/>
                <a:gd name="T9" fmla="*/ 288 h 288"/>
                <a:gd name="T10" fmla="*/ 176 w 224"/>
                <a:gd name="T11" fmla="*/ 288 h 288"/>
                <a:gd name="T12" fmla="*/ 176 w 224"/>
                <a:gd name="T13" fmla="*/ 144 h 288"/>
                <a:gd name="T14" fmla="*/ 224 w 224"/>
                <a:gd name="T15" fmla="*/ 144 h 288"/>
                <a:gd name="T16" fmla="*/ 224 w 224"/>
                <a:gd name="T17" fmla="*/ 16 h 288"/>
                <a:gd name="T18" fmla="*/ 208 w 224"/>
                <a:gd name="T19" fmla="*/ 0 h 288"/>
                <a:gd name="T20" fmla="*/ 168 w 224"/>
                <a:gd name="T21" fmla="*/ 104 h 288"/>
                <a:gd name="T22" fmla="*/ 56 w 224"/>
                <a:gd name="T23" fmla="*/ 104 h 288"/>
                <a:gd name="T24" fmla="*/ 56 w 224"/>
                <a:gd name="T25" fmla="*/ 88 h 288"/>
                <a:gd name="T26" fmla="*/ 168 w 224"/>
                <a:gd name="T27" fmla="*/ 88 h 288"/>
                <a:gd name="T28" fmla="*/ 168 w 224"/>
                <a:gd name="T29" fmla="*/ 104 h 288"/>
                <a:gd name="T30" fmla="*/ 168 w 224"/>
                <a:gd name="T31" fmla="*/ 72 h 288"/>
                <a:gd name="T32" fmla="*/ 56 w 224"/>
                <a:gd name="T33" fmla="*/ 72 h 288"/>
                <a:gd name="T34" fmla="*/ 56 w 224"/>
                <a:gd name="T35" fmla="*/ 56 h 288"/>
                <a:gd name="T36" fmla="*/ 168 w 224"/>
                <a:gd name="T37" fmla="*/ 56 h 288"/>
                <a:gd name="T38" fmla="*/ 168 w 224"/>
                <a:gd name="T39" fmla="*/ 7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4" h="288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1"/>
                    <a:pt x="7" y="288"/>
                    <a:pt x="16" y="288"/>
                  </a:cubicBezTo>
                  <a:cubicBezTo>
                    <a:pt x="176" y="288"/>
                    <a:pt x="176" y="288"/>
                    <a:pt x="176" y="288"/>
                  </a:cubicBezTo>
                  <a:cubicBezTo>
                    <a:pt x="176" y="144"/>
                    <a:pt x="176" y="144"/>
                    <a:pt x="176" y="144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close/>
                  <a:moveTo>
                    <a:pt x="168" y="104"/>
                  </a:moveTo>
                  <a:cubicBezTo>
                    <a:pt x="56" y="104"/>
                    <a:pt x="56" y="104"/>
                    <a:pt x="56" y="104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168" y="88"/>
                    <a:pt x="168" y="88"/>
                    <a:pt x="168" y="88"/>
                  </a:cubicBezTo>
                  <a:lnTo>
                    <a:pt x="168" y="104"/>
                  </a:lnTo>
                  <a:close/>
                  <a:moveTo>
                    <a:pt x="168" y="72"/>
                  </a:moveTo>
                  <a:cubicBezTo>
                    <a:pt x="56" y="72"/>
                    <a:pt x="56" y="72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Rectangle 110"/>
            <p:cNvSpPr>
              <a:spLocks noChangeArrowheads="1"/>
            </p:cNvSpPr>
            <p:nvPr/>
          </p:nvSpPr>
          <p:spPr bwMode="auto">
            <a:xfrm flipH="1">
              <a:off x="3095876" y="2741565"/>
              <a:ext cx="51923" cy="519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Rectangle 111"/>
            <p:cNvSpPr>
              <a:spLocks noChangeArrowheads="1"/>
            </p:cNvSpPr>
            <p:nvPr/>
          </p:nvSpPr>
          <p:spPr bwMode="auto">
            <a:xfrm flipH="1">
              <a:off x="3095876" y="2819796"/>
              <a:ext cx="51923" cy="526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Freeform 247"/>
          <p:cNvSpPr>
            <a:spLocks noEditPoints="1"/>
          </p:cNvSpPr>
          <p:nvPr/>
        </p:nvSpPr>
        <p:spPr bwMode="auto">
          <a:xfrm>
            <a:off x="10454005" y="2306955"/>
            <a:ext cx="775970" cy="762000"/>
          </a:xfrm>
          <a:custGeom>
            <a:avLst/>
            <a:gdLst>
              <a:gd name="T0" fmla="*/ 45 w 154"/>
              <a:gd name="T1" fmla="*/ 127 h 154"/>
              <a:gd name="T2" fmla="*/ 38 w 154"/>
              <a:gd name="T3" fmla="*/ 120 h 154"/>
              <a:gd name="T4" fmla="*/ 140 w 154"/>
              <a:gd name="T5" fmla="*/ 18 h 154"/>
              <a:gd name="T6" fmla="*/ 136 w 154"/>
              <a:gd name="T7" fmla="*/ 14 h 154"/>
              <a:gd name="T8" fmla="*/ 35 w 154"/>
              <a:gd name="T9" fmla="*/ 116 h 154"/>
              <a:gd name="T10" fmla="*/ 27 w 154"/>
              <a:gd name="T11" fmla="*/ 110 h 154"/>
              <a:gd name="T12" fmla="*/ 129 w 154"/>
              <a:gd name="T13" fmla="*/ 7 h 154"/>
              <a:gd name="T14" fmla="*/ 122 w 154"/>
              <a:gd name="T15" fmla="*/ 0 h 154"/>
              <a:gd name="T16" fmla="*/ 15 w 154"/>
              <a:gd name="T17" fmla="*/ 108 h 154"/>
              <a:gd name="T18" fmla="*/ 15 w 154"/>
              <a:gd name="T19" fmla="*/ 108 h 154"/>
              <a:gd name="T20" fmla="*/ 15 w 154"/>
              <a:gd name="T21" fmla="*/ 108 h 154"/>
              <a:gd name="T22" fmla="*/ 15 w 154"/>
              <a:gd name="T23" fmla="*/ 108 h 154"/>
              <a:gd name="T24" fmla="*/ 15 w 154"/>
              <a:gd name="T25" fmla="*/ 108 h 154"/>
              <a:gd name="T26" fmla="*/ 0 w 154"/>
              <a:gd name="T27" fmla="*/ 154 h 154"/>
              <a:gd name="T28" fmla="*/ 47 w 154"/>
              <a:gd name="T29" fmla="*/ 140 h 154"/>
              <a:gd name="T30" fmla="*/ 47 w 154"/>
              <a:gd name="T31" fmla="*/ 140 h 154"/>
              <a:gd name="T32" fmla="*/ 47 w 154"/>
              <a:gd name="T33" fmla="*/ 140 h 154"/>
              <a:gd name="T34" fmla="*/ 47 w 154"/>
              <a:gd name="T35" fmla="*/ 140 h 154"/>
              <a:gd name="T36" fmla="*/ 154 w 154"/>
              <a:gd name="T37" fmla="*/ 32 h 154"/>
              <a:gd name="T38" fmla="*/ 147 w 154"/>
              <a:gd name="T39" fmla="*/ 25 h 154"/>
              <a:gd name="T40" fmla="*/ 45 w 154"/>
              <a:gd name="T41" fmla="*/ 127 h 154"/>
              <a:gd name="T42" fmla="*/ 21 w 154"/>
              <a:gd name="T43" fmla="*/ 121 h 154"/>
              <a:gd name="T44" fmla="*/ 33 w 154"/>
              <a:gd name="T45" fmla="*/ 133 h 154"/>
              <a:gd name="T46" fmla="*/ 15 w 154"/>
              <a:gd name="T47" fmla="*/ 140 h 154"/>
              <a:gd name="T48" fmla="*/ 21 w 154"/>
              <a:gd name="T49" fmla="*/ 121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54" h="154">
                <a:moveTo>
                  <a:pt x="45" y="127"/>
                </a:moveTo>
                <a:lnTo>
                  <a:pt x="38" y="120"/>
                </a:lnTo>
                <a:lnTo>
                  <a:pt x="140" y="18"/>
                </a:lnTo>
                <a:lnTo>
                  <a:pt x="136" y="14"/>
                </a:lnTo>
                <a:lnTo>
                  <a:pt x="35" y="116"/>
                </a:lnTo>
                <a:lnTo>
                  <a:pt x="27" y="110"/>
                </a:lnTo>
                <a:lnTo>
                  <a:pt x="129" y="7"/>
                </a:lnTo>
                <a:lnTo>
                  <a:pt x="122" y="0"/>
                </a:lnTo>
                <a:lnTo>
                  <a:pt x="15" y="108"/>
                </a:lnTo>
                <a:lnTo>
                  <a:pt x="15" y="108"/>
                </a:lnTo>
                <a:lnTo>
                  <a:pt x="15" y="108"/>
                </a:lnTo>
                <a:lnTo>
                  <a:pt x="15" y="108"/>
                </a:lnTo>
                <a:lnTo>
                  <a:pt x="15" y="108"/>
                </a:lnTo>
                <a:lnTo>
                  <a:pt x="0" y="154"/>
                </a:lnTo>
                <a:lnTo>
                  <a:pt x="47" y="140"/>
                </a:lnTo>
                <a:lnTo>
                  <a:pt x="47" y="140"/>
                </a:lnTo>
                <a:lnTo>
                  <a:pt x="47" y="140"/>
                </a:lnTo>
                <a:lnTo>
                  <a:pt x="47" y="140"/>
                </a:lnTo>
                <a:lnTo>
                  <a:pt x="154" y="32"/>
                </a:lnTo>
                <a:lnTo>
                  <a:pt x="147" y="25"/>
                </a:lnTo>
                <a:lnTo>
                  <a:pt x="45" y="127"/>
                </a:lnTo>
                <a:close/>
                <a:moveTo>
                  <a:pt x="21" y="121"/>
                </a:moveTo>
                <a:lnTo>
                  <a:pt x="33" y="133"/>
                </a:lnTo>
                <a:lnTo>
                  <a:pt x="15" y="140"/>
                </a:lnTo>
                <a:lnTo>
                  <a:pt x="21" y="1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p>
            <a:pPr defTabSz="685800"/>
            <a:endParaRPr lang="zh-CN" altLang="en-US" sz="1350">
              <a:solidFill>
                <a:prstClr val="black"/>
              </a:solidFill>
              <a:latin typeface="Agency FB" panose="020B0503020202020204"/>
              <a:ea typeface="微软雅黑" panose="020B0503020204020204" pitchFamily="34" charset="-122"/>
            </a:endParaRPr>
          </a:p>
        </p:txBody>
      </p:sp>
      <p:sp>
        <p:nvSpPr>
          <p:cNvPr id="48" name="Rectangle 1436"/>
          <p:cNvSpPr>
            <a:spLocks noChangeArrowheads="1"/>
          </p:cNvSpPr>
          <p:nvPr/>
        </p:nvSpPr>
        <p:spPr bwMode="auto">
          <a:xfrm>
            <a:off x="5420995" y="4570730"/>
            <a:ext cx="1429385" cy="113855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p>
            <a:pPr algn="ctr" defTabSz="1217930"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带领学生开展线下课题研究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algn="ctr" defTabSz="1217930">
              <a:defRPr/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  <a:sym typeface="+mn-ea"/>
            </a:endParaRPr>
          </a:p>
          <a:p>
            <a:pPr algn="ctr" defTabSz="1217930">
              <a:defRPr/>
            </a:pPr>
            <a:r>
              <a:rPr lang="en-US" sz="2000" b="1" kern="0" dirty="0">
                <a:solidFill>
                  <a:srgbClr val="95A5A6"/>
                </a:solidFill>
                <a:cs typeface="Arial" panose="020B0604020202020204" pitchFamily="34" charset="0"/>
              </a:rPr>
              <a:t> </a:t>
            </a:r>
            <a:endParaRPr lang="en-US" sz="4000" b="1" kern="0" dirty="0">
              <a:solidFill>
                <a:srgbClr val="95A5A6"/>
              </a:solidFill>
              <a:cs typeface="Arial" panose="020B0604020202020204" pitchFamily="34" charset="0"/>
            </a:endParaRPr>
          </a:p>
        </p:txBody>
      </p:sp>
      <p:sp>
        <p:nvSpPr>
          <p:cNvPr id="49" name="Rectangle 1436"/>
          <p:cNvSpPr>
            <a:spLocks noChangeArrowheads="1"/>
          </p:cNvSpPr>
          <p:nvPr/>
        </p:nvSpPr>
        <p:spPr bwMode="auto">
          <a:xfrm>
            <a:off x="7744460" y="4570730"/>
            <a:ext cx="1700530" cy="113855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p>
            <a:pPr algn="ctr" defTabSz="1217930"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分析采集数据，撰写课题报告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algn="ctr" defTabSz="1217930">
              <a:defRPr/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  <a:sym typeface="+mn-ea"/>
            </a:endParaRPr>
          </a:p>
          <a:p>
            <a:pPr algn="ctr" defTabSz="1217930">
              <a:defRPr/>
            </a:pPr>
            <a:r>
              <a:rPr lang="en-US" sz="2000" b="1" kern="0" dirty="0">
                <a:solidFill>
                  <a:srgbClr val="95A5A6"/>
                </a:solidFill>
                <a:cs typeface="Arial" panose="020B0604020202020204" pitchFamily="34" charset="0"/>
              </a:rPr>
              <a:t> </a:t>
            </a:r>
            <a:endParaRPr lang="en-US" sz="4000" b="1" kern="0" dirty="0">
              <a:solidFill>
                <a:srgbClr val="95A5A6"/>
              </a:solidFill>
              <a:cs typeface="Arial" panose="020B0604020202020204" pitchFamily="34" charset="0"/>
            </a:endParaRPr>
          </a:p>
        </p:txBody>
      </p:sp>
      <p:sp>
        <p:nvSpPr>
          <p:cNvPr id="50" name="Rectangle 1436"/>
          <p:cNvSpPr>
            <a:spLocks noChangeArrowheads="1"/>
          </p:cNvSpPr>
          <p:nvPr/>
        </p:nvSpPr>
        <p:spPr bwMode="auto">
          <a:xfrm>
            <a:off x="10166985" y="4570730"/>
            <a:ext cx="1635760" cy="141541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p>
            <a:pPr algn="ctr" defTabSz="1217930"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导师为学员撰写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7930"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英文推荐信并署名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7930">
              <a:defRPr/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  <a:sym typeface="+mn-ea"/>
            </a:endParaRPr>
          </a:p>
          <a:p>
            <a:pPr algn="ctr" defTabSz="1217930">
              <a:defRPr/>
            </a:pPr>
            <a:r>
              <a:rPr lang="en-US" sz="2000" b="1" kern="0" dirty="0">
                <a:solidFill>
                  <a:srgbClr val="95A5A6"/>
                </a:solidFill>
                <a:cs typeface="Arial" panose="020B0604020202020204" pitchFamily="34" charset="0"/>
              </a:rPr>
              <a:t> </a:t>
            </a:r>
            <a:endParaRPr lang="en-US" sz="4000" b="1" kern="0" dirty="0">
              <a:solidFill>
                <a:srgbClr val="95A5A6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67655" y="1569474"/>
            <a:ext cx="1939636" cy="1607856"/>
          </a:xfrm>
          <a:prstGeom prst="rect">
            <a:avLst/>
          </a:prstGeom>
          <a:solidFill>
            <a:srgbClr val="049AAB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Right" fov="7200000">
              <a:rot lat="0" lon="19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项目准备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7374" y="3874192"/>
            <a:ext cx="2259752" cy="782320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了解学生基本情况和目标专业方向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57559" y="2373402"/>
            <a:ext cx="1939636" cy="1607856"/>
          </a:xfrm>
          <a:prstGeom prst="rect">
            <a:avLst/>
          </a:prstGeom>
          <a:solidFill>
            <a:srgbClr val="01304C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Right" fov="7200000">
              <a:rot lat="0" lon="19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项目确认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97505" y="4572635"/>
            <a:ext cx="2100580" cy="1513205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marL="0" lvl="1">
              <a:lnSpc>
                <a:spcPct val="125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导师面试确定课题，签订合同、缴纳项目费用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77218" y="1569474"/>
            <a:ext cx="1939636" cy="1607856"/>
          </a:xfrm>
          <a:prstGeom prst="rect">
            <a:avLst/>
          </a:prstGeom>
          <a:solidFill>
            <a:srgbClr val="049AAB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Right" fov="7200000">
              <a:rot lat="0" lon="19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项目开始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99075" y="3961130"/>
            <a:ext cx="2000885" cy="1475105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学生阅读相关文献，了解项目内容，完成相应准备工作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559173" y="2373402"/>
            <a:ext cx="1939636" cy="1607856"/>
          </a:xfrm>
          <a:prstGeom prst="rect">
            <a:avLst/>
          </a:prstGeom>
          <a:solidFill>
            <a:srgbClr val="01304C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Right" fov="7200000">
              <a:rot lat="0" lon="19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项目进行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457440" y="4572635"/>
            <a:ext cx="1962150" cy="1128395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学生根据导师的安排在武大、华科开展线下实习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17773" y="1569474"/>
            <a:ext cx="1939636" cy="1607856"/>
          </a:xfrm>
          <a:prstGeom prst="rect">
            <a:avLst/>
          </a:prstGeom>
          <a:solidFill>
            <a:srgbClr val="049AAB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Right" fov="7200000">
              <a:rot lat="0" lon="19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项目结束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54235" y="3782695"/>
            <a:ext cx="2126615" cy="1128395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完成结题报告并做汇报，导师为学生撰写专属推荐信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093248" y="156727"/>
            <a:ext cx="5293776" cy="645160"/>
            <a:chOff x="6080760" y="1044564"/>
            <a:chExt cx="5293776" cy="645160"/>
          </a:xfrm>
        </p:grpSpPr>
        <p:sp>
          <p:nvSpPr>
            <p:cNvPr id="30" name="文本框 29"/>
            <p:cNvSpPr txBox="1"/>
            <p:nvPr/>
          </p:nvSpPr>
          <p:spPr>
            <a:xfrm>
              <a:off x="6080760" y="1044564"/>
              <a:ext cx="2233611" cy="64516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p>
              <a:r>
                <a:rPr lang="en-US" altLang="zh-CN" sz="3600" b="1" dirty="0">
                  <a:solidFill>
                    <a:srgbClr val="049AAB"/>
                  </a:solidFill>
                  <a:latin typeface="Microsoft Yi Baiti" panose="03000500000000000000" pitchFamily="66" charset="0"/>
                  <a:ea typeface="Microsoft Yi Baiti" panose="03000500000000000000" pitchFamily="66" charset="0"/>
                </a:rPr>
                <a:t>THREE</a:t>
              </a:r>
              <a:endParaRPr lang="zh-CN" altLang="en-US" sz="3600" b="1" dirty="0">
                <a:solidFill>
                  <a:srgbClr val="049AAB"/>
                </a:solidFill>
                <a:latin typeface="Microsoft Yi Baiti" panose="03000500000000000000" pitchFamily="66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537322" y="1120685"/>
              <a:ext cx="38372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dirty="0">
                  <a:solidFill>
                    <a:schemeClr val="bg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流程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9958705" y="0"/>
            <a:ext cx="2190115" cy="958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970" y="-353695"/>
            <a:ext cx="2228865" cy="22260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4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899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899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/>
      <p:bldP spid="16" grpId="0" bldLvl="0" animBg="1"/>
      <p:bldP spid="17" grpId="0"/>
      <p:bldP spid="19" grpId="0" bldLvl="0" animBg="1"/>
      <p:bldP spid="20" grpId="0"/>
      <p:bldP spid="22" grpId="0" bldLvl="0" animBg="1"/>
      <p:bldP spid="23" grpId="0"/>
      <p:bldP spid="2" grpId="0" bldLvl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128173" y="143392"/>
            <a:ext cx="5082956" cy="645160"/>
            <a:chOff x="6080760" y="1044564"/>
            <a:chExt cx="5082956" cy="645160"/>
          </a:xfrm>
        </p:grpSpPr>
        <p:sp>
          <p:nvSpPr>
            <p:cNvPr id="22" name="文本框 21"/>
            <p:cNvSpPr txBox="1"/>
            <p:nvPr/>
          </p:nvSpPr>
          <p:spPr>
            <a:xfrm>
              <a:off x="6080760" y="1044564"/>
              <a:ext cx="2233611" cy="64516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49AAB"/>
                  </a:solidFill>
                  <a:latin typeface="Microsoft Yi Baiti" panose="03000500000000000000" pitchFamily="66" charset="0"/>
                </a:rPr>
                <a:t>FOUR</a:t>
              </a:r>
              <a:endParaRPr lang="en-US" altLang="zh-CN" sz="3600" b="1" dirty="0">
                <a:solidFill>
                  <a:srgbClr val="049AAB"/>
                </a:solidFill>
                <a:latin typeface="Microsoft Yi Baiti" panose="03000500000000000000" pitchFamily="66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326502" y="1121955"/>
              <a:ext cx="38372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优秀示例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10198735" y="63500"/>
            <a:ext cx="1918335" cy="991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970" y="-353695"/>
            <a:ext cx="2228865" cy="2226068"/>
          </a:xfrm>
          <a:prstGeom prst="rect">
            <a:avLst/>
          </a:prstGeom>
        </p:spPr>
      </p:pic>
      <p:sp>
        <p:nvSpPr>
          <p:cNvPr id="122" name="文本框 121"/>
          <p:cNvSpPr txBox="1"/>
          <p:nvPr/>
        </p:nvSpPr>
        <p:spPr>
          <a:xfrm>
            <a:off x="3759200" y="883920"/>
            <a:ext cx="5280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 dirty="0">
                <a:solidFill>
                  <a:srgbClr val="049AAB"/>
                </a:solidFill>
                <a:latin typeface="Microsoft Yi Baiti" panose="03000500000000000000" pitchFamily="66" charset="0"/>
              </a:rPr>
              <a:t>机械电子／柔性电子方向</a:t>
            </a:r>
            <a:endParaRPr lang="en-US" altLang="zh-CN" sz="2800" b="1" dirty="0">
              <a:solidFill>
                <a:srgbClr val="049AAB"/>
              </a:solidFill>
              <a:latin typeface="Microsoft Yi Baiti" panose="03000500000000000000" pitchFamily="66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90" y="1524635"/>
            <a:ext cx="10080625" cy="4982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859115" y="1895313"/>
            <a:ext cx="1023512" cy="1025529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108751" y="2077287"/>
            <a:ext cx="790587" cy="790831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481381" y="2599405"/>
            <a:ext cx="1023512" cy="1023828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135952" y="2578997"/>
            <a:ext cx="964005" cy="964303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521895" y="2965058"/>
            <a:ext cx="964005" cy="964303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092039" y="3274587"/>
            <a:ext cx="964005" cy="964303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4264052" y="3009275"/>
            <a:ext cx="751481" cy="746612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7" name="Freeform 12"/>
          <p:cNvSpPr/>
          <p:nvPr/>
        </p:nvSpPr>
        <p:spPr bwMode="auto">
          <a:xfrm>
            <a:off x="4862515" y="2145315"/>
            <a:ext cx="2390460" cy="3214341"/>
          </a:xfrm>
          <a:custGeom>
            <a:avLst/>
            <a:gdLst>
              <a:gd name="T0" fmla="*/ 203 w 595"/>
              <a:gd name="T1" fmla="*/ 800 h 800"/>
              <a:gd name="T2" fmla="*/ 419 w 595"/>
              <a:gd name="T3" fmla="*/ 800 h 800"/>
              <a:gd name="T4" fmla="*/ 335 w 595"/>
              <a:gd name="T5" fmla="*/ 556 h 800"/>
              <a:gd name="T6" fmla="*/ 473 w 595"/>
              <a:gd name="T7" fmla="*/ 332 h 800"/>
              <a:gd name="T8" fmla="*/ 587 w 595"/>
              <a:gd name="T9" fmla="*/ 344 h 800"/>
              <a:gd name="T10" fmla="*/ 388 w 595"/>
              <a:gd name="T11" fmla="*/ 338 h 800"/>
              <a:gd name="T12" fmla="*/ 463 w 595"/>
              <a:gd name="T13" fmla="*/ 247 h 800"/>
              <a:gd name="T14" fmla="*/ 595 w 595"/>
              <a:gd name="T15" fmla="*/ 210 h 800"/>
              <a:gd name="T16" fmla="*/ 484 w 595"/>
              <a:gd name="T17" fmla="*/ 219 h 800"/>
              <a:gd name="T18" fmla="*/ 498 w 595"/>
              <a:gd name="T19" fmla="*/ 102 h 800"/>
              <a:gd name="T20" fmla="*/ 476 w 595"/>
              <a:gd name="T21" fmla="*/ 209 h 800"/>
              <a:gd name="T22" fmla="*/ 324 w 595"/>
              <a:gd name="T23" fmla="*/ 342 h 800"/>
              <a:gd name="T24" fmla="*/ 322 w 595"/>
              <a:gd name="T25" fmla="*/ 187 h 800"/>
              <a:gd name="T26" fmla="*/ 394 w 595"/>
              <a:gd name="T27" fmla="*/ 95 h 800"/>
              <a:gd name="T28" fmla="*/ 309 w 595"/>
              <a:gd name="T29" fmla="*/ 170 h 800"/>
              <a:gd name="T30" fmla="*/ 272 w 595"/>
              <a:gd name="T31" fmla="*/ 61 h 800"/>
              <a:gd name="T32" fmla="*/ 178 w 595"/>
              <a:gd name="T33" fmla="*/ 0 h 800"/>
              <a:gd name="T34" fmla="*/ 273 w 595"/>
              <a:gd name="T35" fmla="*/ 135 h 800"/>
              <a:gd name="T36" fmla="*/ 207 w 595"/>
              <a:gd name="T37" fmla="*/ 96 h 800"/>
              <a:gd name="T38" fmla="*/ 108 w 595"/>
              <a:gd name="T39" fmla="*/ 91 h 800"/>
              <a:gd name="T40" fmla="*/ 59 w 595"/>
              <a:gd name="T41" fmla="*/ 60 h 800"/>
              <a:gd name="T42" fmla="*/ 115 w 595"/>
              <a:gd name="T43" fmla="*/ 102 h 800"/>
              <a:gd name="T44" fmla="*/ 227 w 595"/>
              <a:gd name="T45" fmla="*/ 124 h 800"/>
              <a:gd name="T46" fmla="*/ 282 w 595"/>
              <a:gd name="T47" fmla="*/ 203 h 800"/>
              <a:gd name="T48" fmla="*/ 274 w 595"/>
              <a:gd name="T49" fmla="*/ 424 h 800"/>
              <a:gd name="T50" fmla="*/ 217 w 595"/>
              <a:gd name="T51" fmla="*/ 372 h 800"/>
              <a:gd name="T52" fmla="*/ 136 w 595"/>
              <a:gd name="T53" fmla="*/ 299 h 800"/>
              <a:gd name="T54" fmla="*/ 123 w 595"/>
              <a:gd name="T55" fmla="*/ 209 h 800"/>
              <a:gd name="T56" fmla="*/ 130 w 595"/>
              <a:gd name="T57" fmla="*/ 312 h 800"/>
              <a:gd name="T58" fmla="*/ 0 w 595"/>
              <a:gd name="T59" fmla="*/ 318 h 800"/>
              <a:gd name="T60" fmla="*/ 131 w 595"/>
              <a:gd name="T61" fmla="*/ 330 h 800"/>
              <a:gd name="T62" fmla="*/ 230 w 595"/>
              <a:gd name="T63" fmla="*/ 430 h 800"/>
              <a:gd name="T64" fmla="*/ 257 w 595"/>
              <a:gd name="T65" fmla="*/ 485 h 800"/>
              <a:gd name="T66" fmla="*/ 92 w 595"/>
              <a:gd name="T67" fmla="*/ 502 h 800"/>
              <a:gd name="T68" fmla="*/ 190 w 595"/>
              <a:gd name="T69" fmla="*/ 482 h 800"/>
              <a:gd name="T70" fmla="*/ 275 w 595"/>
              <a:gd name="T71" fmla="*/ 605 h 800"/>
              <a:gd name="T72" fmla="*/ 203 w 595"/>
              <a:gd name="T73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95" h="800">
                <a:moveTo>
                  <a:pt x="203" y="800"/>
                </a:moveTo>
                <a:cubicBezTo>
                  <a:pt x="442" y="800"/>
                  <a:pt x="419" y="800"/>
                  <a:pt x="419" y="800"/>
                </a:cubicBezTo>
                <a:cubicBezTo>
                  <a:pt x="419" y="800"/>
                  <a:pt x="335" y="782"/>
                  <a:pt x="335" y="556"/>
                </a:cubicBezTo>
                <a:cubicBezTo>
                  <a:pt x="335" y="462"/>
                  <a:pt x="400" y="338"/>
                  <a:pt x="473" y="332"/>
                </a:cubicBezTo>
                <a:cubicBezTo>
                  <a:pt x="545" y="327"/>
                  <a:pt x="587" y="344"/>
                  <a:pt x="587" y="344"/>
                </a:cubicBezTo>
                <a:cubicBezTo>
                  <a:pt x="587" y="344"/>
                  <a:pt x="497" y="284"/>
                  <a:pt x="388" y="338"/>
                </a:cubicBezTo>
                <a:cubicBezTo>
                  <a:pt x="388" y="338"/>
                  <a:pt x="416" y="282"/>
                  <a:pt x="463" y="247"/>
                </a:cubicBezTo>
                <a:cubicBezTo>
                  <a:pt x="510" y="212"/>
                  <a:pt x="578" y="209"/>
                  <a:pt x="595" y="210"/>
                </a:cubicBezTo>
                <a:cubicBezTo>
                  <a:pt x="595" y="210"/>
                  <a:pt x="542" y="192"/>
                  <a:pt x="484" y="219"/>
                </a:cubicBezTo>
                <a:cubicBezTo>
                  <a:pt x="484" y="219"/>
                  <a:pt x="528" y="188"/>
                  <a:pt x="498" y="102"/>
                </a:cubicBezTo>
                <a:cubicBezTo>
                  <a:pt x="498" y="102"/>
                  <a:pt x="507" y="178"/>
                  <a:pt x="476" y="209"/>
                </a:cubicBezTo>
                <a:cubicBezTo>
                  <a:pt x="445" y="241"/>
                  <a:pt x="349" y="297"/>
                  <a:pt x="324" y="342"/>
                </a:cubicBezTo>
                <a:cubicBezTo>
                  <a:pt x="324" y="342"/>
                  <a:pt x="304" y="256"/>
                  <a:pt x="322" y="187"/>
                </a:cubicBezTo>
                <a:cubicBezTo>
                  <a:pt x="338" y="127"/>
                  <a:pt x="383" y="98"/>
                  <a:pt x="394" y="95"/>
                </a:cubicBezTo>
                <a:cubicBezTo>
                  <a:pt x="394" y="95"/>
                  <a:pt x="336" y="103"/>
                  <a:pt x="309" y="170"/>
                </a:cubicBezTo>
                <a:cubicBezTo>
                  <a:pt x="309" y="170"/>
                  <a:pt x="309" y="112"/>
                  <a:pt x="272" y="61"/>
                </a:cubicBezTo>
                <a:cubicBezTo>
                  <a:pt x="234" y="11"/>
                  <a:pt x="192" y="3"/>
                  <a:pt x="178" y="0"/>
                </a:cubicBezTo>
                <a:cubicBezTo>
                  <a:pt x="178" y="0"/>
                  <a:pt x="270" y="33"/>
                  <a:pt x="273" y="135"/>
                </a:cubicBezTo>
                <a:cubicBezTo>
                  <a:pt x="273" y="135"/>
                  <a:pt x="248" y="105"/>
                  <a:pt x="207" y="96"/>
                </a:cubicBezTo>
                <a:cubicBezTo>
                  <a:pt x="166" y="88"/>
                  <a:pt x="128" y="95"/>
                  <a:pt x="108" y="91"/>
                </a:cubicBezTo>
                <a:cubicBezTo>
                  <a:pt x="87" y="87"/>
                  <a:pt x="63" y="69"/>
                  <a:pt x="59" y="60"/>
                </a:cubicBezTo>
                <a:cubicBezTo>
                  <a:pt x="59" y="60"/>
                  <a:pt x="71" y="88"/>
                  <a:pt x="115" y="102"/>
                </a:cubicBezTo>
                <a:cubicBezTo>
                  <a:pt x="154" y="114"/>
                  <a:pt x="197" y="104"/>
                  <a:pt x="227" y="124"/>
                </a:cubicBezTo>
                <a:cubicBezTo>
                  <a:pt x="257" y="144"/>
                  <a:pt x="277" y="172"/>
                  <a:pt x="282" y="203"/>
                </a:cubicBezTo>
                <a:cubicBezTo>
                  <a:pt x="287" y="231"/>
                  <a:pt x="295" y="335"/>
                  <a:pt x="274" y="424"/>
                </a:cubicBezTo>
                <a:cubicBezTo>
                  <a:pt x="274" y="424"/>
                  <a:pt x="250" y="393"/>
                  <a:pt x="217" y="372"/>
                </a:cubicBezTo>
                <a:cubicBezTo>
                  <a:pt x="183" y="349"/>
                  <a:pt x="148" y="318"/>
                  <a:pt x="136" y="299"/>
                </a:cubicBezTo>
                <a:cubicBezTo>
                  <a:pt x="124" y="281"/>
                  <a:pt x="121" y="234"/>
                  <a:pt x="123" y="209"/>
                </a:cubicBezTo>
                <a:cubicBezTo>
                  <a:pt x="123" y="209"/>
                  <a:pt x="105" y="271"/>
                  <a:pt x="130" y="312"/>
                </a:cubicBezTo>
                <a:cubicBezTo>
                  <a:pt x="130" y="312"/>
                  <a:pt x="70" y="282"/>
                  <a:pt x="0" y="318"/>
                </a:cubicBezTo>
                <a:cubicBezTo>
                  <a:pt x="0" y="318"/>
                  <a:pt x="83" y="298"/>
                  <a:pt x="131" y="330"/>
                </a:cubicBezTo>
                <a:cubicBezTo>
                  <a:pt x="183" y="364"/>
                  <a:pt x="216" y="408"/>
                  <a:pt x="230" y="430"/>
                </a:cubicBezTo>
                <a:cubicBezTo>
                  <a:pt x="244" y="453"/>
                  <a:pt x="257" y="485"/>
                  <a:pt x="257" y="485"/>
                </a:cubicBezTo>
                <a:cubicBezTo>
                  <a:pt x="257" y="485"/>
                  <a:pt x="182" y="437"/>
                  <a:pt x="92" y="502"/>
                </a:cubicBezTo>
                <a:cubicBezTo>
                  <a:pt x="92" y="502"/>
                  <a:pt x="145" y="475"/>
                  <a:pt x="190" y="482"/>
                </a:cubicBezTo>
                <a:cubicBezTo>
                  <a:pt x="235" y="489"/>
                  <a:pt x="275" y="528"/>
                  <a:pt x="275" y="605"/>
                </a:cubicBezTo>
                <a:cubicBezTo>
                  <a:pt x="275" y="681"/>
                  <a:pt x="257" y="753"/>
                  <a:pt x="203" y="8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4264051" y="2157212"/>
            <a:ext cx="1217332" cy="1217708"/>
          </a:xfrm>
          <a:prstGeom prst="ellipse">
            <a:avLst/>
          </a:prstGeom>
          <a:solidFill>
            <a:srgbClr val="049AAB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endParaRPr lang="en-US" altLang="zh-CN" sz="3200" b="1" dirty="0">
              <a:solidFill>
                <a:schemeClr val="bg1"/>
              </a:solidFill>
            </a:endParaRPr>
          </a:p>
          <a:p>
            <a:pPr algn="ctr"/>
            <a:endParaRPr lang="zh-CN" altLang="en-US" sz="1335" dirty="0">
              <a:solidFill>
                <a:schemeClr val="bg1"/>
              </a:solidFill>
            </a:endParaRPr>
          </a:p>
        </p:txBody>
      </p:sp>
      <p:sp>
        <p:nvSpPr>
          <p:cNvPr id="19" name="Oval 14"/>
          <p:cNvSpPr>
            <a:spLocks noChangeArrowheads="1"/>
          </p:cNvSpPr>
          <p:nvPr/>
        </p:nvSpPr>
        <p:spPr bwMode="auto">
          <a:xfrm>
            <a:off x="5481116" y="1511802"/>
            <a:ext cx="1217332" cy="12177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endParaRPr lang="zh-CN" altLang="en-US" sz="1335" dirty="0">
              <a:solidFill>
                <a:schemeClr val="bg1"/>
              </a:solidFill>
            </a:endParaRPr>
          </a:p>
        </p:txBody>
      </p:sp>
      <p:sp>
        <p:nvSpPr>
          <p:cNvPr id="20" name="Freeform 17"/>
          <p:cNvSpPr>
            <a:spLocks noEditPoints="1"/>
          </p:cNvSpPr>
          <p:nvPr/>
        </p:nvSpPr>
        <p:spPr bwMode="auto">
          <a:xfrm>
            <a:off x="9523095" y="2065020"/>
            <a:ext cx="159385" cy="386715"/>
          </a:xfrm>
          <a:custGeom>
            <a:avLst/>
            <a:gdLst>
              <a:gd name="T0" fmla="*/ 47 w 65"/>
              <a:gd name="T1" fmla="*/ 6 h 87"/>
              <a:gd name="T2" fmla="*/ 53 w 65"/>
              <a:gd name="T3" fmla="*/ 40 h 87"/>
              <a:gd name="T4" fmla="*/ 47 w 65"/>
              <a:gd name="T5" fmla="*/ 55 h 87"/>
              <a:gd name="T6" fmla="*/ 17 w 65"/>
              <a:gd name="T7" fmla="*/ 55 h 87"/>
              <a:gd name="T8" fmla="*/ 11 w 65"/>
              <a:gd name="T9" fmla="*/ 40 h 87"/>
              <a:gd name="T10" fmla="*/ 17 w 65"/>
              <a:gd name="T11" fmla="*/ 6 h 87"/>
              <a:gd name="T12" fmla="*/ 18 w 65"/>
              <a:gd name="T13" fmla="*/ 28 h 87"/>
              <a:gd name="T14" fmla="*/ 47 w 65"/>
              <a:gd name="T15" fmla="*/ 28 h 87"/>
              <a:gd name="T16" fmla="*/ 42 w 65"/>
              <a:gd name="T17" fmla="*/ 11 h 87"/>
              <a:gd name="T18" fmla="*/ 22 w 65"/>
              <a:gd name="T19" fmla="*/ 11 h 87"/>
              <a:gd name="T20" fmla="*/ 18 w 65"/>
              <a:gd name="T21" fmla="*/ 28 h 87"/>
              <a:gd name="T22" fmla="*/ 47 w 65"/>
              <a:gd name="T23" fmla="*/ 32 h 87"/>
              <a:gd name="T24" fmla="*/ 18 w 65"/>
              <a:gd name="T25" fmla="*/ 40 h 87"/>
              <a:gd name="T26" fmla="*/ 22 w 65"/>
              <a:gd name="T27" fmla="*/ 50 h 87"/>
              <a:gd name="T28" fmla="*/ 42 w 65"/>
              <a:gd name="T29" fmla="*/ 50 h 87"/>
              <a:gd name="T30" fmla="*/ 47 w 65"/>
              <a:gd name="T31" fmla="*/ 32 h 87"/>
              <a:gd name="T32" fmla="*/ 12 w 65"/>
              <a:gd name="T33" fmla="*/ 87 h 87"/>
              <a:gd name="T34" fmla="*/ 32 w 65"/>
              <a:gd name="T35" fmla="*/ 87 h 87"/>
              <a:gd name="T36" fmla="*/ 52 w 65"/>
              <a:gd name="T37" fmla="*/ 87 h 87"/>
              <a:gd name="T38" fmla="*/ 52 w 65"/>
              <a:gd name="T39" fmla="*/ 80 h 87"/>
              <a:gd name="T40" fmla="*/ 35 w 65"/>
              <a:gd name="T41" fmla="*/ 72 h 87"/>
              <a:gd name="T42" fmla="*/ 62 w 65"/>
              <a:gd name="T43" fmla="*/ 52 h 87"/>
              <a:gd name="T44" fmla="*/ 65 w 65"/>
              <a:gd name="T45" fmla="*/ 30 h 87"/>
              <a:gd name="T46" fmla="*/ 58 w 65"/>
              <a:gd name="T47" fmla="*/ 30 h 87"/>
              <a:gd name="T48" fmla="*/ 56 w 65"/>
              <a:gd name="T49" fmla="*/ 50 h 87"/>
              <a:gd name="T50" fmla="*/ 32 w 65"/>
              <a:gd name="T51" fmla="*/ 66 h 87"/>
              <a:gd name="T52" fmla="*/ 14 w 65"/>
              <a:gd name="T53" fmla="*/ 58 h 87"/>
              <a:gd name="T54" fmla="*/ 6 w 65"/>
              <a:gd name="T55" fmla="*/ 40 h 87"/>
              <a:gd name="T56" fmla="*/ 3 w 65"/>
              <a:gd name="T57" fmla="*/ 27 h 87"/>
              <a:gd name="T58" fmla="*/ 0 w 65"/>
              <a:gd name="T59" fmla="*/ 40 h 87"/>
              <a:gd name="T60" fmla="*/ 9 w 65"/>
              <a:gd name="T61" fmla="*/ 63 h 87"/>
              <a:gd name="T62" fmla="*/ 29 w 65"/>
              <a:gd name="T63" fmla="*/ 72 h 87"/>
              <a:gd name="T64" fmla="*/ 12 w 65"/>
              <a:gd name="T65" fmla="*/ 80 h 87"/>
              <a:gd name="T66" fmla="*/ 12 w 65"/>
              <a:gd name="T67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5" h="87">
                <a:moveTo>
                  <a:pt x="32" y="0"/>
                </a:moveTo>
                <a:cubicBezTo>
                  <a:pt x="38" y="0"/>
                  <a:pt x="43" y="2"/>
                  <a:pt x="47" y="6"/>
                </a:cubicBezTo>
                <a:cubicBezTo>
                  <a:pt x="51" y="10"/>
                  <a:pt x="53" y="15"/>
                  <a:pt x="53" y="21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6"/>
                  <a:pt x="51" y="51"/>
                  <a:pt x="47" y="55"/>
                </a:cubicBezTo>
                <a:cubicBezTo>
                  <a:pt x="47" y="55"/>
                  <a:pt x="47" y="55"/>
                  <a:pt x="47" y="55"/>
                </a:cubicBezTo>
                <a:cubicBezTo>
                  <a:pt x="43" y="59"/>
                  <a:pt x="38" y="61"/>
                  <a:pt x="32" y="61"/>
                </a:cubicBezTo>
                <a:cubicBezTo>
                  <a:pt x="26" y="61"/>
                  <a:pt x="21" y="59"/>
                  <a:pt x="17" y="55"/>
                </a:cubicBezTo>
                <a:cubicBezTo>
                  <a:pt x="17" y="55"/>
                  <a:pt x="17" y="55"/>
                  <a:pt x="17" y="55"/>
                </a:cubicBezTo>
                <a:cubicBezTo>
                  <a:pt x="13" y="51"/>
                  <a:pt x="11" y="46"/>
                  <a:pt x="11" y="40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15"/>
                  <a:pt x="13" y="10"/>
                  <a:pt x="17" y="6"/>
                </a:cubicBezTo>
                <a:cubicBezTo>
                  <a:pt x="21" y="2"/>
                  <a:pt x="26" y="0"/>
                  <a:pt x="32" y="0"/>
                </a:cubicBezTo>
                <a:close/>
                <a:moveTo>
                  <a:pt x="18" y="28"/>
                </a:moveTo>
                <a:cubicBezTo>
                  <a:pt x="18" y="28"/>
                  <a:pt x="18" y="28"/>
                  <a:pt x="18" y="28"/>
                </a:cubicBezTo>
                <a:cubicBezTo>
                  <a:pt x="47" y="28"/>
                  <a:pt x="47" y="28"/>
                  <a:pt x="47" y="28"/>
                </a:cubicBezTo>
                <a:cubicBezTo>
                  <a:pt x="47" y="21"/>
                  <a:pt x="47" y="21"/>
                  <a:pt x="47" y="21"/>
                </a:cubicBezTo>
                <a:cubicBezTo>
                  <a:pt x="47" y="17"/>
                  <a:pt x="45" y="13"/>
                  <a:pt x="42" y="11"/>
                </a:cubicBezTo>
                <a:cubicBezTo>
                  <a:pt x="40" y="8"/>
                  <a:pt x="36" y="6"/>
                  <a:pt x="32" y="6"/>
                </a:cubicBezTo>
                <a:cubicBezTo>
                  <a:pt x="28" y="6"/>
                  <a:pt x="25" y="8"/>
                  <a:pt x="22" y="11"/>
                </a:cubicBezTo>
                <a:cubicBezTo>
                  <a:pt x="19" y="13"/>
                  <a:pt x="18" y="17"/>
                  <a:pt x="18" y="21"/>
                </a:cubicBezTo>
                <a:cubicBezTo>
                  <a:pt x="18" y="28"/>
                  <a:pt x="18" y="28"/>
                  <a:pt x="18" y="28"/>
                </a:cubicBezTo>
                <a:close/>
                <a:moveTo>
                  <a:pt x="47" y="32"/>
                </a:moveTo>
                <a:cubicBezTo>
                  <a:pt x="47" y="32"/>
                  <a:pt x="47" y="32"/>
                  <a:pt x="47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4"/>
                  <a:pt x="19" y="47"/>
                  <a:pt x="22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5" y="53"/>
                  <a:pt x="28" y="54"/>
                  <a:pt x="32" y="54"/>
                </a:cubicBezTo>
                <a:cubicBezTo>
                  <a:pt x="36" y="54"/>
                  <a:pt x="40" y="53"/>
                  <a:pt x="42" y="50"/>
                </a:cubicBezTo>
                <a:cubicBezTo>
                  <a:pt x="45" y="48"/>
                  <a:pt x="47" y="44"/>
                  <a:pt x="47" y="40"/>
                </a:cubicBezTo>
                <a:cubicBezTo>
                  <a:pt x="47" y="32"/>
                  <a:pt x="47" y="32"/>
                  <a:pt x="47" y="32"/>
                </a:cubicBezTo>
                <a:close/>
                <a:moveTo>
                  <a:pt x="12" y="87"/>
                </a:moveTo>
                <a:cubicBezTo>
                  <a:pt x="12" y="87"/>
                  <a:pt x="12" y="87"/>
                  <a:pt x="1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52" y="87"/>
                  <a:pt x="52" y="87"/>
                  <a:pt x="52" y="87"/>
                </a:cubicBezTo>
                <a:cubicBezTo>
                  <a:pt x="54" y="87"/>
                  <a:pt x="55" y="86"/>
                  <a:pt x="55" y="84"/>
                </a:cubicBezTo>
                <a:cubicBezTo>
                  <a:pt x="55" y="82"/>
                  <a:pt x="54" y="80"/>
                  <a:pt x="52" y="80"/>
                </a:cubicBezTo>
                <a:cubicBezTo>
                  <a:pt x="35" y="80"/>
                  <a:pt x="35" y="80"/>
                  <a:pt x="35" y="80"/>
                </a:cubicBezTo>
                <a:cubicBezTo>
                  <a:pt x="35" y="72"/>
                  <a:pt x="35" y="72"/>
                  <a:pt x="35" y="72"/>
                </a:cubicBezTo>
                <a:cubicBezTo>
                  <a:pt x="43" y="71"/>
                  <a:pt x="50" y="68"/>
                  <a:pt x="55" y="63"/>
                </a:cubicBezTo>
                <a:cubicBezTo>
                  <a:pt x="58" y="60"/>
                  <a:pt x="60" y="56"/>
                  <a:pt x="62" y="52"/>
                </a:cubicBezTo>
                <a:cubicBezTo>
                  <a:pt x="64" y="49"/>
                  <a:pt x="65" y="44"/>
                  <a:pt x="65" y="4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28"/>
                  <a:pt x="63" y="27"/>
                  <a:pt x="61" y="27"/>
                </a:cubicBezTo>
                <a:cubicBezTo>
                  <a:pt x="59" y="27"/>
                  <a:pt x="58" y="28"/>
                  <a:pt x="58" y="30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3"/>
                  <a:pt x="57" y="47"/>
                  <a:pt x="56" y="50"/>
                </a:cubicBezTo>
                <a:cubicBezTo>
                  <a:pt x="55" y="53"/>
                  <a:pt x="53" y="56"/>
                  <a:pt x="50" y="58"/>
                </a:cubicBezTo>
                <a:cubicBezTo>
                  <a:pt x="46" y="63"/>
                  <a:pt x="39" y="66"/>
                  <a:pt x="32" y="66"/>
                </a:cubicBezTo>
                <a:cubicBezTo>
                  <a:pt x="29" y="66"/>
                  <a:pt x="25" y="65"/>
                  <a:pt x="22" y="64"/>
                </a:cubicBezTo>
                <a:cubicBezTo>
                  <a:pt x="19" y="62"/>
                  <a:pt x="16" y="61"/>
                  <a:pt x="14" y="58"/>
                </a:cubicBezTo>
                <a:cubicBezTo>
                  <a:pt x="12" y="56"/>
                  <a:pt x="10" y="53"/>
                  <a:pt x="8" y="50"/>
                </a:cubicBezTo>
                <a:cubicBezTo>
                  <a:pt x="7" y="47"/>
                  <a:pt x="6" y="43"/>
                  <a:pt x="6" y="4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28"/>
                  <a:pt x="5" y="27"/>
                  <a:pt x="3" y="27"/>
                </a:cubicBezTo>
                <a:cubicBezTo>
                  <a:pt x="1" y="27"/>
                  <a:pt x="0" y="28"/>
                  <a:pt x="0" y="3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4"/>
                  <a:pt x="1" y="49"/>
                  <a:pt x="2" y="52"/>
                </a:cubicBezTo>
                <a:cubicBezTo>
                  <a:pt x="4" y="56"/>
                  <a:pt x="6" y="60"/>
                  <a:pt x="9" y="63"/>
                </a:cubicBezTo>
                <a:cubicBezTo>
                  <a:pt x="12" y="66"/>
                  <a:pt x="16" y="68"/>
                  <a:pt x="20" y="70"/>
                </a:cubicBezTo>
                <a:cubicBezTo>
                  <a:pt x="23" y="71"/>
                  <a:pt x="26" y="72"/>
                  <a:pt x="29" y="72"/>
                </a:cubicBezTo>
                <a:cubicBezTo>
                  <a:pt x="29" y="80"/>
                  <a:pt x="29" y="80"/>
                  <a:pt x="29" y="80"/>
                </a:cubicBezTo>
                <a:cubicBezTo>
                  <a:pt x="12" y="80"/>
                  <a:pt x="12" y="80"/>
                  <a:pt x="12" y="80"/>
                </a:cubicBezTo>
                <a:cubicBezTo>
                  <a:pt x="10" y="80"/>
                  <a:pt x="9" y="82"/>
                  <a:pt x="9" y="84"/>
                </a:cubicBezTo>
                <a:cubicBezTo>
                  <a:pt x="9" y="86"/>
                  <a:pt x="10" y="87"/>
                  <a:pt x="12" y="87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21" name="Freeform 18"/>
          <p:cNvSpPr>
            <a:spLocks noEditPoints="1"/>
          </p:cNvSpPr>
          <p:nvPr/>
        </p:nvSpPr>
        <p:spPr bwMode="auto">
          <a:xfrm>
            <a:off x="8905751" y="4279023"/>
            <a:ext cx="385014" cy="315619"/>
          </a:xfrm>
          <a:custGeom>
            <a:avLst/>
            <a:gdLst>
              <a:gd name="T0" fmla="*/ 76 w 87"/>
              <a:gd name="T1" fmla="*/ 27 h 71"/>
              <a:gd name="T2" fmla="*/ 69 w 87"/>
              <a:gd name="T3" fmla="*/ 27 h 71"/>
              <a:gd name="T4" fmla="*/ 21 w 87"/>
              <a:gd name="T5" fmla="*/ 11 h 71"/>
              <a:gd name="T6" fmla="*/ 10 w 87"/>
              <a:gd name="T7" fmla="*/ 11 h 71"/>
              <a:gd name="T8" fmla="*/ 20 w 87"/>
              <a:gd name="T9" fmla="*/ 12 h 71"/>
              <a:gd name="T10" fmla="*/ 6 w 87"/>
              <a:gd name="T11" fmla="*/ 12 h 71"/>
              <a:gd name="T12" fmla="*/ 6 w 87"/>
              <a:gd name="T13" fmla="*/ 9 h 71"/>
              <a:gd name="T14" fmla="*/ 8 w 87"/>
              <a:gd name="T15" fmla="*/ 7 h 71"/>
              <a:gd name="T16" fmla="*/ 24 w 87"/>
              <a:gd name="T17" fmla="*/ 2 h 71"/>
              <a:gd name="T18" fmla="*/ 60 w 87"/>
              <a:gd name="T19" fmla="*/ 0 h 71"/>
              <a:gd name="T20" fmla="*/ 67 w 87"/>
              <a:gd name="T21" fmla="*/ 12 h 71"/>
              <a:gd name="T22" fmla="*/ 87 w 87"/>
              <a:gd name="T23" fmla="*/ 16 h 71"/>
              <a:gd name="T24" fmla="*/ 87 w 87"/>
              <a:gd name="T25" fmla="*/ 68 h 71"/>
              <a:gd name="T26" fmla="*/ 84 w 87"/>
              <a:gd name="T27" fmla="*/ 71 h 71"/>
              <a:gd name="T28" fmla="*/ 0 w 87"/>
              <a:gd name="T29" fmla="*/ 68 h 71"/>
              <a:gd name="T30" fmla="*/ 0 w 87"/>
              <a:gd name="T31" fmla="*/ 16 h 71"/>
              <a:gd name="T32" fmla="*/ 3 w 87"/>
              <a:gd name="T33" fmla="*/ 12 h 71"/>
              <a:gd name="T34" fmla="*/ 44 w 87"/>
              <a:gd name="T35" fmla="*/ 26 h 71"/>
              <a:gd name="T36" fmla="*/ 52 w 87"/>
              <a:gd name="T37" fmla="*/ 29 h 71"/>
              <a:gd name="T38" fmla="*/ 44 w 87"/>
              <a:gd name="T39" fmla="*/ 48 h 71"/>
              <a:gd name="T40" fmla="*/ 44 w 87"/>
              <a:gd name="T41" fmla="*/ 26 h 71"/>
              <a:gd name="T42" fmla="*/ 49 w 87"/>
              <a:gd name="T43" fmla="*/ 32 h 71"/>
              <a:gd name="T44" fmla="*/ 36 w 87"/>
              <a:gd name="T45" fmla="*/ 37 h 71"/>
              <a:gd name="T46" fmla="*/ 51 w 87"/>
              <a:gd name="T47" fmla="*/ 37 h 71"/>
              <a:gd name="T48" fmla="*/ 49 w 87"/>
              <a:gd name="T49" fmla="*/ 32 h 71"/>
              <a:gd name="T50" fmla="*/ 23 w 87"/>
              <a:gd name="T51" fmla="*/ 19 h 71"/>
              <a:gd name="T52" fmla="*/ 7 w 87"/>
              <a:gd name="T53" fmla="*/ 64 h 71"/>
              <a:gd name="T54" fmla="*/ 81 w 87"/>
              <a:gd name="T55" fmla="*/ 19 h 71"/>
              <a:gd name="T56" fmla="*/ 65 w 87"/>
              <a:gd name="T57" fmla="*/ 19 h 71"/>
              <a:gd name="T58" fmla="*/ 58 w 87"/>
              <a:gd name="T59" fmla="*/ 7 h 71"/>
              <a:gd name="T60" fmla="*/ 26 w 87"/>
              <a:gd name="T61" fmla="*/ 17 h 71"/>
              <a:gd name="T62" fmla="*/ 44 w 87"/>
              <a:gd name="T63" fmla="*/ 14 h 71"/>
              <a:gd name="T64" fmla="*/ 67 w 87"/>
              <a:gd name="T65" fmla="*/ 37 h 71"/>
              <a:gd name="T66" fmla="*/ 20 w 87"/>
              <a:gd name="T67" fmla="*/ 37 h 71"/>
              <a:gd name="T68" fmla="*/ 44 w 87"/>
              <a:gd name="T69" fmla="*/ 21 h 71"/>
              <a:gd name="T70" fmla="*/ 27 w 87"/>
              <a:gd name="T71" fmla="*/ 37 h 71"/>
              <a:gd name="T72" fmla="*/ 60 w 87"/>
              <a:gd name="T73" fmla="*/ 37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7" h="71">
                <a:moveTo>
                  <a:pt x="72" y="24"/>
                </a:moveTo>
                <a:cubicBezTo>
                  <a:pt x="74" y="24"/>
                  <a:pt x="76" y="25"/>
                  <a:pt x="76" y="27"/>
                </a:cubicBezTo>
                <a:cubicBezTo>
                  <a:pt x="76" y="28"/>
                  <a:pt x="74" y="30"/>
                  <a:pt x="72" y="30"/>
                </a:cubicBezTo>
                <a:cubicBezTo>
                  <a:pt x="71" y="30"/>
                  <a:pt x="69" y="28"/>
                  <a:pt x="69" y="27"/>
                </a:cubicBezTo>
                <a:cubicBezTo>
                  <a:pt x="69" y="25"/>
                  <a:pt x="71" y="24"/>
                  <a:pt x="72" y="24"/>
                </a:cubicBezTo>
                <a:close/>
                <a:moveTo>
                  <a:pt x="21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2"/>
                  <a:pt x="10" y="12"/>
                  <a:pt x="10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1" y="11"/>
                  <a:pt x="21" y="11"/>
                  <a:pt x="21" y="11"/>
                </a:cubicBezTo>
                <a:close/>
                <a:moveTo>
                  <a:pt x="6" y="12"/>
                </a:moveTo>
                <a:cubicBezTo>
                  <a:pt x="6" y="12"/>
                  <a:pt x="6" y="12"/>
                  <a:pt x="6" y="12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8"/>
                  <a:pt x="7" y="7"/>
                  <a:pt x="8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4" y="2"/>
                  <a:pt x="24" y="2"/>
                  <a:pt x="24" y="2"/>
                </a:cubicBezTo>
                <a:cubicBezTo>
                  <a:pt x="25" y="1"/>
                  <a:pt x="26" y="0"/>
                  <a:pt x="27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2" y="0"/>
                  <a:pt x="63" y="1"/>
                  <a:pt x="63" y="3"/>
                </a:cubicBezTo>
                <a:cubicBezTo>
                  <a:pt x="67" y="12"/>
                  <a:pt x="67" y="12"/>
                  <a:pt x="67" y="12"/>
                </a:cubicBezTo>
                <a:cubicBezTo>
                  <a:pt x="84" y="12"/>
                  <a:pt x="84" y="12"/>
                  <a:pt x="84" y="12"/>
                </a:cubicBezTo>
                <a:cubicBezTo>
                  <a:pt x="86" y="12"/>
                  <a:pt x="87" y="14"/>
                  <a:pt x="87" y="16"/>
                </a:cubicBezTo>
                <a:cubicBezTo>
                  <a:pt x="87" y="16"/>
                  <a:pt x="87" y="16"/>
                  <a:pt x="87" y="16"/>
                </a:cubicBezTo>
                <a:cubicBezTo>
                  <a:pt x="87" y="68"/>
                  <a:pt x="87" y="68"/>
                  <a:pt x="87" y="68"/>
                </a:cubicBezTo>
                <a:cubicBezTo>
                  <a:pt x="87" y="69"/>
                  <a:pt x="86" y="71"/>
                  <a:pt x="84" y="71"/>
                </a:cubicBezTo>
                <a:cubicBezTo>
                  <a:pt x="84" y="71"/>
                  <a:pt x="84" y="71"/>
                  <a:pt x="84" y="71"/>
                </a:cubicBezTo>
                <a:cubicBezTo>
                  <a:pt x="3" y="71"/>
                  <a:pt x="3" y="71"/>
                  <a:pt x="3" y="71"/>
                </a:cubicBezTo>
                <a:cubicBezTo>
                  <a:pt x="1" y="71"/>
                  <a:pt x="0" y="69"/>
                  <a:pt x="0" y="68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4"/>
                  <a:pt x="1" y="12"/>
                  <a:pt x="3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6" y="12"/>
                  <a:pt x="6" y="12"/>
                  <a:pt x="6" y="12"/>
                </a:cubicBezTo>
                <a:close/>
                <a:moveTo>
                  <a:pt x="44" y="26"/>
                </a:moveTo>
                <a:cubicBezTo>
                  <a:pt x="44" y="26"/>
                  <a:pt x="44" y="26"/>
                  <a:pt x="44" y="26"/>
                </a:cubicBezTo>
                <a:cubicBezTo>
                  <a:pt x="47" y="26"/>
                  <a:pt x="50" y="27"/>
                  <a:pt x="52" y="29"/>
                </a:cubicBezTo>
                <a:cubicBezTo>
                  <a:pt x="54" y="31"/>
                  <a:pt x="55" y="34"/>
                  <a:pt x="55" y="37"/>
                </a:cubicBezTo>
                <a:cubicBezTo>
                  <a:pt x="55" y="43"/>
                  <a:pt x="50" y="48"/>
                  <a:pt x="44" y="48"/>
                </a:cubicBezTo>
                <a:cubicBezTo>
                  <a:pt x="37" y="48"/>
                  <a:pt x="32" y="43"/>
                  <a:pt x="32" y="37"/>
                </a:cubicBezTo>
                <a:cubicBezTo>
                  <a:pt x="32" y="31"/>
                  <a:pt x="37" y="26"/>
                  <a:pt x="44" y="26"/>
                </a:cubicBezTo>
                <a:close/>
                <a:moveTo>
                  <a:pt x="49" y="32"/>
                </a:moveTo>
                <a:cubicBezTo>
                  <a:pt x="49" y="32"/>
                  <a:pt x="49" y="32"/>
                  <a:pt x="49" y="32"/>
                </a:cubicBezTo>
                <a:cubicBezTo>
                  <a:pt x="48" y="31"/>
                  <a:pt x="46" y="30"/>
                  <a:pt x="44" y="30"/>
                </a:cubicBezTo>
                <a:cubicBezTo>
                  <a:pt x="40" y="30"/>
                  <a:pt x="36" y="33"/>
                  <a:pt x="36" y="37"/>
                </a:cubicBezTo>
                <a:cubicBezTo>
                  <a:pt x="36" y="41"/>
                  <a:pt x="40" y="44"/>
                  <a:pt x="44" y="44"/>
                </a:cubicBezTo>
                <a:cubicBezTo>
                  <a:pt x="48" y="44"/>
                  <a:pt x="51" y="41"/>
                  <a:pt x="51" y="37"/>
                </a:cubicBezTo>
                <a:cubicBezTo>
                  <a:pt x="51" y="35"/>
                  <a:pt x="50" y="33"/>
                  <a:pt x="49" y="32"/>
                </a:cubicBezTo>
                <a:cubicBezTo>
                  <a:pt x="49" y="32"/>
                  <a:pt x="49" y="32"/>
                  <a:pt x="49" y="32"/>
                </a:cubicBezTo>
                <a:close/>
                <a:moveTo>
                  <a:pt x="23" y="19"/>
                </a:moveTo>
                <a:cubicBezTo>
                  <a:pt x="23" y="19"/>
                  <a:pt x="23" y="19"/>
                  <a:pt x="23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64"/>
                  <a:pt x="7" y="64"/>
                  <a:pt x="7" y="64"/>
                </a:cubicBezTo>
                <a:cubicBezTo>
                  <a:pt x="81" y="64"/>
                  <a:pt x="81" y="64"/>
                  <a:pt x="81" y="64"/>
                </a:cubicBezTo>
                <a:cubicBezTo>
                  <a:pt x="81" y="19"/>
                  <a:pt x="81" y="19"/>
                  <a:pt x="81" y="19"/>
                </a:cubicBezTo>
                <a:cubicBezTo>
                  <a:pt x="65" y="19"/>
                  <a:pt x="65" y="19"/>
                  <a:pt x="65" y="19"/>
                </a:cubicBezTo>
                <a:cubicBezTo>
                  <a:pt x="65" y="19"/>
                  <a:pt x="65" y="19"/>
                  <a:pt x="65" y="19"/>
                </a:cubicBezTo>
                <a:cubicBezTo>
                  <a:pt x="63" y="19"/>
                  <a:pt x="62" y="18"/>
                  <a:pt x="61" y="17"/>
                </a:cubicBezTo>
                <a:cubicBezTo>
                  <a:pt x="58" y="7"/>
                  <a:pt x="58" y="7"/>
                  <a:pt x="58" y="7"/>
                </a:cubicBezTo>
                <a:cubicBezTo>
                  <a:pt x="30" y="7"/>
                  <a:pt x="30" y="7"/>
                  <a:pt x="30" y="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8"/>
                  <a:pt x="24" y="19"/>
                  <a:pt x="23" y="19"/>
                </a:cubicBezTo>
                <a:close/>
                <a:moveTo>
                  <a:pt x="44" y="14"/>
                </a:moveTo>
                <a:cubicBezTo>
                  <a:pt x="44" y="14"/>
                  <a:pt x="44" y="14"/>
                  <a:pt x="44" y="14"/>
                </a:cubicBezTo>
                <a:cubicBezTo>
                  <a:pt x="56" y="14"/>
                  <a:pt x="67" y="24"/>
                  <a:pt x="67" y="37"/>
                </a:cubicBezTo>
                <a:cubicBezTo>
                  <a:pt x="67" y="50"/>
                  <a:pt x="56" y="60"/>
                  <a:pt x="44" y="60"/>
                </a:cubicBezTo>
                <a:cubicBezTo>
                  <a:pt x="31" y="60"/>
                  <a:pt x="20" y="50"/>
                  <a:pt x="20" y="37"/>
                </a:cubicBezTo>
                <a:cubicBezTo>
                  <a:pt x="20" y="24"/>
                  <a:pt x="31" y="14"/>
                  <a:pt x="44" y="14"/>
                </a:cubicBezTo>
                <a:close/>
                <a:moveTo>
                  <a:pt x="44" y="21"/>
                </a:moveTo>
                <a:cubicBezTo>
                  <a:pt x="44" y="21"/>
                  <a:pt x="44" y="21"/>
                  <a:pt x="44" y="21"/>
                </a:cubicBezTo>
                <a:cubicBezTo>
                  <a:pt x="35" y="21"/>
                  <a:pt x="27" y="28"/>
                  <a:pt x="27" y="37"/>
                </a:cubicBezTo>
                <a:cubicBezTo>
                  <a:pt x="27" y="46"/>
                  <a:pt x="35" y="54"/>
                  <a:pt x="44" y="54"/>
                </a:cubicBezTo>
                <a:cubicBezTo>
                  <a:pt x="53" y="54"/>
                  <a:pt x="60" y="46"/>
                  <a:pt x="60" y="37"/>
                </a:cubicBezTo>
                <a:cubicBezTo>
                  <a:pt x="60" y="28"/>
                  <a:pt x="53" y="21"/>
                  <a:pt x="44" y="21"/>
                </a:cubicBezTo>
                <a:close/>
              </a:path>
            </a:pathLst>
          </a:custGeom>
          <a:solidFill>
            <a:srgbClr val="9BD74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22" name="Freeform 19"/>
          <p:cNvSpPr>
            <a:spLocks noEditPoints="1"/>
          </p:cNvSpPr>
          <p:nvPr/>
        </p:nvSpPr>
        <p:spPr bwMode="auto">
          <a:xfrm>
            <a:off x="3511825" y="4074929"/>
            <a:ext cx="462016" cy="375737"/>
          </a:xfrm>
          <a:custGeom>
            <a:avLst/>
            <a:gdLst>
              <a:gd name="T0" fmla="*/ 80 w 104"/>
              <a:gd name="T1" fmla="*/ 19 h 85"/>
              <a:gd name="T2" fmla="*/ 93 w 104"/>
              <a:gd name="T3" fmla="*/ 50 h 85"/>
              <a:gd name="T4" fmla="*/ 104 w 104"/>
              <a:gd name="T5" fmla="*/ 68 h 85"/>
              <a:gd name="T6" fmla="*/ 98 w 104"/>
              <a:gd name="T7" fmla="*/ 80 h 85"/>
              <a:gd name="T8" fmla="*/ 94 w 104"/>
              <a:gd name="T9" fmla="*/ 82 h 85"/>
              <a:gd name="T10" fmla="*/ 13 w 104"/>
              <a:gd name="T11" fmla="*/ 85 h 85"/>
              <a:gd name="T12" fmla="*/ 10 w 104"/>
              <a:gd name="T13" fmla="*/ 80 h 85"/>
              <a:gd name="T14" fmla="*/ 1 w 104"/>
              <a:gd name="T15" fmla="*/ 78 h 85"/>
              <a:gd name="T16" fmla="*/ 1 w 104"/>
              <a:gd name="T17" fmla="*/ 60 h 85"/>
              <a:gd name="T18" fmla="*/ 5 w 104"/>
              <a:gd name="T19" fmla="*/ 37 h 85"/>
              <a:gd name="T20" fmla="*/ 29 w 104"/>
              <a:gd name="T21" fmla="*/ 20 h 85"/>
              <a:gd name="T22" fmla="*/ 62 w 104"/>
              <a:gd name="T23" fmla="*/ 78 h 85"/>
              <a:gd name="T24" fmla="*/ 62 w 104"/>
              <a:gd name="T25" fmla="*/ 75 h 85"/>
              <a:gd name="T26" fmla="*/ 66 w 104"/>
              <a:gd name="T27" fmla="*/ 63 h 85"/>
              <a:gd name="T28" fmla="*/ 75 w 104"/>
              <a:gd name="T29" fmla="*/ 71 h 85"/>
              <a:gd name="T30" fmla="*/ 74 w 104"/>
              <a:gd name="T31" fmla="*/ 57 h 85"/>
              <a:gd name="T32" fmla="*/ 72 w 104"/>
              <a:gd name="T33" fmla="*/ 53 h 85"/>
              <a:gd name="T34" fmla="*/ 71 w 104"/>
              <a:gd name="T35" fmla="*/ 53 h 85"/>
              <a:gd name="T36" fmla="*/ 70 w 104"/>
              <a:gd name="T37" fmla="*/ 51 h 85"/>
              <a:gd name="T38" fmla="*/ 41 w 104"/>
              <a:gd name="T39" fmla="*/ 44 h 85"/>
              <a:gd name="T40" fmla="*/ 32 w 104"/>
              <a:gd name="T41" fmla="*/ 53 h 85"/>
              <a:gd name="T42" fmla="*/ 32 w 104"/>
              <a:gd name="T43" fmla="*/ 53 h 85"/>
              <a:gd name="T44" fmla="*/ 29 w 104"/>
              <a:gd name="T45" fmla="*/ 64 h 85"/>
              <a:gd name="T46" fmla="*/ 37 w 104"/>
              <a:gd name="T47" fmla="*/ 72 h 85"/>
              <a:gd name="T48" fmla="*/ 41 w 104"/>
              <a:gd name="T49" fmla="*/ 63 h 85"/>
              <a:gd name="T50" fmla="*/ 41 w 104"/>
              <a:gd name="T51" fmla="*/ 75 h 85"/>
              <a:gd name="T52" fmla="*/ 52 w 104"/>
              <a:gd name="T53" fmla="*/ 40 h 85"/>
              <a:gd name="T54" fmla="*/ 52 w 104"/>
              <a:gd name="T55" fmla="*/ 7 h 85"/>
              <a:gd name="T56" fmla="*/ 17 w 104"/>
              <a:gd name="T57" fmla="*/ 78 h 85"/>
              <a:gd name="T58" fmla="*/ 23 w 104"/>
              <a:gd name="T59" fmla="*/ 76 h 85"/>
              <a:gd name="T60" fmla="*/ 23 w 104"/>
              <a:gd name="T61" fmla="*/ 56 h 85"/>
              <a:gd name="T62" fmla="*/ 8 w 104"/>
              <a:gd name="T63" fmla="*/ 63 h 85"/>
              <a:gd name="T64" fmla="*/ 7 w 104"/>
              <a:gd name="T65" fmla="*/ 73 h 85"/>
              <a:gd name="T66" fmla="*/ 15 w 104"/>
              <a:gd name="T67" fmla="*/ 65 h 85"/>
              <a:gd name="T68" fmla="*/ 29 w 104"/>
              <a:gd name="T69" fmla="*/ 27 h 85"/>
              <a:gd name="T70" fmla="*/ 24 w 104"/>
              <a:gd name="T71" fmla="*/ 25 h 85"/>
              <a:gd name="T72" fmla="*/ 15 w 104"/>
              <a:gd name="T73" fmla="*/ 45 h 85"/>
              <a:gd name="T74" fmla="*/ 26 w 104"/>
              <a:gd name="T75" fmla="*/ 49 h 85"/>
              <a:gd name="T76" fmla="*/ 36 w 104"/>
              <a:gd name="T77" fmla="*/ 40 h 85"/>
              <a:gd name="T78" fmla="*/ 35 w 104"/>
              <a:gd name="T79" fmla="*/ 39 h 85"/>
              <a:gd name="T80" fmla="*/ 29 w 104"/>
              <a:gd name="T81" fmla="*/ 27 h 85"/>
              <a:gd name="T82" fmla="*/ 87 w 104"/>
              <a:gd name="T83" fmla="*/ 78 h 85"/>
              <a:gd name="T84" fmla="*/ 89 w 104"/>
              <a:gd name="T85" fmla="*/ 65 h 85"/>
              <a:gd name="T86" fmla="*/ 97 w 104"/>
              <a:gd name="T87" fmla="*/ 73 h 85"/>
              <a:gd name="T88" fmla="*/ 96 w 104"/>
              <a:gd name="T89" fmla="*/ 63 h 85"/>
              <a:gd name="T90" fmla="*/ 88 w 104"/>
              <a:gd name="T91" fmla="*/ 54 h 85"/>
              <a:gd name="T92" fmla="*/ 82 w 104"/>
              <a:gd name="T93" fmla="*/ 71 h 85"/>
              <a:gd name="T94" fmla="*/ 87 w 104"/>
              <a:gd name="T95" fmla="*/ 78 h 85"/>
              <a:gd name="T96" fmla="*/ 75 w 104"/>
              <a:gd name="T97" fmla="*/ 27 h 85"/>
              <a:gd name="T98" fmla="*/ 75 w 104"/>
              <a:gd name="T99" fmla="*/ 27 h 85"/>
              <a:gd name="T100" fmla="*/ 68 w 104"/>
              <a:gd name="T101" fmla="*/ 39 h 85"/>
              <a:gd name="T102" fmla="*/ 74 w 104"/>
              <a:gd name="T103" fmla="*/ 46 h 85"/>
              <a:gd name="T104" fmla="*/ 78 w 104"/>
              <a:gd name="T105" fmla="*/ 49 h 85"/>
              <a:gd name="T106" fmla="*/ 88 w 104"/>
              <a:gd name="T107" fmla="*/ 45 h 85"/>
              <a:gd name="T108" fmla="*/ 80 w 104"/>
              <a:gd name="T109" fmla="*/ 2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4" h="85">
                <a:moveTo>
                  <a:pt x="52" y="0"/>
                </a:moveTo>
                <a:cubicBezTo>
                  <a:pt x="63" y="0"/>
                  <a:pt x="73" y="8"/>
                  <a:pt x="75" y="20"/>
                </a:cubicBezTo>
                <a:cubicBezTo>
                  <a:pt x="76" y="19"/>
                  <a:pt x="78" y="19"/>
                  <a:pt x="80" y="19"/>
                </a:cubicBezTo>
                <a:cubicBezTo>
                  <a:pt x="85" y="19"/>
                  <a:pt x="90" y="21"/>
                  <a:pt x="93" y="24"/>
                </a:cubicBezTo>
                <a:cubicBezTo>
                  <a:pt x="96" y="27"/>
                  <a:pt x="98" y="32"/>
                  <a:pt x="98" y="37"/>
                </a:cubicBezTo>
                <a:cubicBezTo>
                  <a:pt x="98" y="42"/>
                  <a:pt x="97" y="46"/>
                  <a:pt x="93" y="50"/>
                </a:cubicBezTo>
                <a:cubicBezTo>
                  <a:pt x="98" y="54"/>
                  <a:pt x="98" y="54"/>
                  <a:pt x="98" y="54"/>
                </a:cubicBezTo>
                <a:cubicBezTo>
                  <a:pt x="100" y="56"/>
                  <a:pt x="101" y="58"/>
                  <a:pt x="102" y="60"/>
                </a:cubicBezTo>
                <a:cubicBezTo>
                  <a:pt x="103" y="63"/>
                  <a:pt x="104" y="65"/>
                  <a:pt x="104" y="68"/>
                </a:cubicBezTo>
                <a:cubicBezTo>
                  <a:pt x="104" y="74"/>
                  <a:pt x="104" y="74"/>
                  <a:pt x="104" y="74"/>
                </a:cubicBezTo>
                <a:cubicBezTo>
                  <a:pt x="104" y="75"/>
                  <a:pt x="103" y="77"/>
                  <a:pt x="102" y="78"/>
                </a:cubicBezTo>
                <a:cubicBezTo>
                  <a:pt x="102" y="79"/>
                  <a:pt x="100" y="80"/>
                  <a:pt x="98" y="80"/>
                </a:cubicBezTo>
                <a:cubicBezTo>
                  <a:pt x="98" y="80"/>
                  <a:pt x="98" y="80"/>
                  <a:pt x="98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2"/>
                  <a:pt x="94" y="82"/>
                  <a:pt x="94" y="82"/>
                </a:cubicBezTo>
                <a:cubicBezTo>
                  <a:pt x="94" y="84"/>
                  <a:pt x="92" y="85"/>
                  <a:pt x="90" y="85"/>
                </a:cubicBezTo>
                <a:cubicBezTo>
                  <a:pt x="90" y="85"/>
                  <a:pt x="90" y="85"/>
                  <a:pt x="90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1" y="85"/>
                  <a:pt x="10" y="84"/>
                  <a:pt x="10" y="82"/>
                </a:cubicBezTo>
                <a:cubicBezTo>
                  <a:pt x="10" y="80"/>
                  <a:pt x="10" y="80"/>
                  <a:pt x="10" y="80"/>
                </a:cubicBezTo>
                <a:cubicBezTo>
                  <a:pt x="6" y="80"/>
                  <a:pt x="6" y="80"/>
                  <a:pt x="6" y="80"/>
                </a:cubicBezTo>
                <a:cubicBezTo>
                  <a:pt x="5" y="80"/>
                  <a:pt x="5" y="80"/>
                  <a:pt x="5" y="80"/>
                </a:cubicBezTo>
                <a:cubicBezTo>
                  <a:pt x="3" y="80"/>
                  <a:pt x="2" y="79"/>
                  <a:pt x="1" y="78"/>
                </a:cubicBezTo>
                <a:cubicBezTo>
                  <a:pt x="0" y="77"/>
                  <a:pt x="0" y="75"/>
                  <a:pt x="0" y="74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5"/>
                  <a:pt x="0" y="63"/>
                  <a:pt x="1" y="60"/>
                </a:cubicBezTo>
                <a:cubicBezTo>
                  <a:pt x="2" y="58"/>
                  <a:pt x="4" y="56"/>
                  <a:pt x="6" y="54"/>
                </a:cubicBezTo>
                <a:cubicBezTo>
                  <a:pt x="10" y="50"/>
                  <a:pt x="10" y="50"/>
                  <a:pt x="10" y="50"/>
                </a:cubicBezTo>
                <a:cubicBezTo>
                  <a:pt x="7" y="46"/>
                  <a:pt x="5" y="42"/>
                  <a:pt x="5" y="37"/>
                </a:cubicBezTo>
                <a:cubicBezTo>
                  <a:pt x="5" y="32"/>
                  <a:pt x="7" y="27"/>
                  <a:pt x="11" y="24"/>
                </a:cubicBezTo>
                <a:cubicBezTo>
                  <a:pt x="14" y="21"/>
                  <a:pt x="19" y="19"/>
                  <a:pt x="24" y="19"/>
                </a:cubicBezTo>
                <a:cubicBezTo>
                  <a:pt x="25" y="19"/>
                  <a:pt x="27" y="19"/>
                  <a:pt x="29" y="20"/>
                </a:cubicBezTo>
                <a:cubicBezTo>
                  <a:pt x="31" y="8"/>
                  <a:pt x="40" y="0"/>
                  <a:pt x="52" y="0"/>
                </a:cubicBezTo>
                <a:close/>
                <a:moveTo>
                  <a:pt x="62" y="78"/>
                </a:moveTo>
                <a:cubicBezTo>
                  <a:pt x="62" y="78"/>
                  <a:pt x="62" y="78"/>
                  <a:pt x="62" y="78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63"/>
                  <a:pt x="62" y="63"/>
                  <a:pt x="62" y="63"/>
                </a:cubicBezTo>
                <a:cubicBezTo>
                  <a:pt x="62" y="62"/>
                  <a:pt x="63" y="61"/>
                  <a:pt x="64" y="61"/>
                </a:cubicBezTo>
                <a:cubicBezTo>
                  <a:pt x="65" y="61"/>
                  <a:pt x="66" y="62"/>
                  <a:pt x="66" y="63"/>
                </a:cubicBezTo>
                <a:cubicBezTo>
                  <a:pt x="66" y="72"/>
                  <a:pt x="66" y="72"/>
                  <a:pt x="66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1"/>
                  <a:pt x="75" y="71"/>
                </a:cubicBezTo>
                <a:cubicBezTo>
                  <a:pt x="75" y="64"/>
                  <a:pt x="75" y="64"/>
                  <a:pt x="75" y="64"/>
                </a:cubicBezTo>
                <a:cubicBezTo>
                  <a:pt x="75" y="61"/>
                  <a:pt x="75" y="59"/>
                  <a:pt x="74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73" y="56"/>
                  <a:pt x="72" y="54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2"/>
                  <a:pt x="70" y="51"/>
                  <a:pt x="70" y="51"/>
                </a:cubicBezTo>
                <a:cubicBezTo>
                  <a:pt x="70" y="51"/>
                  <a:pt x="70" y="51"/>
                  <a:pt x="70" y="51"/>
                </a:cubicBezTo>
                <a:cubicBezTo>
                  <a:pt x="62" y="44"/>
                  <a:pt x="62" y="44"/>
                  <a:pt x="62" y="44"/>
                </a:cubicBezTo>
                <a:cubicBezTo>
                  <a:pt x="59" y="45"/>
                  <a:pt x="56" y="46"/>
                  <a:pt x="52" y="46"/>
                </a:cubicBezTo>
                <a:cubicBezTo>
                  <a:pt x="48" y="46"/>
                  <a:pt x="44" y="45"/>
                  <a:pt x="41" y="44"/>
                </a:cubicBezTo>
                <a:cubicBezTo>
                  <a:pt x="34" y="51"/>
                  <a:pt x="34" y="51"/>
                  <a:pt x="34" y="51"/>
                </a:cubicBezTo>
                <a:cubicBezTo>
                  <a:pt x="34" y="51"/>
                  <a:pt x="34" y="51"/>
                  <a:pt x="34" y="51"/>
                </a:cubicBezTo>
                <a:cubicBezTo>
                  <a:pt x="33" y="51"/>
                  <a:pt x="33" y="52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1" y="54"/>
                  <a:pt x="30" y="56"/>
                  <a:pt x="30" y="57"/>
                </a:cubicBezTo>
                <a:cubicBezTo>
                  <a:pt x="29" y="59"/>
                  <a:pt x="29" y="61"/>
                  <a:pt x="29" y="64"/>
                </a:cubicBezTo>
                <a:cubicBezTo>
                  <a:pt x="29" y="71"/>
                  <a:pt x="29" y="71"/>
                  <a:pt x="29" y="71"/>
                </a:cubicBezTo>
                <a:cubicBezTo>
                  <a:pt x="29" y="71"/>
                  <a:pt x="29" y="72"/>
                  <a:pt x="29" y="72"/>
                </a:cubicBezTo>
                <a:cubicBezTo>
                  <a:pt x="37" y="72"/>
                  <a:pt x="37" y="72"/>
                  <a:pt x="37" y="72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2"/>
                  <a:pt x="38" y="61"/>
                  <a:pt x="39" y="61"/>
                </a:cubicBezTo>
                <a:cubicBezTo>
                  <a:pt x="41" y="61"/>
                  <a:pt x="41" y="62"/>
                  <a:pt x="41" y="63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8"/>
                  <a:pt x="41" y="78"/>
                  <a:pt x="41" y="78"/>
                </a:cubicBezTo>
                <a:cubicBezTo>
                  <a:pt x="62" y="78"/>
                  <a:pt x="62" y="78"/>
                  <a:pt x="62" y="78"/>
                </a:cubicBezTo>
                <a:close/>
                <a:moveTo>
                  <a:pt x="52" y="40"/>
                </a:moveTo>
                <a:cubicBezTo>
                  <a:pt x="52" y="40"/>
                  <a:pt x="52" y="40"/>
                  <a:pt x="52" y="40"/>
                </a:cubicBezTo>
                <a:cubicBezTo>
                  <a:pt x="61" y="40"/>
                  <a:pt x="68" y="32"/>
                  <a:pt x="68" y="23"/>
                </a:cubicBezTo>
                <a:cubicBezTo>
                  <a:pt x="68" y="14"/>
                  <a:pt x="61" y="7"/>
                  <a:pt x="52" y="7"/>
                </a:cubicBezTo>
                <a:cubicBezTo>
                  <a:pt x="43" y="7"/>
                  <a:pt x="35" y="14"/>
                  <a:pt x="35" y="23"/>
                </a:cubicBezTo>
                <a:cubicBezTo>
                  <a:pt x="35" y="32"/>
                  <a:pt x="43" y="40"/>
                  <a:pt x="52" y="40"/>
                </a:cubicBezTo>
                <a:close/>
                <a:moveTo>
                  <a:pt x="17" y="78"/>
                </a:moveTo>
                <a:cubicBezTo>
                  <a:pt x="17" y="78"/>
                  <a:pt x="17" y="78"/>
                  <a:pt x="17" y="78"/>
                </a:cubicBezTo>
                <a:cubicBezTo>
                  <a:pt x="26" y="78"/>
                  <a:pt x="26" y="78"/>
                  <a:pt x="26" y="78"/>
                </a:cubicBezTo>
                <a:cubicBezTo>
                  <a:pt x="25" y="78"/>
                  <a:pt x="24" y="77"/>
                  <a:pt x="23" y="76"/>
                </a:cubicBezTo>
                <a:cubicBezTo>
                  <a:pt x="22" y="75"/>
                  <a:pt x="22" y="73"/>
                  <a:pt x="22" y="71"/>
                </a:cubicBezTo>
                <a:cubicBezTo>
                  <a:pt x="22" y="64"/>
                  <a:pt x="22" y="64"/>
                  <a:pt x="22" y="64"/>
                </a:cubicBezTo>
                <a:cubicBezTo>
                  <a:pt x="22" y="61"/>
                  <a:pt x="22" y="58"/>
                  <a:pt x="23" y="56"/>
                </a:cubicBezTo>
                <a:cubicBezTo>
                  <a:pt x="21" y="55"/>
                  <a:pt x="18" y="55"/>
                  <a:pt x="16" y="54"/>
                </a:cubicBezTo>
                <a:cubicBezTo>
                  <a:pt x="11" y="59"/>
                  <a:pt x="11" y="59"/>
                  <a:pt x="11" y="59"/>
                </a:cubicBezTo>
                <a:cubicBezTo>
                  <a:pt x="9" y="60"/>
                  <a:pt x="8" y="61"/>
                  <a:pt x="8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7" y="65"/>
                  <a:pt x="7" y="66"/>
                  <a:pt x="7" y="68"/>
                </a:cubicBezTo>
                <a:cubicBezTo>
                  <a:pt x="7" y="73"/>
                  <a:pt x="7" y="73"/>
                  <a:pt x="7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67"/>
                  <a:pt x="13" y="67"/>
                  <a:pt x="13" y="67"/>
                </a:cubicBezTo>
                <a:cubicBezTo>
                  <a:pt x="13" y="66"/>
                  <a:pt x="13" y="65"/>
                  <a:pt x="15" y="65"/>
                </a:cubicBezTo>
                <a:cubicBezTo>
                  <a:pt x="16" y="65"/>
                  <a:pt x="17" y="66"/>
                  <a:pt x="17" y="67"/>
                </a:cubicBezTo>
                <a:cubicBezTo>
                  <a:pt x="17" y="78"/>
                  <a:pt x="17" y="78"/>
                  <a:pt x="17" y="78"/>
                </a:cubicBezTo>
                <a:close/>
                <a:moveTo>
                  <a:pt x="29" y="27"/>
                </a:moveTo>
                <a:cubicBezTo>
                  <a:pt x="29" y="27"/>
                  <a:pt x="29" y="27"/>
                  <a:pt x="29" y="27"/>
                </a:cubicBezTo>
                <a:cubicBezTo>
                  <a:pt x="28" y="27"/>
                  <a:pt x="28" y="26"/>
                  <a:pt x="27" y="26"/>
                </a:cubicBezTo>
                <a:cubicBezTo>
                  <a:pt x="26" y="26"/>
                  <a:pt x="25" y="25"/>
                  <a:pt x="24" y="25"/>
                </a:cubicBezTo>
                <a:cubicBezTo>
                  <a:pt x="20" y="25"/>
                  <a:pt x="17" y="27"/>
                  <a:pt x="15" y="29"/>
                </a:cubicBezTo>
                <a:cubicBezTo>
                  <a:pt x="13" y="31"/>
                  <a:pt x="12" y="34"/>
                  <a:pt x="12" y="37"/>
                </a:cubicBezTo>
                <a:cubicBezTo>
                  <a:pt x="12" y="40"/>
                  <a:pt x="13" y="43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7" y="47"/>
                  <a:pt x="20" y="49"/>
                  <a:pt x="24" y="49"/>
                </a:cubicBezTo>
                <a:cubicBezTo>
                  <a:pt x="24" y="49"/>
                  <a:pt x="25" y="49"/>
                  <a:pt x="26" y="49"/>
                </a:cubicBezTo>
                <a:cubicBezTo>
                  <a:pt x="26" y="48"/>
                  <a:pt x="27" y="48"/>
                  <a:pt x="27" y="48"/>
                </a:cubicBezTo>
                <a:cubicBezTo>
                  <a:pt x="28" y="47"/>
                  <a:pt x="29" y="47"/>
                  <a:pt x="29" y="46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39"/>
                  <a:pt x="36" y="39"/>
                  <a:pt x="36" y="39"/>
                </a:cubicBezTo>
                <a:cubicBezTo>
                  <a:pt x="35" y="39"/>
                  <a:pt x="35" y="39"/>
                  <a:pt x="35" y="39"/>
                </a:cubicBezTo>
                <a:cubicBezTo>
                  <a:pt x="32" y="36"/>
                  <a:pt x="30" y="33"/>
                  <a:pt x="29" y="28"/>
                </a:cubicBezTo>
                <a:cubicBezTo>
                  <a:pt x="29" y="28"/>
                  <a:pt x="29" y="28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lose/>
                <a:moveTo>
                  <a:pt x="87" y="78"/>
                </a:moveTo>
                <a:cubicBezTo>
                  <a:pt x="87" y="78"/>
                  <a:pt x="87" y="78"/>
                  <a:pt x="87" y="78"/>
                </a:cubicBezTo>
                <a:cubicBezTo>
                  <a:pt x="87" y="67"/>
                  <a:pt x="87" y="67"/>
                  <a:pt x="87" y="67"/>
                </a:cubicBezTo>
                <a:cubicBezTo>
                  <a:pt x="87" y="66"/>
                  <a:pt x="88" y="65"/>
                  <a:pt x="89" y="65"/>
                </a:cubicBezTo>
                <a:cubicBezTo>
                  <a:pt x="90" y="65"/>
                  <a:pt x="91" y="66"/>
                  <a:pt x="91" y="67"/>
                </a:cubicBezTo>
                <a:cubicBezTo>
                  <a:pt x="91" y="73"/>
                  <a:pt x="91" y="73"/>
                  <a:pt x="91" y="73"/>
                </a:cubicBezTo>
                <a:cubicBezTo>
                  <a:pt x="97" y="73"/>
                  <a:pt x="97" y="73"/>
                  <a:pt x="97" y="73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6"/>
                  <a:pt x="97" y="65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5" y="61"/>
                  <a:pt x="94" y="60"/>
                  <a:pt x="93" y="59"/>
                </a:cubicBezTo>
                <a:cubicBezTo>
                  <a:pt x="88" y="54"/>
                  <a:pt x="88" y="54"/>
                  <a:pt x="88" y="54"/>
                </a:cubicBezTo>
                <a:cubicBezTo>
                  <a:pt x="86" y="55"/>
                  <a:pt x="83" y="55"/>
                  <a:pt x="80" y="56"/>
                </a:cubicBezTo>
                <a:cubicBezTo>
                  <a:pt x="81" y="58"/>
                  <a:pt x="82" y="61"/>
                  <a:pt x="82" y="64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73"/>
                  <a:pt x="81" y="75"/>
                  <a:pt x="80" y="76"/>
                </a:cubicBezTo>
                <a:cubicBezTo>
                  <a:pt x="80" y="77"/>
                  <a:pt x="79" y="78"/>
                  <a:pt x="77" y="78"/>
                </a:cubicBezTo>
                <a:cubicBezTo>
                  <a:pt x="87" y="78"/>
                  <a:pt x="87" y="78"/>
                  <a:pt x="87" y="78"/>
                </a:cubicBezTo>
                <a:close/>
                <a:moveTo>
                  <a:pt x="75" y="27"/>
                </a:move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4" y="32"/>
                  <a:pt x="71" y="36"/>
                  <a:pt x="68" y="39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40"/>
                  <a:pt x="68" y="40"/>
                  <a:pt x="68" y="40"/>
                </a:cubicBezTo>
                <a:cubicBezTo>
                  <a:pt x="74" y="46"/>
                  <a:pt x="74" y="46"/>
                  <a:pt x="74" y="46"/>
                </a:cubicBezTo>
                <a:cubicBezTo>
                  <a:pt x="74" y="46"/>
                  <a:pt x="74" y="46"/>
                  <a:pt x="74" y="46"/>
                </a:cubicBezTo>
                <a:cubicBezTo>
                  <a:pt x="75" y="47"/>
                  <a:pt x="76" y="47"/>
                  <a:pt x="76" y="48"/>
                </a:cubicBezTo>
                <a:cubicBezTo>
                  <a:pt x="77" y="48"/>
                  <a:pt x="77" y="48"/>
                  <a:pt x="78" y="49"/>
                </a:cubicBezTo>
                <a:cubicBezTo>
                  <a:pt x="78" y="49"/>
                  <a:pt x="78" y="49"/>
                  <a:pt x="78" y="49"/>
                </a:cubicBezTo>
                <a:cubicBezTo>
                  <a:pt x="78" y="49"/>
                  <a:pt x="78" y="49"/>
                  <a:pt x="78" y="49"/>
                </a:cubicBezTo>
                <a:cubicBezTo>
                  <a:pt x="78" y="49"/>
                  <a:pt x="79" y="49"/>
                  <a:pt x="80" y="49"/>
                </a:cubicBezTo>
                <a:cubicBezTo>
                  <a:pt x="83" y="49"/>
                  <a:pt x="86" y="47"/>
                  <a:pt x="88" y="45"/>
                </a:cubicBezTo>
                <a:cubicBezTo>
                  <a:pt x="90" y="43"/>
                  <a:pt x="92" y="40"/>
                  <a:pt x="92" y="37"/>
                </a:cubicBezTo>
                <a:cubicBezTo>
                  <a:pt x="92" y="34"/>
                  <a:pt x="90" y="31"/>
                  <a:pt x="88" y="29"/>
                </a:cubicBezTo>
                <a:cubicBezTo>
                  <a:pt x="86" y="27"/>
                  <a:pt x="83" y="25"/>
                  <a:pt x="80" y="25"/>
                </a:cubicBezTo>
                <a:cubicBezTo>
                  <a:pt x="79" y="25"/>
                  <a:pt x="78" y="26"/>
                  <a:pt x="77" y="26"/>
                </a:cubicBezTo>
                <a:cubicBezTo>
                  <a:pt x="76" y="26"/>
                  <a:pt x="75" y="27"/>
                  <a:pt x="75" y="27"/>
                </a:cubicBezTo>
                <a:close/>
              </a:path>
            </a:pathLst>
          </a:custGeom>
          <a:solidFill>
            <a:srgbClr val="01304C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23" name="Freeform 20"/>
          <p:cNvSpPr>
            <a:spLocks noEditPoints="1"/>
          </p:cNvSpPr>
          <p:nvPr/>
        </p:nvSpPr>
        <p:spPr bwMode="auto">
          <a:xfrm>
            <a:off x="2480252" y="1376368"/>
            <a:ext cx="478848" cy="538866"/>
          </a:xfrm>
          <a:custGeom>
            <a:avLst/>
            <a:gdLst>
              <a:gd name="T0" fmla="*/ 73 w 88"/>
              <a:gd name="T1" fmla="*/ 22 h 99"/>
              <a:gd name="T2" fmla="*/ 81 w 88"/>
              <a:gd name="T3" fmla="*/ 18 h 99"/>
              <a:gd name="T4" fmla="*/ 77 w 88"/>
              <a:gd name="T5" fmla="*/ 27 h 99"/>
              <a:gd name="T6" fmla="*/ 75 w 88"/>
              <a:gd name="T7" fmla="*/ 86 h 99"/>
              <a:gd name="T8" fmla="*/ 44 w 88"/>
              <a:gd name="T9" fmla="*/ 99 h 99"/>
              <a:gd name="T10" fmla="*/ 13 w 88"/>
              <a:gd name="T11" fmla="*/ 86 h 99"/>
              <a:gd name="T12" fmla="*/ 13 w 88"/>
              <a:gd name="T13" fmla="*/ 24 h 99"/>
              <a:gd name="T14" fmla="*/ 13 w 88"/>
              <a:gd name="T15" fmla="*/ 24 h 99"/>
              <a:gd name="T16" fmla="*/ 41 w 88"/>
              <a:gd name="T17" fmla="*/ 6 h 99"/>
              <a:gd name="T18" fmla="*/ 34 w 88"/>
              <a:gd name="T19" fmla="*/ 3 h 99"/>
              <a:gd name="T20" fmla="*/ 51 w 88"/>
              <a:gd name="T21" fmla="*/ 0 h 99"/>
              <a:gd name="T22" fmla="*/ 51 w 88"/>
              <a:gd name="T23" fmla="*/ 6 h 99"/>
              <a:gd name="T24" fmla="*/ 48 w 88"/>
              <a:gd name="T25" fmla="*/ 12 h 99"/>
              <a:gd name="T26" fmla="*/ 56 w 88"/>
              <a:gd name="T27" fmla="*/ 57 h 99"/>
              <a:gd name="T28" fmla="*/ 60 w 88"/>
              <a:gd name="T29" fmla="*/ 31 h 99"/>
              <a:gd name="T30" fmla="*/ 37 w 88"/>
              <a:gd name="T31" fmla="*/ 46 h 99"/>
              <a:gd name="T32" fmla="*/ 36 w 88"/>
              <a:gd name="T33" fmla="*/ 47 h 99"/>
              <a:gd name="T34" fmla="*/ 33 w 88"/>
              <a:gd name="T35" fmla="*/ 56 h 99"/>
              <a:gd name="T36" fmla="*/ 33 w 88"/>
              <a:gd name="T37" fmla="*/ 58 h 99"/>
              <a:gd name="T38" fmla="*/ 34 w 88"/>
              <a:gd name="T39" fmla="*/ 60 h 99"/>
              <a:gd name="T40" fmla="*/ 39 w 88"/>
              <a:gd name="T41" fmla="*/ 65 h 99"/>
              <a:gd name="T42" fmla="*/ 41 w 88"/>
              <a:gd name="T43" fmla="*/ 66 h 99"/>
              <a:gd name="T44" fmla="*/ 43 w 88"/>
              <a:gd name="T45" fmla="*/ 67 h 99"/>
              <a:gd name="T46" fmla="*/ 44 w 88"/>
              <a:gd name="T47" fmla="*/ 67 h 99"/>
              <a:gd name="T48" fmla="*/ 45 w 88"/>
              <a:gd name="T49" fmla="*/ 67 h 99"/>
              <a:gd name="T50" fmla="*/ 47 w 88"/>
              <a:gd name="T51" fmla="*/ 66 h 99"/>
              <a:gd name="T52" fmla="*/ 54 w 88"/>
              <a:gd name="T53" fmla="*/ 61 h 99"/>
              <a:gd name="T54" fmla="*/ 56 w 88"/>
              <a:gd name="T55" fmla="*/ 57 h 99"/>
              <a:gd name="T56" fmla="*/ 48 w 88"/>
              <a:gd name="T57" fmla="*/ 49 h 99"/>
              <a:gd name="T58" fmla="*/ 40 w 88"/>
              <a:gd name="T59" fmla="*/ 62 h 99"/>
              <a:gd name="T60" fmla="*/ 48 w 88"/>
              <a:gd name="T61" fmla="*/ 49 h 99"/>
              <a:gd name="T62" fmla="*/ 46 w 88"/>
              <a:gd name="T63" fmla="*/ 52 h 99"/>
              <a:gd name="T64" fmla="*/ 43 w 88"/>
              <a:gd name="T65" fmla="*/ 58 h 99"/>
              <a:gd name="T66" fmla="*/ 46 w 88"/>
              <a:gd name="T67" fmla="*/ 52 h 99"/>
              <a:gd name="T68" fmla="*/ 64 w 88"/>
              <a:gd name="T69" fmla="*/ 32 h 99"/>
              <a:gd name="T70" fmla="*/ 58 w 88"/>
              <a:gd name="T71" fmla="*/ 61 h 99"/>
              <a:gd name="T72" fmla="*/ 45 w 88"/>
              <a:gd name="T73" fmla="*/ 71 h 99"/>
              <a:gd name="T74" fmla="*/ 44 w 88"/>
              <a:gd name="T75" fmla="*/ 71 h 99"/>
              <a:gd name="T76" fmla="*/ 42 w 88"/>
              <a:gd name="T77" fmla="*/ 71 h 99"/>
              <a:gd name="T78" fmla="*/ 39 w 88"/>
              <a:gd name="T79" fmla="*/ 70 h 99"/>
              <a:gd name="T80" fmla="*/ 29 w 88"/>
              <a:gd name="T81" fmla="*/ 59 h 99"/>
              <a:gd name="T82" fmla="*/ 29 w 88"/>
              <a:gd name="T83" fmla="*/ 56 h 99"/>
              <a:gd name="T84" fmla="*/ 33 w 88"/>
              <a:gd name="T85" fmla="*/ 45 h 99"/>
              <a:gd name="T86" fmla="*/ 34 w 88"/>
              <a:gd name="T87" fmla="*/ 44 h 99"/>
              <a:gd name="T88" fmla="*/ 35 w 88"/>
              <a:gd name="T89" fmla="*/ 43 h 99"/>
              <a:gd name="T90" fmla="*/ 55 w 88"/>
              <a:gd name="T91" fmla="*/ 26 h 99"/>
              <a:gd name="T92" fmla="*/ 60 w 88"/>
              <a:gd name="T93" fmla="*/ 26 h 99"/>
              <a:gd name="T94" fmla="*/ 61 w 88"/>
              <a:gd name="T95" fmla="*/ 26 h 99"/>
              <a:gd name="T96" fmla="*/ 62 w 88"/>
              <a:gd name="T97" fmla="*/ 27 h 99"/>
              <a:gd name="T98" fmla="*/ 64 w 88"/>
              <a:gd name="T99" fmla="*/ 32 h 99"/>
              <a:gd name="T100" fmla="*/ 70 w 88"/>
              <a:gd name="T101" fmla="*/ 29 h 99"/>
              <a:gd name="T102" fmla="*/ 18 w 88"/>
              <a:gd name="T103" fmla="*/ 29 h 99"/>
              <a:gd name="T104" fmla="*/ 18 w 88"/>
              <a:gd name="T105" fmla="*/ 81 h 99"/>
              <a:gd name="T106" fmla="*/ 70 w 88"/>
              <a:gd name="T107" fmla="*/ 82 h 99"/>
              <a:gd name="T108" fmla="*/ 81 w 88"/>
              <a:gd name="T109" fmla="*/ 55 h 99"/>
              <a:gd name="T110" fmla="*/ 70 w 88"/>
              <a:gd name="T111" fmla="*/ 2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8" h="99">
                <a:moveTo>
                  <a:pt x="48" y="12"/>
                </a:moveTo>
                <a:cubicBezTo>
                  <a:pt x="57" y="12"/>
                  <a:pt x="66" y="16"/>
                  <a:pt x="73" y="22"/>
                </a:cubicBezTo>
                <a:cubicBezTo>
                  <a:pt x="76" y="18"/>
                  <a:pt x="76" y="18"/>
                  <a:pt x="76" y="18"/>
                </a:cubicBezTo>
                <a:cubicBezTo>
                  <a:pt x="78" y="17"/>
                  <a:pt x="80" y="17"/>
                  <a:pt x="81" y="18"/>
                </a:cubicBezTo>
                <a:cubicBezTo>
                  <a:pt x="83" y="20"/>
                  <a:pt x="83" y="22"/>
                  <a:pt x="81" y="23"/>
                </a:cubicBezTo>
                <a:cubicBezTo>
                  <a:pt x="77" y="27"/>
                  <a:pt x="77" y="27"/>
                  <a:pt x="77" y="27"/>
                </a:cubicBezTo>
                <a:cubicBezTo>
                  <a:pt x="84" y="34"/>
                  <a:pt x="88" y="44"/>
                  <a:pt x="88" y="55"/>
                </a:cubicBezTo>
                <a:cubicBezTo>
                  <a:pt x="88" y="67"/>
                  <a:pt x="83" y="78"/>
                  <a:pt x="75" y="86"/>
                </a:cubicBezTo>
                <a:cubicBezTo>
                  <a:pt x="75" y="86"/>
                  <a:pt x="75" y="86"/>
                  <a:pt x="75" y="86"/>
                </a:cubicBezTo>
                <a:cubicBezTo>
                  <a:pt x="67" y="94"/>
                  <a:pt x="56" y="99"/>
                  <a:pt x="44" y="99"/>
                </a:cubicBezTo>
                <a:cubicBezTo>
                  <a:pt x="32" y="99"/>
                  <a:pt x="21" y="94"/>
                  <a:pt x="13" y="86"/>
                </a:cubicBezTo>
                <a:cubicBezTo>
                  <a:pt x="13" y="86"/>
                  <a:pt x="13" y="86"/>
                  <a:pt x="13" y="86"/>
                </a:cubicBezTo>
                <a:cubicBezTo>
                  <a:pt x="5" y="78"/>
                  <a:pt x="0" y="67"/>
                  <a:pt x="0" y="55"/>
                </a:cubicBezTo>
                <a:cubicBezTo>
                  <a:pt x="0" y="43"/>
                  <a:pt x="5" y="32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20" y="17"/>
                  <a:pt x="30" y="12"/>
                  <a:pt x="41" y="12"/>
                </a:cubicBezTo>
                <a:cubicBezTo>
                  <a:pt x="41" y="6"/>
                  <a:pt x="41" y="6"/>
                  <a:pt x="41" y="6"/>
                </a:cubicBezTo>
                <a:cubicBezTo>
                  <a:pt x="37" y="6"/>
                  <a:pt x="37" y="6"/>
                  <a:pt x="37" y="6"/>
                </a:cubicBezTo>
                <a:cubicBezTo>
                  <a:pt x="35" y="6"/>
                  <a:pt x="34" y="5"/>
                  <a:pt x="34" y="3"/>
                </a:cubicBezTo>
                <a:cubicBezTo>
                  <a:pt x="34" y="1"/>
                  <a:pt x="35" y="0"/>
                  <a:pt x="37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3" y="0"/>
                  <a:pt x="55" y="1"/>
                  <a:pt x="55" y="3"/>
                </a:cubicBezTo>
                <a:cubicBezTo>
                  <a:pt x="55" y="5"/>
                  <a:pt x="53" y="6"/>
                  <a:pt x="51" y="6"/>
                </a:cubicBezTo>
                <a:cubicBezTo>
                  <a:pt x="48" y="6"/>
                  <a:pt x="48" y="6"/>
                  <a:pt x="48" y="6"/>
                </a:cubicBezTo>
                <a:cubicBezTo>
                  <a:pt x="48" y="12"/>
                  <a:pt x="48" y="12"/>
                  <a:pt x="48" y="12"/>
                </a:cubicBezTo>
                <a:close/>
                <a:moveTo>
                  <a:pt x="56" y="57"/>
                </a:moveTo>
                <a:cubicBezTo>
                  <a:pt x="56" y="57"/>
                  <a:pt x="56" y="57"/>
                  <a:pt x="56" y="57"/>
                </a:cubicBezTo>
                <a:cubicBezTo>
                  <a:pt x="56" y="56"/>
                  <a:pt x="56" y="56"/>
                  <a:pt x="56" y="56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30"/>
                  <a:pt x="58" y="29"/>
                  <a:pt x="57" y="30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46"/>
                  <a:pt x="37" y="47"/>
                  <a:pt x="36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4" y="49"/>
                  <a:pt x="33" y="53"/>
                  <a:pt x="33" y="56"/>
                </a:cubicBezTo>
                <a:cubicBezTo>
                  <a:pt x="33" y="56"/>
                  <a:pt x="33" y="57"/>
                  <a:pt x="33" y="57"/>
                </a:cubicBezTo>
                <a:cubicBezTo>
                  <a:pt x="33" y="57"/>
                  <a:pt x="33" y="58"/>
                  <a:pt x="33" y="58"/>
                </a:cubicBezTo>
                <a:cubicBezTo>
                  <a:pt x="33" y="59"/>
                  <a:pt x="33" y="59"/>
                  <a:pt x="33" y="59"/>
                </a:cubicBezTo>
                <a:cubicBezTo>
                  <a:pt x="34" y="59"/>
                  <a:pt x="34" y="60"/>
                  <a:pt x="34" y="60"/>
                </a:cubicBezTo>
                <a:cubicBezTo>
                  <a:pt x="34" y="60"/>
                  <a:pt x="34" y="61"/>
                  <a:pt x="34" y="61"/>
                </a:cubicBezTo>
                <a:cubicBezTo>
                  <a:pt x="35" y="63"/>
                  <a:pt x="37" y="64"/>
                  <a:pt x="39" y="65"/>
                </a:cubicBezTo>
                <a:cubicBezTo>
                  <a:pt x="39" y="65"/>
                  <a:pt x="39" y="65"/>
                  <a:pt x="40" y="66"/>
                </a:cubicBezTo>
                <a:cubicBezTo>
                  <a:pt x="40" y="66"/>
                  <a:pt x="40" y="66"/>
                  <a:pt x="41" y="66"/>
                </a:cubicBezTo>
                <a:cubicBezTo>
                  <a:pt x="41" y="66"/>
                  <a:pt x="41" y="66"/>
                  <a:pt x="42" y="66"/>
                </a:cubicBezTo>
                <a:cubicBezTo>
                  <a:pt x="42" y="66"/>
                  <a:pt x="42" y="66"/>
                  <a:pt x="43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3" y="67"/>
                  <a:pt x="44" y="67"/>
                  <a:pt x="44" y="67"/>
                </a:cubicBezTo>
                <a:cubicBezTo>
                  <a:pt x="44" y="67"/>
                  <a:pt x="44" y="67"/>
                  <a:pt x="44" y="67"/>
                </a:cubicBezTo>
                <a:cubicBezTo>
                  <a:pt x="44" y="67"/>
                  <a:pt x="45" y="67"/>
                  <a:pt x="45" y="67"/>
                </a:cubicBezTo>
                <a:cubicBezTo>
                  <a:pt x="45" y="67"/>
                  <a:pt x="46" y="67"/>
                  <a:pt x="46" y="66"/>
                </a:cubicBezTo>
                <a:cubicBezTo>
                  <a:pt x="46" y="66"/>
                  <a:pt x="47" y="66"/>
                  <a:pt x="47" y="66"/>
                </a:cubicBezTo>
                <a:cubicBezTo>
                  <a:pt x="50" y="66"/>
                  <a:pt x="52" y="64"/>
                  <a:pt x="53" y="62"/>
                </a:cubicBezTo>
                <a:cubicBezTo>
                  <a:pt x="54" y="62"/>
                  <a:pt x="54" y="61"/>
                  <a:pt x="54" y="61"/>
                </a:cubicBezTo>
                <a:cubicBezTo>
                  <a:pt x="55" y="60"/>
                  <a:pt x="55" y="58"/>
                  <a:pt x="56" y="57"/>
                </a:cubicBezTo>
                <a:cubicBezTo>
                  <a:pt x="56" y="57"/>
                  <a:pt x="56" y="57"/>
                  <a:pt x="56" y="57"/>
                </a:cubicBezTo>
                <a:close/>
                <a:moveTo>
                  <a:pt x="48" y="49"/>
                </a:moveTo>
                <a:cubicBezTo>
                  <a:pt x="48" y="49"/>
                  <a:pt x="48" y="49"/>
                  <a:pt x="48" y="49"/>
                </a:cubicBezTo>
                <a:cubicBezTo>
                  <a:pt x="51" y="51"/>
                  <a:pt x="53" y="55"/>
                  <a:pt x="51" y="59"/>
                </a:cubicBezTo>
                <a:cubicBezTo>
                  <a:pt x="49" y="62"/>
                  <a:pt x="44" y="64"/>
                  <a:pt x="40" y="62"/>
                </a:cubicBezTo>
                <a:cubicBezTo>
                  <a:pt x="37" y="60"/>
                  <a:pt x="36" y="55"/>
                  <a:pt x="38" y="51"/>
                </a:cubicBezTo>
                <a:cubicBezTo>
                  <a:pt x="40" y="48"/>
                  <a:pt x="44" y="47"/>
                  <a:pt x="48" y="49"/>
                </a:cubicBezTo>
                <a:close/>
                <a:moveTo>
                  <a:pt x="46" y="52"/>
                </a:moveTo>
                <a:cubicBezTo>
                  <a:pt x="46" y="52"/>
                  <a:pt x="46" y="52"/>
                  <a:pt x="46" y="52"/>
                </a:cubicBezTo>
                <a:cubicBezTo>
                  <a:pt x="44" y="51"/>
                  <a:pt x="42" y="52"/>
                  <a:pt x="41" y="53"/>
                </a:cubicBezTo>
                <a:cubicBezTo>
                  <a:pt x="40" y="55"/>
                  <a:pt x="41" y="57"/>
                  <a:pt x="43" y="58"/>
                </a:cubicBezTo>
                <a:cubicBezTo>
                  <a:pt x="44" y="59"/>
                  <a:pt x="46" y="58"/>
                  <a:pt x="47" y="57"/>
                </a:cubicBezTo>
                <a:cubicBezTo>
                  <a:pt x="48" y="55"/>
                  <a:pt x="47" y="53"/>
                  <a:pt x="46" y="52"/>
                </a:cubicBezTo>
                <a:close/>
                <a:moveTo>
                  <a:pt x="64" y="32"/>
                </a:moveTo>
                <a:cubicBezTo>
                  <a:pt x="64" y="32"/>
                  <a:pt x="64" y="32"/>
                  <a:pt x="64" y="32"/>
                </a:cubicBezTo>
                <a:cubicBezTo>
                  <a:pt x="60" y="57"/>
                  <a:pt x="60" y="57"/>
                  <a:pt x="60" y="57"/>
                </a:cubicBezTo>
                <a:cubicBezTo>
                  <a:pt x="59" y="59"/>
                  <a:pt x="59" y="60"/>
                  <a:pt x="58" y="61"/>
                </a:cubicBezTo>
                <a:cubicBezTo>
                  <a:pt x="56" y="66"/>
                  <a:pt x="52" y="70"/>
                  <a:pt x="47" y="70"/>
                </a:cubicBezTo>
                <a:cubicBezTo>
                  <a:pt x="46" y="71"/>
                  <a:pt x="46" y="71"/>
                  <a:pt x="45" y="71"/>
                </a:cubicBezTo>
                <a:cubicBezTo>
                  <a:pt x="45" y="71"/>
                  <a:pt x="44" y="71"/>
                  <a:pt x="44" y="71"/>
                </a:cubicBezTo>
                <a:cubicBezTo>
                  <a:pt x="44" y="71"/>
                  <a:pt x="44" y="71"/>
                  <a:pt x="44" y="71"/>
                </a:cubicBezTo>
                <a:cubicBezTo>
                  <a:pt x="43" y="71"/>
                  <a:pt x="43" y="71"/>
                  <a:pt x="42" y="71"/>
                </a:cubicBezTo>
                <a:cubicBezTo>
                  <a:pt x="42" y="71"/>
                  <a:pt x="42" y="71"/>
                  <a:pt x="42" y="71"/>
                </a:cubicBezTo>
                <a:cubicBezTo>
                  <a:pt x="42" y="71"/>
                  <a:pt x="41" y="70"/>
                  <a:pt x="41" y="70"/>
                </a:cubicBezTo>
                <a:cubicBezTo>
                  <a:pt x="40" y="70"/>
                  <a:pt x="40" y="70"/>
                  <a:pt x="39" y="70"/>
                </a:cubicBezTo>
                <a:cubicBezTo>
                  <a:pt x="35" y="68"/>
                  <a:pt x="31" y="65"/>
                  <a:pt x="30" y="61"/>
                </a:cubicBezTo>
                <a:cubicBezTo>
                  <a:pt x="30" y="60"/>
                  <a:pt x="29" y="60"/>
                  <a:pt x="29" y="59"/>
                </a:cubicBezTo>
                <a:cubicBezTo>
                  <a:pt x="29" y="59"/>
                  <a:pt x="29" y="58"/>
                  <a:pt x="29" y="58"/>
                </a:cubicBezTo>
                <a:cubicBezTo>
                  <a:pt x="29" y="57"/>
                  <a:pt x="29" y="57"/>
                  <a:pt x="29" y="56"/>
                </a:cubicBezTo>
                <a:cubicBezTo>
                  <a:pt x="28" y="53"/>
                  <a:pt x="30" y="49"/>
                  <a:pt x="32" y="46"/>
                </a:cubicBezTo>
                <a:cubicBezTo>
                  <a:pt x="32" y="46"/>
                  <a:pt x="32" y="45"/>
                  <a:pt x="33" y="45"/>
                </a:cubicBezTo>
                <a:cubicBezTo>
                  <a:pt x="33" y="45"/>
                  <a:pt x="33" y="44"/>
                  <a:pt x="34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3"/>
                  <a:pt x="34" y="43"/>
                  <a:pt x="35" y="43"/>
                </a:cubicBezTo>
                <a:cubicBezTo>
                  <a:pt x="35" y="43"/>
                  <a:pt x="35" y="43"/>
                  <a:pt x="35" y="43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7" y="25"/>
                  <a:pt x="58" y="25"/>
                  <a:pt x="60" y="26"/>
                </a:cubicBezTo>
                <a:cubicBezTo>
                  <a:pt x="60" y="26"/>
                  <a:pt x="60" y="26"/>
                  <a:pt x="60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2" y="27"/>
                  <a:pt x="62" y="27"/>
                  <a:pt x="62" y="27"/>
                </a:cubicBezTo>
                <a:cubicBezTo>
                  <a:pt x="62" y="27"/>
                  <a:pt x="62" y="27"/>
                  <a:pt x="62" y="27"/>
                </a:cubicBezTo>
                <a:cubicBezTo>
                  <a:pt x="63" y="28"/>
                  <a:pt x="64" y="30"/>
                  <a:pt x="64" y="32"/>
                </a:cubicBezTo>
                <a:close/>
                <a:moveTo>
                  <a:pt x="70" y="29"/>
                </a:moveTo>
                <a:cubicBezTo>
                  <a:pt x="70" y="29"/>
                  <a:pt x="70" y="29"/>
                  <a:pt x="70" y="29"/>
                </a:cubicBezTo>
                <a:cubicBezTo>
                  <a:pt x="64" y="22"/>
                  <a:pt x="54" y="18"/>
                  <a:pt x="44" y="18"/>
                </a:cubicBezTo>
                <a:cubicBezTo>
                  <a:pt x="34" y="18"/>
                  <a:pt x="25" y="22"/>
                  <a:pt x="18" y="29"/>
                </a:cubicBezTo>
                <a:cubicBezTo>
                  <a:pt x="11" y="36"/>
                  <a:pt x="7" y="45"/>
                  <a:pt x="7" y="55"/>
                </a:cubicBezTo>
                <a:cubicBezTo>
                  <a:pt x="7" y="65"/>
                  <a:pt x="11" y="75"/>
                  <a:pt x="18" y="81"/>
                </a:cubicBezTo>
                <a:cubicBezTo>
                  <a:pt x="25" y="88"/>
                  <a:pt x="34" y="92"/>
                  <a:pt x="44" y="92"/>
                </a:cubicBezTo>
                <a:cubicBezTo>
                  <a:pt x="54" y="92"/>
                  <a:pt x="64" y="88"/>
                  <a:pt x="70" y="82"/>
                </a:cubicBezTo>
                <a:cubicBezTo>
                  <a:pt x="70" y="81"/>
                  <a:pt x="70" y="81"/>
                  <a:pt x="70" y="81"/>
                </a:cubicBezTo>
                <a:cubicBezTo>
                  <a:pt x="77" y="75"/>
                  <a:pt x="81" y="65"/>
                  <a:pt x="81" y="55"/>
                </a:cubicBezTo>
                <a:cubicBezTo>
                  <a:pt x="81" y="45"/>
                  <a:pt x="77" y="36"/>
                  <a:pt x="71" y="29"/>
                </a:cubicBezTo>
                <a:cubicBezTo>
                  <a:pt x="70" y="29"/>
                  <a:pt x="70" y="29"/>
                  <a:pt x="70" y="29"/>
                </a:cubicBezTo>
                <a:close/>
              </a:path>
            </a:pathLst>
          </a:custGeom>
          <a:solidFill>
            <a:srgbClr val="049AAB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912916" y="1938857"/>
            <a:ext cx="3380153" cy="120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400"/>
              </a:spcBef>
            </a:pPr>
            <a:endParaRPr lang="zh-CN" altLang="en-US" sz="28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 defTabSz="1218565">
              <a:lnSpc>
                <a:spcPct val="120000"/>
              </a:lnSpc>
              <a:spcBef>
                <a:spcPts val="400"/>
              </a:spcBef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参与前沿学者专题讲座，零距离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8565">
              <a:lnSpc>
                <a:spcPct val="120000"/>
              </a:lnSpc>
              <a:spcBef>
                <a:spcPts val="400"/>
              </a:spcBef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接触学术大咖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396365" y="2113280"/>
            <a:ext cx="2646680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接触前沿课题，感受顶尖    学府的学术氛围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1958147" y="4074520"/>
            <a:ext cx="3380153" cy="115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400"/>
              </a:spcBef>
            </a:pPr>
            <a:endParaRPr lang="zh-CN" altLang="en-US" sz="28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 defTabSz="1218565">
              <a:lnSpc>
                <a:spcPct val="120000"/>
              </a:lnSpc>
              <a:spcBef>
                <a:spcPts val="400"/>
              </a:spcBef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收获含金量十足的科研实习经验，以及诚意满满的推荐信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7486286" y="4937485"/>
            <a:ext cx="3380153" cy="29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8565">
              <a:lnSpc>
                <a:spcPct val="120000"/>
              </a:lnSpc>
              <a:spcBef>
                <a:spcPts val="400"/>
              </a:spcBef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提前经历科研，成长快人一步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Oval 14"/>
          <p:cNvSpPr>
            <a:spLocks noChangeArrowheads="1"/>
          </p:cNvSpPr>
          <p:nvPr/>
        </p:nvSpPr>
        <p:spPr bwMode="auto">
          <a:xfrm>
            <a:off x="6685113" y="1915722"/>
            <a:ext cx="1217332" cy="12177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29" name="Oval 14"/>
          <p:cNvSpPr>
            <a:spLocks noChangeArrowheads="1"/>
          </p:cNvSpPr>
          <p:nvPr/>
        </p:nvSpPr>
        <p:spPr bwMode="auto">
          <a:xfrm>
            <a:off x="6054542" y="3061150"/>
            <a:ext cx="1217332" cy="1217708"/>
          </a:xfrm>
          <a:prstGeom prst="ellipse">
            <a:avLst/>
          </a:prstGeom>
          <a:solidFill>
            <a:srgbClr val="9BD744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endParaRPr lang="zh-CN" altLang="en-US" sz="1335" dirty="0">
              <a:solidFill>
                <a:schemeClr val="bg1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128173" y="143392"/>
            <a:ext cx="4881661" cy="645160"/>
            <a:chOff x="6080760" y="1044564"/>
            <a:chExt cx="4881661" cy="645160"/>
          </a:xfrm>
        </p:grpSpPr>
        <p:sp>
          <p:nvSpPr>
            <p:cNvPr id="31" name="文本框 30"/>
            <p:cNvSpPr txBox="1"/>
            <p:nvPr/>
          </p:nvSpPr>
          <p:spPr>
            <a:xfrm>
              <a:off x="6080760" y="1044564"/>
              <a:ext cx="2233611" cy="64516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49AAB"/>
                  </a:solidFill>
                  <a:latin typeface="Microsoft Yi Baiti" panose="03000500000000000000" pitchFamily="66" charset="0"/>
                  <a:ea typeface="Microsoft Yi Baiti" panose="03000500000000000000" pitchFamily="66" charset="0"/>
                </a:rPr>
                <a:t>FIVE</a:t>
              </a:r>
              <a:endParaRPr lang="zh-CN" altLang="en-US" sz="3600" b="1" dirty="0">
                <a:solidFill>
                  <a:srgbClr val="049AAB"/>
                </a:solidFill>
                <a:latin typeface="Microsoft Yi Baiti" panose="03000500000000000000" pitchFamily="66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25207" y="1120050"/>
              <a:ext cx="38372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项目收获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568825" y="2427605"/>
            <a:ext cx="1039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70245" y="1765300"/>
            <a:ext cx="1039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90080" y="2195830"/>
            <a:ext cx="1039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23330" y="3338830"/>
            <a:ext cx="1039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523095" y="219075"/>
            <a:ext cx="2669540" cy="1007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970" y="-353695"/>
            <a:ext cx="2228865" cy="22260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/>
      <p:bldP spid="25" grpId="0"/>
      <p:bldP spid="26" grpId="0"/>
      <p:bldP spid="27" grpId="0"/>
      <p:bldP spid="28" grpId="0" bldLvl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626518" y="946120"/>
            <a:ext cx="4938963" cy="4986496"/>
            <a:chOff x="3632543" y="904853"/>
            <a:chExt cx="4938963" cy="4986496"/>
          </a:xfrm>
        </p:grpSpPr>
        <p:grpSp>
          <p:nvGrpSpPr>
            <p:cNvPr id="14" name="组合 13"/>
            <p:cNvGrpSpPr/>
            <p:nvPr/>
          </p:nvGrpSpPr>
          <p:grpSpPr>
            <a:xfrm>
              <a:off x="3941059" y="1237136"/>
              <a:ext cx="4321930" cy="4321930"/>
              <a:chOff x="2529840" y="1429560"/>
              <a:chExt cx="4321930" cy="4321930"/>
            </a:xfrm>
          </p:grpSpPr>
          <p:sp>
            <p:nvSpPr>
              <p:cNvPr id="11" name="同心圆 10"/>
              <p:cNvSpPr/>
              <p:nvPr/>
            </p:nvSpPr>
            <p:spPr>
              <a:xfrm>
                <a:off x="2529840" y="1429560"/>
                <a:ext cx="4321930" cy="4321930"/>
              </a:xfrm>
              <a:prstGeom prst="donut">
                <a:avLst>
                  <a:gd name="adj" fmla="val 3867"/>
                </a:avLst>
              </a:prstGeom>
              <a:solidFill>
                <a:srgbClr val="9BD7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空心弧 116"/>
              <p:cNvSpPr/>
              <p:nvPr/>
            </p:nvSpPr>
            <p:spPr>
              <a:xfrm>
                <a:off x="2529840" y="1429560"/>
                <a:ext cx="4321930" cy="4321930"/>
              </a:xfrm>
              <a:prstGeom prst="blockArc">
                <a:avLst>
                  <a:gd name="adj1" fmla="val 17331894"/>
                  <a:gd name="adj2" fmla="val 20942245"/>
                  <a:gd name="adj3" fmla="val 3909"/>
                </a:avLst>
              </a:prstGeom>
              <a:solidFill>
                <a:srgbClr val="049A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6" name="同心圆 145"/>
            <p:cNvSpPr/>
            <p:nvPr/>
          </p:nvSpPr>
          <p:spPr>
            <a:xfrm>
              <a:off x="3632543" y="904853"/>
              <a:ext cx="4938963" cy="4986496"/>
            </a:xfrm>
            <a:prstGeom prst="donut">
              <a:avLst>
                <a:gd name="adj" fmla="val 3867"/>
              </a:avLst>
            </a:prstGeom>
            <a:solidFill>
              <a:srgbClr val="9BD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7" name="空心弧 146"/>
            <p:cNvSpPr/>
            <p:nvPr/>
          </p:nvSpPr>
          <p:spPr>
            <a:xfrm>
              <a:off x="3632543" y="904853"/>
              <a:ext cx="4938963" cy="4986496"/>
            </a:xfrm>
            <a:prstGeom prst="blockArc">
              <a:avLst>
                <a:gd name="adj1" fmla="val 6147524"/>
                <a:gd name="adj2" fmla="val 12309748"/>
                <a:gd name="adj3" fmla="val 3891"/>
              </a:avLst>
            </a:prstGeom>
            <a:solidFill>
              <a:srgbClr val="049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4309155" y="1583902"/>
              <a:ext cx="3585738" cy="3628398"/>
              <a:chOff x="6893903" y="899240"/>
              <a:chExt cx="4938963" cy="4997722"/>
            </a:xfrm>
          </p:grpSpPr>
          <p:sp>
            <p:nvSpPr>
              <p:cNvPr id="154" name="同心圆 153"/>
              <p:cNvSpPr/>
              <p:nvPr/>
            </p:nvSpPr>
            <p:spPr>
              <a:xfrm>
                <a:off x="6893903" y="899240"/>
                <a:ext cx="4938963" cy="4986496"/>
              </a:xfrm>
              <a:prstGeom prst="donut">
                <a:avLst>
                  <a:gd name="adj" fmla="val 3867"/>
                </a:avLst>
              </a:prstGeom>
              <a:solidFill>
                <a:srgbClr val="9BD7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空心弧 154"/>
              <p:cNvSpPr/>
              <p:nvPr/>
            </p:nvSpPr>
            <p:spPr>
              <a:xfrm>
                <a:off x="6893903" y="910466"/>
                <a:ext cx="4938963" cy="4986496"/>
              </a:xfrm>
              <a:prstGeom prst="blockArc">
                <a:avLst>
                  <a:gd name="adj1" fmla="val 1230229"/>
                  <a:gd name="adj2" fmla="val 5561773"/>
                  <a:gd name="adj3" fmla="val 3841"/>
                </a:avLst>
              </a:prstGeom>
              <a:solidFill>
                <a:srgbClr val="049A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4567445" y="1853252"/>
              <a:ext cx="3057110" cy="3078471"/>
              <a:chOff x="7253037" y="752453"/>
              <a:chExt cx="4951896" cy="4986496"/>
            </a:xfrm>
          </p:grpSpPr>
          <p:sp>
            <p:nvSpPr>
              <p:cNvPr id="157" name="同心圆 156"/>
              <p:cNvSpPr/>
              <p:nvPr/>
            </p:nvSpPr>
            <p:spPr>
              <a:xfrm>
                <a:off x="7253037" y="752453"/>
                <a:ext cx="4938963" cy="4986496"/>
              </a:xfrm>
              <a:prstGeom prst="donut">
                <a:avLst>
                  <a:gd name="adj" fmla="val 3867"/>
                </a:avLst>
              </a:prstGeom>
              <a:solidFill>
                <a:srgbClr val="9BD7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空心弧 155"/>
              <p:cNvSpPr/>
              <p:nvPr/>
            </p:nvSpPr>
            <p:spPr>
              <a:xfrm>
                <a:off x="7265970" y="752453"/>
                <a:ext cx="4938963" cy="4986496"/>
              </a:xfrm>
              <a:prstGeom prst="blockArc">
                <a:avLst>
                  <a:gd name="adj1" fmla="val 12906868"/>
                  <a:gd name="adj2" fmla="val 15844502"/>
                  <a:gd name="adj3" fmla="val 3748"/>
                </a:avLst>
              </a:prstGeom>
              <a:solidFill>
                <a:srgbClr val="049A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97888" y="2123339"/>
            <a:ext cx="4500080" cy="1317206"/>
            <a:chOff x="497888" y="2460895"/>
            <a:chExt cx="4500080" cy="1317206"/>
          </a:xfrm>
        </p:grpSpPr>
        <p:grpSp>
          <p:nvGrpSpPr>
            <p:cNvPr id="163" name="组合 162"/>
            <p:cNvGrpSpPr/>
            <p:nvPr/>
          </p:nvGrpSpPr>
          <p:grpSpPr>
            <a:xfrm>
              <a:off x="2191748" y="2597839"/>
              <a:ext cx="2806220" cy="134676"/>
              <a:chOff x="1558717" y="5489084"/>
              <a:chExt cx="2806220" cy="134676"/>
            </a:xfrm>
          </p:grpSpPr>
          <p:cxnSp>
            <p:nvCxnSpPr>
              <p:cNvPr id="164" name="直接连接符 163"/>
              <p:cNvCxnSpPr/>
              <p:nvPr/>
            </p:nvCxnSpPr>
            <p:spPr>
              <a:xfrm flipH="1">
                <a:off x="1724407" y="5582973"/>
                <a:ext cx="2640530" cy="0"/>
              </a:xfrm>
              <a:prstGeom prst="line">
                <a:avLst/>
              </a:prstGeom>
              <a:ln>
                <a:solidFill>
                  <a:srgbClr val="40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椭圆 164"/>
              <p:cNvSpPr/>
              <p:nvPr/>
            </p:nvSpPr>
            <p:spPr>
              <a:xfrm>
                <a:off x="1558717" y="5489084"/>
                <a:ext cx="134676" cy="1346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057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D36A0D"/>
                  </a:solidFill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1373034" y="2460895"/>
              <a:ext cx="9621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049A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10%</a:t>
              </a:r>
              <a:endParaRPr lang="zh-CN" altLang="en-US" sz="2800" dirty="0">
                <a:solidFill>
                  <a:srgbClr val="049AAB"/>
                </a:solidFill>
              </a:endParaRPr>
            </a:p>
          </p:txBody>
        </p:sp>
        <p:grpSp>
          <p:nvGrpSpPr>
            <p:cNvPr id="166" name="组合 165"/>
            <p:cNvGrpSpPr/>
            <p:nvPr/>
          </p:nvGrpSpPr>
          <p:grpSpPr>
            <a:xfrm>
              <a:off x="497888" y="2945769"/>
              <a:ext cx="2500171" cy="832332"/>
              <a:chOff x="698800" y="2328521"/>
              <a:chExt cx="2500171" cy="832332"/>
            </a:xfrm>
          </p:grpSpPr>
          <p:sp>
            <p:nvSpPr>
              <p:cNvPr id="167" name="矩形 166"/>
              <p:cNvSpPr/>
              <p:nvPr/>
            </p:nvSpPr>
            <p:spPr>
              <a:xfrm>
                <a:off x="698800" y="2328521"/>
                <a:ext cx="2498451" cy="3987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id-ID" sz="2000" b="1" dirty="0">
                    <a:solidFill>
                      <a:srgbClr val="049AA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荆楚一流的学术平台</a:t>
                </a:r>
                <a:endParaRPr lang="zh-CN" altLang="id-ID" sz="2000" b="1" dirty="0">
                  <a:solidFill>
                    <a:srgbClr val="049A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933996" y="2854148"/>
                <a:ext cx="2264975" cy="306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solidFill>
                      <a:srgbClr val="92D050"/>
                    </a:solidFill>
                  </a:rPr>
                  <a:t>珞珈山下，群英荟萃</a:t>
                </a:r>
                <a:endParaRPr lang="zh-CN" altLang="en-US" sz="1400" dirty="0">
                  <a:solidFill>
                    <a:srgbClr val="92D050"/>
                  </a:solidFill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468716" y="4111217"/>
            <a:ext cx="3834626" cy="1489347"/>
            <a:chOff x="530311" y="4394163"/>
            <a:chExt cx="3834626" cy="1489347"/>
          </a:xfrm>
        </p:grpSpPr>
        <p:grpSp>
          <p:nvGrpSpPr>
            <p:cNvPr id="27" name="组合 26"/>
            <p:cNvGrpSpPr/>
            <p:nvPr/>
          </p:nvGrpSpPr>
          <p:grpSpPr>
            <a:xfrm>
              <a:off x="1558717" y="5489084"/>
              <a:ext cx="2806220" cy="134676"/>
              <a:chOff x="1558717" y="5489084"/>
              <a:chExt cx="2806220" cy="134676"/>
            </a:xfrm>
          </p:grpSpPr>
          <p:cxnSp>
            <p:nvCxnSpPr>
              <p:cNvPr id="26" name="直接连接符 25"/>
              <p:cNvCxnSpPr/>
              <p:nvPr/>
            </p:nvCxnSpPr>
            <p:spPr>
              <a:xfrm flipH="1">
                <a:off x="1724407" y="5582973"/>
                <a:ext cx="2640530" cy="0"/>
              </a:xfrm>
              <a:prstGeom prst="line">
                <a:avLst/>
              </a:prstGeom>
              <a:ln>
                <a:solidFill>
                  <a:srgbClr val="40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椭圆 161"/>
              <p:cNvSpPr/>
              <p:nvPr/>
            </p:nvSpPr>
            <p:spPr>
              <a:xfrm>
                <a:off x="1558717" y="5489084"/>
                <a:ext cx="134676" cy="1346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057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D36A0D"/>
                  </a:solidFill>
                </a:endParaRPr>
              </a:p>
            </p:txBody>
          </p:sp>
        </p:grpSp>
        <p:sp>
          <p:nvSpPr>
            <p:cNvPr id="169" name="矩形 168"/>
            <p:cNvSpPr/>
            <p:nvPr/>
          </p:nvSpPr>
          <p:spPr>
            <a:xfrm>
              <a:off x="765664" y="5360290"/>
              <a:ext cx="9621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049A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45%</a:t>
              </a:r>
              <a:endParaRPr lang="zh-CN" altLang="en-US" sz="2800" b="1" dirty="0">
                <a:solidFill>
                  <a:srgbClr val="049A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0" name="组合 169"/>
            <p:cNvGrpSpPr/>
            <p:nvPr/>
          </p:nvGrpSpPr>
          <p:grpSpPr>
            <a:xfrm>
              <a:off x="530311" y="4394163"/>
              <a:ext cx="2527923" cy="948159"/>
              <a:chOff x="1228578" y="2270419"/>
              <a:chExt cx="2527923" cy="948159"/>
            </a:xfrm>
          </p:grpSpPr>
          <p:sp>
            <p:nvSpPr>
              <p:cNvPr id="171" name="矩形 170"/>
              <p:cNvSpPr/>
              <p:nvPr/>
            </p:nvSpPr>
            <p:spPr>
              <a:xfrm>
                <a:off x="1228578" y="2270419"/>
                <a:ext cx="2527727" cy="3987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id-ID" sz="2000" b="1" dirty="0">
                    <a:solidFill>
                      <a:srgbClr val="049AA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有趣有料的科研主题</a:t>
                </a:r>
                <a:endParaRPr lang="zh-CN" altLang="id-ID" sz="2000" b="1" dirty="0">
                  <a:solidFill>
                    <a:srgbClr val="049A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1491526" y="2817318"/>
                <a:ext cx="2264975" cy="4012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solidFill>
                      <a:srgbClr val="92D050"/>
                    </a:solidFill>
                  </a:rPr>
                  <a:t>千纯百炼，切实可行</a:t>
                </a:r>
                <a:endParaRPr lang="zh-CN" altLang="en-US" sz="1400" dirty="0">
                  <a:solidFill>
                    <a:srgbClr val="92D050"/>
                  </a:solidFill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7610546" y="1666373"/>
            <a:ext cx="4568982" cy="1295784"/>
            <a:chOff x="7610546" y="2003929"/>
            <a:chExt cx="4568982" cy="1295784"/>
          </a:xfrm>
        </p:grpSpPr>
        <p:grpSp>
          <p:nvGrpSpPr>
            <p:cNvPr id="24" name="组合 23"/>
            <p:cNvGrpSpPr/>
            <p:nvPr/>
          </p:nvGrpSpPr>
          <p:grpSpPr>
            <a:xfrm>
              <a:off x="7610546" y="2166759"/>
              <a:ext cx="2578484" cy="134676"/>
              <a:chOff x="7610546" y="2166759"/>
              <a:chExt cx="2578484" cy="134676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7610546" y="2232075"/>
                <a:ext cx="2565420" cy="0"/>
              </a:xfrm>
              <a:prstGeom prst="line">
                <a:avLst/>
              </a:prstGeom>
              <a:ln>
                <a:solidFill>
                  <a:srgbClr val="40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/>
              <p:cNvSpPr/>
              <p:nvPr/>
            </p:nvSpPr>
            <p:spPr>
              <a:xfrm>
                <a:off x="10054354" y="2166759"/>
                <a:ext cx="134676" cy="1346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057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D36A0D"/>
                  </a:solidFill>
                </a:endParaRPr>
              </a:p>
            </p:txBody>
          </p:sp>
        </p:grpSp>
        <p:sp>
          <p:nvSpPr>
            <p:cNvPr id="173" name="矩形 172"/>
            <p:cNvSpPr/>
            <p:nvPr/>
          </p:nvSpPr>
          <p:spPr>
            <a:xfrm>
              <a:off x="10189030" y="2003929"/>
              <a:ext cx="9621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049A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20%</a:t>
              </a:r>
              <a:endParaRPr lang="zh-CN" altLang="en-US" sz="2800" b="1" dirty="0">
                <a:solidFill>
                  <a:srgbClr val="049A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4" name="组合 173"/>
            <p:cNvGrpSpPr/>
            <p:nvPr/>
          </p:nvGrpSpPr>
          <p:grpSpPr>
            <a:xfrm>
              <a:off x="9492855" y="2460714"/>
              <a:ext cx="2686673" cy="838999"/>
              <a:chOff x="920603" y="2284389"/>
              <a:chExt cx="2686673" cy="838999"/>
            </a:xfrm>
          </p:grpSpPr>
          <p:sp>
            <p:nvSpPr>
              <p:cNvPr id="175" name="矩形 174"/>
              <p:cNvSpPr/>
              <p:nvPr/>
            </p:nvSpPr>
            <p:spPr>
              <a:xfrm>
                <a:off x="920603" y="2284389"/>
                <a:ext cx="2468880" cy="3987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id-ID" sz="2000" b="1" dirty="0">
                    <a:solidFill>
                      <a:srgbClr val="049AA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学生至上的极致服务</a:t>
                </a:r>
                <a:endParaRPr lang="zh-CN" altLang="id-ID" sz="2000" b="1" dirty="0">
                  <a:solidFill>
                    <a:srgbClr val="049A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1342301" y="2816683"/>
                <a:ext cx="2264975" cy="306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solidFill>
                      <a:srgbClr val="92D050"/>
                    </a:solidFill>
                  </a:rPr>
                  <a:t>赤子诚心，不可辜负</a:t>
                </a:r>
                <a:endParaRPr lang="zh-CN" altLang="en-US" sz="1400" dirty="0">
                  <a:solidFill>
                    <a:srgbClr val="92D050"/>
                  </a:solidFill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7349153" y="4535172"/>
            <a:ext cx="4735830" cy="1400860"/>
            <a:chOff x="7335818" y="4816213"/>
            <a:chExt cx="4735830" cy="1400860"/>
          </a:xfrm>
        </p:grpSpPr>
        <p:grpSp>
          <p:nvGrpSpPr>
            <p:cNvPr id="159" name="组合 158"/>
            <p:cNvGrpSpPr/>
            <p:nvPr/>
          </p:nvGrpSpPr>
          <p:grpSpPr>
            <a:xfrm>
              <a:off x="7335818" y="4957857"/>
              <a:ext cx="2578484" cy="134676"/>
              <a:chOff x="7610546" y="2166759"/>
              <a:chExt cx="2578484" cy="134676"/>
            </a:xfrm>
          </p:grpSpPr>
          <p:cxnSp>
            <p:nvCxnSpPr>
              <p:cNvPr id="160" name="直接连接符 159"/>
              <p:cNvCxnSpPr/>
              <p:nvPr/>
            </p:nvCxnSpPr>
            <p:spPr>
              <a:xfrm>
                <a:off x="7610546" y="2232075"/>
                <a:ext cx="2565420" cy="0"/>
              </a:xfrm>
              <a:prstGeom prst="line">
                <a:avLst/>
              </a:prstGeom>
              <a:ln>
                <a:solidFill>
                  <a:srgbClr val="40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椭圆 160"/>
              <p:cNvSpPr/>
              <p:nvPr/>
            </p:nvSpPr>
            <p:spPr>
              <a:xfrm>
                <a:off x="10054354" y="2166759"/>
                <a:ext cx="134676" cy="1346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057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D36A0D"/>
                  </a:solidFill>
                </a:endParaRPr>
              </a:p>
            </p:txBody>
          </p:sp>
        </p:grpSp>
        <p:sp>
          <p:nvSpPr>
            <p:cNvPr id="177" name="矩形 176"/>
            <p:cNvSpPr/>
            <p:nvPr/>
          </p:nvSpPr>
          <p:spPr>
            <a:xfrm>
              <a:off x="9914302" y="4816213"/>
              <a:ext cx="951865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049A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25%</a:t>
              </a:r>
              <a:endParaRPr lang="zh-CN" altLang="en-US" sz="2800" b="1" dirty="0">
                <a:solidFill>
                  <a:srgbClr val="049A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8" name="组合 177"/>
            <p:cNvGrpSpPr/>
            <p:nvPr/>
          </p:nvGrpSpPr>
          <p:grpSpPr>
            <a:xfrm>
              <a:off x="9151918" y="5295053"/>
              <a:ext cx="2919730" cy="922020"/>
              <a:chOff x="579666" y="2256449"/>
              <a:chExt cx="2919730" cy="922020"/>
            </a:xfrm>
          </p:grpSpPr>
          <p:sp>
            <p:nvSpPr>
              <p:cNvPr id="179" name="矩形 178"/>
              <p:cNvSpPr/>
              <p:nvPr/>
            </p:nvSpPr>
            <p:spPr>
              <a:xfrm>
                <a:off x="1228578" y="2270419"/>
                <a:ext cx="309880" cy="3987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id-ID" altLang="zh-CN" sz="2000" b="1" dirty="0">
                  <a:solidFill>
                    <a:srgbClr val="049A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0" name="矩形 179"/>
              <p:cNvSpPr/>
              <p:nvPr/>
            </p:nvSpPr>
            <p:spPr>
              <a:xfrm>
                <a:off x="579666" y="2256449"/>
                <a:ext cx="2919730" cy="9220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id-ID" sz="2000" b="1" dirty="0">
                    <a:solidFill>
                      <a:srgbClr val="049AA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专业卓越的导师团队</a:t>
                </a:r>
                <a:endParaRPr lang="zh-CN" altLang="id-ID" sz="2000" b="1" dirty="0">
                  <a:solidFill>
                    <a:srgbClr val="049A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endParaRPr lang="zh-CN" altLang="id-ID" sz="2000" b="1" dirty="0">
                  <a:solidFill>
                    <a:srgbClr val="049A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r>
                  <a:rPr lang="zh-CN" altLang="en-US" sz="1400" dirty="0">
                    <a:solidFill>
                      <a:srgbClr val="92D050"/>
                    </a:solidFill>
                  </a:rPr>
                  <a:t>     术业专攻，百花齐放</a:t>
                </a:r>
                <a:endParaRPr lang="zh-CN" altLang="en-US" sz="1400" dirty="0">
                  <a:solidFill>
                    <a:srgbClr val="92D050"/>
                  </a:solidFill>
                </a:endParaRPr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>
            <a:off x="1128173" y="143392"/>
            <a:ext cx="4694087" cy="645160"/>
            <a:chOff x="6080760" y="1044564"/>
            <a:chExt cx="4694087" cy="645160"/>
          </a:xfrm>
        </p:grpSpPr>
        <p:sp>
          <p:nvSpPr>
            <p:cNvPr id="50" name="文本框 49"/>
            <p:cNvSpPr txBox="1"/>
            <p:nvPr/>
          </p:nvSpPr>
          <p:spPr>
            <a:xfrm>
              <a:off x="6080760" y="1044564"/>
              <a:ext cx="2233611" cy="64516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49AAB"/>
                  </a:solidFill>
                  <a:latin typeface="Microsoft Yi Baiti" panose="03000500000000000000" pitchFamily="66" charset="0"/>
                </a:rPr>
                <a:t>SIX</a:t>
              </a:r>
              <a:endParaRPr lang="en-US" altLang="zh-CN" sz="3600" b="1" dirty="0">
                <a:solidFill>
                  <a:srgbClr val="049AAB"/>
                </a:solidFill>
                <a:latin typeface="Microsoft Yi Baiti" panose="03000500000000000000" pitchFamily="66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937633" y="1106588"/>
              <a:ext cx="38372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项目优势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0876280" y="63500"/>
            <a:ext cx="1208405" cy="991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970" y="-353695"/>
            <a:ext cx="2228865" cy="22260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</Words>
  <Application>WPS 演示</Application>
  <PresentationFormat>自定义</PresentationFormat>
  <Paragraphs>182</Paragraphs>
  <Slides>10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</vt:lpstr>
      <vt:lpstr>Calibri</vt:lpstr>
      <vt:lpstr>Impact</vt:lpstr>
      <vt:lpstr>Microsoft Yi Baiti</vt:lpstr>
      <vt:lpstr>Times New Roman</vt:lpstr>
      <vt:lpstr>华文黑体</vt:lpstr>
      <vt:lpstr>Agency FB</vt:lpstr>
      <vt:lpstr>等线</vt:lpstr>
      <vt:lpstr>等线</vt:lpstr>
      <vt:lpstr>Arial Unicode MS</vt:lpstr>
      <vt:lpstr>等线 Light</vt:lpstr>
      <vt:lpstr>Segoe Print</vt:lpstr>
      <vt:lpstr>Malgun Gothic</vt:lpstr>
      <vt:lpstr>等线</vt:lpstr>
      <vt:lpstr>黑体</vt:lpstr>
      <vt:lpstr>第一PPT，www.1ppt.com</vt:lpstr>
      <vt:lpstr>1_第一PPT，www.1ppt.com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蓝色多边形</dc:title>
  <dc:creator>第一PPT模板网-WWW.1PPT.COM</dc:creator>
  <cp:keywords>第一PPT模板网-WWW.1PPT.COM</cp:keywords>
  <cp:lastModifiedBy>Administrator</cp:lastModifiedBy>
  <cp:revision>77</cp:revision>
  <dcterms:created xsi:type="dcterms:W3CDTF">2017-09-11T00:58:00Z</dcterms:created>
  <dcterms:modified xsi:type="dcterms:W3CDTF">2018-04-03T09:26:09Z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