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209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9"/>
    <a:srgbClr val="84B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204"/>
      </p:cViewPr>
      <p:guideLst>
        <p:guide orient="horz" pos="2160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117" y="1122363"/>
            <a:ext cx="113407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117" y="3602038"/>
            <a:ext cx="113407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0921" y="365125"/>
            <a:ext cx="3260452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565" y="365125"/>
            <a:ext cx="959234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4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9" y="1709739"/>
            <a:ext cx="1304180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89" y="4589464"/>
            <a:ext cx="1304180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564" y="1825625"/>
            <a:ext cx="64263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975" y="1825625"/>
            <a:ext cx="64263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365126"/>
            <a:ext cx="1304180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35" y="1681163"/>
            <a:ext cx="63968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35" y="2505075"/>
            <a:ext cx="63968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975" y="1681163"/>
            <a:ext cx="64283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975" y="2505075"/>
            <a:ext cx="642836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457200"/>
            <a:ext cx="48768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368" y="987426"/>
            <a:ext cx="76549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2057400"/>
            <a:ext cx="48768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3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457200"/>
            <a:ext cx="48768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8368" y="987426"/>
            <a:ext cx="76549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2057400"/>
            <a:ext cx="48768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565" y="365126"/>
            <a:ext cx="13041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565" y="1825625"/>
            <a:ext cx="130418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565" y="6356351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811" y="6356351"/>
            <a:ext cx="5103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9162" y="6356351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566558" y="2640621"/>
            <a:ext cx="415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顶尖师资队伍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solidFill>
                  <a:srgbClr val="84BC27"/>
                </a:solidFill>
              </a:rPr>
              <a:t>EXCELLENT MENTOR </a:t>
            </a:r>
            <a:r>
              <a:rPr lang="en-US" altLang="zh-CN" b="1" dirty="0">
                <a:solidFill>
                  <a:srgbClr val="84BC27"/>
                </a:solidFill>
              </a:rPr>
              <a:t>TEAM</a:t>
            </a:r>
            <a:r>
              <a:rPr lang="en-US" altLang="zh-CN" sz="2000" b="1" dirty="0">
                <a:solidFill>
                  <a:srgbClr val="84BC27"/>
                </a:solidFill>
              </a:rPr>
              <a:t> </a:t>
            </a:r>
            <a:endParaRPr lang="zh-CN" altLang="en-US" sz="2000" dirty="0">
              <a:solidFill>
                <a:srgbClr val="84BC27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7923981" y="2612704"/>
            <a:ext cx="695866" cy="695866"/>
            <a:chOff x="3330128" y="3930464"/>
            <a:chExt cx="368375" cy="368375"/>
          </a:xfrm>
        </p:grpSpPr>
        <p:sp>
          <p:nvSpPr>
            <p:cNvPr id="80" name="Oval 19"/>
            <p:cNvSpPr/>
            <p:nvPr/>
          </p:nvSpPr>
          <p:spPr>
            <a:xfrm>
              <a:off x="3330128" y="3930464"/>
              <a:ext cx="368375" cy="368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4F5FC"/>
                </a:solidFill>
              </a:endParaRPr>
            </a:p>
          </p:txBody>
        </p:sp>
        <p:sp>
          <p:nvSpPr>
            <p:cNvPr id="81" name="Freeform 46"/>
            <p:cNvSpPr>
              <a:spLocks noEditPoints="1"/>
            </p:cNvSpPr>
            <p:nvPr/>
          </p:nvSpPr>
          <p:spPr bwMode="auto">
            <a:xfrm>
              <a:off x="3428739" y="3999240"/>
              <a:ext cx="171151" cy="207071"/>
            </a:xfrm>
            <a:custGeom>
              <a:avLst/>
              <a:gdLst>
                <a:gd name="T0" fmla="*/ 256 w 280"/>
                <a:gd name="T1" fmla="*/ 120 h 340"/>
                <a:gd name="T2" fmla="*/ 220 w 280"/>
                <a:gd name="T3" fmla="*/ 120 h 340"/>
                <a:gd name="T4" fmla="*/ 220 w 280"/>
                <a:gd name="T5" fmla="*/ 92 h 340"/>
                <a:gd name="T6" fmla="*/ 140 w 280"/>
                <a:gd name="T7" fmla="*/ 0 h 340"/>
                <a:gd name="T8" fmla="*/ 60 w 280"/>
                <a:gd name="T9" fmla="*/ 92 h 340"/>
                <a:gd name="T10" fmla="*/ 60 w 280"/>
                <a:gd name="T11" fmla="*/ 120 h 340"/>
                <a:gd name="T12" fmla="*/ 20 w 280"/>
                <a:gd name="T13" fmla="*/ 120 h 340"/>
                <a:gd name="T14" fmla="*/ 0 w 280"/>
                <a:gd name="T15" fmla="*/ 144 h 340"/>
                <a:gd name="T16" fmla="*/ 0 w 280"/>
                <a:gd name="T17" fmla="*/ 300 h 340"/>
                <a:gd name="T18" fmla="*/ 20 w 280"/>
                <a:gd name="T19" fmla="*/ 326 h 340"/>
                <a:gd name="T20" fmla="*/ 43 w 280"/>
                <a:gd name="T21" fmla="*/ 334 h 340"/>
                <a:gd name="T22" fmla="*/ 82 w 280"/>
                <a:gd name="T23" fmla="*/ 340 h 340"/>
                <a:gd name="T24" fmla="*/ 198 w 280"/>
                <a:gd name="T25" fmla="*/ 340 h 340"/>
                <a:gd name="T26" fmla="*/ 238 w 280"/>
                <a:gd name="T27" fmla="*/ 334 h 340"/>
                <a:gd name="T28" fmla="*/ 261 w 280"/>
                <a:gd name="T29" fmla="*/ 326 h 340"/>
                <a:gd name="T30" fmla="*/ 280 w 280"/>
                <a:gd name="T31" fmla="*/ 300 h 340"/>
                <a:gd name="T32" fmla="*/ 280 w 280"/>
                <a:gd name="T33" fmla="*/ 144 h 340"/>
                <a:gd name="T34" fmla="*/ 256 w 280"/>
                <a:gd name="T35" fmla="*/ 120 h 340"/>
                <a:gd name="T36" fmla="*/ 100 w 280"/>
                <a:gd name="T37" fmla="*/ 84 h 340"/>
                <a:gd name="T38" fmla="*/ 140 w 280"/>
                <a:gd name="T39" fmla="*/ 40 h 340"/>
                <a:gd name="T40" fmla="*/ 180 w 280"/>
                <a:gd name="T41" fmla="*/ 84 h 340"/>
                <a:gd name="T42" fmla="*/ 180 w 280"/>
                <a:gd name="T43" fmla="*/ 120 h 340"/>
                <a:gd name="T44" fmla="*/ 100 w 280"/>
                <a:gd name="T45" fmla="*/ 120 h 340"/>
                <a:gd name="T46" fmla="*/ 100 w 280"/>
                <a:gd name="T47" fmla="*/ 8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340">
                  <a:moveTo>
                    <a:pt x="256" y="120"/>
                  </a:moveTo>
                  <a:cubicBezTo>
                    <a:pt x="220" y="120"/>
                    <a:pt x="220" y="120"/>
                    <a:pt x="220" y="120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20" y="34"/>
                    <a:pt x="194" y="0"/>
                    <a:pt x="140" y="0"/>
                  </a:cubicBezTo>
                  <a:cubicBezTo>
                    <a:pt x="87" y="0"/>
                    <a:pt x="60" y="34"/>
                    <a:pt x="60" y="92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9" y="120"/>
                    <a:pt x="0" y="133"/>
                    <a:pt x="0" y="144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11"/>
                    <a:pt x="9" y="323"/>
                    <a:pt x="20" y="326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54" y="337"/>
                    <a:pt x="71" y="340"/>
                    <a:pt x="82" y="340"/>
                  </a:cubicBezTo>
                  <a:cubicBezTo>
                    <a:pt x="198" y="340"/>
                    <a:pt x="198" y="340"/>
                    <a:pt x="198" y="340"/>
                  </a:cubicBezTo>
                  <a:cubicBezTo>
                    <a:pt x="209" y="340"/>
                    <a:pt x="227" y="337"/>
                    <a:pt x="238" y="334"/>
                  </a:cubicBezTo>
                  <a:cubicBezTo>
                    <a:pt x="261" y="326"/>
                    <a:pt x="261" y="326"/>
                    <a:pt x="261" y="326"/>
                  </a:cubicBezTo>
                  <a:cubicBezTo>
                    <a:pt x="272" y="323"/>
                    <a:pt x="280" y="311"/>
                    <a:pt x="280" y="300"/>
                  </a:cubicBezTo>
                  <a:cubicBezTo>
                    <a:pt x="280" y="144"/>
                    <a:pt x="280" y="144"/>
                    <a:pt x="280" y="144"/>
                  </a:cubicBezTo>
                  <a:cubicBezTo>
                    <a:pt x="280" y="133"/>
                    <a:pt x="268" y="120"/>
                    <a:pt x="256" y="120"/>
                  </a:cubicBezTo>
                  <a:close/>
                  <a:moveTo>
                    <a:pt x="100" y="84"/>
                  </a:moveTo>
                  <a:cubicBezTo>
                    <a:pt x="100" y="55"/>
                    <a:pt x="116" y="40"/>
                    <a:pt x="140" y="40"/>
                  </a:cubicBezTo>
                  <a:cubicBezTo>
                    <a:pt x="165" y="40"/>
                    <a:pt x="180" y="55"/>
                    <a:pt x="180" y="84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639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84414" y="4694503"/>
            <a:ext cx="695866" cy="695866"/>
            <a:chOff x="8543827" y="2111291"/>
            <a:chExt cx="368375" cy="368375"/>
          </a:xfrm>
        </p:grpSpPr>
        <p:sp>
          <p:nvSpPr>
            <p:cNvPr id="83" name="Oval 5"/>
            <p:cNvSpPr/>
            <p:nvPr/>
          </p:nvSpPr>
          <p:spPr>
            <a:xfrm>
              <a:off x="8543827" y="2111291"/>
              <a:ext cx="368375" cy="368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4F5FC"/>
                </a:solidFill>
              </a:endParaRPr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8641383" y="2173982"/>
              <a:ext cx="173262" cy="242991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639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23981" y="4694501"/>
            <a:ext cx="695866" cy="695866"/>
            <a:chOff x="8543827" y="3903769"/>
            <a:chExt cx="368375" cy="368375"/>
          </a:xfrm>
        </p:grpSpPr>
        <p:sp>
          <p:nvSpPr>
            <p:cNvPr id="86" name="Oval 14"/>
            <p:cNvSpPr/>
            <p:nvPr/>
          </p:nvSpPr>
          <p:spPr>
            <a:xfrm>
              <a:off x="8543827" y="3903769"/>
              <a:ext cx="368375" cy="3683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4F5FC"/>
                </a:solidFill>
              </a:endParaRPr>
            </a:p>
          </p:txBody>
        </p:sp>
        <p:sp>
          <p:nvSpPr>
            <p:cNvPr id="87" name="Freeform 11"/>
            <p:cNvSpPr>
              <a:spLocks/>
            </p:cNvSpPr>
            <p:nvPr/>
          </p:nvSpPr>
          <p:spPr bwMode="auto">
            <a:xfrm>
              <a:off x="8605208" y="4012143"/>
              <a:ext cx="221862" cy="175376"/>
            </a:xfrm>
            <a:custGeom>
              <a:avLst/>
              <a:gdLst>
                <a:gd name="T0" fmla="*/ 326 w 363"/>
                <a:gd name="T1" fmla="*/ 31 h 288"/>
                <a:gd name="T2" fmla="*/ 204 w 363"/>
                <a:gd name="T3" fmla="*/ 31 h 288"/>
                <a:gd name="T4" fmla="*/ 182 w 363"/>
                <a:gd name="T5" fmla="*/ 52 h 288"/>
                <a:gd name="T6" fmla="*/ 159 w 363"/>
                <a:gd name="T7" fmla="*/ 31 h 288"/>
                <a:gd name="T8" fmla="*/ 38 w 363"/>
                <a:gd name="T9" fmla="*/ 31 h 288"/>
                <a:gd name="T10" fmla="*/ 38 w 363"/>
                <a:gd name="T11" fmla="*/ 156 h 288"/>
                <a:gd name="T12" fmla="*/ 182 w 363"/>
                <a:gd name="T13" fmla="*/ 288 h 288"/>
                <a:gd name="T14" fmla="*/ 326 w 363"/>
                <a:gd name="T15" fmla="*/ 156 h 288"/>
                <a:gd name="T16" fmla="*/ 326 w 363"/>
                <a:gd name="T17" fmla="*/ 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288">
                  <a:moveTo>
                    <a:pt x="326" y="31"/>
                  </a:moveTo>
                  <a:cubicBezTo>
                    <a:pt x="292" y="0"/>
                    <a:pt x="238" y="0"/>
                    <a:pt x="204" y="31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26" y="0"/>
                    <a:pt x="71" y="0"/>
                    <a:pt x="38" y="31"/>
                  </a:cubicBezTo>
                  <a:cubicBezTo>
                    <a:pt x="0" y="65"/>
                    <a:pt x="0" y="121"/>
                    <a:pt x="38" y="156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63" y="121"/>
                    <a:pt x="363" y="65"/>
                    <a:pt x="326" y="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63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4414" y="2640621"/>
            <a:ext cx="695866" cy="695866"/>
            <a:chOff x="2200420" y="921919"/>
            <a:chExt cx="3028469" cy="3028469"/>
          </a:xfrm>
        </p:grpSpPr>
        <p:sp>
          <p:nvSpPr>
            <p:cNvPr id="3" name="椭圆 2"/>
            <p:cNvSpPr/>
            <p:nvPr/>
          </p:nvSpPr>
          <p:spPr>
            <a:xfrm>
              <a:off x="2200420" y="921919"/>
              <a:ext cx="3028469" cy="3028469"/>
            </a:xfrm>
            <a:prstGeom prst="ellipse">
              <a:avLst/>
            </a:prstGeom>
            <a:solidFill>
              <a:srgbClr val="84BC27"/>
            </a:solidFill>
            <a:ln>
              <a:solidFill>
                <a:srgbClr val="84B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922" y="1276711"/>
              <a:ext cx="1865463" cy="2075896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8806125" y="2640621"/>
            <a:ext cx="4157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一对一课程规划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84BC27"/>
                </a:solidFill>
              </a:rPr>
              <a:t>ONE-TO-ONE COURSE PLAN</a:t>
            </a:r>
            <a:r>
              <a:rPr lang="en-US" altLang="zh-CN" b="1" dirty="0">
                <a:solidFill>
                  <a:srgbClr val="84BC27"/>
                </a:solidFill>
              </a:rPr>
              <a:t> </a:t>
            </a:r>
            <a:endParaRPr lang="zh-CN" altLang="en-US" sz="2000" dirty="0">
              <a:solidFill>
                <a:srgbClr val="84BC27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66558" y="4812927"/>
            <a:ext cx="4157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完善的课程体系</a:t>
            </a:r>
            <a:endParaRPr lang="en-US" altLang="zh-CN" sz="2000" smtClean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  <a:p>
            <a:r>
              <a:rPr lang="en-US" altLang="zh-CN" b="1" smtClean="0">
                <a:solidFill>
                  <a:srgbClr val="84BC27"/>
                </a:solidFill>
              </a:rPr>
              <a:t>PERFECT COURSE SYSYTEM </a:t>
            </a:r>
            <a:endParaRPr lang="zh-CN" altLang="en-US" sz="2000" dirty="0">
              <a:solidFill>
                <a:srgbClr val="84BC27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06124" y="4812927"/>
            <a:ext cx="4157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课程顾问全程伴随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84BC27"/>
                </a:solidFill>
              </a:rPr>
              <a:t>COURSE ADVISORS</a:t>
            </a:r>
            <a:r>
              <a:rPr lang="en-US" altLang="zh-CN" b="1" dirty="0">
                <a:solidFill>
                  <a:srgbClr val="84BC27"/>
                </a:solidFill>
              </a:rPr>
              <a:t> </a:t>
            </a:r>
            <a:endParaRPr lang="zh-CN" altLang="en-US" sz="2000" dirty="0">
              <a:solidFill>
                <a:srgbClr val="84BC27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79101" y="3405174"/>
            <a:ext cx="1092236" cy="0"/>
          </a:xfrm>
          <a:prstGeom prst="line">
            <a:avLst/>
          </a:prstGeom>
          <a:ln w="38100">
            <a:solidFill>
              <a:srgbClr val="0066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907550" y="3405174"/>
            <a:ext cx="1092236" cy="0"/>
          </a:xfrm>
          <a:prstGeom prst="line">
            <a:avLst/>
          </a:prstGeom>
          <a:ln w="38100">
            <a:solidFill>
              <a:srgbClr val="0066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79101" y="5546307"/>
            <a:ext cx="1092236" cy="0"/>
          </a:xfrm>
          <a:prstGeom prst="line">
            <a:avLst/>
          </a:prstGeom>
          <a:ln w="38100">
            <a:solidFill>
              <a:srgbClr val="0066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907550" y="5530686"/>
            <a:ext cx="1092236" cy="0"/>
          </a:xfrm>
          <a:prstGeom prst="line">
            <a:avLst/>
          </a:prstGeom>
          <a:ln w="38100">
            <a:solidFill>
              <a:srgbClr val="0066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32393" y="3545855"/>
            <a:ext cx="543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国内顶尖的师资队伍，师资全部是清华、北大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、武大、华科、国外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名校的博士、青年导师。 </a:t>
            </a:r>
          </a:p>
        </p:txBody>
      </p:sp>
      <p:sp>
        <p:nvSpPr>
          <p:cNvPr id="30" name="矩形 29"/>
          <p:cNvSpPr/>
          <p:nvPr/>
        </p:nvSpPr>
        <p:spPr>
          <a:xfrm>
            <a:off x="8810583" y="3545479"/>
            <a:ext cx="5775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对每一位学员量身定制个性化学习方案，涵盖金融、理工科等各专业，帮助学生打造有竞争力的学术背景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32392" y="5640842"/>
            <a:ext cx="54311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完善的课程体系、丰富的课件为学员学习更加从容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06123" y="5646555"/>
            <a:ext cx="5780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每一位学员都安排课程顾问保驾护航，关注学员作业完成进度，随时答疑解惑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4101"/>
            <a:ext cx="15120938" cy="250000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54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113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Adobe 黑体 Std R</vt:lpstr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G-YaoD</dc:creator>
  <cp:lastModifiedBy>G-YaoD</cp:lastModifiedBy>
  <cp:revision>9</cp:revision>
  <dcterms:created xsi:type="dcterms:W3CDTF">2018-03-28T01:56:43Z</dcterms:created>
  <dcterms:modified xsi:type="dcterms:W3CDTF">2018-03-28T13:03:23Z</dcterms:modified>
</cp:coreProperties>
</file>