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9850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0">
          <p15:clr>
            <a:srgbClr val="A4A3A4"/>
          </p15:clr>
        </p15:guide>
        <p15:guide id="4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DD"/>
    <a:srgbClr val="3A43FC"/>
    <a:srgbClr val="C8BFFD"/>
    <a:srgbClr val="FFFF57"/>
    <a:srgbClr val="FFFFA3"/>
    <a:srgbClr val="FFFFA7"/>
    <a:srgbClr val="E6E2FE"/>
    <a:srgbClr val="C7ACFE"/>
    <a:srgbClr val="85DFFF"/>
    <a:srgbClr val="EFD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81974" autoAdjust="0"/>
  </p:normalViewPr>
  <p:slideViewPr>
    <p:cSldViewPr>
      <p:cViewPr varScale="1">
        <p:scale>
          <a:sx n="73" d="100"/>
          <a:sy n="73" d="100"/>
        </p:scale>
        <p:origin x="5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4"/>
    </p:cViewPr>
  </p:sorterViewPr>
  <p:notesViewPr>
    <p:cSldViewPr>
      <p:cViewPr varScale="1">
        <p:scale>
          <a:sx n="65" d="100"/>
          <a:sy n="65" d="100"/>
        </p:scale>
        <p:origin x="3246" y="54"/>
      </p:cViewPr>
      <p:guideLst>
        <p:guide orient="horz" pos="2880"/>
        <p:guide pos="2160"/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>
              <a:defRPr sz="1200"/>
            </a:lvl1pPr>
          </a:lstStyle>
          <a:p>
            <a:fld id="{16536939-5F69-4547-A7F8-CF597E0E6780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41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>
              <a:defRPr sz="1200"/>
            </a:lvl1pPr>
          </a:lstStyle>
          <a:p>
            <a:fld id="{6CFDE616-6E7E-4F12-8F36-A0B97A5D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36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>
              <a:defRPr sz="1200"/>
            </a:lvl1pPr>
          </a:lstStyle>
          <a:p>
            <a:fld id="{495E11D0-5360-4FF5-8BB3-FD2333DF7D3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5" tIns="46442" rIns="92885" bIns="4644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vert="horz" lIns="92885" tIns="46442" rIns="92885" bIns="4644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1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>
              <a:defRPr sz="1200"/>
            </a:lvl1pPr>
          </a:lstStyle>
          <a:p>
            <a:fld id="{FFC089F1-0D39-44BA-8DE0-5CF19D200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2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089F1-0D39-44BA-8DE0-5CF19D2001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0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has a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large ecosystem including tools, frameworks,</a:t>
            </a:r>
            <a:r>
              <a:rPr lang="en-US" baseline="0" dirty="0" smtClean="0"/>
              <a:t> and </a:t>
            </a:r>
            <a:r>
              <a:rPr lang="en-US" dirty="0" smtClean="0"/>
              <a:t>libraries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</a:t>
            </a:r>
            <a:r>
              <a:rPr lang="en-US" dirty="0" smtClean="0"/>
              <a:t>uns almost everywhere 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strong</a:t>
            </a:r>
            <a:r>
              <a:rPr lang="en-US" baseline="0" dirty="0" smtClean="0"/>
              <a:t> static typing (so the compiler does more work for me)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Stable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Backward compatible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But…Java is: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Verbose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089F1-0D39-44BA-8DE0-5CF19D2001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6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Verbose – harder to learn, read, debug (higher maintenance cost)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Lacks Null-Safety -- NPE can be painful to debug.  Can we find these before run-time?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Mutable by Default – Unintentional modification, defensive copying necessary,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disinclined to make variables immutable (more to type/read)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Only some of the common complains against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089F1-0D39-44BA-8DE0-5CF19D2001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51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Overall,</a:t>
            </a:r>
            <a:r>
              <a:rPr lang="en-US" baseline="0" dirty="0" smtClean="0"/>
              <a:t> we desire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Maintainable code-base (brevity helps here)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Early error detection (move as much of the error checking into the compiler)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Tool support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089F1-0D39-44BA-8DE0-5CF19D2001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08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JVM language made by </a:t>
            </a:r>
            <a:r>
              <a:rPr lang="en-US" dirty="0" err="1" smtClean="0"/>
              <a:t>JetBrains</a:t>
            </a:r>
            <a:r>
              <a:rPr lang="en-US" dirty="0" smtClean="0"/>
              <a:t>.</a:t>
            </a:r>
            <a:r>
              <a:rPr lang="en-US" baseline="0" dirty="0" smtClean="0"/>
              <a:t>  Started development in 2010, with the 1.0 Beta released last November.  1.0 was released in Feb.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Benefits: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From 1.0 will be backward compatible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Interoperable with Java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Java 6 Compatible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Leverages Java’s libraries for the most part.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Clarity / Pragmatism – not about invention, but helping engineers do their job.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Citation: 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http://blog.jetbrains.com/kotlin/2016/02/kotlin-1-0-released-pragmatic-language-for-jvm-and-android/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http://blog.jetbrains.com/kotlin/2014/10/making-platform-interop-even-smoother/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089F1-0D39-44BA-8DE0-5CF19D2001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1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2819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7620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" y="2590800"/>
            <a:ext cx="82296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105400" y="5513456"/>
            <a:ext cx="4038600" cy="811143"/>
          </a:xfrm>
          <a:prstGeom prst="rect">
            <a:avLst/>
          </a:prstGeom>
          <a:solidFill>
            <a:schemeClr val="bg1">
              <a:lumMod val="20000"/>
              <a:lumOff val="8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2590800"/>
            <a:ext cx="82296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5410200" y="5565084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#</a:t>
            </a:r>
            <a:r>
              <a:rPr lang="en-US" sz="4000" dirty="0" err="1" smtClean="0"/>
              <a:t>TechOnTap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6893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4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50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63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5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26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95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72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84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47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5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6723" y="6858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40080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2B937-2451-42FD-890C-5AA83BEDF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10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3048000"/>
            <a:ext cx="6400800" cy="1752600"/>
          </a:xfrm>
        </p:spPr>
        <p:txBody>
          <a:bodyPr/>
          <a:lstStyle/>
          <a:p>
            <a:r>
              <a:rPr lang="en-US" dirty="0" smtClean="0"/>
              <a:t>Ian J. De Silva</a:t>
            </a:r>
          </a:p>
          <a:p>
            <a:r>
              <a:rPr lang="en-US" sz="2400" dirty="0" smtClean="0"/>
              <a:t>desilvai@gmail.com</a:t>
            </a:r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desilvai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153400" cy="990599"/>
          </a:xfrm>
        </p:spPr>
        <p:txBody>
          <a:bodyPr>
            <a:noAutofit/>
          </a:bodyPr>
          <a:lstStyle/>
          <a:p>
            <a:pPr marL="461963" indent="-461963" algn="ctr"/>
            <a:r>
              <a:rPr lang="en-US" sz="4800" dirty="0" smtClean="0"/>
              <a:t>Writing better Java with </a:t>
            </a:r>
            <a:r>
              <a:rPr lang="en-US" sz="4800" dirty="0" err="1" smtClean="0"/>
              <a:t>Kotlin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9649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676400" y="1143000"/>
            <a:ext cx="5638800" cy="4408637"/>
            <a:chOff x="609600" y="676641"/>
            <a:chExt cx="5638800" cy="4408637"/>
          </a:xfrm>
        </p:grpSpPr>
        <p:sp>
          <p:nvSpPr>
            <p:cNvPr id="5" name="Heart 4"/>
            <p:cNvSpPr/>
            <p:nvPr/>
          </p:nvSpPr>
          <p:spPr>
            <a:xfrm>
              <a:off x="3733800" y="1295400"/>
              <a:ext cx="1702977" cy="1409360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47800" y="676641"/>
              <a:ext cx="26670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6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9600" y="2438400"/>
              <a:ext cx="56388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Java</a:t>
              </a:r>
              <a:endParaRPr lang="en-US" sz="16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 rot="20600415">
            <a:off x="5638799" y="4540953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B0F0"/>
                </a:solidFill>
              </a:rPr>
              <a:t>b</a:t>
            </a:r>
            <a:r>
              <a:rPr lang="en-US" sz="8000" dirty="0" smtClean="0">
                <a:solidFill>
                  <a:srgbClr val="00B0F0"/>
                </a:solidFill>
              </a:rPr>
              <a:t>ut…</a:t>
            </a:r>
            <a:endParaRPr lang="en-US" sz="8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03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Java…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965143" y="1670844"/>
            <a:ext cx="1673657" cy="2355915"/>
            <a:chOff x="1171202" y="1901105"/>
            <a:chExt cx="1673657" cy="2355915"/>
          </a:xfrm>
        </p:grpSpPr>
        <p:grpSp>
          <p:nvGrpSpPr>
            <p:cNvPr id="15" name="Group 14"/>
            <p:cNvGrpSpPr/>
            <p:nvPr/>
          </p:nvGrpSpPr>
          <p:grpSpPr>
            <a:xfrm>
              <a:off x="1247402" y="1901105"/>
              <a:ext cx="1597457" cy="1778255"/>
              <a:chOff x="1247402" y="1901105"/>
              <a:chExt cx="1597457" cy="1778255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247402" y="2209800"/>
                <a:ext cx="1161008" cy="1469560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 rot="21046036">
                <a:off x="1952561" y="1901105"/>
                <a:ext cx="7058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blah</a:t>
                </a:r>
                <a:endParaRPr lang="en-US" sz="2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21373224">
                <a:off x="2141968" y="2163011"/>
                <a:ext cx="6772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blah</a:t>
                </a:r>
                <a:endParaRPr lang="en-US" sz="2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431216">
                <a:off x="2193933" y="2493986"/>
                <a:ext cx="6509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blah</a:t>
                </a:r>
                <a:endParaRPr lang="en-US" sz="2000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171202" y="3733800"/>
              <a:ext cx="16199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verbose</a:t>
              </a:r>
              <a:endParaRPr lang="en-US" sz="2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31983" y="3968911"/>
            <a:ext cx="2952499" cy="2135912"/>
            <a:chOff x="5248865" y="1916420"/>
            <a:chExt cx="2952499" cy="2135912"/>
          </a:xfrm>
        </p:grpSpPr>
        <p:grpSp>
          <p:nvGrpSpPr>
            <p:cNvPr id="20" name="Group 19"/>
            <p:cNvGrpSpPr/>
            <p:nvPr/>
          </p:nvGrpSpPr>
          <p:grpSpPr>
            <a:xfrm>
              <a:off x="5867400" y="1916420"/>
              <a:ext cx="1715430" cy="1612692"/>
              <a:chOff x="1829636" y="2743200"/>
              <a:chExt cx="2482446" cy="2333771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1829636" y="2743200"/>
                <a:ext cx="2482446" cy="2140040"/>
              </a:xfrm>
              <a:prstGeom prst="triangle">
                <a:avLst/>
              </a:prstGeom>
              <a:solidFill>
                <a:srgbClr val="FFFF00"/>
              </a:solidFill>
              <a:ln w="1524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47022" y="3161786"/>
                <a:ext cx="647675" cy="1915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0" b="1" dirty="0" smtClean="0">
                    <a:solidFill>
                      <a:schemeClr val="bg2"/>
                    </a:solidFill>
                    <a:latin typeface="Baskerville Old Face" panose="02020602080505020303" pitchFamily="18" charset="0"/>
                  </a:rPr>
                  <a:t>!</a:t>
                </a:r>
                <a:endParaRPr lang="en-US" sz="8000" b="1" dirty="0">
                  <a:solidFill>
                    <a:schemeClr val="bg2"/>
                  </a:solidFill>
                  <a:latin typeface="Baskerville Old Face" panose="02020602080505020303" pitchFamily="18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5248865" y="3529112"/>
              <a:ext cx="29524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lacks null-safety</a:t>
              </a:r>
              <a:endParaRPr lang="en-US" sz="28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93343" y="4440314"/>
            <a:ext cx="2971800" cy="1657794"/>
            <a:chOff x="2457834" y="4267068"/>
            <a:chExt cx="2971800" cy="1657794"/>
          </a:xfrm>
        </p:grpSpPr>
        <p:sp>
          <p:nvSpPr>
            <p:cNvPr id="26" name="TextBox 25"/>
            <p:cNvSpPr txBox="1"/>
            <p:nvPr/>
          </p:nvSpPr>
          <p:spPr>
            <a:xfrm>
              <a:off x="2457834" y="5401642"/>
              <a:ext cx="2971800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mutable by default</a:t>
              </a:r>
              <a:endParaRPr lang="en-US" dirty="0"/>
            </a:p>
          </p:txBody>
        </p:sp>
        <p:grpSp>
          <p:nvGrpSpPr>
            <p:cNvPr id="27" name="Group 26"/>
            <p:cNvGrpSpPr/>
            <p:nvPr/>
          </p:nvGrpSpPr>
          <p:grpSpPr>
            <a:xfrm rot="20907380">
              <a:off x="2874555" y="4267068"/>
              <a:ext cx="2089710" cy="957783"/>
              <a:chOff x="5713515" y="2160911"/>
              <a:chExt cx="1642453" cy="75279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H="1">
                <a:off x="5713515" y="2457465"/>
                <a:ext cx="798414" cy="0"/>
              </a:xfrm>
              <a:prstGeom prst="line">
                <a:avLst/>
              </a:prstGeom>
              <a:ln w="34925">
                <a:gradFill flip="none" rotWithShape="1">
                  <a:gsLst>
                    <a:gs pos="0">
                      <a:srgbClr val="FFFFFF">
                        <a:lumMod val="36000"/>
                        <a:lumOff val="64000"/>
                      </a:srgbClr>
                    </a:gs>
                    <a:gs pos="96000">
                      <a:schemeClr val="bg1">
                        <a:lumMod val="60000"/>
                        <a:lumOff val="40000"/>
                        <a:alpha val="98000"/>
                      </a:schemeClr>
                    </a:gs>
                    <a:gs pos="100000">
                      <a:schemeClr val="tx1">
                        <a:lumMod val="69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5713515" y="2625001"/>
                <a:ext cx="798414" cy="0"/>
              </a:xfrm>
              <a:prstGeom prst="line">
                <a:avLst/>
              </a:prstGeom>
              <a:ln w="34925">
                <a:gradFill flip="none" rotWithShape="1">
                  <a:gsLst>
                    <a:gs pos="0">
                      <a:srgbClr val="FFFFFF">
                        <a:lumMod val="36000"/>
                        <a:lumOff val="64000"/>
                      </a:srgbClr>
                    </a:gs>
                    <a:gs pos="96000">
                      <a:schemeClr val="bg1">
                        <a:lumMod val="60000"/>
                        <a:lumOff val="40000"/>
                        <a:alpha val="98000"/>
                      </a:schemeClr>
                    </a:gs>
                    <a:gs pos="100000">
                      <a:schemeClr val="tx1">
                        <a:lumMod val="69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5804762" y="2776830"/>
                <a:ext cx="798414" cy="0"/>
              </a:xfrm>
              <a:prstGeom prst="line">
                <a:avLst/>
              </a:prstGeom>
              <a:ln w="34925">
                <a:gradFill flip="none" rotWithShape="1">
                  <a:gsLst>
                    <a:gs pos="0">
                      <a:srgbClr val="FFFFFF">
                        <a:lumMod val="36000"/>
                        <a:lumOff val="64000"/>
                      </a:srgbClr>
                    </a:gs>
                    <a:gs pos="96000">
                      <a:schemeClr val="bg1">
                        <a:lumMod val="60000"/>
                        <a:lumOff val="40000"/>
                        <a:alpha val="98000"/>
                      </a:schemeClr>
                    </a:gs>
                    <a:gs pos="100000">
                      <a:schemeClr val="tx1">
                        <a:lumMod val="69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6603177" y="2160911"/>
                <a:ext cx="752791" cy="752790"/>
              </a:xfrm>
              <a:prstGeom prst="ellipse">
                <a:avLst/>
              </a:prstGeom>
              <a:blipFill dpi="0" rotWithShape="1">
                <a:blip r:embed="rId4"/>
                <a:srcRect/>
                <a:stretch>
                  <a:fillRect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H="1">
                <a:off x="5804762" y="2297782"/>
                <a:ext cx="798414" cy="0"/>
              </a:xfrm>
              <a:prstGeom prst="line">
                <a:avLst/>
              </a:prstGeom>
              <a:ln w="34925">
                <a:gradFill flip="none" rotWithShape="1">
                  <a:gsLst>
                    <a:gs pos="0">
                      <a:srgbClr val="FFFFFF">
                        <a:lumMod val="36000"/>
                        <a:lumOff val="64000"/>
                      </a:srgbClr>
                    </a:gs>
                    <a:gs pos="96000">
                      <a:schemeClr val="bg1">
                        <a:lumMod val="60000"/>
                        <a:lumOff val="40000"/>
                        <a:alpha val="98000"/>
                      </a:schemeClr>
                    </a:gs>
                    <a:gs pos="100000">
                      <a:schemeClr val="tx1">
                        <a:lumMod val="69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8349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Kotlin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JVM language by </a:t>
            </a:r>
            <a:r>
              <a:rPr lang="en-US" dirty="0" err="1" smtClean="0"/>
              <a:t>JetBrains</a:t>
            </a:r>
            <a:endParaRPr lang="en-US" dirty="0"/>
          </a:p>
          <a:p>
            <a:r>
              <a:rPr lang="en-US" dirty="0"/>
              <a:t>g</a:t>
            </a:r>
            <a:r>
              <a:rPr lang="en-US" dirty="0" smtClean="0"/>
              <a:t>oals:</a:t>
            </a:r>
          </a:p>
          <a:p>
            <a:pPr lvl="1"/>
            <a:r>
              <a:rPr lang="en-US" dirty="0"/>
              <a:t>100% interoperability with </a:t>
            </a:r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tooling support</a:t>
            </a:r>
          </a:p>
          <a:p>
            <a:pPr marL="2743200" lvl="1" indent="-287338"/>
            <a:r>
              <a:rPr lang="en-US" dirty="0"/>
              <a:t>s</a:t>
            </a:r>
            <a:r>
              <a:rPr lang="en-US" dirty="0" smtClean="0"/>
              <a:t>afety</a:t>
            </a:r>
          </a:p>
          <a:p>
            <a:pPr marL="3143250" lvl="2" indent="-287338"/>
            <a:r>
              <a:rPr lang="en-US" dirty="0" smtClean="0"/>
              <a:t>using </a:t>
            </a:r>
            <a:r>
              <a:rPr lang="en-US" dirty="0"/>
              <a:t>the compiler to prevent </a:t>
            </a:r>
            <a:r>
              <a:rPr lang="en-US" dirty="0" smtClean="0"/>
              <a:t>bugs</a:t>
            </a:r>
          </a:p>
          <a:p>
            <a:pPr marL="3143250" lvl="2" indent="-287338"/>
            <a:r>
              <a:rPr lang="en-US" dirty="0" smtClean="0"/>
              <a:t>incorporate Java best-practices</a:t>
            </a:r>
          </a:p>
          <a:p>
            <a:pPr marL="2743200" lvl="1" indent="-287338"/>
            <a:r>
              <a:rPr lang="en-US" dirty="0" smtClean="0"/>
              <a:t>clarity / pragmatism</a:t>
            </a:r>
          </a:p>
          <a:p>
            <a:pPr marL="3143250" lvl="2" indent="-287338"/>
            <a:r>
              <a:rPr lang="en-US" dirty="0" smtClean="0"/>
              <a:t>backward compatibility</a:t>
            </a:r>
          </a:p>
          <a:p>
            <a:pPr marL="2743200"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713429"/>
            <a:ext cx="609600" cy="6055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0" t="22399" r="21600" b="20001"/>
          <a:stretch/>
        </p:blipFill>
        <p:spPr>
          <a:xfrm>
            <a:off x="433251" y="4119154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1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7223" y="2061150"/>
            <a:ext cx="8105777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demo.hello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Array&lt;String&gt;)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args.size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"Provide a name"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74640" y="2596974"/>
            <a:ext cx="8021683" cy="832785"/>
            <a:chOff x="657224" y="2438400"/>
            <a:chExt cx="8021683" cy="832785"/>
          </a:xfrm>
        </p:grpSpPr>
        <p:sp>
          <p:nvSpPr>
            <p:cNvPr id="6" name="Rectangle 5"/>
            <p:cNvSpPr/>
            <p:nvPr/>
          </p:nvSpPr>
          <p:spPr>
            <a:xfrm>
              <a:off x="657224" y="2438400"/>
              <a:ext cx="4600577" cy="533400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  <a:ln w="635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0905" y="2809520"/>
              <a:ext cx="3048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</a:t>
              </a:r>
              <a:r>
                <a:rPr lang="en-US" sz="2400" dirty="0" smtClean="0"/>
                <a:t>ackage-level function</a:t>
              </a:r>
              <a:endParaRPr lang="en-US" sz="2400" dirty="0"/>
            </a:p>
          </p:txBody>
        </p:sp>
        <p:cxnSp>
          <p:nvCxnSpPr>
            <p:cNvPr id="9" name="Straight Connector 8"/>
            <p:cNvCxnSpPr>
              <a:stCxn id="6" idx="3"/>
              <a:endCxn id="7" idx="1"/>
            </p:cNvCxnSpPr>
            <p:nvPr/>
          </p:nvCxnSpPr>
          <p:spPr>
            <a:xfrm>
              <a:off x="5257801" y="2705100"/>
              <a:ext cx="373104" cy="335253"/>
            </a:xfrm>
            <a:prstGeom prst="line">
              <a:avLst/>
            </a:prstGeom>
            <a:ln w="635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705223" y="4554472"/>
            <a:ext cx="4790802" cy="1008128"/>
            <a:chOff x="3705223" y="4554472"/>
            <a:chExt cx="4790802" cy="1008128"/>
          </a:xfrm>
        </p:grpSpPr>
        <p:sp>
          <p:nvSpPr>
            <p:cNvPr id="13" name="Rectangle 12"/>
            <p:cNvSpPr/>
            <p:nvPr/>
          </p:nvSpPr>
          <p:spPr>
            <a:xfrm>
              <a:off x="3705223" y="5029200"/>
              <a:ext cx="1704977" cy="533400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  <a:ln w="635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48619" y="4554472"/>
              <a:ext cx="2647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string interpolation</a:t>
              </a:r>
              <a:endParaRPr lang="en-US" sz="2400" dirty="0"/>
            </a:p>
          </p:txBody>
        </p:sp>
        <p:cxnSp>
          <p:nvCxnSpPr>
            <p:cNvPr id="15" name="Straight Connector 14"/>
            <p:cNvCxnSpPr>
              <a:stCxn id="13" idx="3"/>
              <a:endCxn id="14" idx="1"/>
            </p:cNvCxnSpPr>
            <p:nvPr/>
          </p:nvCxnSpPr>
          <p:spPr>
            <a:xfrm flipV="1">
              <a:off x="5410200" y="4785305"/>
              <a:ext cx="438419" cy="510595"/>
            </a:xfrm>
            <a:prstGeom prst="line">
              <a:avLst/>
            </a:prstGeom>
            <a:ln w="635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282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B937-2451-42FD-890C-5AA83BEDFA1C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1449288"/>
            <a:ext cx="10081534" cy="59400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Agent(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cognitiveProcessor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CognitiveProcessor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"static" methods/constants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companion object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RandomSeed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Long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DATA MEMBERS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//------------------------------------------------------------------------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The next message id to use.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nextMessageId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Long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2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N-Dark">
  <a:themeElements>
    <a:clrScheme name="Red and Grey">
      <a:dk1>
        <a:srgbClr val="6D6B7B"/>
      </a:dk1>
      <a:lt1>
        <a:srgbClr val="EFEFF1"/>
      </a:lt1>
      <a:dk2>
        <a:srgbClr val="000000"/>
      </a:dk2>
      <a:lt2>
        <a:srgbClr val="D8D8E4"/>
      </a:lt2>
      <a:accent1>
        <a:srgbClr val="B01C0C"/>
      </a:accent1>
      <a:accent2>
        <a:srgbClr val="7A0019"/>
      </a:accent2>
      <a:accent3>
        <a:srgbClr val="FD4141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N-Dark" id="{A387DADC-5406-4293-9CE8-D2F373CF02C2}" vid="{5734CA3E-6C90-49F3-B330-C5DB1D955B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25223</TotalTime>
  <Words>280</Words>
  <Application>Microsoft Office PowerPoint</Application>
  <PresentationFormat>On-screen Show (4:3)</PresentationFormat>
  <Paragraphs>74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Baskerville Old Face</vt:lpstr>
      <vt:lpstr>Calibri</vt:lpstr>
      <vt:lpstr>Courier New</vt:lpstr>
      <vt:lpstr>UMN-Dark</vt:lpstr>
      <vt:lpstr>Writing better Java with Kotlin</vt:lpstr>
      <vt:lpstr>PowerPoint Presentation</vt:lpstr>
      <vt:lpstr>but Java…</vt:lpstr>
      <vt:lpstr>PowerPoint Presentation</vt:lpstr>
      <vt:lpstr>Kotlin</vt:lpstr>
      <vt:lpstr>hello</vt:lpstr>
      <vt:lpstr>classes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Estimation</dc:title>
  <dc:creator>Ian De Silva</dc:creator>
  <cp:lastModifiedBy>ian</cp:lastModifiedBy>
  <cp:revision>395</cp:revision>
  <cp:lastPrinted>2016-01-30T00:39:08Z</cp:lastPrinted>
  <dcterms:created xsi:type="dcterms:W3CDTF">2012-02-02T22:04:27Z</dcterms:created>
  <dcterms:modified xsi:type="dcterms:W3CDTF">2016-05-12T20:37:15Z</dcterms:modified>
</cp:coreProperties>
</file>