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Lato Regular" panose="020B0604020202020204" charset="0"/>
      <p:regular r:id="rId28"/>
    </p:embeddedFont>
    <p:embeddedFont>
      <p:font typeface="Lato Semibold" panose="020B0604020202020204" charset="0"/>
      <p:regular r:id="rId29"/>
      <p:bold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riansh Nauriyal" initials="" lastIdx="2" clrIdx="0"/>
  <p:cmAuthor id="1" name="Vishwa Moha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CE6EC0"/>
    <a:srgbClr val="F4AB35"/>
    <a:srgbClr val="0EC1C1"/>
    <a:srgbClr val="23AE73"/>
    <a:srgbClr val="5A5A5A"/>
    <a:srgbClr val="489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commentAuthors" Target="commentAuthor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18T11:47:25.445" idx="1">
    <p:pos x="274" y="109"/>
    <p:text>+kankvish@gmail.com please add to this slide</p:text>
  </p:cm>
  <p:cm authorId="1" dt="2020-08-18T11:47:25.445" idx="1">
    <p:pos x="274" y="109"/>
    <p:text>Will add the code snippet during the recording time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18T11:48:53.382" idx="2">
    <p:pos x="6000" y="0"/>
    <p:text>+kankvish@gmail.com</p:text>
  </p:cm>
  <p:cm authorId="1" dt="2020-08-18T11:48:53.382" idx="2">
    <p:pos x="6000" y="0"/>
    <p:text>We will demo these properties with our spark-submit command as well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5" name="Google Shape;4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053d43f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g9053d43f7d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3" name="Google Shape;563;g9053d43f7d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10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9053d43f7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9053d43f7d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0" name="Google Shape;570;g9053d43f7d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11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053d43f7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9053d43f7d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7" name="Google Shape;577;g9053d43f7d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12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053d43f7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9053d43f7d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4" name="Google Shape;584;g9053d43f7d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13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1753107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91753107bb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0" name="Google Shape;600;g91753107bb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14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1753107b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91753107bb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1" name="Google Shape;631;g91753107bb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15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1753107b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g91753107bb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73" name="Google Shape;673;g91753107bb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16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427" name="Google Shape;4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20717d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920717d5f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8" name="Google Shape;438;g920717d5f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3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17029dfe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917029dfe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1" name="Google Shape;451;g917029dfe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4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175310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91753107b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2" name="Google Shape;492;g91753107b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5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053d43f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9053d43f7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9" name="Google Shape;519;g9053d43f7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6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053d43f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9053d43f7d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7" name="Google Shape;527;g9053d43f7d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7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053d43f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g9053d43f7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5" name="Google Shape;535;g9053d43f7d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8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053d43f7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9053d43f7d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6" name="Google Shape;546;g9053d43f7d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9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201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pos="443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839788" y="3409244"/>
            <a:ext cx="10522400" cy="11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326433" y="4027921"/>
            <a:ext cx="1033456" cy="233043"/>
            <a:chOff x="1326382" y="4041646"/>
            <a:chExt cx="2597494" cy="653145"/>
          </a:xfrm>
        </p:grpSpPr>
        <p:sp>
          <p:nvSpPr>
            <p:cNvPr id="129" name="Google Shape;129;p11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597306" y="4041650"/>
              <a:ext cx="326570" cy="653141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1372541" y="3628271"/>
            <a:ext cx="11288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body" idx="2"/>
          </p:nvPr>
        </p:nvSpPr>
        <p:spPr>
          <a:xfrm>
            <a:off x="2562459" y="4021352"/>
            <a:ext cx="1262000" cy="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3"/>
          </p:nvPr>
        </p:nvSpPr>
        <p:spPr>
          <a:xfrm>
            <a:off x="3824572" y="4952909"/>
            <a:ext cx="3295600" cy="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dt" idx="10"/>
          </p:nvPr>
        </p:nvSpPr>
        <p:spPr>
          <a:xfrm>
            <a:off x="8489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839788" y="3380319"/>
            <a:ext cx="10585600" cy="113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1231603" y="4027921"/>
            <a:ext cx="1033456" cy="233043"/>
            <a:chOff x="1326382" y="4041646"/>
            <a:chExt cx="2597494" cy="653145"/>
          </a:xfrm>
        </p:grpSpPr>
        <p:sp>
          <p:nvSpPr>
            <p:cNvPr id="143" name="Google Shape;143;p11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597306" y="4041650"/>
              <a:ext cx="326570" cy="653141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1"/>
          <p:cNvSpPr txBox="1">
            <a:spLocks noGrp="1"/>
          </p:cNvSpPr>
          <p:nvPr>
            <p:ph type="body" idx="4"/>
          </p:nvPr>
        </p:nvSpPr>
        <p:spPr>
          <a:xfrm>
            <a:off x="1277711" y="3628271"/>
            <a:ext cx="11288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5"/>
          </p:nvPr>
        </p:nvSpPr>
        <p:spPr>
          <a:xfrm>
            <a:off x="2467628" y="4021352"/>
            <a:ext cx="1262000" cy="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840317" y="800100"/>
            <a:ext cx="8329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2947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2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pos="1512" userDrawn="1">
          <p15:clr>
            <a:srgbClr val="FBAE40"/>
          </p15:clr>
        </p15:guide>
        <p15:guide id="7" pos="57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3" y="3964830"/>
            <a:ext cx="10254900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322333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1322333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3"/>
          </p:nvPr>
        </p:nvSpPr>
        <p:spPr>
          <a:xfrm>
            <a:off x="1322333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4"/>
          </p:nvPr>
        </p:nvSpPr>
        <p:spPr>
          <a:xfrm>
            <a:off x="3253983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5"/>
          </p:nvPr>
        </p:nvSpPr>
        <p:spPr>
          <a:xfrm>
            <a:off x="3253983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6"/>
          </p:nvPr>
        </p:nvSpPr>
        <p:spPr>
          <a:xfrm>
            <a:off x="3253983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7"/>
          </p:nvPr>
        </p:nvSpPr>
        <p:spPr>
          <a:xfrm>
            <a:off x="5189729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8"/>
          </p:nvPr>
        </p:nvSpPr>
        <p:spPr>
          <a:xfrm>
            <a:off x="5189729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9"/>
          </p:nvPr>
        </p:nvSpPr>
        <p:spPr>
          <a:xfrm>
            <a:off x="5189729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3"/>
          </p:nvPr>
        </p:nvSpPr>
        <p:spPr>
          <a:xfrm>
            <a:off x="7102532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4"/>
          </p:nvPr>
        </p:nvSpPr>
        <p:spPr>
          <a:xfrm>
            <a:off x="7102532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5"/>
          </p:nvPr>
        </p:nvSpPr>
        <p:spPr>
          <a:xfrm>
            <a:off x="7102532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6"/>
          </p:nvPr>
        </p:nvSpPr>
        <p:spPr>
          <a:xfrm>
            <a:off x="8980215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7"/>
          </p:nvPr>
        </p:nvSpPr>
        <p:spPr>
          <a:xfrm>
            <a:off x="8980215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8"/>
          </p:nvPr>
        </p:nvSpPr>
        <p:spPr>
          <a:xfrm>
            <a:off x="8980215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9"/>
          </p:nvPr>
        </p:nvSpPr>
        <p:spPr>
          <a:xfrm>
            <a:off x="1205421" y="4708865"/>
            <a:ext cx="17664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20"/>
          </p:nvPr>
        </p:nvSpPr>
        <p:spPr>
          <a:xfrm>
            <a:off x="3137069" y="4708865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21"/>
          </p:nvPr>
        </p:nvSpPr>
        <p:spPr>
          <a:xfrm>
            <a:off x="5106161" y="4708864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22"/>
          </p:nvPr>
        </p:nvSpPr>
        <p:spPr>
          <a:xfrm>
            <a:off x="7075253" y="4708864"/>
            <a:ext cx="17664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23"/>
          </p:nvPr>
        </p:nvSpPr>
        <p:spPr>
          <a:xfrm>
            <a:off x="9006901" y="4708863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3" y="3964830"/>
            <a:ext cx="10254900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8" name="Google Shape;188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9" name="Google Shape;189;p14"/>
          <p:cNvSpPr/>
          <p:nvPr/>
        </p:nvSpPr>
        <p:spPr>
          <a:xfrm>
            <a:off x="4227172" y="5474500"/>
            <a:ext cx="2016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5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40317" y="2133599"/>
            <a:ext cx="4242800" cy="4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2"/>
          </p:nvPr>
        </p:nvSpPr>
        <p:spPr>
          <a:xfrm>
            <a:off x="7075705" y="4078916"/>
            <a:ext cx="8956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3"/>
          </p:nvPr>
        </p:nvSpPr>
        <p:spPr>
          <a:xfrm>
            <a:off x="9192148" y="4070304"/>
            <a:ext cx="89560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4"/>
          </p:nvPr>
        </p:nvSpPr>
        <p:spPr>
          <a:xfrm>
            <a:off x="7075704" y="4745952"/>
            <a:ext cx="14372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5"/>
          </p:nvPr>
        </p:nvSpPr>
        <p:spPr>
          <a:xfrm>
            <a:off x="7065792" y="5085056"/>
            <a:ext cx="1437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6"/>
          </p:nvPr>
        </p:nvSpPr>
        <p:spPr>
          <a:xfrm>
            <a:off x="9186785" y="4745952"/>
            <a:ext cx="14372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7"/>
          </p:nvPr>
        </p:nvSpPr>
        <p:spPr>
          <a:xfrm>
            <a:off x="9176873" y="5085056"/>
            <a:ext cx="1437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>
            <a:spLocks noGrp="1"/>
          </p:cNvSpPr>
          <p:nvPr>
            <p:ph type="chart" idx="8"/>
          </p:nvPr>
        </p:nvSpPr>
        <p:spPr>
          <a:xfrm>
            <a:off x="7061200" y="2133600"/>
            <a:ext cx="43012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0" name="Google Shape;200;p14"/>
          <p:cNvSpPr/>
          <p:nvPr/>
        </p:nvSpPr>
        <p:spPr>
          <a:xfrm>
            <a:off x="4227172" y="5474500"/>
            <a:ext cx="2016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5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344" userDrawn="1">
          <p15:clr>
            <a:srgbClr val="FBAE40"/>
          </p15:clr>
        </p15:guide>
        <p15:guide id="3" orient="horz" pos="3672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>
            <a:spLocks noGrp="1"/>
          </p:cNvSpPr>
          <p:nvPr>
            <p:ph type="body" idx="1"/>
          </p:nvPr>
        </p:nvSpPr>
        <p:spPr>
          <a:xfrm>
            <a:off x="3048928" y="342900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2"/>
          </p:nvPr>
        </p:nvSpPr>
        <p:spPr>
          <a:xfrm>
            <a:off x="3048928" y="391916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3"/>
          </p:nvPr>
        </p:nvSpPr>
        <p:spPr>
          <a:xfrm>
            <a:off x="6631113" y="342900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4"/>
          </p:nvPr>
        </p:nvSpPr>
        <p:spPr>
          <a:xfrm>
            <a:off x="6631113" y="391916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4" y="2108675"/>
            <a:ext cx="9908207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1684055" y="2806133"/>
            <a:ext cx="11072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2"/>
          </p:nvPr>
        </p:nvSpPr>
        <p:spPr>
          <a:xfrm>
            <a:off x="3293808" y="5038651"/>
            <a:ext cx="1045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3"/>
          </p:nvPr>
        </p:nvSpPr>
        <p:spPr>
          <a:xfrm>
            <a:off x="4707720" y="2811948"/>
            <a:ext cx="1099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4"/>
          </p:nvPr>
        </p:nvSpPr>
        <p:spPr>
          <a:xfrm>
            <a:off x="6306189" y="5028044"/>
            <a:ext cx="994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5"/>
          </p:nvPr>
        </p:nvSpPr>
        <p:spPr>
          <a:xfrm>
            <a:off x="7872132" y="2810243"/>
            <a:ext cx="101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6"/>
          </p:nvPr>
        </p:nvSpPr>
        <p:spPr>
          <a:xfrm>
            <a:off x="9365143" y="5017145"/>
            <a:ext cx="1045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7"/>
          </p:nvPr>
        </p:nvSpPr>
        <p:spPr>
          <a:xfrm>
            <a:off x="2874895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body" idx="8"/>
          </p:nvPr>
        </p:nvSpPr>
        <p:spPr>
          <a:xfrm>
            <a:off x="2874895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body" idx="9"/>
          </p:nvPr>
        </p:nvSpPr>
        <p:spPr>
          <a:xfrm>
            <a:off x="6018544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body" idx="13"/>
          </p:nvPr>
        </p:nvSpPr>
        <p:spPr>
          <a:xfrm>
            <a:off x="6018544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4"/>
          </p:nvPr>
        </p:nvSpPr>
        <p:spPr>
          <a:xfrm>
            <a:off x="8961036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5"/>
          </p:nvPr>
        </p:nvSpPr>
        <p:spPr>
          <a:xfrm>
            <a:off x="8961036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6"/>
          </p:nvPr>
        </p:nvSpPr>
        <p:spPr>
          <a:xfrm>
            <a:off x="1327020" y="505583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7"/>
          </p:nvPr>
        </p:nvSpPr>
        <p:spPr>
          <a:xfrm>
            <a:off x="1327020" y="541005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8"/>
          </p:nvPr>
        </p:nvSpPr>
        <p:spPr>
          <a:xfrm>
            <a:off x="4435047" y="5039588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19"/>
          </p:nvPr>
        </p:nvSpPr>
        <p:spPr>
          <a:xfrm>
            <a:off x="4435047" y="539381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20"/>
          </p:nvPr>
        </p:nvSpPr>
        <p:spPr>
          <a:xfrm>
            <a:off x="7466661" y="5011963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21"/>
          </p:nvPr>
        </p:nvSpPr>
        <p:spPr>
          <a:xfrm>
            <a:off x="7466661" y="536618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4" y="2108675"/>
            <a:ext cx="9908207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53" name="Google Shape;253;p1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912" y="1775501"/>
            <a:ext cx="4859808" cy="485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840317" y="1797051"/>
            <a:ext cx="4242800" cy="3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body" idx="2"/>
          </p:nvPr>
        </p:nvSpPr>
        <p:spPr>
          <a:xfrm>
            <a:off x="8578604" y="229613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body" idx="3"/>
          </p:nvPr>
        </p:nvSpPr>
        <p:spPr>
          <a:xfrm>
            <a:off x="8578604" y="265036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body" idx="4"/>
          </p:nvPr>
        </p:nvSpPr>
        <p:spPr>
          <a:xfrm>
            <a:off x="6171416" y="4034877"/>
            <a:ext cx="15772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5"/>
          </p:nvPr>
        </p:nvSpPr>
        <p:spPr>
          <a:xfrm>
            <a:off x="9337929" y="371164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body" idx="6"/>
          </p:nvPr>
        </p:nvSpPr>
        <p:spPr>
          <a:xfrm>
            <a:off x="9346124" y="4405023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7"/>
          </p:nvPr>
        </p:nvSpPr>
        <p:spPr>
          <a:xfrm>
            <a:off x="9346124" y="475924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8"/>
          </p:nvPr>
        </p:nvSpPr>
        <p:spPr>
          <a:xfrm>
            <a:off x="8578604" y="537908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9"/>
          </p:nvPr>
        </p:nvSpPr>
        <p:spPr>
          <a:xfrm>
            <a:off x="8578604" y="5733304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3"/>
          </p:nvPr>
        </p:nvSpPr>
        <p:spPr>
          <a:xfrm>
            <a:off x="9334843" y="3366604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132" userDrawn="1">
          <p15:clr>
            <a:srgbClr val="FBAE40"/>
          </p15:clr>
        </p15:guide>
        <p15:guide id="3" orient="horz" pos="3551" userDrawn="1">
          <p15:clr>
            <a:srgbClr val="FBAE40"/>
          </p15:clr>
        </p15:guide>
        <p15:guide id="4" pos="33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2913044" y="1755835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2"/>
          </p:nvPr>
        </p:nvSpPr>
        <p:spPr>
          <a:xfrm>
            <a:off x="2913044" y="1995340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3"/>
          </p:nvPr>
        </p:nvSpPr>
        <p:spPr>
          <a:xfrm>
            <a:off x="2913044" y="2278059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4"/>
          </p:nvPr>
        </p:nvSpPr>
        <p:spPr>
          <a:xfrm>
            <a:off x="2197751" y="2880712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5"/>
          </p:nvPr>
        </p:nvSpPr>
        <p:spPr>
          <a:xfrm>
            <a:off x="2197751" y="3120217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body" idx="6"/>
          </p:nvPr>
        </p:nvSpPr>
        <p:spPr>
          <a:xfrm>
            <a:off x="2197751" y="3402936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7"/>
          </p:nvPr>
        </p:nvSpPr>
        <p:spPr>
          <a:xfrm>
            <a:off x="2227593" y="4151988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8"/>
          </p:nvPr>
        </p:nvSpPr>
        <p:spPr>
          <a:xfrm>
            <a:off x="2227593" y="4391493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9"/>
          </p:nvPr>
        </p:nvSpPr>
        <p:spPr>
          <a:xfrm>
            <a:off x="2227593" y="4674212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body" idx="13"/>
          </p:nvPr>
        </p:nvSpPr>
        <p:spPr>
          <a:xfrm>
            <a:off x="2872335" y="5110889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4"/>
          </p:nvPr>
        </p:nvSpPr>
        <p:spPr>
          <a:xfrm>
            <a:off x="2872335" y="5350395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15"/>
          </p:nvPr>
        </p:nvSpPr>
        <p:spPr>
          <a:xfrm>
            <a:off x="2872335" y="5633113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16"/>
          </p:nvPr>
        </p:nvSpPr>
        <p:spPr>
          <a:xfrm>
            <a:off x="7615792" y="1699579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7"/>
          </p:nvPr>
        </p:nvSpPr>
        <p:spPr>
          <a:xfrm>
            <a:off x="7615792" y="1939084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8"/>
          </p:nvPr>
        </p:nvSpPr>
        <p:spPr>
          <a:xfrm>
            <a:off x="7615792" y="2221803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19"/>
          </p:nvPr>
        </p:nvSpPr>
        <p:spPr>
          <a:xfrm>
            <a:off x="8330120" y="2775617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20"/>
          </p:nvPr>
        </p:nvSpPr>
        <p:spPr>
          <a:xfrm>
            <a:off x="8330120" y="3015123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21"/>
          </p:nvPr>
        </p:nvSpPr>
        <p:spPr>
          <a:xfrm>
            <a:off x="8330120" y="3297841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body" idx="22"/>
          </p:nvPr>
        </p:nvSpPr>
        <p:spPr>
          <a:xfrm>
            <a:off x="8330120" y="4012892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body" idx="23"/>
          </p:nvPr>
        </p:nvSpPr>
        <p:spPr>
          <a:xfrm>
            <a:off x="8330120" y="4252397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body" idx="24"/>
          </p:nvPr>
        </p:nvSpPr>
        <p:spPr>
          <a:xfrm>
            <a:off x="8330120" y="4535116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25"/>
          </p:nvPr>
        </p:nvSpPr>
        <p:spPr>
          <a:xfrm>
            <a:off x="7881377" y="5103624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body" idx="26"/>
          </p:nvPr>
        </p:nvSpPr>
        <p:spPr>
          <a:xfrm>
            <a:off x="7881377" y="5343129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body" idx="27"/>
          </p:nvPr>
        </p:nvSpPr>
        <p:spPr>
          <a:xfrm>
            <a:off x="7881377" y="5625848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3" name="Google Shape;293;p18"/>
          <p:cNvGrpSpPr/>
          <p:nvPr/>
        </p:nvGrpSpPr>
        <p:grpSpPr>
          <a:xfrm>
            <a:off x="4085375" y="1763319"/>
            <a:ext cx="4173525" cy="4173525"/>
            <a:chOff x="1725851" y="197234"/>
            <a:chExt cx="4799362" cy="4799363"/>
          </a:xfrm>
        </p:grpSpPr>
        <p:sp>
          <p:nvSpPr>
            <p:cNvPr id="294" name="Google Shape;294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600" b="0" i="0" u="none" strike="noStrike" cap="none" dirty="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1" name="Google Shape;31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8691" y="209702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96" y="512094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045" y="430615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6839" y="304548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4751" y="2025033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5840" y="291017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807" y="4193376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2852" y="5170392"/>
            <a:ext cx="487755" cy="4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>
            <a:spLocks noGrp="1"/>
          </p:cNvSpPr>
          <p:nvPr>
            <p:ph type="body" idx="28"/>
          </p:nvPr>
        </p:nvSpPr>
        <p:spPr>
          <a:xfrm>
            <a:off x="5403567" y="3630875"/>
            <a:ext cx="15772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840317" y="1940984"/>
            <a:ext cx="3911600" cy="4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>
            <a:spLocks noGrp="1"/>
          </p:cNvSpPr>
          <p:nvPr>
            <p:ph type="chart" idx="2"/>
          </p:nvPr>
        </p:nvSpPr>
        <p:spPr>
          <a:xfrm>
            <a:off x="4902200" y="1955800"/>
            <a:ext cx="6460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8" name="Google Shape;328;p19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993" userDrawn="1">
          <p15:clr>
            <a:srgbClr val="FBAE40"/>
          </p15:clr>
        </p15:guide>
        <p15:guide id="3" orient="horz" pos="1223" userDrawn="1">
          <p15:clr>
            <a:srgbClr val="FBAE40"/>
          </p15:clr>
        </p15:guide>
        <p15:guide id="4" orient="horz" pos="379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8" name="Google Shape;34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9" name="Google Shape;34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3" name="Google Shape;353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9" name="Google Shape;359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0" name="Google Shape;360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5" name="Google Shape;365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6" name="Google Shape;36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2" name="Google Shape;372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3" name="Google Shape;373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1" name="Google Shape;38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5" name="Google Shape;385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2" name="Google Shape;392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3" name="Google Shape;393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7" name="Google Shape;397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0" name="Google Shape;400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11" name="Google Shape;411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40317" y="725997"/>
            <a:ext cx="7987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800101"/>
            <a:ext cx="12192000" cy="60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4" y="-26732"/>
            <a:ext cx="12192000" cy="68580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3" y="-16149"/>
            <a:ext cx="12192000" cy="6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3627645" y="-5142547"/>
            <a:ext cx="12192000" cy="6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285131" y="4652963"/>
            <a:ext cx="7140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130" y="2979683"/>
            <a:ext cx="7164684" cy="148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856223" y="813647"/>
            <a:ext cx="7324400" cy="1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4800" b="0" i="0" u="none" strike="noStrike" cap="none" dirty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800" b="0" i="0" u="none" strike="noStrike" cap="none" dirty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5624793" y="4920411"/>
            <a:ext cx="1160" cy="1428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3641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3725" userDrawn="1">
          <p15:clr>
            <a:srgbClr val="FBAE40"/>
          </p15:clr>
        </p15:guide>
        <p15:guide id="5" pos="2775" userDrawn="1">
          <p15:clr>
            <a:srgbClr val="FBAE40"/>
          </p15:clr>
        </p15:guide>
        <p15:guide id="6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pic" idx="2"/>
          </p:nvPr>
        </p:nvSpPr>
        <p:spPr>
          <a:xfrm>
            <a:off x="1927151" y="1843024"/>
            <a:ext cx="22240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>
            <a:spLocks noGrp="1"/>
          </p:cNvSpPr>
          <p:nvPr>
            <p:ph type="pic" idx="3"/>
          </p:nvPr>
        </p:nvSpPr>
        <p:spPr>
          <a:xfrm>
            <a:off x="4993312" y="1843024"/>
            <a:ext cx="22052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8"/>
          <p:cNvSpPr>
            <a:spLocks noGrp="1"/>
          </p:cNvSpPr>
          <p:nvPr>
            <p:ph type="pic" idx="4"/>
          </p:nvPr>
        </p:nvSpPr>
        <p:spPr>
          <a:xfrm>
            <a:off x="8073924" y="1843024"/>
            <a:ext cx="22052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1919288" y="4692299"/>
            <a:ext cx="22320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5"/>
          </p:nvPr>
        </p:nvSpPr>
        <p:spPr>
          <a:xfrm>
            <a:off x="4993313" y="4692299"/>
            <a:ext cx="22052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6"/>
          </p:nvPr>
        </p:nvSpPr>
        <p:spPr>
          <a:xfrm>
            <a:off x="8067337" y="4692297"/>
            <a:ext cx="220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7"/>
          </p:nvPr>
        </p:nvSpPr>
        <p:spPr>
          <a:xfrm>
            <a:off x="1919817" y="5150027"/>
            <a:ext cx="223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8"/>
          </p:nvPr>
        </p:nvSpPr>
        <p:spPr>
          <a:xfrm>
            <a:off x="4980517" y="5150027"/>
            <a:ext cx="223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9"/>
          </p:nvPr>
        </p:nvSpPr>
        <p:spPr>
          <a:xfrm>
            <a:off x="8067336" y="5150027"/>
            <a:ext cx="221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7" userDrawn="1">
          <p15:clr>
            <a:srgbClr val="FBAE40"/>
          </p15:clr>
        </p15:guide>
        <p15:guide id="2" orient="horz" pos="3188" userDrawn="1">
          <p15:clr>
            <a:srgbClr val="FBAE40"/>
          </p15:clr>
        </p15:guide>
        <p15:guide id="3" orient="horz" pos="2795" userDrawn="1">
          <p15:clr>
            <a:srgbClr val="FBAE40"/>
          </p15:clr>
        </p15:guide>
        <p15:guide id="4" orient="horz" pos="504" userDrawn="1">
          <p15:clr>
            <a:srgbClr val="FBAE40"/>
          </p15:clr>
        </p15:guide>
        <p15:guide id="5" pos="1209" userDrawn="1">
          <p15:clr>
            <a:srgbClr val="FBAE40"/>
          </p15:clr>
        </p15:guide>
        <p15:guide id="6" orient="horz" pos="1163" userDrawn="1">
          <p15:clr>
            <a:srgbClr val="FBAE40"/>
          </p15:clr>
        </p15:guide>
        <p15:guide id="7" pos="2615" userDrawn="1">
          <p15:clr>
            <a:srgbClr val="FBAE40"/>
          </p15:clr>
        </p15:guide>
        <p15:guide id="8" pos="3137" userDrawn="1">
          <p15:clr>
            <a:srgbClr val="FBAE40"/>
          </p15:clr>
        </p15:guide>
        <p15:guide id="9" pos="4543" userDrawn="1">
          <p15:clr>
            <a:srgbClr val="FBAE40"/>
          </p15:clr>
        </p15:guide>
        <p15:guide id="10" pos="5080" userDrawn="1">
          <p15:clr>
            <a:srgbClr val="FBAE40"/>
          </p15:clr>
        </p15:guide>
        <p15:guide id="11" pos="647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856631" y="728664"/>
            <a:ext cx="7870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6133239" y="2493648"/>
            <a:ext cx="5229200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>
            <a:spLocks noGrp="1"/>
          </p:cNvSpPr>
          <p:nvPr>
            <p:ph type="pic" idx="2"/>
          </p:nvPr>
        </p:nvSpPr>
        <p:spPr>
          <a:xfrm>
            <a:off x="6133239" y="2490789"/>
            <a:ext cx="5229200" cy="3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Google Shape;85;p9"/>
          <p:cNvSpPr>
            <a:spLocks noGrp="1"/>
          </p:cNvSpPr>
          <p:nvPr>
            <p:ph type="pic" idx="3"/>
          </p:nvPr>
        </p:nvSpPr>
        <p:spPr>
          <a:xfrm>
            <a:off x="829131" y="2490788"/>
            <a:ext cx="3456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839788" y="4194176"/>
            <a:ext cx="44576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4"/>
          </p:nvPr>
        </p:nvSpPr>
        <p:spPr>
          <a:xfrm>
            <a:off x="846667" y="4687488"/>
            <a:ext cx="44576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74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dt" idx="10"/>
          </p:nvPr>
        </p:nvSpPr>
        <p:spPr>
          <a:xfrm>
            <a:off x="856631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6133239" y="2493648"/>
            <a:ext cx="5292000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1571" userDrawn="1">
          <p15:clr>
            <a:srgbClr val="FBAE40"/>
          </p15:clr>
        </p15:guide>
        <p15:guide id="3" orient="horz" pos="2228" userDrawn="1">
          <p15:clr>
            <a:srgbClr val="FBAE40"/>
          </p15:clr>
        </p15:guide>
        <p15:guide id="4" orient="horz" pos="2636" userDrawn="1">
          <p15:clr>
            <a:srgbClr val="FBAE40"/>
          </p15:clr>
        </p15:guide>
        <p15:guide id="5" orient="horz" pos="3907" userDrawn="1">
          <p15:clr>
            <a:srgbClr val="FBAE40"/>
          </p15:clr>
        </p15:guide>
        <p15:guide id="6" orient="horz" pos="3521" userDrawn="1">
          <p15:clr>
            <a:srgbClr val="FBAE40"/>
          </p15:clr>
        </p15:guide>
        <p15:guide id="7" pos="386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160" y="131846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160" y="195872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160" y="259843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60" y="323622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158" y="3877064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1170991" y="2096675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2"/>
          </p:nvPr>
        </p:nvSpPr>
        <p:spPr>
          <a:xfrm>
            <a:off x="1170991" y="1450853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3"/>
          </p:nvPr>
        </p:nvSpPr>
        <p:spPr>
          <a:xfrm>
            <a:off x="1170991" y="2729295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4"/>
          </p:nvPr>
        </p:nvSpPr>
        <p:spPr>
          <a:xfrm>
            <a:off x="1170991" y="3371939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5"/>
          </p:nvPr>
        </p:nvSpPr>
        <p:spPr>
          <a:xfrm>
            <a:off x="1170991" y="4007192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6"/>
          </p:nvPr>
        </p:nvSpPr>
        <p:spPr>
          <a:xfrm>
            <a:off x="5812648" y="2096676"/>
            <a:ext cx="3218000" cy="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7"/>
          </p:nvPr>
        </p:nvSpPr>
        <p:spPr>
          <a:xfrm>
            <a:off x="5812648" y="1450853"/>
            <a:ext cx="3218000" cy="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8"/>
          </p:nvPr>
        </p:nvSpPr>
        <p:spPr>
          <a:xfrm>
            <a:off x="5812648" y="2729295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9"/>
          </p:nvPr>
        </p:nvSpPr>
        <p:spPr>
          <a:xfrm>
            <a:off x="5812648" y="3371939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3"/>
          </p:nvPr>
        </p:nvSpPr>
        <p:spPr>
          <a:xfrm>
            <a:off x="5812648" y="4007192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570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7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70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70" y="324740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69" y="388824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5541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6554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65538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65538" y="3246276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65538" y="3885986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7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1231" userDrawn="1">
          <p15:clr>
            <a:srgbClr val="FBAE40"/>
          </p15:clr>
        </p15:guide>
        <p15:guide id="5" pos="2184" userDrawn="1">
          <p15:clr>
            <a:srgbClr val="FBAE40"/>
          </p15:clr>
        </p15:guide>
        <p15:guide id="6" pos="4771" userDrawn="1">
          <p15:clr>
            <a:srgbClr val="FBAE40"/>
          </p15:clr>
        </p15:guide>
        <p15:guide id="7" orient="horz" pos="1857" userDrawn="1">
          <p15:clr>
            <a:srgbClr val="FBAE40"/>
          </p15:clr>
        </p15:guide>
        <p15:guide id="8" pos="2503" userDrawn="1">
          <p15:clr>
            <a:srgbClr val="FBAE40"/>
          </p15:clr>
        </p15:guide>
        <p15:guide id="9" pos="2571" userDrawn="1">
          <p15:clr>
            <a:srgbClr val="FBAE40"/>
          </p15:clr>
        </p15:guide>
        <p15:guide id="10" pos="51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40317" y="725997"/>
            <a:ext cx="8262400" cy="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573016" y="279313"/>
            <a:ext cx="1085395" cy="289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197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pos="5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2" name="Google Shape;342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8" y="0"/>
            <a:ext cx="1808721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11;p37">
            <a:extLst>
              <a:ext uri="{FF2B5EF4-FFF2-40B4-BE49-F238E27FC236}">
                <a16:creationId xmlns:a16="http://schemas.microsoft.com/office/drawing/2014/main" id="{C8B397E8-355C-4A66-BAB4-1CDD85736DEB}"/>
              </a:ext>
            </a:extLst>
          </p:cNvPr>
          <p:cNvSpPr txBox="1"/>
          <p:nvPr/>
        </p:nvSpPr>
        <p:spPr>
          <a:xfrm>
            <a:off x="415599" y="2644188"/>
            <a:ext cx="11360802" cy="156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4500">
                <a:solidFill>
                  <a:srgbClr val="F4AB35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hangingPunct="0">
              <a:buClrTx/>
            </a:pPr>
            <a:r>
              <a:rPr lang="en-US" dirty="0"/>
              <a:t>Optimising Spark for</a:t>
            </a:r>
            <a:br>
              <a:rPr lang="en-US" dirty="0"/>
            </a:br>
            <a:r>
              <a:rPr lang="en-US" dirty="0"/>
              <a:t>Large-Scale Data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ing">
            <a:extLst>
              <a:ext uri="{FF2B5EF4-FFF2-40B4-BE49-F238E27FC236}">
                <a16:creationId xmlns:a16="http://schemas.microsoft.com/office/drawing/2014/main" id="{2F2C38F1-76DA-4819-B272-1247AF02A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 CLIENT MODE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78AC0F-0042-4165-B694-68987D281ACC}"/>
              </a:ext>
            </a:extLst>
          </p:cNvPr>
          <p:cNvSpPr/>
          <p:nvPr/>
        </p:nvSpPr>
        <p:spPr>
          <a:xfrm>
            <a:off x="1385888" y="1023938"/>
            <a:ext cx="9544050" cy="5286375"/>
          </a:xfrm>
          <a:prstGeom prst="roundRect">
            <a:avLst>
              <a:gd name="adj" fmla="val 2613"/>
            </a:avLst>
          </a:prstGeom>
          <a:noFill/>
          <a:ln w="28575"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6" name="Google Shape;566;p4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2" y="1171226"/>
            <a:ext cx="8696823" cy="499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184" y="1170525"/>
            <a:ext cx="8005458" cy="49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eading">
            <a:extLst>
              <a:ext uri="{FF2B5EF4-FFF2-40B4-BE49-F238E27FC236}">
                <a16:creationId xmlns:a16="http://schemas.microsoft.com/office/drawing/2014/main" id="{EE42AA3F-9466-426A-9B0D-A0D18A6A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YARN CLUSTER MODE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9556A-60EA-48D8-9C83-01369B534C5D}"/>
              </a:ext>
            </a:extLst>
          </p:cNvPr>
          <p:cNvSpPr/>
          <p:nvPr/>
        </p:nvSpPr>
        <p:spPr>
          <a:xfrm>
            <a:off x="1385888" y="1023938"/>
            <a:ext cx="9544050" cy="5286375"/>
          </a:xfrm>
          <a:prstGeom prst="roundRect">
            <a:avLst>
              <a:gd name="adj" fmla="val 2613"/>
            </a:avLst>
          </a:prstGeom>
          <a:noFill/>
          <a:ln w="28575"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4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34" y="1503718"/>
            <a:ext cx="10533358" cy="43268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eading">
            <a:extLst>
              <a:ext uri="{FF2B5EF4-FFF2-40B4-BE49-F238E27FC236}">
                <a16:creationId xmlns:a16="http://schemas.microsoft.com/office/drawing/2014/main" id="{10A8FCF0-9EAE-4687-8E37-83CA7651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191069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 SPARK MEMORY AND CPU PARAMETERS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24FB0-7C33-4FA4-A084-8A7358DC5BE8}"/>
              </a:ext>
            </a:extLst>
          </p:cNvPr>
          <p:cNvSpPr/>
          <p:nvPr/>
        </p:nvSpPr>
        <p:spPr>
          <a:xfrm>
            <a:off x="675210" y="1268761"/>
            <a:ext cx="10965406" cy="4796730"/>
          </a:xfrm>
          <a:prstGeom prst="roundRect">
            <a:avLst>
              <a:gd name="adj" fmla="val 2613"/>
            </a:avLst>
          </a:prstGeom>
          <a:noFill/>
          <a:ln w="28575"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2;p42">
            <a:extLst>
              <a:ext uri="{FF2B5EF4-FFF2-40B4-BE49-F238E27FC236}">
                <a16:creationId xmlns:a16="http://schemas.microsoft.com/office/drawing/2014/main" id="{F5F31786-65B4-4842-9EF0-1939733723CC}"/>
              </a:ext>
            </a:extLst>
          </p:cNvPr>
          <p:cNvSpPr/>
          <p:nvPr/>
        </p:nvSpPr>
        <p:spPr>
          <a:xfrm>
            <a:off x="859753" y="2377611"/>
            <a:ext cx="10472494" cy="3769919"/>
          </a:xfrm>
          <a:prstGeom prst="roundRect">
            <a:avLst>
              <a:gd name="adj" fmla="val 6056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Some of them are as follows -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spark.executor.memory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Size of memory to use for each executor that runs the task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spark.executor.cores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Number of virtual cores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spark.driver.memory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Size of memory to use for the driver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spark.driver.cores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Number of virtual cores to use for the driver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spark.executor.instances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­– Number of executors. To be set unless spark.dynamicAllocation.enabled is set to true.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spark.default.parallelism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Default number of partitions in RDDs returned by transformations like join, reduceByKey, and parallelize when no partition number is set by the user</a:t>
            </a:r>
          </a:p>
        </p:txBody>
      </p:sp>
      <p:sp>
        <p:nvSpPr>
          <p:cNvPr id="6" name="Heading">
            <a:extLst>
              <a:ext uri="{FF2B5EF4-FFF2-40B4-BE49-F238E27FC236}">
                <a16:creationId xmlns:a16="http://schemas.microsoft.com/office/drawing/2014/main" id="{B876082F-0421-4FC4-8E02-684A2863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 SPARK MEMORY AND CPU PARAMETERS</a:t>
            </a:r>
          </a:p>
        </p:txBody>
      </p:sp>
      <p:sp>
        <p:nvSpPr>
          <p:cNvPr id="7" name="Google Shape;542;p42">
            <a:extLst>
              <a:ext uri="{FF2B5EF4-FFF2-40B4-BE49-F238E27FC236}">
                <a16:creationId xmlns:a16="http://schemas.microsoft.com/office/drawing/2014/main" id="{78C1B893-2187-47FC-BBCE-97B5B1C0857E}"/>
              </a:ext>
            </a:extLst>
          </p:cNvPr>
          <p:cNvSpPr/>
          <p:nvPr/>
        </p:nvSpPr>
        <p:spPr>
          <a:xfrm>
            <a:off x="2844702" y="1023213"/>
            <a:ext cx="6502596" cy="973176"/>
          </a:xfrm>
          <a:prstGeom prst="roundRect">
            <a:avLst>
              <a:gd name="adj" fmla="val 19434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There are various configuration parameters which we need to set carefully for optimal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5" grpId="1" build="allAtOnce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ading">
            <a:extLst>
              <a:ext uri="{FF2B5EF4-FFF2-40B4-BE49-F238E27FC236}">
                <a16:creationId xmlns:a16="http://schemas.microsoft.com/office/drawing/2014/main" id="{0DA4A332-DE2E-4CB2-94A8-A0D7A8B2E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 JOB IN PRODUCTION ENVIRONMENT</a:t>
            </a:r>
          </a:p>
        </p:txBody>
      </p:sp>
      <p:grpSp>
        <p:nvGrpSpPr>
          <p:cNvPr id="29" name="Grey Point">
            <a:extLst>
              <a:ext uri="{FF2B5EF4-FFF2-40B4-BE49-F238E27FC236}">
                <a16:creationId xmlns:a16="http://schemas.microsoft.com/office/drawing/2014/main" id="{07AD3AAD-9D68-4B20-B0E6-ED31708C8652}"/>
              </a:ext>
            </a:extLst>
          </p:cNvPr>
          <p:cNvGrpSpPr/>
          <p:nvPr/>
        </p:nvGrpSpPr>
        <p:grpSpPr>
          <a:xfrm>
            <a:off x="2640563" y="3680200"/>
            <a:ext cx="6910875" cy="1134001"/>
            <a:chOff x="6389225" y="1006997"/>
            <a:chExt cx="4726281" cy="775532"/>
          </a:xfrm>
        </p:grpSpPr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578D933B-52B0-4FDB-A333-096BBC6DC8EB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0406351B-B65F-41C7-A249-948C3BDC7232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CF6E67-BE91-4B0C-9C1B-EF7EA07CA39E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Yellow Q">
              <a:extLst>
                <a:ext uri="{FF2B5EF4-FFF2-40B4-BE49-F238E27FC236}">
                  <a16:creationId xmlns:a16="http://schemas.microsoft.com/office/drawing/2014/main" id="{64E62A07-06B4-406B-92E4-5D522E18165E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With each successful build, complete Spark Job is bundled/packaged</a:t>
              </a:r>
            </a:p>
          </p:txBody>
        </p:sp>
      </p:grpSp>
      <p:grpSp>
        <p:nvGrpSpPr>
          <p:cNvPr id="34" name="Blue Point">
            <a:extLst>
              <a:ext uri="{FF2B5EF4-FFF2-40B4-BE49-F238E27FC236}">
                <a16:creationId xmlns:a16="http://schemas.microsoft.com/office/drawing/2014/main" id="{4FA4591D-D3FB-4448-8DE0-01590699E6B1}"/>
              </a:ext>
            </a:extLst>
          </p:cNvPr>
          <p:cNvGrpSpPr/>
          <p:nvPr/>
        </p:nvGrpSpPr>
        <p:grpSpPr>
          <a:xfrm>
            <a:off x="2640563" y="2376939"/>
            <a:ext cx="6910875" cy="1134002"/>
            <a:chOff x="6389225" y="1006997"/>
            <a:chExt cx="4726281" cy="775533"/>
          </a:xfrm>
        </p:grpSpPr>
        <p:sp>
          <p:nvSpPr>
            <p:cNvPr id="35" name="Rectangle: Rounded Corners 8">
              <a:extLst>
                <a:ext uri="{FF2B5EF4-FFF2-40B4-BE49-F238E27FC236}">
                  <a16:creationId xmlns:a16="http://schemas.microsoft.com/office/drawing/2014/main" id="{B13CA1A9-8ECA-42D1-8C93-468D09770BF1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CB8FF5CC-F289-4540-8BE9-B983984DCEC8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449BD3-1155-4C42-B156-5B6D699CAAD3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Yellow Q">
              <a:extLst>
                <a:ext uri="{FF2B5EF4-FFF2-40B4-BE49-F238E27FC236}">
                  <a16:creationId xmlns:a16="http://schemas.microsoft.com/office/drawing/2014/main" id="{70799A59-F7A6-4223-B61B-08A4C33CCF69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 - CD Pipeline Setup</a:t>
              </a:r>
            </a:p>
          </p:txBody>
        </p:sp>
      </p:grpSp>
      <p:grpSp>
        <p:nvGrpSpPr>
          <p:cNvPr id="39" name="Yellow Point">
            <a:extLst>
              <a:ext uri="{FF2B5EF4-FFF2-40B4-BE49-F238E27FC236}">
                <a16:creationId xmlns:a16="http://schemas.microsoft.com/office/drawing/2014/main" id="{9475CAC5-B2FC-45E9-8E2C-754C61FC9C51}"/>
              </a:ext>
            </a:extLst>
          </p:cNvPr>
          <p:cNvGrpSpPr/>
          <p:nvPr/>
        </p:nvGrpSpPr>
        <p:grpSpPr>
          <a:xfrm>
            <a:off x="2640563" y="1073679"/>
            <a:ext cx="6910875" cy="1134001"/>
            <a:chOff x="6389225" y="1006997"/>
            <a:chExt cx="4726281" cy="775532"/>
          </a:xfrm>
        </p:grpSpPr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AE4336F0-E5E5-450A-9D1D-86C98BDC8C55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9B5BEA46-90A7-4296-A725-69F7C5DA3D76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F216E6-9FD3-45DC-9060-455E0456533A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" name="Yellow Q">
              <a:extLst>
                <a:ext uri="{FF2B5EF4-FFF2-40B4-BE49-F238E27FC236}">
                  <a16:creationId xmlns:a16="http://schemas.microsoft.com/office/drawing/2014/main" id="{B8E616C3-CA30-4FF2-9BBD-5A82B54D02A0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Version control of the Spark job</a:t>
              </a:r>
            </a:p>
          </p:txBody>
        </p:sp>
      </p:grpSp>
      <p:grpSp>
        <p:nvGrpSpPr>
          <p:cNvPr id="44" name="Grey Point">
            <a:extLst>
              <a:ext uri="{FF2B5EF4-FFF2-40B4-BE49-F238E27FC236}">
                <a16:creationId xmlns:a16="http://schemas.microsoft.com/office/drawing/2014/main" id="{08B62419-6E97-460F-916D-A183F446777F}"/>
              </a:ext>
            </a:extLst>
          </p:cNvPr>
          <p:cNvGrpSpPr/>
          <p:nvPr/>
        </p:nvGrpSpPr>
        <p:grpSpPr>
          <a:xfrm>
            <a:off x="2640563" y="4983460"/>
            <a:ext cx="6910875" cy="1134001"/>
            <a:chOff x="6389225" y="1006997"/>
            <a:chExt cx="4726281" cy="775532"/>
          </a:xfrm>
        </p:grpSpPr>
        <p:sp>
          <p:nvSpPr>
            <p:cNvPr id="45" name="Rectangle: Rounded Corners 8">
              <a:extLst>
                <a:ext uri="{FF2B5EF4-FFF2-40B4-BE49-F238E27FC236}">
                  <a16:creationId xmlns:a16="http://schemas.microsoft.com/office/drawing/2014/main" id="{37E40BE1-5392-43A0-92F6-D795655A98E3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23AE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: Rounded Corners 8">
              <a:extLst>
                <a:ext uri="{FF2B5EF4-FFF2-40B4-BE49-F238E27FC236}">
                  <a16:creationId xmlns:a16="http://schemas.microsoft.com/office/drawing/2014/main" id="{63CDAD7A-940C-42C6-A752-ABB3452D0BCF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117152-0833-4973-A01B-2701C61C0B5E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Yellow Q">
              <a:extLst>
                <a:ext uri="{FF2B5EF4-FFF2-40B4-BE49-F238E27FC236}">
                  <a16:creationId xmlns:a16="http://schemas.microsoft.com/office/drawing/2014/main" id="{5A513E41-0FD2-498B-8888-8D02CD74A335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Pipeline is set for the easy deployment of Spark Job</a:t>
              </a:r>
            </a:p>
          </p:txBody>
        </p:sp>
      </p:grpSp>
      <p:grpSp>
        <p:nvGrpSpPr>
          <p:cNvPr id="54" name="Blue Point">
            <a:extLst>
              <a:ext uri="{FF2B5EF4-FFF2-40B4-BE49-F238E27FC236}">
                <a16:creationId xmlns:a16="http://schemas.microsoft.com/office/drawing/2014/main" id="{AE119E7B-0AF5-4748-B79F-6BB4C614EC47}"/>
              </a:ext>
            </a:extLst>
          </p:cNvPr>
          <p:cNvGrpSpPr/>
          <p:nvPr/>
        </p:nvGrpSpPr>
        <p:grpSpPr>
          <a:xfrm>
            <a:off x="2640563" y="4983459"/>
            <a:ext cx="6910875" cy="1134002"/>
            <a:chOff x="6389225" y="1006997"/>
            <a:chExt cx="4726281" cy="775533"/>
          </a:xfrm>
        </p:grpSpPr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7BB8C3F3-677C-4DF7-ACD6-2AFE703B3E15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0E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69D7134B-5D01-417B-B067-11B1C2DE99E9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45B1B2-DBC2-4373-B38E-7D9827C57D89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05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Yellow Q">
              <a:extLst>
                <a:ext uri="{FF2B5EF4-FFF2-40B4-BE49-F238E27FC236}">
                  <a16:creationId xmlns:a16="http://schemas.microsoft.com/office/drawing/2014/main" id="{372BE2DB-8412-49ED-BC7C-30CDF0A4FB08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Hook for on-demand execution of Spark Job or a Scheduler for the Spark Job is setup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1916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1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190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ading">
            <a:extLst>
              <a:ext uri="{FF2B5EF4-FFF2-40B4-BE49-F238E27FC236}">
                <a16:creationId xmlns:a16="http://schemas.microsoft.com/office/drawing/2014/main" id="{56D94763-37E5-470D-8452-4F4E9634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PRACTISES WHILE WORKING WITH SPARK</a:t>
            </a:r>
          </a:p>
        </p:txBody>
      </p:sp>
      <p:grpSp>
        <p:nvGrpSpPr>
          <p:cNvPr id="35" name="Grey Point">
            <a:extLst>
              <a:ext uri="{FF2B5EF4-FFF2-40B4-BE49-F238E27FC236}">
                <a16:creationId xmlns:a16="http://schemas.microsoft.com/office/drawing/2014/main" id="{42C6A4B9-C6B2-46C6-B471-6A10D3797B41}"/>
              </a:ext>
            </a:extLst>
          </p:cNvPr>
          <p:cNvGrpSpPr/>
          <p:nvPr/>
        </p:nvGrpSpPr>
        <p:grpSpPr>
          <a:xfrm>
            <a:off x="2640563" y="3680200"/>
            <a:ext cx="6910875" cy="1134001"/>
            <a:chOff x="6389225" y="1006997"/>
            <a:chExt cx="4726281" cy="775532"/>
          </a:xfrm>
        </p:grpSpPr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A3688121-0B6B-4778-85DF-006F22297E7E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C7BA6553-7B0B-421E-A93A-9FEB31C3E471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2E69B1-36C9-45C9-A8BE-917B4A421633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Yellow Q">
              <a:extLst>
                <a:ext uri="{FF2B5EF4-FFF2-40B4-BE49-F238E27FC236}">
                  <a16:creationId xmlns:a16="http://schemas.microsoft.com/office/drawing/2014/main" id="{A60F2D30-A659-4C2B-A4EE-6E4CA03A5DF2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Configure the cluster gradually based on the performance</a:t>
              </a:r>
            </a:p>
          </p:txBody>
        </p:sp>
      </p:grpSp>
      <p:grpSp>
        <p:nvGrpSpPr>
          <p:cNvPr id="40" name="Blue Point">
            <a:extLst>
              <a:ext uri="{FF2B5EF4-FFF2-40B4-BE49-F238E27FC236}">
                <a16:creationId xmlns:a16="http://schemas.microsoft.com/office/drawing/2014/main" id="{B8D55932-1F22-41B1-86A8-2DD6F5C7D267}"/>
              </a:ext>
            </a:extLst>
          </p:cNvPr>
          <p:cNvGrpSpPr/>
          <p:nvPr/>
        </p:nvGrpSpPr>
        <p:grpSpPr>
          <a:xfrm>
            <a:off x="2640563" y="2376939"/>
            <a:ext cx="6910875" cy="1134002"/>
            <a:chOff x="6389225" y="1006997"/>
            <a:chExt cx="4726281" cy="775533"/>
          </a:xfrm>
        </p:grpSpPr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526502E5-990E-4D8E-8659-EB1E29226677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: Rounded Corners 8">
              <a:extLst>
                <a:ext uri="{FF2B5EF4-FFF2-40B4-BE49-F238E27FC236}">
                  <a16:creationId xmlns:a16="http://schemas.microsoft.com/office/drawing/2014/main" id="{5DFA890D-9C4B-439A-B2E9-1ABAF596B2A4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FB2D28-882E-40C5-AE9A-9C713ED8FD83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" name="Yellow Q">
              <a:extLst>
                <a:ext uri="{FF2B5EF4-FFF2-40B4-BE49-F238E27FC236}">
                  <a16:creationId xmlns:a16="http://schemas.microsoft.com/office/drawing/2014/main" id="{F2945DF1-E19E-4052-94A3-7A0A1FDC50A9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one rule can fit all situations. Start from default config and then monitor to tweak and get better results.</a:t>
              </a:r>
            </a:p>
          </p:txBody>
        </p:sp>
      </p:grpSp>
      <p:grpSp>
        <p:nvGrpSpPr>
          <p:cNvPr id="45" name="Yellow Point">
            <a:extLst>
              <a:ext uri="{FF2B5EF4-FFF2-40B4-BE49-F238E27FC236}">
                <a16:creationId xmlns:a16="http://schemas.microsoft.com/office/drawing/2014/main" id="{5431C50B-10A6-4960-B759-F0F2DE82E690}"/>
              </a:ext>
            </a:extLst>
          </p:cNvPr>
          <p:cNvGrpSpPr/>
          <p:nvPr/>
        </p:nvGrpSpPr>
        <p:grpSpPr>
          <a:xfrm>
            <a:off x="2640563" y="1073679"/>
            <a:ext cx="6910875" cy="1134001"/>
            <a:chOff x="6389225" y="1006997"/>
            <a:chExt cx="4726281" cy="775532"/>
          </a:xfrm>
        </p:grpSpPr>
        <p:sp>
          <p:nvSpPr>
            <p:cNvPr id="46" name="Rectangle: Rounded Corners 8">
              <a:extLst>
                <a:ext uri="{FF2B5EF4-FFF2-40B4-BE49-F238E27FC236}">
                  <a16:creationId xmlns:a16="http://schemas.microsoft.com/office/drawing/2014/main" id="{C820410E-1A5D-4989-9437-1E89A1CE79E9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: Rounded Corners 8">
              <a:extLst>
                <a:ext uri="{FF2B5EF4-FFF2-40B4-BE49-F238E27FC236}">
                  <a16:creationId xmlns:a16="http://schemas.microsoft.com/office/drawing/2014/main" id="{1A8C46A7-3BBF-449D-BE5A-D177983ED325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EA1F47-F436-46EB-8A26-18597F103B3F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Yellow Q">
              <a:extLst>
                <a:ext uri="{FF2B5EF4-FFF2-40B4-BE49-F238E27FC236}">
                  <a16:creationId xmlns:a16="http://schemas.microsoft.com/office/drawing/2014/main" id="{F4AC6FD9-A775-46A2-8368-713A89D3DCC8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Different workload has different processing patterns. Knowing the processing pattern will give the right direction to managing resources and time optimally</a:t>
              </a:r>
            </a:p>
          </p:txBody>
        </p:sp>
      </p:grpSp>
      <p:grpSp>
        <p:nvGrpSpPr>
          <p:cNvPr id="50" name="Grey Point">
            <a:extLst>
              <a:ext uri="{FF2B5EF4-FFF2-40B4-BE49-F238E27FC236}">
                <a16:creationId xmlns:a16="http://schemas.microsoft.com/office/drawing/2014/main" id="{C3436F88-4259-4FA1-9DE6-9911313C1DE7}"/>
              </a:ext>
            </a:extLst>
          </p:cNvPr>
          <p:cNvGrpSpPr/>
          <p:nvPr/>
        </p:nvGrpSpPr>
        <p:grpSpPr>
          <a:xfrm>
            <a:off x="2640563" y="4983460"/>
            <a:ext cx="6910875" cy="1134001"/>
            <a:chOff x="6389225" y="1006997"/>
            <a:chExt cx="4726281" cy="775532"/>
          </a:xfrm>
        </p:grpSpPr>
        <p:sp>
          <p:nvSpPr>
            <p:cNvPr id="51" name="Rectangle: Rounded Corners 8">
              <a:extLst>
                <a:ext uri="{FF2B5EF4-FFF2-40B4-BE49-F238E27FC236}">
                  <a16:creationId xmlns:a16="http://schemas.microsoft.com/office/drawing/2014/main" id="{5F01F50D-895E-4152-8866-1D949FE6F849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23AE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6B77347C-AE63-4E6C-BC3D-C07C80DA34E6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D4B1BB-7755-4681-845C-EC1A744556AC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Yellow Q">
              <a:extLst>
                <a:ext uri="{FF2B5EF4-FFF2-40B4-BE49-F238E27FC236}">
                  <a16:creationId xmlns:a16="http://schemas.microsoft.com/office/drawing/2014/main" id="{9643FA9B-D538-4125-9F42-3BC3D28000C0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 sure that you fully utilize the parallel processing capabilities of your Spark Cluster</a:t>
              </a:r>
            </a:p>
          </p:txBody>
        </p:sp>
      </p:grpSp>
      <p:grpSp>
        <p:nvGrpSpPr>
          <p:cNvPr id="55" name="Blue Point">
            <a:extLst>
              <a:ext uri="{FF2B5EF4-FFF2-40B4-BE49-F238E27FC236}">
                <a16:creationId xmlns:a16="http://schemas.microsoft.com/office/drawing/2014/main" id="{A07BA2CC-E0F5-494C-9DF7-32080E61DD86}"/>
              </a:ext>
            </a:extLst>
          </p:cNvPr>
          <p:cNvGrpSpPr/>
          <p:nvPr/>
        </p:nvGrpSpPr>
        <p:grpSpPr>
          <a:xfrm>
            <a:off x="2640563" y="3680200"/>
            <a:ext cx="6910875" cy="1134002"/>
            <a:chOff x="6389225" y="1006997"/>
            <a:chExt cx="4726281" cy="775533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1C2ED339-9598-44FF-932F-9FD2B2722A2C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0E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EB6B3F6B-A2C6-4F3A-9448-A3F308B84F2D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AF2F-986F-4ABD-ACE3-84B6C7B2E0C1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05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9" name="Yellow Q">
              <a:extLst>
                <a:ext uri="{FF2B5EF4-FFF2-40B4-BE49-F238E27FC236}">
                  <a16:creationId xmlns:a16="http://schemas.microsoft.com/office/drawing/2014/main" id="{73023A1A-6C1D-46FD-87CC-3421609FD863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Prefer smaller tasks over bigger tasks</a:t>
              </a:r>
            </a:p>
          </p:txBody>
        </p:sp>
      </p:grpSp>
      <p:grpSp>
        <p:nvGrpSpPr>
          <p:cNvPr id="60" name="Blue Point">
            <a:extLst>
              <a:ext uri="{FF2B5EF4-FFF2-40B4-BE49-F238E27FC236}">
                <a16:creationId xmlns:a16="http://schemas.microsoft.com/office/drawing/2014/main" id="{B38C9932-C549-43C1-9220-2962B70AA26B}"/>
              </a:ext>
            </a:extLst>
          </p:cNvPr>
          <p:cNvGrpSpPr/>
          <p:nvPr/>
        </p:nvGrpSpPr>
        <p:grpSpPr>
          <a:xfrm>
            <a:off x="2640563" y="4983460"/>
            <a:ext cx="6910875" cy="1134002"/>
            <a:chOff x="6389225" y="1006997"/>
            <a:chExt cx="4726281" cy="775533"/>
          </a:xfrm>
        </p:grpSpPr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6999D913-D1FE-43AE-8499-7235A2C8F6EC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CE6E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BF383272-C0E4-4B23-A806-EA011850AEC6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80F622-FFE3-43CD-8799-6BE03B8293BD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06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4" name="Yellow Q">
              <a:extLst>
                <a:ext uri="{FF2B5EF4-FFF2-40B4-BE49-F238E27FC236}">
                  <a16:creationId xmlns:a16="http://schemas.microsoft.com/office/drawing/2014/main" id="{9D21B972-D906-427D-92BD-29ECAC878546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18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Don’t use all the resources. Leave some resources for the rest of the services and the system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3817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3828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2;p42">
            <a:extLst>
              <a:ext uri="{FF2B5EF4-FFF2-40B4-BE49-F238E27FC236}">
                <a16:creationId xmlns:a16="http://schemas.microsoft.com/office/drawing/2014/main" id="{383FC2A7-C13B-4121-B723-B9284FAFB58D}"/>
              </a:ext>
            </a:extLst>
          </p:cNvPr>
          <p:cNvSpPr/>
          <p:nvPr/>
        </p:nvSpPr>
        <p:spPr>
          <a:xfrm>
            <a:off x="1335776" y="1724571"/>
            <a:ext cx="9520449" cy="2294699"/>
          </a:xfrm>
          <a:prstGeom prst="roundRect">
            <a:avLst>
              <a:gd name="adj" fmla="val 9664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Common Error and Solution Approaches while working with Apache Spark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Driver OOM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 Increase the Driver Memory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Executor OOM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- Increase the Executor Memory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Too big Shuffle block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 Keep the tasks small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Frequent GC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- Keep the tasks small</a:t>
            </a:r>
          </a:p>
        </p:txBody>
      </p:sp>
      <p:sp>
        <p:nvSpPr>
          <p:cNvPr id="12" name="Heading">
            <a:extLst>
              <a:ext uri="{FF2B5EF4-FFF2-40B4-BE49-F238E27FC236}">
                <a16:creationId xmlns:a16="http://schemas.microsoft.com/office/drawing/2014/main" id="{1300C4C2-C945-4CF5-A2E5-AB7165DF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PRACTISES WHILE WORKING WITH SPARK</a:t>
            </a:r>
          </a:p>
        </p:txBody>
      </p:sp>
      <p:sp>
        <p:nvSpPr>
          <p:cNvPr id="13" name="Google Shape;542;p42">
            <a:extLst>
              <a:ext uri="{FF2B5EF4-FFF2-40B4-BE49-F238E27FC236}">
                <a16:creationId xmlns:a16="http://schemas.microsoft.com/office/drawing/2014/main" id="{57BD5460-10BC-4C90-BB09-4637A55B0CBF}"/>
              </a:ext>
            </a:extLst>
          </p:cNvPr>
          <p:cNvSpPr/>
          <p:nvPr/>
        </p:nvSpPr>
        <p:spPr>
          <a:xfrm>
            <a:off x="4427571" y="4471263"/>
            <a:ext cx="3336859" cy="973176"/>
          </a:xfrm>
          <a:prstGeom prst="roundRect">
            <a:avLst>
              <a:gd name="adj" fmla="val 19434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Spark Resource -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Spark Official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1" grpId="1" build="allAtOnce" animBg="1"/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6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918" y="0"/>
            <a:ext cx="4346357" cy="538903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/>
        </p:nvSpPr>
        <p:spPr>
          <a:xfrm>
            <a:off x="846896" y="876542"/>
            <a:ext cx="4346400" cy="2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SzPts val="1800"/>
            </a:pPr>
            <a:r>
              <a:rPr lang="en-IN" sz="24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Course:</a:t>
            </a:r>
            <a:r>
              <a:rPr lang="en-IN" sz="2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 Data Engineering - II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1333"/>
              </a:spcBef>
            </a:pPr>
            <a:r>
              <a:rPr lang="en-IN" sz="24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Lecture On:</a:t>
            </a:r>
            <a:r>
              <a:rPr lang="en-I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 </a:t>
            </a:r>
            <a:r>
              <a:rPr lang="en-IN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Optimising</a:t>
            </a:r>
            <a:br>
              <a:rPr lang="en-IN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</a:br>
            <a:r>
              <a:rPr lang="en-IN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Spark Clusters</a:t>
            </a:r>
            <a:endParaRPr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algn="ctr">
              <a:lnSpc>
                <a:spcPct val="90000"/>
              </a:lnSpc>
              <a:spcBef>
                <a:spcPts val="1333"/>
              </a:spcBef>
              <a:buSzPts val="1800"/>
            </a:pPr>
            <a:r>
              <a:rPr lang="en-IN" sz="24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Instructor: </a:t>
            </a:r>
            <a:r>
              <a:rPr lang="en-IN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Vishwa Mohan</a:t>
            </a:r>
            <a:endParaRPr sz="24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1;p36">
            <a:extLst>
              <a:ext uri="{FF2B5EF4-FFF2-40B4-BE49-F238E27FC236}">
                <a16:creationId xmlns:a16="http://schemas.microsoft.com/office/drawing/2014/main" id="{718E484E-268E-48C9-BF48-06B5494F5C75}"/>
              </a:ext>
            </a:extLst>
          </p:cNvPr>
          <p:cNvSpPr/>
          <p:nvPr/>
        </p:nvSpPr>
        <p:spPr>
          <a:xfrm>
            <a:off x="2111492" y="2794036"/>
            <a:ext cx="1902053" cy="985571"/>
          </a:xfrm>
          <a:prstGeom prst="roundRect">
            <a:avLst>
              <a:gd name="adj" fmla="val 16493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100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Driver Memory</a:t>
            </a:r>
          </a:p>
        </p:txBody>
      </p:sp>
      <p:sp>
        <p:nvSpPr>
          <p:cNvPr id="11" name="Google Shape;441;p36">
            <a:extLst>
              <a:ext uri="{FF2B5EF4-FFF2-40B4-BE49-F238E27FC236}">
                <a16:creationId xmlns:a16="http://schemas.microsoft.com/office/drawing/2014/main" id="{B73F8A02-866B-4D87-8192-1FECD1B0E157}"/>
              </a:ext>
            </a:extLst>
          </p:cNvPr>
          <p:cNvSpPr/>
          <p:nvPr/>
        </p:nvSpPr>
        <p:spPr>
          <a:xfrm>
            <a:off x="1028279" y="3989789"/>
            <a:ext cx="1902053" cy="985571"/>
          </a:xfrm>
          <a:prstGeom prst="roundRect">
            <a:avLst>
              <a:gd name="adj" fmla="val 16493"/>
            </a:avLst>
          </a:prstGeom>
          <a:noFill/>
          <a:ln w="28575" cap="flat" cmpd="sng">
            <a:solidFill>
              <a:srgbClr val="4890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100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Executor Memory</a:t>
            </a:r>
          </a:p>
        </p:txBody>
      </p:sp>
      <p:sp>
        <p:nvSpPr>
          <p:cNvPr id="12" name="Google Shape;441;p36">
            <a:extLst>
              <a:ext uri="{FF2B5EF4-FFF2-40B4-BE49-F238E27FC236}">
                <a16:creationId xmlns:a16="http://schemas.microsoft.com/office/drawing/2014/main" id="{3CC51565-38BD-4ADE-ADBF-2B26F5194B9F}"/>
              </a:ext>
            </a:extLst>
          </p:cNvPr>
          <p:cNvSpPr/>
          <p:nvPr/>
        </p:nvSpPr>
        <p:spPr>
          <a:xfrm>
            <a:off x="3194704" y="3989789"/>
            <a:ext cx="1902053" cy="985571"/>
          </a:xfrm>
          <a:prstGeom prst="roundRect">
            <a:avLst>
              <a:gd name="adj" fmla="val 16493"/>
            </a:avLst>
          </a:prstGeom>
          <a:noFill/>
          <a:ln w="28575" cap="flat" cmpd="sng">
            <a:solidFill>
              <a:srgbClr val="5A5A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100"/>
            </a:pP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Executor</a:t>
            </a:r>
            <a:br>
              <a:rPr lang="en-IN" sz="2000" dirty="0">
                <a:latin typeface="Lato"/>
                <a:ea typeface="Lato"/>
                <a:cs typeface="Lato"/>
                <a:sym typeface="Lato"/>
              </a:rPr>
            </a:br>
            <a:r>
              <a:rPr lang="en-IN" sz="2000" dirty="0">
                <a:latin typeface="Lato"/>
                <a:ea typeface="Lato"/>
                <a:cs typeface="Lato"/>
                <a:sym typeface="Lato"/>
              </a:rPr>
              <a:t>Cores</a:t>
            </a:r>
          </a:p>
        </p:txBody>
      </p:sp>
      <p:sp>
        <p:nvSpPr>
          <p:cNvPr id="16" name="Google Shape;542;p42">
            <a:extLst>
              <a:ext uri="{FF2B5EF4-FFF2-40B4-BE49-F238E27FC236}">
                <a16:creationId xmlns:a16="http://schemas.microsoft.com/office/drawing/2014/main" id="{D9963C26-1BC5-4992-B609-C64BD422B5DF}"/>
              </a:ext>
            </a:extLst>
          </p:cNvPr>
          <p:cNvSpPr/>
          <p:nvPr/>
        </p:nvSpPr>
        <p:spPr>
          <a:xfrm>
            <a:off x="5942733" y="2204864"/>
            <a:ext cx="5220989" cy="3359669"/>
          </a:xfrm>
          <a:prstGeom prst="roundRect">
            <a:avLst>
              <a:gd name="adj" fmla="val 4522"/>
            </a:avLst>
          </a:prstGeom>
          <a:noFill/>
          <a:ln w="28575" cap="flat" cmpd="sng">
            <a:solidFill>
              <a:srgbClr val="23AE7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We need to optimize these parameters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Cluster resources are aligned with the job requirements Example: </a:t>
            </a:r>
          </a:p>
          <a:p>
            <a:pPr marL="900000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If it’s failing due to an OOM issue, increase the Driver Memory</a:t>
            </a:r>
          </a:p>
          <a:p>
            <a:pPr marL="900000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If it’s failing on executors, increase the Executor Memory</a:t>
            </a:r>
          </a:p>
          <a:p>
            <a:pPr marL="900000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Increase the no. of Executor cores to increase parallelisation.</a:t>
            </a:r>
          </a:p>
        </p:txBody>
      </p:sp>
      <p:sp>
        <p:nvSpPr>
          <p:cNvPr id="20" name="Heading">
            <a:extLst>
              <a:ext uri="{FF2B5EF4-FFF2-40B4-BE49-F238E27FC236}">
                <a16:creationId xmlns:a16="http://schemas.microsoft.com/office/drawing/2014/main" id="{4B47E69A-5602-46A9-BE6E-A888F056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TO OPTIMIZE CLUSTER UTILIZATION?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build="p" animBg="1"/>
      <p:bldP spid="16" grpId="1" build="allAtOnce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ading">
            <a:extLst>
              <a:ext uri="{FF2B5EF4-FFF2-40B4-BE49-F238E27FC236}">
                <a16:creationId xmlns:a16="http://schemas.microsoft.com/office/drawing/2014/main" id="{E58A8140-6232-4444-82BC-3539E2E9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MISTAKES</a:t>
            </a:r>
          </a:p>
        </p:txBody>
      </p:sp>
      <p:grpSp>
        <p:nvGrpSpPr>
          <p:cNvPr id="39" name="Grey Point">
            <a:extLst>
              <a:ext uri="{FF2B5EF4-FFF2-40B4-BE49-F238E27FC236}">
                <a16:creationId xmlns:a16="http://schemas.microsoft.com/office/drawing/2014/main" id="{EED7EA6B-285B-4803-A144-8CA004F8415D}"/>
              </a:ext>
            </a:extLst>
          </p:cNvPr>
          <p:cNvGrpSpPr/>
          <p:nvPr/>
        </p:nvGrpSpPr>
        <p:grpSpPr>
          <a:xfrm>
            <a:off x="2640563" y="3680200"/>
            <a:ext cx="6910875" cy="1134001"/>
            <a:chOff x="6389225" y="1006997"/>
            <a:chExt cx="4726281" cy="775532"/>
          </a:xfrm>
        </p:grpSpPr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579D8FBA-2A11-4D2D-BB06-71EB2789F5E0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833554B5-F7AC-4D71-BFE6-FC829BB22CC8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331AB0-1097-4568-88F0-8C673F926535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" name="Yellow Q">
              <a:extLst>
                <a:ext uri="{FF2B5EF4-FFF2-40B4-BE49-F238E27FC236}">
                  <a16:creationId xmlns:a16="http://schemas.microsoft.com/office/drawing/2014/main" id="{249F25DC-D377-48B4-8C26-DED47AF76345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No. of partitions &lt; No. of executor cores -&gt; Wastage of Resources</a:t>
              </a:r>
            </a:p>
          </p:txBody>
        </p:sp>
      </p:grpSp>
      <p:grpSp>
        <p:nvGrpSpPr>
          <p:cNvPr id="44" name="Blue Point">
            <a:extLst>
              <a:ext uri="{FF2B5EF4-FFF2-40B4-BE49-F238E27FC236}">
                <a16:creationId xmlns:a16="http://schemas.microsoft.com/office/drawing/2014/main" id="{0BABDEF0-CE04-4968-8920-E7BAF9A36CAD}"/>
              </a:ext>
            </a:extLst>
          </p:cNvPr>
          <p:cNvGrpSpPr/>
          <p:nvPr/>
        </p:nvGrpSpPr>
        <p:grpSpPr>
          <a:xfrm>
            <a:off x="2640563" y="2376939"/>
            <a:ext cx="6910875" cy="1134002"/>
            <a:chOff x="6389225" y="1006997"/>
            <a:chExt cx="4726281" cy="775533"/>
          </a:xfrm>
        </p:grpSpPr>
        <p:sp>
          <p:nvSpPr>
            <p:cNvPr id="45" name="Rectangle: Rounded Corners 8">
              <a:extLst>
                <a:ext uri="{FF2B5EF4-FFF2-40B4-BE49-F238E27FC236}">
                  <a16:creationId xmlns:a16="http://schemas.microsoft.com/office/drawing/2014/main" id="{CF8A3E9F-EEA7-4184-BBFD-36B30E8A95FE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: Rounded Corners 8">
              <a:extLst>
                <a:ext uri="{FF2B5EF4-FFF2-40B4-BE49-F238E27FC236}">
                  <a16:creationId xmlns:a16="http://schemas.microsoft.com/office/drawing/2014/main" id="{C91ED12D-3A7B-468D-9CB4-3C677850B8B9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43EAE5-6191-40A6-B5B0-B6EF4DB2027E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Yellow Q">
              <a:extLst>
                <a:ext uri="{FF2B5EF4-FFF2-40B4-BE49-F238E27FC236}">
                  <a16:creationId xmlns:a16="http://schemas.microsoft.com/office/drawing/2014/main" id="{81E439BF-BE5B-4983-8E84-3500F4B5D4E1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Driver memory is too high -&gt; Wastage of Resources</a:t>
              </a:r>
            </a:p>
          </p:txBody>
        </p:sp>
      </p:grpSp>
      <p:grpSp>
        <p:nvGrpSpPr>
          <p:cNvPr id="49" name="Yellow Point">
            <a:extLst>
              <a:ext uri="{FF2B5EF4-FFF2-40B4-BE49-F238E27FC236}">
                <a16:creationId xmlns:a16="http://schemas.microsoft.com/office/drawing/2014/main" id="{0BCE61EF-89C8-40AC-A0EC-8AE3256DBAB5}"/>
              </a:ext>
            </a:extLst>
          </p:cNvPr>
          <p:cNvGrpSpPr/>
          <p:nvPr/>
        </p:nvGrpSpPr>
        <p:grpSpPr>
          <a:xfrm>
            <a:off x="2640563" y="1073679"/>
            <a:ext cx="6910875" cy="1134001"/>
            <a:chOff x="6389225" y="1006997"/>
            <a:chExt cx="4726281" cy="775532"/>
          </a:xfrm>
        </p:grpSpPr>
        <p:sp>
          <p:nvSpPr>
            <p:cNvPr id="50" name="Rectangle: Rounded Corners 8">
              <a:extLst>
                <a:ext uri="{FF2B5EF4-FFF2-40B4-BE49-F238E27FC236}">
                  <a16:creationId xmlns:a16="http://schemas.microsoft.com/office/drawing/2014/main" id="{5BB32DC1-FA6F-4E56-81FF-4BD0583B75E0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: Rounded Corners 8">
              <a:extLst>
                <a:ext uri="{FF2B5EF4-FFF2-40B4-BE49-F238E27FC236}">
                  <a16:creationId xmlns:a16="http://schemas.microsoft.com/office/drawing/2014/main" id="{1C5CFC94-0276-49F4-A031-4F0D331835BE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378BC1-66B6-4D7E-94A8-04221681211A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Yellow Q">
              <a:extLst>
                <a:ext uri="{FF2B5EF4-FFF2-40B4-BE49-F238E27FC236}">
                  <a16:creationId xmlns:a16="http://schemas.microsoft.com/office/drawing/2014/main" id="{4A11F1AF-3EAB-4F61-ADF9-F226A3D6E938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Driver memory is too low -&gt; OOM issue</a:t>
              </a:r>
            </a:p>
          </p:txBody>
        </p:sp>
      </p:grpSp>
      <p:grpSp>
        <p:nvGrpSpPr>
          <p:cNvPr id="54" name="Grey Point">
            <a:extLst>
              <a:ext uri="{FF2B5EF4-FFF2-40B4-BE49-F238E27FC236}">
                <a16:creationId xmlns:a16="http://schemas.microsoft.com/office/drawing/2014/main" id="{8C261A54-F450-4597-BD39-B2B0E8FFF71B}"/>
              </a:ext>
            </a:extLst>
          </p:cNvPr>
          <p:cNvGrpSpPr/>
          <p:nvPr/>
        </p:nvGrpSpPr>
        <p:grpSpPr>
          <a:xfrm>
            <a:off x="2640563" y="4983460"/>
            <a:ext cx="6910875" cy="1134001"/>
            <a:chOff x="6389225" y="1006997"/>
            <a:chExt cx="4726281" cy="775532"/>
          </a:xfrm>
        </p:grpSpPr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EF667EFB-C1A7-433D-A244-14D8D997BB4D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23AE7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DABB2E86-B2ED-4675-9D29-F30178D39128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E627C3-628C-42D5-85CB-EC2AE1EAED66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Yellow Q">
              <a:extLst>
                <a:ext uri="{FF2B5EF4-FFF2-40B4-BE49-F238E27FC236}">
                  <a16:creationId xmlns:a16="http://schemas.microsoft.com/office/drawing/2014/main" id="{4FF91C06-60E6-48D9-A16A-478C31E92AB5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No. of partitions is too high -&gt; Stress on Driver Node</a:t>
              </a:r>
            </a:p>
          </p:txBody>
        </p:sp>
      </p:grpSp>
      <p:grpSp>
        <p:nvGrpSpPr>
          <p:cNvPr id="59" name="Grey Point">
            <a:extLst>
              <a:ext uri="{FF2B5EF4-FFF2-40B4-BE49-F238E27FC236}">
                <a16:creationId xmlns:a16="http://schemas.microsoft.com/office/drawing/2014/main" id="{209D3C6F-500F-4DF4-BB51-BC579003E13F}"/>
              </a:ext>
            </a:extLst>
          </p:cNvPr>
          <p:cNvGrpSpPr/>
          <p:nvPr/>
        </p:nvGrpSpPr>
        <p:grpSpPr>
          <a:xfrm>
            <a:off x="2640563" y="3680200"/>
            <a:ext cx="6910875" cy="1134001"/>
            <a:chOff x="6389225" y="1006997"/>
            <a:chExt cx="4726281" cy="775532"/>
          </a:xfrm>
        </p:grpSpPr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35E9764B-A077-4D68-904C-F0D1BF060405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CE6E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CD859F3-3BFB-4F8A-A08B-2855AA3EA423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0DDF01-C2E2-4560-90AB-790B8CC3C345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06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3" name="Yellow Q">
              <a:extLst>
                <a:ext uri="{FF2B5EF4-FFF2-40B4-BE49-F238E27FC236}">
                  <a16:creationId xmlns:a16="http://schemas.microsoft.com/office/drawing/2014/main" id="{C1F64224-0DEA-42FD-B398-666F62CA3FEB}"/>
                </a:ext>
              </a:extLst>
            </p:cNvPr>
            <p:cNvSpPr txBox="1"/>
            <p:nvPr/>
          </p:nvSpPr>
          <p:spPr>
            <a:xfrm>
              <a:off x="7110527" y="1160980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Executor memory is too less -&gt; OOM issue</a:t>
              </a:r>
            </a:p>
          </p:txBody>
        </p:sp>
      </p:grpSp>
      <p:grpSp>
        <p:nvGrpSpPr>
          <p:cNvPr id="64" name="Blue Point">
            <a:extLst>
              <a:ext uri="{FF2B5EF4-FFF2-40B4-BE49-F238E27FC236}">
                <a16:creationId xmlns:a16="http://schemas.microsoft.com/office/drawing/2014/main" id="{010D3D25-1701-4D19-954E-F81B0C04F163}"/>
              </a:ext>
            </a:extLst>
          </p:cNvPr>
          <p:cNvGrpSpPr/>
          <p:nvPr/>
        </p:nvGrpSpPr>
        <p:grpSpPr>
          <a:xfrm>
            <a:off x="2640563" y="2376939"/>
            <a:ext cx="6910875" cy="1134002"/>
            <a:chOff x="6389225" y="1006997"/>
            <a:chExt cx="4726281" cy="775533"/>
          </a:xfrm>
        </p:grpSpPr>
        <p:sp>
          <p:nvSpPr>
            <p:cNvPr id="65" name="Rectangle: Rounded Corners 8">
              <a:extLst>
                <a:ext uri="{FF2B5EF4-FFF2-40B4-BE49-F238E27FC236}">
                  <a16:creationId xmlns:a16="http://schemas.microsoft.com/office/drawing/2014/main" id="{13FA88FC-38FA-4C62-B21D-6C4D5D79E5D4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0E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: Rounded Corners 8">
              <a:extLst>
                <a:ext uri="{FF2B5EF4-FFF2-40B4-BE49-F238E27FC236}">
                  <a16:creationId xmlns:a16="http://schemas.microsoft.com/office/drawing/2014/main" id="{F9AFEA55-678A-47A3-87C2-6550513EEFBD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E18288-0675-4FB1-97F0-2803F59508A2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05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Yellow Q">
              <a:extLst>
                <a:ext uri="{FF2B5EF4-FFF2-40B4-BE49-F238E27FC236}">
                  <a16:creationId xmlns:a16="http://schemas.microsoft.com/office/drawing/2014/main" id="{6CEBDDC0-53CC-46AF-850A-DB96C2D73444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Too many executor cores -&gt; Wastage of resources</a:t>
              </a:r>
            </a:p>
          </p:txBody>
        </p:sp>
      </p:grpSp>
      <p:grpSp>
        <p:nvGrpSpPr>
          <p:cNvPr id="69" name="Grey Point">
            <a:extLst>
              <a:ext uri="{FF2B5EF4-FFF2-40B4-BE49-F238E27FC236}">
                <a16:creationId xmlns:a16="http://schemas.microsoft.com/office/drawing/2014/main" id="{ACBC9E2D-CF9C-40CF-95F1-85ECE2FF7562}"/>
              </a:ext>
            </a:extLst>
          </p:cNvPr>
          <p:cNvGrpSpPr/>
          <p:nvPr/>
        </p:nvGrpSpPr>
        <p:grpSpPr>
          <a:xfrm>
            <a:off x="2640563" y="4983460"/>
            <a:ext cx="6910875" cy="1134001"/>
            <a:chOff x="6389225" y="1006997"/>
            <a:chExt cx="4726281" cy="775532"/>
          </a:xfrm>
        </p:grpSpPr>
        <p:sp>
          <p:nvSpPr>
            <p:cNvPr id="70" name="Rectangle: Rounded Corners 8">
              <a:extLst>
                <a:ext uri="{FF2B5EF4-FFF2-40B4-BE49-F238E27FC236}">
                  <a16:creationId xmlns:a16="http://schemas.microsoft.com/office/drawing/2014/main" id="{78CA35F7-9402-4632-A62D-300AFBC93BB5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10C18820-0A01-4629-962F-7DAED8CB7D2D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DF055F4-7304-434A-A033-EDE4ED4F2E25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07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3" name="Yellow Q">
              <a:extLst>
                <a:ext uri="{FF2B5EF4-FFF2-40B4-BE49-F238E27FC236}">
                  <a16:creationId xmlns:a16="http://schemas.microsoft.com/office/drawing/2014/main" id="{5F2EE761-4742-4F5D-AD64-7C643D61012F}"/>
                </a:ext>
              </a:extLst>
            </p:cNvPr>
            <p:cNvSpPr txBox="1"/>
            <p:nvPr/>
          </p:nvSpPr>
          <p:spPr>
            <a:xfrm>
              <a:off x="7090427" y="1160980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Executor memory is too high -&gt; Wastage of Resources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5717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ading">
            <a:extLst>
              <a:ext uri="{FF2B5EF4-FFF2-40B4-BE49-F238E27FC236}">
                <a16:creationId xmlns:a16="http://schemas.microsoft.com/office/drawing/2014/main" id="{4455E41D-DC56-4898-A876-6DB0148ED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IMPROVE CLUSTER UTILIZATION?</a:t>
            </a:r>
          </a:p>
        </p:txBody>
      </p:sp>
      <p:grpSp>
        <p:nvGrpSpPr>
          <p:cNvPr id="25" name="Grey Point">
            <a:extLst>
              <a:ext uri="{FF2B5EF4-FFF2-40B4-BE49-F238E27FC236}">
                <a16:creationId xmlns:a16="http://schemas.microsoft.com/office/drawing/2014/main" id="{5BBD2A1C-35D0-4614-9DD1-E0DA2562195D}"/>
              </a:ext>
            </a:extLst>
          </p:cNvPr>
          <p:cNvGrpSpPr/>
          <p:nvPr/>
        </p:nvGrpSpPr>
        <p:grpSpPr>
          <a:xfrm>
            <a:off x="2640563" y="3680200"/>
            <a:ext cx="6910875" cy="1134001"/>
            <a:chOff x="6389225" y="1006997"/>
            <a:chExt cx="4726281" cy="775532"/>
          </a:xfrm>
        </p:grpSpPr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D2F2DE3D-24C5-4750-90B6-2FFCC07FA7B4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AAE63F72-1B21-4F83-BBFF-CCCBF6375670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650B14-4236-4B52-93FA-17B8B306C725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Yellow Q">
              <a:extLst>
                <a:ext uri="{FF2B5EF4-FFF2-40B4-BE49-F238E27FC236}">
                  <a16:creationId xmlns:a16="http://schemas.microsoft.com/office/drawing/2014/main" id="{71E28F5C-B922-447C-A228-8DB4DB12DEE2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 with the default configuration and then experiment with CPU and memory parameters to optimize the performance</a:t>
              </a:r>
            </a:p>
          </p:txBody>
        </p:sp>
      </p:grpSp>
      <p:grpSp>
        <p:nvGrpSpPr>
          <p:cNvPr id="30" name="Blue Point">
            <a:extLst>
              <a:ext uri="{FF2B5EF4-FFF2-40B4-BE49-F238E27FC236}">
                <a16:creationId xmlns:a16="http://schemas.microsoft.com/office/drawing/2014/main" id="{8C1BFC42-26E4-4D67-AB92-DBCB0F819990}"/>
              </a:ext>
            </a:extLst>
          </p:cNvPr>
          <p:cNvGrpSpPr/>
          <p:nvPr/>
        </p:nvGrpSpPr>
        <p:grpSpPr>
          <a:xfrm>
            <a:off x="2640563" y="2376939"/>
            <a:ext cx="6910875" cy="1134002"/>
            <a:chOff x="6389225" y="1006997"/>
            <a:chExt cx="4726281" cy="775533"/>
          </a:xfrm>
        </p:grpSpPr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4E0F83-80B0-49AA-8DDC-47F6975A4BBC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: Rounded Corners 8">
              <a:extLst>
                <a:ext uri="{FF2B5EF4-FFF2-40B4-BE49-F238E27FC236}">
                  <a16:creationId xmlns:a16="http://schemas.microsoft.com/office/drawing/2014/main" id="{CE21052C-C28E-4385-8C24-D2BF8E2012E3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144155-B17B-4813-872A-966170AB98ED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Yellow Q">
              <a:extLst>
                <a:ext uri="{FF2B5EF4-FFF2-40B4-BE49-F238E27FC236}">
                  <a16:creationId xmlns:a16="http://schemas.microsoft.com/office/drawing/2014/main" id="{3226F7EA-0625-44AE-A305-8F2E3E9AE8A5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Choose the right configuration and size of cluster depending on the appropriate Cost - Performance tradeoff</a:t>
              </a:r>
            </a:p>
          </p:txBody>
        </p:sp>
      </p:grpSp>
      <p:grpSp>
        <p:nvGrpSpPr>
          <p:cNvPr id="35" name="Yellow Point">
            <a:extLst>
              <a:ext uri="{FF2B5EF4-FFF2-40B4-BE49-F238E27FC236}">
                <a16:creationId xmlns:a16="http://schemas.microsoft.com/office/drawing/2014/main" id="{5DAFB055-BC5D-40E8-8437-1FD46C3C5F22}"/>
              </a:ext>
            </a:extLst>
          </p:cNvPr>
          <p:cNvGrpSpPr/>
          <p:nvPr/>
        </p:nvGrpSpPr>
        <p:grpSpPr>
          <a:xfrm>
            <a:off x="2640563" y="1073679"/>
            <a:ext cx="6910875" cy="1134001"/>
            <a:chOff x="6389225" y="1006997"/>
            <a:chExt cx="4726281" cy="775532"/>
          </a:xfrm>
        </p:grpSpPr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86F64466-FBFE-4657-A80F-5B79CA683F36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E1B96866-B27E-4530-8825-64517E8548AE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B43B20-AE35-4DFC-BB23-814DF63BBF6A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Yellow Q">
              <a:extLst>
                <a:ext uri="{FF2B5EF4-FFF2-40B4-BE49-F238E27FC236}">
                  <a16:creationId xmlns:a16="http://schemas.microsoft.com/office/drawing/2014/main" id="{FC9C32F7-103E-4A27-BB0B-EA711CF042BA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Decide the size of the Driver and Executor memory based on the size of the job’s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2;p42">
            <a:extLst>
              <a:ext uri="{FF2B5EF4-FFF2-40B4-BE49-F238E27FC236}">
                <a16:creationId xmlns:a16="http://schemas.microsoft.com/office/drawing/2014/main" id="{34FB4E31-415F-4FA4-A437-9B313ED2CF1A}"/>
              </a:ext>
            </a:extLst>
          </p:cNvPr>
          <p:cNvSpPr/>
          <p:nvPr/>
        </p:nvSpPr>
        <p:spPr>
          <a:xfrm>
            <a:off x="1335776" y="1724571"/>
            <a:ext cx="9520449" cy="2294699"/>
          </a:xfrm>
          <a:prstGeom prst="roundRect">
            <a:avLst>
              <a:gd name="adj" fmla="val 9664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Non-distributed single-JVM deployment mode where all the components run on a single instance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Generally used for testing, debugging and demonstration purpose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Parallelism is defined by specifying the number of CPU cores which can be used for execution </a:t>
            </a:r>
          </a:p>
        </p:txBody>
      </p:sp>
      <p:sp>
        <p:nvSpPr>
          <p:cNvPr id="6" name="Heading">
            <a:extLst>
              <a:ext uri="{FF2B5EF4-FFF2-40B4-BE49-F238E27FC236}">
                <a16:creationId xmlns:a16="http://schemas.microsoft.com/office/drawing/2014/main" id="{9C463590-C0E8-454D-AE11-E2B8690C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MODE (PSEUDO CLUSTER)</a:t>
            </a:r>
          </a:p>
        </p:txBody>
      </p:sp>
      <p:sp>
        <p:nvSpPr>
          <p:cNvPr id="7" name="Google Shape;542;p42">
            <a:extLst>
              <a:ext uri="{FF2B5EF4-FFF2-40B4-BE49-F238E27FC236}">
                <a16:creationId xmlns:a16="http://schemas.microsoft.com/office/drawing/2014/main" id="{0C1136CB-0C4C-4551-949D-C0B242097D35}"/>
              </a:ext>
            </a:extLst>
          </p:cNvPr>
          <p:cNvSpPr/>
          <p:nvPr/>
        </p:nvSpPr>
        <p:spPr>
          <a:xfrm>
            <a:off x="1582860" y="4857663"/>
            <a:ext cx="9026280" cy="595620"/>
          </a:xfrm>
          <a:prstGeom prst="roundRect">
            <a:avLst>
              <a:gd name="adj" fmla="val 19434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spark = </a:t>
            </a:r>
            <a:r>
              <a:rPr lang="en-US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SparkSession.builder.appName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('demo').master("local").</a:t>
            </a:r>
            <a:r>
              <a:rPr lang="en-US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getOrCreate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5" grpId="1" build="allAtOnce" animBg="1"/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2;p42">
            <a:extLst>
              <a:ext uri="{FF2B5EF4-FFF2-40B4-BE49-F238E27FC236}">
                <a16:creationId xmlns:a16="http://schemas.microsoft.com/office/drawing/2014/main" id="{12D33FE9-969D-45CA-BA60-F590B4F69008}"/>
              </a:ext>
            </a:extLst>
          </p:cNvPr>
          <p:cNvSpPr/>
          <p:nvPr/>
        </p:nvSpPr>
        <p:spPr>
          <a:xfrm>
            <a:off x="1335776" y="1923698"/>
            <a:ext cx="9520449" cy="1896445"/>
          </a:xfrm>
          <a:prstGeom prst="roundRect">
            <a:avLst>
              <a:gd name="adj" fmla="val 9664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Uses the inbuilt Spark Resource Manager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this mode, Spark allows us to create a distributed Master-Slave architecture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It uses a single node cluster configuration by default</a:t>
            </a:r>
          </a:p>
        </p:txBody>
      </p:sp>
      <p:sp>
        <p:nvSpPr>
          <p:cNvPr id="6" name="Heading">
            <a:extLst>
              <a:ext uri="{FF2B5EF4-FFF2-40B4-BE49-F238E27FC236}">
                <a16:creationId xmlns:a16="http://schemas.microsoft.com/office/drawing/2014/main" id="{6CEC4922-3524-4037-9B0E-1A988A790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MODE</a:t>
            </a:r>
          </a:p>
        </p:txBody>
      </p:sp>
      <p:sp>
        <p:nvSpPr>
          <p:cNvPr id="7" name="Google Shape;542;p42">
            <a:extLst>
              <a:ext uri="{FF2B5EF4-FFF2-40B4-BE49-F238E27FC236}">
                <a16:creationId xmlns:a16="http://schemas.microsoft.com/office/drawing/2014/main" id="{32428E27-4CA5-4DD2-93D9-12EA39A3DE05}"/>
              </a:ext>
            </a:extLst>
          </p:cNvPr>
          <p:cNvSpPr/>
          <p:nvPr/>
        </p:nvSpPr>
        <p:spPr>
          <a:xfrm>
            <a:off x="2605740" y="4694922"/>
            <a:ext cx="6980520" cy="641445"/>
          </a:xfrm>
          <a:prstGeom prst="roundRect">
            <a:avLst>
              <a:gd name="adj" fmla="val 19434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spark-submit --master spark://207.184.161.138:7077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5" grpId="1" build="allAtOnce" animBg="1"/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ing">
            <a:extLst>
              <a:ext uri="{FF2B5EF4-FFF2-40B4-BE49-F238E27FC236}">
                <a16:creationId xmlns:a16="http://schemas.microsoft.com/office/drawing/2014/main" id="{C5F45EED-C4BD-4233-B86C-D4BC9C125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 DEPLOYMENT MODES</a:t>
            </a:r>
          </a:p>
        </p:txBody>
      </p:sp>
      <p:sp>
        <p:nvSpPr>
          <p:cNvPr id="9" name="Google Shape;926;p58">
            <a:extLst>
              <a:ext uri="{FF2B5EF4-FFF2-40B4-BE49-F238E27FC236}">
                <a16:creationId xmlns:a16="http://schemas.microsoft.com/office/drawing/2014/main" id="{9902BB02-93E1-4AE8-990B-A59F0C24BE35}"/>
              </a:ext>
            </a:extLst>
          </p:cNvPr>
          <p:cNvSpPr txBox="1"/>
          <p:nvPr/>
        </p:nvSpPr>
        <p:spPr>
          <a:xfrm>
            <a:off x="4184631" y="1700808"/>
            <a:ext cx="3822739" cy="962216"/>
          </a:xfrm>
          <a:prstGeom prst="roundRect">
            <a:avLst>
              <a:gd name="adj" fmla="val 19690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Driver Program</a:t>
            </a:r>
          </a:p>
        </p:txBody>
      </p:sp>
      <p:cxnSp>
        <p:nvCxnSpPr>
          <p:cNvPr id="10" name="Google Shape;927;p58">
            <a:extLst>
              <a:ext uri="{FF2B5EF4-FFF2-40B4-BE49-F238E27FC236}">
                <a16:creationId xmlns:a16="http://schemas.microsoft.com/office/drawing/2014/main" id="{D3BF8FE5-6D69-441A-8122-DB338476FF7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6791747" y="1967277"/>
            <a:ext cx="1297191" cy="26886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Google Shape;929;p58">
            <a:extLst>
              <a:ext uri="{FF2B5EF4-FFF2-40B4-BE49-F238E27FC236}">
                <a16:creationId xmlns:a16="http://schemas.microsoft.com/office/drawing/2014/main" id="{2EAA1B96-EFCD-4AAE-BD37-9E0009EAC9B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125365" y="1989578"/>
            <a:ext cx="1297191" cy="26440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" name="Google Shape;928;p58">
            <a:extLst>
              <a:ext uri="{FF2B5EF4-FFF2-40B4-BE49-F238E27FC236}">
                <a16:creationId xmlns:a16="http://schemas.microsoft.com/office/drawing/2014/main" id="{F083DA69-0A05-42FA-8E76-1AB23FA78874}"/>
              </a:ext>
            </a:extLst>
          </p:cNvPr>
          <p:cNvSpPr txBox="1"/>
          <p:nvPr/>
        </p:nvSpPr>
        <p:spPr>
          <a:xfrm>
            <a:off x="1549386" y="3960215"/>
            <a:ext cx="3805063" cy="1413001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Spark Cluster Mode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Worker Node</a:t>
            </a:r>
            <a:b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</a:b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inside the cluster</a:t>
            </a:r>
          </a:p>
        </p:txBody>
      </p:sp>
      <p:sp>
        <p:nvSpPr>
          <p:cNvPr id="13" name="Google Shape;930;p58">
            <a:extLst>
              <a:ext uri="{FF2B5EF4-FFF2-40B4-BE49-F238E27FC236}">
                <a16:creationId xmlns:a16="http://schemas.microsoft.com/office/drawing/2014/main" id="{96BE2A19-DFF4-4898-9803-A1F6ADC3C51B}"/>
              </a:ext>
            </a:extLst>
          </p:cNvPr>
          <p:cNvSpPr txBox="1"/>
          <p:nvPr/>
        </p:nvSpPr>
        <p:spPr>
          <a:xfrm>
            <a:off x="6941515" y="3960215"/>
            <a:ext cx="3686338" cy="1413001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Spark Client Mode 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External Client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ading">
            <a:extLst>
              <a:ext uri="{FF2B5EF4-FFF2-40B4-BE49-F238E27FC236}">
                <a16:creationId xmlns:a16="http://schemas.microsoft.com/office/drawing/2014/main" id="{9DCC8A01-AC59-40E2-AE5A-457146B8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 DEPLOYMENT IN YARN</a:t>
            </a:r>
          </a:p>
        </p:txBody>
      </p:sp>
      <p:sp>
        <p:nvSpPr>
          <p:cNvPr id="15" name="Google Shape;926;p58">
            <a:extLst>
              <a:ext uri="{FF2B5EF4-FFF2-40B4-BE49-F238E27FC236}">
                <a16:creationId xmlns:a16="http://schemas.microsoft.com/office/drawing/2014/main" id="{D3327096-1CC7-4D83-B686-80A572C01D0E}"/>
              </a:ext>
            </a:extLst>
          </p:cNvPr>
          <p:cNvSpPr txBox="1"/>
          <p:nvPr/>
        </p:nvSpPr>
        <p:spPr>
          <a:xfrm>
            <a:off x="4184631" y="1700808"/>
            <a:ext cx="3822739" cy="962216"/>
          </a:xfrm>
          <a:prstGeom prst="roundRect">
            <a:avLst>
              <a:gd name="adj" fmla="val 19690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2400" b="1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Apache YARN </a:t>
            </a: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used as Resource Manager</a:t>
            </a:r>
          </a:p>
        </p:txBody>
      </p:sp>
      <p:cxnSp>
        <p:nvCxnSpPr>
          <p:cNvPr id="16" name="Google Shape;927;p58">
            <a:extLst>
              <a:ext uri="{FF2B5EF4-FFF2-40B4-BE49-F238E27FC236}">
                <a16:creationId xmlns:a16="http://schemas.microsoft.com/office/drawing/2014/main" id="{A42D183F-C518-49D3-844A-DD5F0D265AB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679771" y="2079253"/>
            <a:ext cx="1521142" cy="26886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Google Shape;929;p58">
            <a:extLst>
              <a:ext uri="{FF2B5EF4-FFF2-40B4-BE49-F238E27FC236}">
                <a16:creationId xmlns:a16="http://schemas.microsoft.com/office/drawing/2014/main" id="{7D54B86F-F49F-4FBE-B50A-2528890B2FB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4013389" y="2101554"/>
            <a:ext cx="1521142" cy="26440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" name="Google Shape;928;p58">
            <a:extLst>
              <a:ext uri="{FF2B5EF4-FFF2-40B4-BE49-F238E27FC236}">
                <a16:creationId xmlns:a16="http://schemas.microsoft.com/office/drawing/2014/main" id="{B3581B6B-599C-4CB0-ABB3-94E68FCD9723}"/>
              </a:ext>
            </a:extLst>
          </p:cNvPr>
          <p:cNvSpPr txBox="1"/>
          <p:nvPr/>
        </p:nvSpPr>
        <p:spPr>
          <a:xfrm>
            <a:off x="1549386" y="4184166"/>
            <a:ext cx="3805063" cy="965098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YARN Client Mode</a:t>
            </a:r>
          </a:p>
        </p:txBody>
      </p:sp>
      <p:sp>
        <p:nvSpPr>
          <p:cNvPr id="19" name="Google Shape;930;p58">
            <a:extLst>
              <a:ext uri="{FF2B5EF4-FFF2-40B4-BE49-F238E27FC236}">
                <a16:creationId xmlns:a16="http://schemas.microsoft.com/office/drawing/2014/main" id="{FEAC69E8-561D-42AC-BCD8-033C0E7CCC5C}"/>
              </a:ext>
            </a:extLst>
          </p:cNvPr>
          <p:cNvSpPr txBox="1"/>
          <p:nvPr/>
        </p:nvSpPr>
        <p:spPr>
          <a:xfrm>
            <a:off x="6941515" y="4184166"/>
            <a:ext cx="3686338" cy="965098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2400" b="1" dirty="0">
                <a:solidFill>
                  <a:schemeClr val="tx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YARN Cluster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735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Lato</vt:lpstr>
      <vt:lpstr>Roboto</vt:lpstr>
      <vt:lpstr>Arial</vt:lpstr>
      <vt:lpstr>Lato Regular</vt:lpstr>
      <vt:lpstr>Wingdings</vt:lpstr>
      <vt:lpstr>Proxima Nova</vt:lpstr>
      <vt:lpstr>Calibri</vt:lpstr>
      <vt:lpstr>Lato Semibold</vt:lpstr>
      <vt:lpstr>MASTER_UPGRAD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Shriansh  Nauriyal</cp:lastModifiedBy>
  <cp:revision>14</cp:revision>
  <dcterms:modified xsi:type="dcterms:W3CDTF">2020-09-08T20:32:08Z</dcterms:modified>
</cp:coreProperties>
</file>