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0" r:id="rId17"/>
    <p:sldId id="284" r:id="rId18"/>
    <p:sldId id="302" r:id="rId19"/>
    <p:sldId id="303" r:id="rId20"/>
    <p:sldId id="288" r:id="rId21"/>
    <p:sldId id="280" r:id="rId22"/>
    <p:sldId id="294" r:id="rId23"/>
    <p:sldId id="293" r:id="rId24"/>
    <p:sldId id="290" r:id="rId25"/>
    <p:sldId id="291" r:id="rId26"/>
    <p:sldId id="292" r:id="rId27"/>
    <p:sldId id="289" r:id="rId28"/>
    <p:sldId id="296" r:id="rId29"/>
    <p:sldId id="295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53" autoAdjust="0"/>
  </p:normalViewPr>
  <p:slideViewPr>
    <p:cSldViewPr snapToGrid="0" snapToObjects="1">
      <p:cViewPr varScale="1">
        <p:scale>
          <a:sx n="90" d="100"/>
          <a:sy n="90" d="100"/>
        </p:scale>
        <p:origin x="-2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12CB8-B269-8F4B-A2A1-03259C9E1909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1D093-53DD-0044-AA5F-2150ECE5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4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GraphVertex.html" TargetMode="External"/><Relationship Id="rId4" Type="http://schemas.openxmlformats.org/officeDocument/2006/relationships/hyperlink" Target="http://mathworld.wolfram.com/GraphEdge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en.wikipedia.org/wiki/Fallacies_of_Distributed_Computing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4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the most recent version of the data you have, which could be stale.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system state will also accept writes that can be processed later when the partition is resolved.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Availability over Consistency when your business requirements allow for some flexibility around when the data in the system synchronizes.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is also a compelling option when the system needs to continue to function in spite of external errors (shopping carts,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available  - Guarantees</a:t>
            </a:r>
            <a:r>
              <a:rPr lang="en-US" baseline="0" dirty="0" smtClean="0"/>
              <a:t> availability aka a response will get a request even if error</a:t>
            </a:r>
          </a:p>
          <a:p>
            <a:r>
              <a:rPr lang="en-US" baseline="0" dirty="0" smtClean="0"/>
              <a:t>Soft State – changes over time and could even change when no incoming data because catching up</a:t>
            </a:r>
          </a:p>
          <a:p>
            <a:r>
              <a:rPr lang="en-US" baseline="0" dirty="0" smtClean="0"/>
              <a:t>Eventual consistency – when writes stop for a while, system becomes consistent with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341F-3EFE-43AA-A7B4-4D06E08F4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57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Volume:</a:t>
            </a:r>
            <a:r>
              <a:rPr lang="en-US" baseline="0" dirty="0" smtClean="0"/>
              <a:t> Facebook has over 250 billion images in 2015, </a:t>
            </a:r>
            <a:r>
              <a:rPr lang="en-US" baseline="0" dirty="0" err="1" smtClean="0"/>
              <a:t>ToDoList</a:t>
            </a:r>
            <a:r>
              <a:rPr lang="en-US" baseline="0" dirty="0" smtClean="0"/>
              <a:t> has 10 million installs</a:t>
            </a:r>
          </a:p>
          <a:p>
            <a:r>
              <a:rPr lang="en-US" dirty="0" smtClean="0"/>
              <a:t>Velocity:</a:t>
            </a:r>
            <a:r>
              <a:rPr lang="en-US" baseline="0" dirty="0" smtClean="0"/>
              <a:t> Facebook has over 900 million photos/day.</a:t>
            </a:r>
          </a:p>
          <a:p>
            <a:r>
              <a:rPr lang="en-US" baseline="0" dirty="0" smtClean="0"/>
              <a:t>Variety: Some large company CRMs have data in spreadsheets, docs, pdfs, audio, video, emails and so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databases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each key with a complex data structure known as a document.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 can contain many different key-value pairs, or key-array pairs, or even nested documents. Mongo,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CosmosDB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1D093-53DD-0044-AA5F-2150ECE51C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 real world is naturally connected. Traditional data modeling focuses on entities.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the rich relationships between entities.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 allow you to model both entities and relationships naturally.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composed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vertices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edges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Vertices denote discrete objects such as a person, a place, or an event.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Edges denote relationships between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1D093-53DD-0044-AA5F-2150ECE51C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0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 stores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simplest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single item in the database is stored as an attribute name (or 'key'), together with its value.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of key-value stores are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Berkeley DB.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key-value stores, such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allow each value to have a type, such as 'integer', which adds functionality.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1D093-53DD-0044-AA5F-2150ECE51C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9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Wide-column stores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such as Cassandra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optimized for queries over large datasets,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columns of data together, instead of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theory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certain columns or group of columns are more likely to be requested together than entire row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well-suited for OLAP-like workloads (e.g., data warehouses) </a:t>
            </a:r>
          </a:p>
          <a:p>
            <a:r>
              <a:rPr lang="en-US" dirty="0" smtClean="0"/>
              <a:t>Pre-processing</a:t>
            </a:r>
            <a:r>
              <a:rPr lang="en-US" baseline="0" dirty="0" smtClean="0"/>
              <a:t>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1D093-53DD-0044-AA5F-2150ECE51C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8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1D093-53DD-0044-AA5F-2150ECE51C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33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Does it meet 3Vs?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Are you ok flexible</a:t>
            </a:r>
            <a:r>
              <a:rPr lang="en-US" baseline="0" dirty="0" smtClean="0"/>
              <a:t> on consistency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you want to host it yourself or as a managed service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Design for polyglot persistence – SQL and different families of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depending on data and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1D093-53DD-0044-AA5F-2150ECE51C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0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is read and written by disassembling, or “shredding,” and reassembling objects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object-relational “impedance mismatch.”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workaround is object-relational mapping frameworks, which are inefficient at best, problematic at worst.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systems make you</a:t>
            </a:r>
            <a:r>
              <a:rPr lang="en-US" baseline="0" dirty="0" smtClean="0"/>
              <a:t> pick between strong and eventual consistency.</a:t>
            </a:r>
          </a:p>
          <a:p>
            <a:r>
              <a:rPr lang="en-US" baseline="0" dirty="0" smtClean="0"/>
              <a:t>Pick systems that creatively allow for middle 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1D093-53DD-0044-AA5F-2150ECE51C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47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long do reads and writes take? Single or low double digit milliseconds is ideal</a:t>
            </a:r>
          </a:p>
          <a:p>
            <a:r>
              <a:rPr lang="en-US" dirty="0" smtClean="0"/>
              <a:t>What percentile (50? 90? 99?) of read-writes?</a:t>
            </a:r>
          </a:p>
          <a:p>
            <a:r>
              <a:rPr lang="en-US" dirty="0" smtClean="0"/>
              <a:t>When you scale how long does it take for new instances to catch up?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1D093-53DD-0044-AA5F-2150ECE51C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35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Provisioning throughput for a </a:t>
            </a:r>
            <a:r>
              <a:rPr lang="en-US" dirty="0" err="1" smtClean="0"/>
              <a:t>DBaaS</a:t>
            </a:r>
            <a:endParaRPr lang="en-US" dirty="0" smtClean="0"/>
          </a:p>
          <a:p>
            <a:r>
              <a:rPr lang="en-US" dirty="0" smtClean="0"/>
              <a:t>Throughput</a:t>
            </a:r>
            <a:r>
              <a:rPr lang="en-US" baseline="0" dirty="0" smtClean="0"/>
              <a:t> = amount of items passing through a system (in and out)</a:t>
            </a:r>
          </a:p>
          <a:p>
            <a:r>
              <a:rPr lang="en-US" dirty="0" smtClean="0"/>
              <a:t>Throughput for CRUD operations?</a:t>
            </a:r>
            <a:endParaRPr lang="en-US" baseline="0" dirty="0" smtClean="0"/>
          </a:p>
          <a:p>
            <a:r>
              <a:rPr lang="en-US" baseline="0" dirty="0" smtClean="0"/>
              <a:t>Currency of</a:t>
            </a:r>
            <a:r>
              <a:rPr lang="en-US" dirty="0" smtClean="0"/>
              <a:t> database systems</a:t>
            </a:r>
          </a:p>
          <a:p>
            <a:r>
              <a:rPr lang="en-US" dirty="0" smtClean="0"/>
              <a:t>Should be adjustable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1D093-53DD-0044-AA5F-2150ECE51C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35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Partitioning strategy</a:t>
            </a:r>
            <a:r>
              <a:rPr lang="en-US" baseline="0" dirty="0" smtClean="0"/>
              <a:t> is the single most important decision you will make</a:t>
            </a:r>
          </a:p>
          <a:p>
            <a:r>
              <a:rPr lang="en-US" baseline="0" dirty="0" err="1" smtClean="0"/>
              <a:t>UserId</a:t>
            </a:r>
            <a:endParaRPr lang="en-US" baseline="0" dirty="0" smtClean="0"/>
          </a:p>
          <a:p>
            <a:r>
              <a:rPr lang="en-US" baseline="0" dirty="0" err="1" smtClean="0"/>
              <a:t>DeviceId</a:t>
            </a:r>
            <a:endParaRPr lang="en-US" baseline="0" dirty="0" smtClean="0"/>
          </a:p>
          <a:p>
            <a:r>
              <a:rPr lang="en-US" baseline="0" dirty="0" err="1" smtClean="0"/>
              <a:t>LocationId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1D093-53DD-0044-AA5F-2150ECE51C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31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have a global </a:t>
            </a:r>
            <a:r>
              <a:rPr lang="en-US" baseline="0" dirty="0" err="1" smtClean="0"/>
              <a:t>distro</a:t>
            </a:r>
            <a:r>
              <a:rPr lang="en-US" baseline="0" dirty="0" smtClean="0"/>
              <a:t> how fast can you spin up instances across the globe</a:t>
            </a:r>
          </a:p>
          <a:p>
            <a:r>
              <a:rPr lang="en-US" baseline="0" dirty="0" smtClean="0"/>
              <a:t>How fast do these instances operate at full capacity</a:t>
            </a:r>
          </a:p>
          <a:p>
            <a:r>
              <a:rPr lang="en-US" baseline="0" dirty="0" smtClean="0"/>
              <a:t>What is the read-write strategy for multiple instances</a:t>
            </a:r>
          </a:p>
          <a:p>
            <a:r>
              <a:rPr lang="en-US" baseline="0" dirty="0" smtClean="0"/>
              <a:t>One master or multiple masters?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1D093-53DD-0044-AA5F-2150ECE51C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object-relational “impedance mismatch.”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workaround is object-relational mapping frameworks, which are inefficient at best, problematic at worst.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contrast, a document-oriented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reads and writes data formatted in JSON –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de facto standard for consuming and producing data for web, mobile,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applications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only eliminates the object-relational impedance mismatch,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eliminates the overhead of ORM frameworks and simplifies application development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are read and written without “shredding” them – i.e., a single object can be read or written as a single document, as illustrated here: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SWITCH SOLELY FOR THIS REASON!!!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has to be able to scale reads, writes,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storage</a:t>
            </a:r>
            <a:endParaRPr lang="en-US" dirty="0"/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years ago, building performance into a software system was simple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increased your hardware resources (scale up) or modified your application to run more efficiently (performance tuning).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there’s a third option: horizontal scaling (scale out).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0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 up on single machine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experience good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server efficiency reached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exceeding</a:t>
            </a:r>
            <a:r>
              <a:rPr lang="en-US" baseline="0" dirty="0"/>
              <a:t> server efficiency, user experience sucks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Almost half of capacity unused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scaling – positives – unlimited scaling – negative – complexity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records vary across clients/nodes in different locations. Single points of failure destroy system up-time, and intermittent network issues creep up at the worst possible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application</a:t>
            </a:r>
            <a:r>
              <a:rPr lang="en-US" baseline="0" dirty="0"/>
              <a:t> usage increases keep adding nodes</a:t>
            </a:r>
          </a:p>
          <a:p>
            <a:endParaRPr lang="en-US" baseline="0" dirty="0"/>
          </a:p>
          <a:p>
            <a:r>
              <a:rPr lang="en-US" dirty="0"/>
              <a:t>Even if</a:t>
            </a:r>
            <a:r>
              <a:rPr lang="en-US" baseline="0" dirty="0"/>
              <a:t> nodes fail, system is able to keep </a:t>
            </a:r>
            <a:r>
              <a:rPr lang="en-US" baseline="0" dirty="0" smtClean="0"/>
              <a:t>responding</a:t>
            </a:r>
          </a:p>
          <a:p>
            <a:endParaRPr lang="en-US" baseline="0" dirty="0" smtClean="0"/>
          </a:p>
          <a:p>
            <a:r>
              <a:rPr lang="en-US" dirty="0" smtClean="0"/>
              <a:t>NoSQL scale out – run on commodity hardware on multiple nodes</a:t>
            </a:r>
          </a:p>
          <a:p>
            <a:pPr lvl="1"/>
            <a:r>
              <a:rPr lang="en-US" dirty="0" smtClean="0"/>
              <a:t>Easy to add and remove nodes to handle loads</a:t>
            </a:r>
          </a:p>
          <a:p>
            <a:pPr lvl="1"/>
            <a:r>
              <a:rPr lang="en-US" dirty="0" smtClean="0"/>
              <a:t>No single </a:t>
            </a:r>
            <a:r>
              <a:rPr lang="en-US" dirty="0" err="1" smtClean="0"/>
              <a:t>PoF</a:t>
            </a:r>
            <a:endParaRPr lang="en-US" dirty="0" smtClean="0"/>
          </a:p>
          <a:p>
            <a:pPr lvl="1"/>
            <a:r>
              <a:rPr lang="en-US" dirty="0" smtClean="0"/>
              <a:t>Flexibility in handling trade offs (CAP Theorem)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35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distributed systems in general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 read is guaranteed to return the most recent write for a given client.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 non-failing node will return a reasonable response within a reasonable amount of time (no error or timeout).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Tolerance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system will continue to function when network partitions occur.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Widely distributed aka networking factors comes into play. Object Oriented Programming != Network Programming.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such </a:t>
            </a:r>
            <a:r>
              <a:rPr lang="en-US" sz="120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fallacy of distributed computing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that networks are reliable. They aren’t. Networks and parts of networks go down frequently and unexpectedly. Network failures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 to your system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you don’t get to choose when they occur.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networks aren’t completely reliable, you must tolerate partitions in a distributed system, period.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Fortunately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though, you get to choose what to do when a partition does occur. </a:t>
            </a:r>
          </a:p>
          <a:p>
            <a:pPr lvl="0"/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 for a response from the partitioned node which could result in a timeout error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can also choose to return an error, depending on the scenario you desire.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Consistency over Availability when your business requirements dictate atomic reads and writes.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80B3-2BD8-0847-92FD-1392A0087CB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0805-858B-604F-AF1B-5E43371E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80B3-2BD8-0847-92FD-1392A0087CB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0805-858B-604F-AF1B-5E43371E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80B3-2BD8-0847-92FD-1392A0087CB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0805-858B-604F-AF1B-5E43371E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2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80B3-2BD8-0847-92FD-1392A0087CB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0805-858B-604F-AF1B-5E43371E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2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80B3-2BD8-0847-92FD-1392A0087CB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0805-858B-604F-AF1B-5E43371E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2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80B3-2BD8-0847-92FD-1392A0087CB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0805-858B-604F-AF1B-5E43371E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1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80B3-2BD8-0847-92FD-1392A0087CB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0805-858B-604F-AF1B-5E43371E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80B3-2BD8-0847-92FD-1392A0087CB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0805-858B-604F-AF1B-5E43371E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7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80B3-2BD8-0847-92FD-1392A0087CB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0805-858B-604F-AF1B-5E43371E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80B3-2BD8-0847-92FD-1392A0087CB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0805-858B-604F-AF1B-5E43371E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80B3-2BD8-0847-92FD-1392A0087CB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0805-858B-604F-AF1B-5E43371E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80B3-2BD8-0847-92FD-1392A0087CB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0805-858B-604F-AF1B-5E43371E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obertgreiner.com/uploads/images/2014/CAP-AP-full.png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NOSQL for the SQL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Santosh 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0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75" y="1236755"/>
            <a:ext cx="8040680" cy="48690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9471" y="1417639"/>
            <a:ext cx="702129" cy="45586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70000" y="1417639"/>
            <a:ext cx="3155045" cy="455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9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417639"/>
          </a:xfrm>
        </p:spPr>
        <p:txBody>
          <a:bodyPr>
            <a:normAutofit fontScale="90000"/>
          </a:bodyPr>
          <a:lstStyle/>
          <a:p>
            <a:r>
              <a:rPr lang="en-US" dirty="0"/>
              <a:t>CAP Reality 1 – </a:t>
            </a:r>
            <a:r>
              <a:rPr lang="en-US" dirty="0" err="1"/>
              <a:t>Consistent+Partition</a:t>
            </a:r>
            <a:r>
              <a:rPr lang="en-US" dirty="0"/>
              <a:t> Tolerant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36" y="1548194"/>
            <a:ext cx="5078408" cy="4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4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417639"/>
          </a:xfrm>
        </p:spPr>
        <p:txBody>
          <a:bodyPr>
            <a:normAutofit fontScale="90000"/>
          </a:bodyPr>
          <a:lstStyle/>
          <a:p>
            <a:r>
              <a:rPr lang="en-US" dirty="0"/>
              <a:t>CAP Reality 2 – Availability + Partition Tolerant </a:t>
            </a:r>
          </a:p>
        </p:txBody>
      </p:sp>
      <p:pic>
        <p:nvPicPr>
          <p:cNvPr id="5" name="Picture 4" descr="AP Theorem Trade-offs AP">
            <a:hlinkClick r:id="rId3"/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3637" y="1363436"/>
            <a:ext cx="5756729" cy="499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146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becomes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7200" dirty="0" smtClean="0"/>
              <a:t>A</a:t>
            </a:r>
            <a:r>
              <a:rPr lang="en-US" dirty="0" smtClean="0"/>
              <a:t>tomic </a:t>
            </a:r>
            <a:r>
              <a:rPr lang="en-US" sz="7200" dirty="0"/>
              <a:t>C</a:t>
            </a:r>
            <a:r>
              <a:rPr lang="en-US" dirty="0" smtClean="0"/>
              <a:t>onsistent </a:t>
            </a:r>
            <a:r>
              <a:rPr lang="en-US" sz="7200" dirty="0"/>
              <a:t>I</a:t>
            </a:r>
            <a:r>
              <a:rPr lang="en-US" dirty="0" smtClean="0"/>
              <a:t>solated </a:t>
            </a:r>
            <a:r>
              <a:rPr lang="en-US" sz="7200" dirty="0" smtClean="0"/>
              <a:t>D</a:t>
            </a:r>
            <a:r>
              <a:rPr lang="en-US" dirty="0" smtClean="0"/>
              <a:t>urable – relational – RDBMS</a:t>
            </a:r>
          </a:p>
          <a:p>
            <a:r>
              <a:rPr lang="en-US" sz="7200" dirty="0"/>
              <a:t>B</a:t>
            </a:r>
            <a:r>
              <a:rPr lang="en-US" dirty="0" smtClean="0"/>
              <a:t>asically </a:t>
            </a:r>
            <a:r>
              <a:rPr lang="en-US" sz="7200" dirty="0"/>
              <a:t>A</a:t>
            </a:r>
            <a:r>
              <a:rPr lang="en-US" dirty="0" smtClean="0"/>
              <a:t>vailable </a:t>
            </a:r>
            <a:r>
              <a:rPr lang="en-US" sz="7200" dirty="0"/>
              <a:t>S</a:t>
            </a:r>
            <a:r>
              <a:rPr lang="en-US" dirty="0" smtClean="0"/>
              <a:t>oft state </a:t>
            </a:r>
            <a:r>
              <a:rPr lang="en-US" sz="7200" dirty="0"/>
              <a:t>E</a:t>
            </a:r>
            <a:r>
              <a:rPr lang="en-US" dirty="0" smtClean="0"/>
              <a:t>ventually consistent –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1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3Vs</a:t>
            </a:r>
            <a:endParaRPr lang="en-US" dirty="0"/>
          </a:p>
        </p:txBody>
      </p:sp>
      <p:pic>
        <p:nvPicPr>
          <p:cNvPr id="2050" name="Picture 2" descr="The 3Vs of big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954503"/>
            <a:ext cx="7139747" cy="535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9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Families of </a:t>
            </a:r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76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Document Store </a:t>
            </a:r>
            <a:r>
              <a:rPr lang="en-US" dirty="0" err="1" smtClean="0"/>
              <a:t>NoSQL</a:t>
            </a:r>
            <a:r>
              <a:rPr lang="en-US" dirty="0" smtClean="0"/>
              <a:t> Database – </a:t>
            </a:r>
            <a:r>
              <a:rPr lang="en-US" dirty="0" err="1" smtClean="0"/>
              <a:t>MongoDB</a:t>
            </a:r>
            <a:r>
              <a:rPr lang="en-US" dirty="0" smtClean="0"/>
              <a:t>, Cosmos SQL API</a:t>
            </a:r>
            <a:endParaRPr lang="en-US" dirty="0"/>
          </a:p>
          <a:p>
            <a:r>
              <a:rPr lang="en-US" dirty="0" smtClean="0"/>
              <a:t>Graph Base </a:t>
            </a:r>
            <a:r>
              <a:rPr lang="en-US" dirty="0" err="1" smtClean="0"/>
              <a:t>NoSQL</a:t>
            </a:r>
            <a:r>
              <a:rPr lang="en-US" dirty="0" smtClean="0"/>
              <a:t> Database - Neo4J, Gremlin </a:t>
            </a:r>
          </a:p>
          <a:p>
            <a:r>
              <a:rPr lang="en-US" dirty="0" smtClean="0"/>
              <a:t>Key Value Store </a:t>
            </a:r>
            <a:r>
              <a:rPr lang="en-US" dirty="0" err="1" smtClean="0"/>
              <a:t>NoSQL</a:t>
            </a:r>
            <a:r>
              <a:rPr lang="en-US" dirty="0" smtClean="0"/>
              <a:t> Database – </a:t>
            </a:r>
            <a:r>
              <a:rPr lang="en-US" dirty="0" err="1" smtClean="0"/>
              <a:t>Redis</a:t>
            </a:r>
            <a:endParaRPr lang="en-US" dirty="0"/>
          </a:p>
          <a:p>
            <a:r>
              <a:rPr lang="en-US" dirty="0" smtClean="0"/>
              <a:t>Column Store </a:t>
            </a:r>
            <a:r>
              <a:rPr lang="en-US" dirty="0" err="1" smtClean="0"/>
              <a:t>NoSQL</a:t>
            </a:r>
            <a:r>
              <a:rPr lang="en-US" dirty="0" smtClean="0"/>
              <a:t> Database – Cassandra, </a:t>
            </a:r>
            <a:r>
              <a:rPr lang="en-US" dirty="0" err="1" smtClean="0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95"/>
            <a:ext cx="8229600" cy="1143000"/>
          </a:xfrm>
        </p:spPr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77900"/>
            <a:ext cx="8128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9828"/>
            <a:ext cx="830050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79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0"/>
            <a:ext cx="8229600" cy="1143000"/>
          </a:xfrm>
        </p:spPr>
        <p:txBody>
          <a:bodyPr/>
          <a:lstStyle/>
          <a:p>
            <a:r>
              <a:rPr lang="en-US" dirty="0" smtClean="0"/>
              <a:t>Key-Value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016000"/>
            <a:ext cx="88900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2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58"/>
            <a:ext cx="8229600" cy="1143000"/>
          </a:xfrm>
        </p:spPr>
        <p:txBody>
          <a:bodyPr/>
          <a:lstStyle/>
          <a:p>
            <a:r>
              <a:rPr lang="en-US" dirty="0" smtClean="0"/>
              <a:t>Wide Column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78" y="1134678"/>
            <a:ext cx="6370751" cy="55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1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 concepts</a:t>
            </a:r>
          </a:p>
          <a:p>
            <a:r>
              <a:rPr lang="en-US" dirty="0" smtClean="0"/>
              <a:t>Families of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Decisions</a:t>
            </a:r>
          </a:p>
          <a:p>
            <a:r>
              <a:rPr lang="en-US" dirty="0" err="1" smtClean="0"/>
              <a:t>NoSQLDB</a:t>
            </a:r>
            <a:r>
              <a:rPr lang="en-US" dirty="0" smtClean="0"/>
              <a:t>-as-a-service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039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Decision Time!!!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switch from SQL to </a:t>
            </a:r>
            <a:r>
              <a:rPr lang="en-US" dirty="0" err="1"/>
              <a:t>NoSQL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(spoiler alert: NO!! Go Polyglot)</a:t>
            </a:r>
          </a:p>
          <a:p>
            <a:r>
              <a:rPr lang="en-US" dirty="0"/>
              <a:t>Should I use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DBaaS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(spoiler alert: *bleeping* yes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4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Should I switch from SQL to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84476"/>
              </p:ext>
            </p:extLst>
          </p:nvPr>
        </p:nvGraphicFramePr>
        <p:xfrm>
          <a:off x="668739" y="1311903"/>
          <a:ext cx="8018061" cy="518231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672687"/>
                <a:gridCol w="2672687"/>
                <a:gridCol w="2672687"/>
              </a:tblGrid>
              <a:tr h="5226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NoSQL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6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Model</a:t>
                      </a:r>
                      <a:endParaRPr lang="en-US" sz="20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Relational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Non-relational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6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Storage</a:t>
                      </a:r>
                      <a:endParaRPr lang="en-US" sz="20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Tables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JSON docs, Key-value pairs, column stores, graphs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6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Data Properties</a:t>
                      </a:r>
                      <a:endParaRPr lang="en-US" sz="20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Every record in table has same properties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Flexibility in properties varies across records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6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Relationships</a:t>
                      </a:r>
                      <a:endParaRPr lang="en-US" sz="20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Uses joins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Uses </a:t>
                      </a:r>
                      <a:r>
                        <a:rPr lang="en-US" sz="2000" dirty="0" err="1">
                          <a:effectLst/>
                        </a:rPr>
                        <a:t>denormalization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6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Schema</a:t>
                      </a:r>
                      <a:endParaRPr lang="en-US" sz="20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Strict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Flexible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6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ACID transactions</a:t>
                      </a:r>
                      <a:endParaRPr lang="en-US" sz="20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Supports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Varies by solution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6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Data Consistency</a:t>
                      </a:r>
                      <a:endParaRPr lang="en-US" sz="20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6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Scale</a:t>
                      </a:r>
                      <a:endParaRPr lang="en-US" sz="20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Vertical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Horizontal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69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Database-as-a-service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to consider</a:t>
            </a:r>
          </a:p>
          <a:p>
            <a:pPr lvl="1"/>
            <a:r>
              <a:rPr lang="en-US" dirty="0" smtClean="0"/>
              <a:t>TCO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Throughput </a:t>
            </a:r>
          </a:p>
          <a:p>
            <a:pPr lvl="1"/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Global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 of Ownership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7918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656667" y="5884333"/>
            <a:ext cx="1905000" cy="44591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04001" y="5949244"/>
            <a:ext cx="1905000" cy="44591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25511" y="5232400"/>
            <a:ext cx="1145822" cy="44591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55444" y="4938889"/>
            <a:ext cx="1145822" cy="7394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63179" y="4862689"/>
            <a:ext cx="1145822" cy="7394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3" y="2070099"/>
            <a:ext cx="5940778" cy="444984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693333" y="1605918"/>
            <a:ext cx="5940778" cy="14599"/>
          </a:xfrm>
          <a:prstGeom prst="straightConnector1">
            <a:avLst/>
          </a:prstGeom>
          <a:ln w="762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3128" y="144752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Strong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86618" y="1447527"/>
            <a:ext cx="127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Eventual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83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79" y="1417638"/>
            <a:ext cx="4044244" cy="285022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985643"/>
            <a:ext cx="8229600" cy="2773579"/>
          </a:xfrm>
        </p:spPr>
        <p:txBody>
          <a:bodyPr>
            <a:normAutofit/>
          </a:bodyPr>
          <a:lstStyle/>
          <a:p>
            <a:r>
              <a:rPr lang="en-US" dirty="0" smtClean="0"/>
              <a:t>How long do reads and writes take? Single or low double digit milliseconds is ideal</a:t>
            </a:r>
          </a:p>
          <a:p>
            <a:r>
              <a:rPr lang="en-US" dirty="0" smtClean="0"/>
              <a:t>What percentile (50? 90? 99?) of read-writes?</a:t>
            </a:r>
          </a:p>
          <a:p>
            <a:r>
              <a:rPr lang="en-US" dirty="0" smtClean="0"/>
              <a:t>When you scale how long does it take for new instances to catch up?</a:t>
            </a:r>
          </a:p>
        </p:txBody>
      </p:sp>
    </p:spTree>
    <p:extLst>
      <p:ext uri="{BB962C8B-B14F-4D97-AF65-F5344CB8AC3E}">
        <p14:creationId xmlns:p14="http://schemas.microsoft.com/office/powerpoint/2010/main" val="375310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21" y="1467557"/>
            <a:ext cx="6039556" cy="301977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656666"/>
            <a:ext cx="8229600" cy="19727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Throughput</a:t>
            </a:r>
            <a:r>
              <a:rPr lang="en-US" baseline="0" dirty="0" smtClean="0"/>
              <a:t> = amount of items passing through a system (in and out)</a:t>
            </a:r>
          </a:p>
          <a:p>
            <a:r>
              <a:rPr lang="en-US" dirty="0" smtClean="0"/>
              <a:t>Throughput for CRUD operations?</a:t>
            </a:r>
            <a:endParaRPr lang="en-US" baseline="0" dirty="0" smtClean="0"/>
          </a:p>
          <a:p>
            <a:r>
              <a:rPr lang="en-US" baseline="0" dirty="0" smtClean="0"/>
              <a:t>Currency of</a:t>
            </a:r>
            <a:r>
              <a:rPr lang="en-US" dirty="0" smtClean="0"/>
              <a:t> database systems</a:t>
            </a:r>
          </a:p>
          <a:p>
            <a:r>
              <a:rPr lang="en-US" dirty="0" smtClean="0"/>
              <a:t>Should be adjustable</a:t>
            </a:r>
          </a:p>
        </p:txBody>
      </p:sp>
    </p:spTree>
    <p:extLst>
      <p:ext uri="{BB962C8B-B14F-4D97-AF65-F5344CB8AC3E}">
        <p14:creationId xmlns:p14="http://schemas.microsoft.com/office/powerpoint/2010/main" val="23172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pic>
        <p:nvPicPr>
          <p:cNvPr id="4" name="Picture 2" descr="https://santoshhari.files.wordpress.com/2016/04/condescendingwon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17" y="1417638"/>
            <a:ext cx="6783916" cy="455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10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3"/>
            <a:ext cx="8229600" cy="1143000"/>
          </a:xfrm>
        </p:spPr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pic>
        <p:nvPicPr>
          <p:cNvPr id="4" name="Picture 2" descr="horizo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3780"/>
            <a:ext cx="7315200" cy="569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63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25575"/>
            <a:ext cx="897046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60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NoSQL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CAP Theorem</a:t>
            </a:r>
          </a:p>
          <a:p>
            <a:pPr lvl="1"/>
            <a:r>
              <a:rPr lang="en-US" dirty="0" smtClean="0"/>
              <a:t>Consistency, Availability and </a:t>
            </a:r>
            <a:r>
              <a:rPr lang="en-US" dirty="0" err="1" smtClean="0"/>
              <a:t>Parititioning</a:t>
            </a:r>
            <a:endParaRPr lang="en-US" dirty="0" smtClean="0"/>
          </a:p>
          <a:p>
            <a:r>
              <a:rPr lang="en-US" dirty="0" smtClean="0"/>
              <a:t>3Vs</a:t>
            </a:r>
          </a:p>
          <a:p>
            <a:pPr lvl="1"/>
            <a:r>
              <a:rPr lang="en-US" dirty="0" smtClean="0"/>
              <a:t>Volume, Velocity and Variety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3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-2C-128px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5117123"/>
            <a:ext cx="2644748" cy="711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834" y="5923842"/>
            <a:ext cx="2108540" cy="63402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santoshhari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 descr="Twitter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58" y="4923696"/>
            <a:ext cx="1025498" cy="11039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5070" y="5916245"/>
            <a:ext cx="1558510" cy="63402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@_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s_hari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" name="Picture 1" descr="GitHub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66" y="4990040"/>
            <a:ext cx="2483556" cy="10182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09345" y="5923842"/>
            <a:ext cx="1698121" cy="63402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desinole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 descr="profil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663222"/>
            <a:ext cx="2968544" cy="296854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767666" y="663222"/>
            <a:ext cx="4919134" cy="43268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Microsoft Azure MVP</a:t>
            </a:r>
          </a:p>
          <a:p>
            <a:r>
              <a:rPr lang="en-US" dirty="0" smtClean="0"/>
              <a:t>President ONETUG</a:t>
            </a:r>
          </a:p>
          <a:p>
            <a:r>
              <a:rPr lang="en-US" dirty="0" smtClean="0"/>
              <a:t>Organizer Orlando </a:t>
            </a:r>
            <a:r>
              <a:rPr lang="en-US" dirty="0" err="1" smtClean="0"/>
              <a:t>Codecamp</a:t>
            </a:r>
            <a:endParaRPr lang="en-US" dirty="0" smtClean="0"/>
          </a:p>
          <a:p>
            <a:r>
              <a:rPr lang="en-US" dirty="0" smtClean="0"/>
              <a:t>Director of Tech, </a:t>
            </a:r>
            <a:r>
              <a:rPr lang="en-US" dirty="0" err="1" smtClean="0"/>
              <a:t>Konacom</a:t>
            </a:r>
            <a:endParaRPr lang="en-US" dirty="0" smtClean="0"/>
          </a:p>
          <a:p>
            <a:r>
              <a:rPr lang="en-US" dirty="0" smtClean="0"/>
              <a:t>SME and Consultant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RDBMS – Reads, Writes, data shredding and reassembling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1957"/>
            <a:ext cx="9144000" cy="55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4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RDBMS – read operation – takes six rows from three tables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9"/>
            <a:ext cx="9227202" cy="39009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0226" y="5120641"/>
            <a:ext cx="5686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Impedance Mismatch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8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NoSQL – 6 rows of data, no joins, one fetch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" y="1854400"/>
            <a:ext cx="9131101" cy="42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6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RDBMS – Scale Vertical Single Server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73630" y="5829301"/>
            <a:ext cx="7576457" cy="1632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9771" y="5845630"/>
            <a:ext cx="331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Increase in Users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73629" y="1240971"/>
            <a:ext cx="0" cy="45883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552060" y="3675457"/>
            <a:ext cx="3233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 load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73629" y="1417639"/>
            <a:ext cx="7282542" cy="4427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ylinder 15"/>
          <p:cNvSpPr/>
          <p:nvPr/>
        </p:nvSpPr>
        <p:spPr>
          <a:xfrm>
            <a:off x="2498271" y="5061858"/>
            <a:ext cx="1175658" cy="76744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7" name="Cylinder 16"/>
          <p:cNvSpPr/>
          <p:nvPr/>
        </p:nvSpPr>
        <p:spPr>
          <a:xfrm>
            <a:off x="4727121" y="3665766"/>
            <a:ext cx="1257300" cy="21553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  <a:p>
            <a:pPr algn="ctr"/>
            <a:endParaRPr lang="en-US" dirty="0"/>
          </a:p>
        </p:txBody>
      </p:sp>
      <p:sp>
        <p:nvSpPr>
          <p:cNvPr id="18" name="Cylinder 17"/>
          <p:cNvSpPr/>
          <p:nvPr/>
        </p:nvSpPr>
        <p:spPr>
          <a:xfrm>
            <a:off x="6890657" y="2351315"/>
            <a:ext cx="1183822" cy="346982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19" name="TextBox 18"/>
          <p:cNvSpPr txBox="1"/>
          <p:nvPr/>
        </p:nvSpPr>
        <p:spPr>
          <a:xfrm rot="19689496">
            <a:off x="6876802" y="1134389"/>
            <a:ext cx="239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Concurrent Connections</a:t>
            </a:r>
          </a:p>
        </p:txBody>
      </p:sp>
      <p:sp>
        <p:nvSpPr>
          <p:cNvPr id="14" name="Rectangle: Folded Corner 13"/>
          <p:cNvSpPr/>
          <p:nvPr/>
        </p:nvSpPr>
        <p:spPr>
          <a:xfrm>
            <a:off x="3543301" y="1240971"/>
            <a:ext cx="1959429" cy="158387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Application</a:t>
            </a:r>
          </a:p>
        </p:txBody>
      </p:sp>
      <p:cxnSp>
        <p:nvCxnSpPr>
          <p:cNvPr id="20" name="Connector: Curved 19"/>
          <p:cNvCxnSpPr>
            <a:endCxn id="16" idx="1"/>
          </p:cNvCxnSpPr>
          <p:nvPr/>
        </p:nvCxnSpPr>
        <p:spPr>
          <a:xfrm rot="5400000">
            <a:off x="2686051" y="3224894"/>
            <a:ext cx="2237015" cy="1436914"/>
          </a:xfrm>
          <a:prstGeom prst="curvedConnector3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/>
          <p:cNvCxnSpPr>
            <a:stCxn id="14" idx="2"/>
            <a:endCxn id="17" idx="1"/>
          </p:cNvCxnSpPr>
          <p:nvPr/>
        </p:nvCxnSpPr>
        <p:spPr>
          <a:xfrm rot="16200000" flipH="1">
            <a:off x="4518931" y="2828927"/>
            <a:ext cx="840923" cy="832757"/>
          </a:xfrm>
          <a:prstGeom prst="curvedConnector3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/>
          <p:cNvCxnSpPr>
            <a:stCxn id="14" idx="2"/>
            <a:endCxn id="18" idx="0"/>
          </p:cNvCxnSpPr>
          <p:nvPr/>
        </p:nvCxnSpPr>
        <p:spPr>
          <a:xfrm rot="5400000" flipH="1" flipV="1">
            <a:off x="5914005" y="1256280"/>
            <a:ext cx="177573" cy="2959554"/>
          </a:xfrm>
          <a:prstGeom prst="curvedConnector5">
            <a:avLst>
              <a:gd name="adj1" fmla="val -128736"/>
              <a:gd name="adj2" fmla="val 56552"/>
              <a:gd name="adj3" fmla="val 228736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6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6" grpId="0" animBg="1"/>
      <p:bldP spid="16" grpId="1" animBg="1"/>
      <p:bldP spid="17" grpId="0" animBg="1"/>
      <p:bldP spid="17" grpId="1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1273629" y="1527675"/>
            <a:ext cx="7282542" cy="4293463"/>
          </a:xfrm>
          <a:prstGeom prst="triangle">
            <a:avLst>
              <a:gd name="adj" fmla="val 10000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Negative User Experience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RDBMS – Scale Vertical Single Server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73630" y="5829301"/>
            <a:ext cx="7576457" cy="1632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9771" y="5845630"/>
            <a:ext cx="331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Increase in Users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73629" y="1240971"/>
            <a:ext cx="0" cy="45883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635259" y="3592258"/>
            <a:ext cx="3399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 load</a:t>
            </a:r>
          </a:p>
        </p:txBody>
      </p:sp>
      <p:sp>
        <p:nvSpPr>
          <p:cNvPr id="12" name="TextBox 11"/>
          <p:cNvSpPr txBox="1"/>
          <p:nvPr/>
        </p:nvSpPr>
        <p:spPr>
          <a:xfrm rot="19689496">
            <a:off x="6876802" y="1134389"/>
            <a:ext cx="239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Concurrent Connections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1273630" y="3236325"/>
            <a:ext cx="4349931" cy="2576649"/>
          </a:xfrm>
          <a:prstGeom prst="triangle">
            <a:avLst>
              <a:gd name="adj" fmla="val 100000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Postive</a:t>
            </a:r>
            <a:r>
              <a:rPr lang="en-US" sz="3200" dirty="0"/>
              <a:t> User Experience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3630" y="3236324"/>
            <a:ext cx="757645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50671" y="2596533"/>
            <a:ext cx="331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Server efficiency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4075" y="3617883"/>
            <a:ext cx="1797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b="1" dirty="0"/>
              <a:t>Unused</a:t>
            </a:r>
          </a:p>
          <a:p>
            <a:r>
              <a:rPr lang="en-US" b="1" dirty="0"/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268784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</a:t>
            </a:r>
            <a:r>
              <a:rPr lang="en-US" dirty="0"/>
              <a:t>horizontal many servers</a:t>
            </a:r>
          </a:p>
        </p:txBody>
      </p:sp>
      <p:sp>
        <p:nvSpPr>
          <p:cNvPr id="5" name="Rectangle: Folded Corner 4"/>
          <p:cNvSpPr/>
          <p:nvPr/>
        </p:nvSpPr>
        <p:spPr>
          <a:xfrm>
            <a:off x="3543301" y="1240971"/>
            <a:ext cx="1959429" cy="158387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Application</a:t>
            </a:r>
          </a:p>
        </p:txBody>
      </p:sp>
      <p:sp>
        <p:nvSpPr>
          <p:cNvPr id="7" name="Cylinder 6"/>
          <p:cNvSpPr/>
          <p:nvPr/>
        </p:nvSpPr>
        <p:spPr>
          <a:xfrm>
            <a:off x="277588" y="5061858"/>
            <a:ext cx="1926771" cy="10123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NoSQLDB</a:t>
            </a:r>
            <a:endParaRPr lang="en-US" sz="3200" dirty="0"/>
          </a:p>
        </p:txBody>
      </p:sp>
      <p:cxnSp>
        <p:nvCxnSpPr>
          <p:cNvPr id="9" name="Connector: Curved 8"/>
          <p:cNvCxnSpPr>
            <a:stCxn id="5" idx="2"/>
            <a:endCxn id="7" idx="1"/>
          </p:cNvCxnSpPr>
          <p:nvPr/>
        </p:nvCxnSpPr>
        <p:spPr>
          <a:xfrm rot="5400000">
            <a:off x="1763487" y="2302330"/>
            <a:ext cx="2237015" cy="3282042"/>
          </a:xfrm>
          <a:prstGeom prst="curvedConnector3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ylinder 13"/>
          <p:cNvSpPr/>
          <p:nvPr/>
        </p:nvSpPr>
        <p:spPr>
          <a:xfrm>
            <a:off x="2596245" y="5068207"/>
            <a:ext cx="1926771" cy="10123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NoSQLDB</a:t>
            </a:r>
            <a:endParaRPr lang="en-US" sz="3200" dirty="0"/>
          </a:p>
        </p:txBody>
      </p:sp>
      <p:sp>
        <p:nvSpPr>
          <p:cNvPr id="17" name="Cylinder 16"/>
          <p:cNvSpPr/>
          <p:nvPr/>
        </p:nvSpPr>
        <p:spPr>
          <a:xfrm>
            <a:off x="4897211" y="5074555"/>
            <a:ext cx="1926771" cy="10123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NoSQLDB</a:t>
            </a:r>
            <a:endParaRPr lang="en-US" sz="3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972300" y="4766129"/>
            <a:ext cx="18288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/>
          <p:cNvCxnSpPr>
            <a:stCxn id="5" idx="2"/>
            <a:endCxn id="14" idx="1"/>
          </p:cNvCxnSpPr>
          <p:nvPr/>
        </p:nvCxnSpPr>
        <p:spPr>
          <a:xfrm rot="5400000">
            <a:off x="2919642" y="3464833"/>
            <a:ext cx="2243363" cy="963385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/>
          <p:cNvCxnSpPr>
            <a:stCxn id="5" idx="2"/>
            <a:endCxn id="17" idx="1"/>
          </p:cNvCxnSpPr>
          <p:nvPr/>
        </p:nvCxnSpPr>
        <p:spPr>
          <a:xfrm rot="16200000" flipH="1">
            <a:off x="4066949" y="3280908"/>
            <a:ext cx="2249712" cy="1337582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3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4" grpId="1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25765</TotalTime>
  <Words>1390</Words>
  <Application>Microsoft Macintosh PowerPoint</Application>
  <PresentationFormat>On-screen Show (4:3)</PresentationFormat>
  <Paragraphs>243</Paragraphs>
  <Slides>30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NOSQL for the SQL dev</vt:lpstr>
      <vt:lpstr>Agenda</vt:lpstr>
      <vt:lpstr>Some NoSQL basics</vt:lpstr>
      <vt:lpstr>RDBMS – Reads, Writes, data shredding and reassembling</vt:lpstr>
      <vt:lpstr>RDBMS – read operation – takes six rows from three tables</vt:lpstr>
      <vt:lpstr>NoSQL – 6 rows of data, no joins, one fetch</vt:lpstr>
      <vt:lpstr>RDBMS – Scale Vertical Single Server</vt:lpstr>
      <vt:lpstr>RDBMS – Scale Vertical Single Server</vt:lpstr>
      <vt:lpstr>Scale horizontal many servers</vt:lpstr>
      <vt:lpstr>CAP Theorem</vt:lpstr>
      <vt:lpstr>CAP Reality 1 – Consistent+Partition Tolerant</vt:lpstr>
      <vt:lpstr>CAP Reality 2 – Availability + Partition Tolerant </vt:lpstr>
      <vt:lpstr>ACID becomes BASE</vt:lpstr>
      <vt:lpstr>3Vs</vt:lpstr>
      <vt:lpstr>Families of NoSQL</vt:lpstr>
      <vt:lpstr>Document</vt:lpstr>
      <vt:lpstr>Graph</vt:lpstr>
      <vt:lpstr>Key-Value</vt:lpstr>
      <vt:lpstr>Wide Column</vt:lpstr>
      <vt:lpstr>Decision Time!!!</vt:lpstr>
      <vt:lpstr>Should I switch from SQL to NoSQL?</vt:lpstr>
      <vt:lpstr>NoSQL Database-as-a-service</vt:lpstr>
      <vt:lpstr>Total Cost of Ownership</vt:lpstr>
      <vt:lpstr>Consistency</vt:lpstr>
      <vt:lpstr>Latency</vt:lpstr>
      <vt:lpstr>Throughput</vt:lpstr>
      <vt:lpstr>Availability</vt:lpstr>
      <vt:lpstr>Partitioning</vt:lpstr>
      <vt:lpstr>Global Distribution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Santosh Hari</dc:creator>
  <cp:lastModifiedBy>Santosh Hari</cp:lastModifiedBy>
  <cp:revision>49</cp:revision>
  <dcterms:created xsi:type="dcterms:W3CDTF">2018-04-29T03:51:30Z</dcterms:created>
  <dcterms:modified xsi:type="dcterms:W3CDTF">2018-05-17T23:12:29Z</dcterms:modified>
</cp:coreProperties>
</file>